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2fLzW2NWhC2ejww7VA5lENbgL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9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298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1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17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04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49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34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09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vetlana-vkr3-service.onrender.com/predi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4" y="1282502"/>
            <a:ext cx="9810914" cy="154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</a:t>
            </a:r>
            <a:b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РОССИЙСКОЙ ФЕДЕРАЦИИ</a:t>
            </a:r>
            <a:br>
              <a:rPr lang="en-US" sz="4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en-US" sz="9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образования</a:t>
            </a:r>
            <a:br>
              <a:rPr lang="en-US" sz="9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«Московский государственный технический университет имени Н.Э. Баумана</a:t>
            </a:r>
            <a:br>
              <a:rPr lang="en-US" sz="9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(национальный исследовательский университет)»</a:t>
            </a:r>
            <a:br>
              <a:rPr lang="en-US" sz="4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770088" y="2606419"/>
            <a:ext cx="9119100" cy="229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 </a:t>
            </a:r>
            <a:b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курсу </a:t>
            </a:r>
            <a:b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«Data Science»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ru-RU" dirty="0">
              <a:latin typeface="Times New Roman" panose="02020603050405020304" pitchFamily="18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ru-RU" dirty="0">
              <a:latin typeface="Times New Roman" panose="02020603050405020304" pitchFamily="18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 dirty="0">
                <a:latin typeface="Times New Roman" panose="02020603050405020304" pitchFamily="18" charset="0"/>
              </a:rPr>
              <a:t>Слушатель                                                                                         Мациевская С.Г.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ru-RU" dirty="0">
              <a:latin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нейронной сети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3253153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15000"/>
              </a:lnSpc>
              <a:tabLst>
                <a:tab pos="153035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вход подаются 128 нейронов, на выходе 1, между ними скрытые слои. Функция активация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relu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оптимизатор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adam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–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mae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53035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графике видно, что модель обучилась, после 27 эпохи ошибка падает очень медленно, а после 60 практически остановилась</a:t>
            </a:r>
            <a:endParaRPr lang="en-US" sz="1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2BDAB9-1E67-2977-1EDE-A1B43F0E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9" y="3991555"/>
            <a:ext cx="4101705" cy="2632972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420905E0-51CA-160B-6531-F5093A784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81454"/>
            <a:ext cx="5359439" cy="4715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84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Разработка приложения</a:t>
            </a: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приложение, которое предсказывает модуль упругости при растяжении.</a:t>
            </a: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создано с помощью фреймворк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Flask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развернуто на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render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</a:t>
            </a: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Ссылка на приложение: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</a:t>
            </a:r>
            <a:r>
              <a:rPr lang="ru-RU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://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svetlana</a:t>
            </a:r>
            <a:r>
              <a:rPr lang="ru-RU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-</a:t>
            </a:r>
            <a:r>
              <a:rPr lang="en-US" sz="24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vkr</a:t>
            </a:r>
            <a:r>
              <a:rPr lang="ru-RU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3-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service</a:t>
            </a:r>
            <a:r>
              <a:rPr lang="ru-RU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.</a:t>
            </a:r>
            <a:r>
              <a:rPr lang="en-US" sz="24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onrender</a:t>
            </a:r>
            <a:r>
              <a:rPr lang="ru-RU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.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com</a:t>
            </a:r>
            <a:r>
              <a:rPr lang="ru-RU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predict</a:t>
            </a:r>
            <a:br>
              <a:rPr lang="ru-RU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Нужно ввести 12 признаков и на выходе будет выведен прогноз упругости при растяжении.</a:t>
            </a: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A802E-9604-F7F2-74D2-BF1AFED16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95" y="2875885"/>
            <a:ext cx="8017755" cy="39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6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Все материалы расположены в репозитории</a:t>
            </a: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US"/>
              <a:t>https://github.com/SvetlanaMatsievskaya/Matsievskaya_SG_materials_for_VKR.git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5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Задача работы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спрогнозировать ряд конечных свойств получаемых композиционных материалов</a:t>
            </a:r>
            <a:endParaRPr dirty="0"/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algn="just">
              <a:lnSpc>
                <a:spcPct val="115000"/>
              </a:lnSpc>
              <a:tabLst>
                <a:tab pos="126047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входящих данных было предложены два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файла. 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tabLst>
                <a:tab pos="126047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xlsx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1023 строки, 11 колонок.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tabLst>
                <a:tab pos="126047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nup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xlsx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1040 строки, 4 колонки.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1260475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После объединения в </a:t>
            </a:r>
            <a:r>
              <a:rPr lang="ru-RU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датасете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осталось 1023 строки</a:t>
            </a:r>
          </a:p>
          <a:p>
            <a:pPr algn="just">
              <a:lnSpc>
                <a:spcPct val="115000"/>
              </a:lnSpc>
              <a:tabLst>
                <a:tab pos="126047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столбцы содержать данные типа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64, нет необходимости производить преобразование. 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tabLst>
                <a:tab pos="126047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В данных нет пропусков, то есть нет необходимость думать, как заполнить пропущенные или некорректные данные.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tabLst>
                <a:tab pos="126047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Дубликатов в данных тоже нет. 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tabLst>
                <a:tab pos="126047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Проверив количество уникальных значений в каждом столбце, видим, что в столбце «Угол нашивки» только 2 значения – 0 и 90 градусов.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tabLst>
                <a:tab pos="126047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Приведем данные в этом столбце к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преобразуем эти данные в 0 и 1 соответственно для облегчения работы при построении моделей.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3157737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Визуализируем данные, сделав гистограммы распределения по всем колонкам.</a:t>
            </a: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стремятся к нормальному распределению почти во всех столбцах. Исключение – это столбец с углом нашивки, где всего два значения. </a:t>
            </a: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также распределение ненормально у признака Поверхностная плотность, что подтвердилось тестом Шапиро-Уилка.</a:t>
            </a: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Гистограммы </a:t>
            </a:r>
            <a:r>
              <a:rPr lang="ru-RU" dirty="0" err="1"/>
              <a:t>распредления</a:t>
            </a:r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61D829-4E53-39E7-AD70-7A93FC12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63" y="1081454"/>
            <a:ext cx="6740691" cy="4626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Корреляция  </a:t>
            </a: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Проверим есть ли зависимости между признаками и между признаками и целевыми переменными.</a:t>
            </a: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Визуализируем корреляционную матрицу с помощью тепловой карты</a:t>
            </a: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1EA5C451-D155-683A-0C2A-04B7AD4B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526" y="2320897"/>
            <a:ext cx="548253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Корреляция</a:t>
            </a: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4111894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Построим также парные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scatterplots</a:t>
            </a: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24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их помощью можно проверить, есть ли видимая зависимость, возможно не линейная, которую 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heatmap </a:t>
            </a: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могла не отобразить.</a:t>
            </a:r>
            <a:b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 сделать вывод, что корреляция между признаками незначительна, так что мы не можем исключить никакие из них.</a:t>
            </a:r>
            <a:br>
              <a:rPr lang="en-US" sz="24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Корреляция между целевыми переменными и признаками также незначительная, так что сложно  будет подобрать модель.</a:t>
            </a:r>
            <a:br>
              <a:rPr lang="en-US" sz="24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160CE-71B8-EE62-5640-270F9741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4408"/>
            <a:ext cx="4441022" cy="43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Работа с выбросами</a:t>
            </a: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3610962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 визуализации выбросов построим диаграммы 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boxplot</a:t>
            </a: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Наблюдаем выбросы во всех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стоблцах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кроме Угол нашивки.</a:t>
            </a: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удаления выбросов воспользуемся методом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межквартильных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расстояний. Он может использоваться для определения выбросов путем определения значений выборки ниже 25-го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процентиля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или выше 75-го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процентиля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B8D9B-6A75-63AE-238F-94B484E5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03" y="1200648"/>
            <a:ext cx="6445419" cy="44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5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Проверка данных после удаления выбросов</a:t>
            </a: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Посмотрим на средние и медианные значения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после выброса, убедимся, что они остались в тех пределах, чтобы было до удаления выбросов.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620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 удаления выбросов                                           После удаления выбросов</a:t>
            </a:r>
            <a:endParaRPr lang="en-US" dirty="0"/>
          </a:p>
          <a:p>
            <a:pPr marL="76200" indent="0"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D32449-73DA-6BE8-943C-CDF55F3A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3" y="2396218"/>
            <a:ext cx="4246565" cy="3780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0AF92-206E-D8A5-1CE3-EB04BB38E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790" y="2404627"/>
            <a:ext cx="4149224" cy="37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9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Стандартизируем данные в </a:t>
            </a:r>
            <a:r>
              <a:rPr lang="ru-RU" dirty="0" err="1"/>
              <a:t>датасете</a:t>
            </a:r>
            <a:r>
              <a:rPr lang="ru-RU" dirty="0"/>
              <a:t> для обеспечения точности при построении моделей</a:t>
            </a: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dirty="0"/>
              <a:t>До удаления выбросов                                     После</a:t>
            </a: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C314D2A6-7833-5F05-0E1D-444BAAB4F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3" y="1683088"/>
            <a:ext cx="5190647" cy="418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F2049C-84F8-E169-6696-2CADD3BAF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525" y="1683088"/>
            <a:ext cx="5793035" cy="418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6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построенных моделей</a:t>
            </a: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Прогноз прочности при растяжении                                                  Прогноз модуля упругости при растяжении</a:t>
            </a:r>
          </a:p>
          <a:p>
            <a:pPr marL="0" indent="0">
              <a:buNone/>
            </a:pPr>
            <a:endParaRPr lang="ru-RU" sz="1600" b="1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b="1" dirty="0">
              <a:solidFill>
                <a:srgbClr val="21212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53035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Лучше всего себя показала модель линейной регрессии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tabLst>
                <a:tab pos="153035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Оптимизация с помощью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GridSearch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улучшила показателей модели. 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1836FD-CE2E-5C0F-8C44-CB503DB40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44023"/>
              </p:ext>
            </p:extLst>
          </p:nvPr>
        </p:nvGraphicFramePr>
        <p:xfrm>
          <a:off x="668287" y="1917036"/>
          <a:ext cx="4416489" cy="34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2163">
                  <a:extLst>
                    <a:ext uri="{9D8B030D-6E8A-4147-A177-3AD203B41FA5}">
                      <a16:colId xmlns:a16="http://schemas.microsoft.com/office/drawing/2014/main" val="932952522"/>
                    </a:ext>
                  </a:extLst>
                </a:gridCol>
                <a:gridCol w="1472163">
                  <a:extLst>
                    <a:ext uri="{9D8B030D-6E8A-4147-A177-3AD203B41FA5}">
                      <a16:colId xmlns:a16="http://schemas.microsoft.com/office/drawing/2014/main" val="4032792328"/>
                    </a:ext>
                  </a:extLst>
                </a:gridCol>
                <a:gridCol w="1472163">
                  <a:extLst>
                    <a:ext uri="{9D8B030D-6E8A-4147-A177-3AD203B41FA5}">
                      <a16:colId xmlns:a16="http://schemas.microsoft.com/office/drawing/2014/main" val="764982763"/>
                    </a:ext>
                  </a:extLst>
                </a:gridCol>
              </a:tblGrid>
              <a:tr h="399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Регрессор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MAE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81333169"/>
                  </a:ext>
                </a:extLst>
              </a:tr>
              <a:tr h="656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RandomForest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371.862402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32192424"/>
                  </a:ext>
                </a:extLst>
              </a:tr>
              <a:tr h="656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Linear Regression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363.144068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94125381"/>
                  </a:ext>
                </a:extLst>
              </a:tr>
              <a:tr h="3995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KNeighbors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392.394492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41794166"/>
                  </a:ext>
                </a:extLst>
              </a:tr>
              <a:tr h="3995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DecisionTree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541.022823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54036025"/>
                  </a:ext>
                </a:extLst>
              </a:tr>
              <a:tr h="9129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Gradient Boosting Regressor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382.081859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0757543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31D5B2-B293-EFA7-DBCE-41576F670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86841"/>
              </p:ext>
            </p:extLst>
          </p:nvPr>
        </p:nvGraphicFramePr>
        <p:xfrm>
          <a:off x="6408751" y="1917035"/>
          <a:ext cx="4683318" cy="3454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1106">
                  <a:extLst>
                    <a:ext uri="{9D8B030D-6E8A-4147-A177-3AD203B41FA5}">
                      <a16:colId xmlns:a16="http://schemas.microsoft.com/office/drawing/2014/main" val="1619521843"/>
                    </a:ext>
                  </a:extLst>
                </a:gridCol>
                <a:gridCol w="1561106">
                  <a:extLst>
                    <a:ext uri="{9D8B030D-6E8A-4147-A177-3AD203B41FA5}">
                      <a16:colId xmlns:a16="http://schemas.microsoft.com/office/drawing/2014/main" val="198382612"/>
                    </a:ext>
                  </a:extLst>
                </a:gridCol>
                <a:gridCol w="1561106">
                  <a:extLst>
                    <a:ext uri="{9D8B030D-6E8A-4147-A177-3AD203B41FA5}">
                      <a16:colId xmlns:a16="http://schemas.microsoft.com/office/drawing/2014/main" val="1740556018"/>
                    </a:ext>
                  </a:extLst>
                </a:gridCol>
              </a:tblGrid>
              <a:tr h="491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Регрессор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MAE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16363124"/>
                  </a:ext>
                </a:extLst>
              </a:tr>
              <a:tr h="491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RandomForest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2.415135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2376432"/>
                  </a:ext>
                </a:extLst>
              </a:tr>
              <a:tr h="6094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Linear Regression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2.414573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40264241"/>
                  </a:ext>
                </a:extLst>
              </a:tr>
              <a:tr h="491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KNeighbors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2.661645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66148840"/>
                  </a:ext>
                </a:extLst>
              </a:tr>
              <a:tr h="491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DecisionTree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3.496319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41900253"/>
                  </a:ext>
                </a:extLst>
              </a:tr>
              <a:tr h="8498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Gradient Boosting Regressor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2.493065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39665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736133"/>
      </p:ext>
    </p:extLst>
  </p:cSld>
  <p:clrMapOvr>
    <a:masterClrMapping/>
  </p:clrMapOvr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675</Words>
  <Application>Microsoft Office PowerPoint</Application>
  <PresentationFormat>Widescreen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Noto Sans Symbols</vt:lpstr>
      <vt:lpstr>Calibri</vt:lpstr>
      <vt:lpstr>Arial</vt:lpstr>
      <vt:lpstr>Open Sans</vt:lpstr>
      <vt:lpstr>Times New Roman</vt:lpstr>
      <vt:lpstr>If,kjyVUNE_28012021</vt:lpstr>
      <vt:lpstr>МИНИСТЕРСТВО НАУКИ И ВЫСШЕГО ОБРАЗОВАНИЯ 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</vt:lpstr>
      <vt:lpstr>Задача работы: спрогнозировать ряд конечных свойств получаемых композиционных материалов</vt:lpstr>
      <vt:lpstr>Гистограммы распредления</vt:lpstr>
      <vt:lpstr>Корреляция  </vt:lpstr>
      <vt:lpstr>Корреляция</vt:lpstr>
      <vt:lpstr>Работа с выбросами</vt:lpstr>
      <vt:lpstr>Проверка данных после удаления выбросов</vt:lpstr>
      <vt:lpstr>Стандартизируем данные в датасете для обеспечения точности при построении моделей</vt:lpstr>
      <vt:lpstr>Анализ построенных моделей</vt:lpstr>
      <vt:lpstr>Архитектура нейронной сети: </vt:lpstr>
      <vt:lpstr>Разработка приложения</vt:lpstr>
      <vt:lpstr>Все материалы расположены в репозитории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svetlana</cp:lastModifiedBy>
  <cp:revision>7</cp:revision>
  <dcterms:created xsi:type="dcterms:W3CDTF">2021-02-24T09:03:25Z</dcterms:created>
  <dcterms:modified xsi:type="dcterms:W3CDTF">2022-12-21T07:06:44Z</dcterms:modified>
</cp:coreProperties>
</file>