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8" r:id="rId6"/>
    <p:sldId id="262" r:id="rId7"/>
    <p:sldId id="263" r:id="rId8"/>
    <p:sldId id="264" r:id="rId9"/>
    <p:sldId id="265" r:id="rId10"/>
    <p:sldId id="266" r:id="rId11"/>
    <p:sldId id="259"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E454-9C3E-3794-5D2F-5B65114E4C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879F29-CC0B-3CD5-C11C-65E5E5F8D6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EAA88-65EC-00F2-00EA-CA80CDFD7F57}"/>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13D4EB7A-C8B1-2DCF-1BEF-52D399749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B09B4-13C2-6A1E-DC1D-1BF361FA1A45}"/>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35602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D5D2-862F-E9B3-2EE5-94328EC2A1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F738FE-B816-0094-E177-E5934B65AB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D4A2B-47AC-BE31-D47C-A6D68CC24796}"/>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4D9BC243-3086-8E1B-8D14-B472FA821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EC24E-DC5E-E471-5E88-C86850FEFE04}"/>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84569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16C093-D2B9-FA1A-575D-CC1C267547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189FA1-B5D1-E3F9-5520-90B6384889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31C6F-D752-81B5-CA13-81B495CC6AFB}"/>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8477F2FE-EFC7-D9A9-A7D4-F815C4C18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EBF5A-E573-208B-825C-90FFE4DCCCF5}"/>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173325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7704-2169-84D2-2DF7-FFC368477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0BE7E-FA00-601B-5303-1EEDAF8CF3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96843-E31D-CF7B-B437-6FA36EDF64CD}"/>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B88F1BEC-C405-B5DB-F056-746E7B4C2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C8BA9-3775-7CDB-FAAE-282BD8A32D6A}"/>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87922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DBF5-0F93-21EB-DF7C-4A656AACCF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744ED7-F1F4-CFCC-3BBC-ADA1B62EC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F45929-2DFE-DC95-8413-AD08694D197E}"/>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1CEA751F-6ECD-967E-A6B8-936F1B9D9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5F0EB-DB31-B8CC-87B3-73BF80E4C0F7}"/>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115071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D60-7F8B-4DFC-C0A1-9BB45732D5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D39ECF-5592-5FD8-3602-05301C20B5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2D3D6F-5236-61F7-FBC6-C1B9B9F58A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9E266-58E6-B53E-3657-E1AF81246620}"/>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6" name="Footer Placeholder 5">
            <a:extLst>
              <a:ext uri="{FF2B5EF4-FFF2-40B4-BE49-F238E27FC236}">
                <a16:creationId xmlns:a16="http://schemas.microsoft.com/office/drawing/2014/main" id="{77A2BFDF-206A-E0A4-7475-EAA79FECB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041E8-0CAC-7BD8-5F80-2F5457BDDDB6}"/>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175371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4DDD-B34B-9441-D6BA-46E8B25C91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4D30F7-B434-0B64-D0CA-817A514F8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484220-D832-8F14-A79C-C266CEC26D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93F993-89BD-50F8-D439-682865C5A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E54EA2-AA84-29E7-0506-0AA95417E2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4166AD-E277-CE59-FA87-7CE55D120D9C}"/>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8" name="Footer Placeholder 7">
            <a:extLst>
              <a:ext uri="{FF2B5EF4-FFF2-40B4-BE49-F238E27FC236}">
                <a16:creationId xmlns:a16="http://schemas.microsoft.com/office/drawing/2014/main" id="{B12822A9-E15F-D912-3BFD-33FB76ABF5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D674C0-118C-3AD3-FAD1-2A9E10B17045}"/>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403853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1ED1-3DCB-05C0-7B18-04613A3855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F9A0A4-BA12-BAC3-8159-1DE6B8FC6AB3}"/>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4" name="Footer Placeholder 3">
            <a:extLst>
              <a:ext uri="{FF2B5EF4-FFF2-40B4-BE49-F238E27FC236}">
                <a16:creationId xmlns:a16="http://schemas.microsoft.com/office/drawing/2014/main" id="{C1CFD160-ECD2-ECF1-A27F-B4B8C8AC23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F37B94-C8CE-8B6B-DED7-01230D607700}"/>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802802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0D8419-B73F-E7B1-EC90-AECD92536B5B}"/>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3" name="Footer Placeholder 2">
            <a:extLst>
              <a:ext uri="{FF2B5EF4-FFF2-40B4-BE49-F238E27FC236}">
                <a16:creationId xmlns:a16="http://schemas.microsoft.com/office/drawing/2014/main" id="{643F11EF-898F-5C66-9A15-D67E1B1841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ACE5F2-5CF0-6C70-7AC9-3F32E4D34B33}"/>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405765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B163-43C9-C210-B17B-39E1ACE60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32A45E-4E4D-D0D9-0F22-22EB5A6C0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D85062-731B-84E3-C6EC-A47959DB0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2AB66-98A1-0E30-F249-25F0572F7371}"/>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6" name="Footer Placeholder 5">
            <a:extLst>
              <a:ext uri="{FF2B5EF4-FFF2-40B4-BE49-F238E27FC236}">
                <a16:creationId xmlns:a16="http://schemas.microsoft.com/office/drawing/2014/main" id="{ACA32C49-DCC8-77D4-4AB2-08C4CC288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62121-B518-7417-5ADA-831A8A9D474A}"/>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94189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048F-DB41-CC22-9277-D4169D386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49FBE1-02C7-A4E0-D32E-13A3DB4C26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F998E4-1B97-C68E-2045-3CD4B1F5E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BBC4F-1625-FB0A-E982-32846E4F3F69}"/>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6" name="Footer Placeholder 5">
            <a:extLst>
              <a:ext uri="{FF2B5EF4-FFF2-40B4-BE49-F238E27FC236}">
                <a16:creationId xmlns:a16="http://schemas.microsoft.com/office/drawing/2014/main" id="{A860BB1C-F56D-6848-A54B-C066CC581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2E8E2-9D69-9E72-DF4F-2BD4F724E26A}"/>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75836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B9D51-6FCD-95A2-23A6-4A21161DD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16B250-43E7-31B2-1EFA-D4EFF8AF1D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22D2D-5AF7-0A36-5252-D16EA335FA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BA4F0F00-728B-10C0-0FD9-9CBFA03A5B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26E1C6-2D93-13D5-C9A8-6613F22F08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77C20-5F50-426A-AAC7-57C516B1342A}" type="slidenum">
              <a:rPr lang="en-US" smtClean="0"/>
              <a:t>‹#›</a:t>
            </a:fld>
            <a:endParaRPr lang="en-US"/>
          </a:p>
        </p:txBody>
      </p:sp>
    </p:spTree>
    <p:extLst>
      <p:ext uri="{BB962C8B-B14F-4D97-AF65-F5344CB8AC3E}">
        <p14:creationId xmlns:p14="http://schemas.microsoft.com/office/powerpoint/2010/main" val="2432589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vetlana-vkr3-service.onrender.com/predic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9453-3311-46BC-3616-C265C7C891B5}"/>
              </a:ext>
            </a:extLst>
          </p:cNvPr>
          <p:cNvSpPr>
            <a:spLocks noGrp="1"/>
          </p:cNvSpPr>
          <p:nvPr>
            <p:ph type="ctrTitle"/>
          </p:nvPr>
        </p:nvSpPr>
        <p:spPr>
          <a:xfrm>
            <a:off x="1524000" y="2335343"/>
            <a:ext cx="9144000" cy="2387600"/>
          </a:xfrm>
        </p:spPr>
        <p:txBody>
          <a:bodyPr>
            <a:normAutofit/>
          </a:bodyPr>
          <a:lstStyle/>
          <a:p>
            <a:pPr>
              <a:lnSpc>
                <a:spcPct val="115000"/>
              </a:lnSpc>
            </a:pPr>
            <a:r>
              <a:rPr lang="ru-RU" sz="2800" b="1" dirty="0">
                <a:effectLst/>
                <a:latin typeface="Times New Roman" panose="02020603050405020304" pitchFamily="18" charset="0"/>
                <a:ea typeface="Times New Roman" panose="02020603050405020304" pitchFamily="18" charset="0"/>
              </a:rPr>
              <a:t>ВЫПУСКНАЯ КВАЛИФИКАЦИОННАЯ РАБОТА </a:t>
            </a:r>
            <a:br>
              <a:rPr lang="en-US" sz="2800" dirty="0">
                <a:effectLst/>
                <a:latin typeface="Arial" panose="020B0604020202020204" pitchFamily="34" charset="0"/>
                <a:ea typeface="Arial" panose="020B0604020202020204" pitchFamily="34" charset="0"/>
              </a:rPr>
            </a:br>
            <a:r>
              <a:rPr lang="ru-RU" sz="2800" b="1" dirty="0">
                <a:effectLst/>
                <a:latin typeface="Times New Roman" panose="02020603050405020304" pitchFamily="18" charset="0"/>
                <a:ea typeface="Times New Roman" panose="02020603050405020304" pitchFamily="18" charset="0"/>
              </a:rPr>
              <a:t>по курсу </a:t>
            </a:r>
            <a:br>
              <a:rPr lang="en-US" sz="2800" dirty="0">
                <a:effectLst/>
                <a:latin typeface="Arial" panose="020B0604020202020204" pitchFamily="34" charset="0"/>
                <a:ea typeface="Arial" panose="020B0604020202020204" pitchFamily="34" charset="0"/>
              </a:rPr>
            </a:br>
            <a:r>
              <a:rPr lang="ru-RU" sz="2800" dirty="0">
                <a:effectLst/>
                <a:latin typeface="Times New Roman" panose="02020603050405020304" pitchFamily="18" charset="0"/>
                <a:ea typeface="Times New Roman" panose="02020603050405020304" pitchFamily="18" charset="0"/>
              </a:rPr>
              <a:t>«Data Science»</a:t>
            </a:r>
            <a:br>
              <a:rPr lang="en-US" sz="2800" dirty="0">
                <a:effectLst/>
                <a:latin typeface="Arial" panose="020B0604020202020204" pitchFamily="34" charset="0"/>
                <a:ea typeface="Arial" panose="020B0604020202020204" pitchFamily="34" charset="0"/>
              </a:rPr>
            </a:br>
            <a:endParaRPr lang="en-US" sz="2800" dirty="0"/>
          </a:p>
        </p:txBody>
      </p:sp>
      <p:sp>
        <p:nvSpPr>
          <p:cNvPr id="3" name="Subtitle 2">
            <a:extLst>
              <a:ext uri="{FF2B5EF4-FFF2-40B4-BE49-F238E27FC236}">
                <a16:creationId xmlns:a16="http://schemas.microsoft.com/office/drawing/2014/main" id="{BCF7C4F1-2833-4F5A-A56A-830D1503DBE2}"/>
              </a:ext>
            </a:extLst>
          </p:cNvPr>
          <p:cNvSpPr>
            <a:spLocks noGrp="1"/>
          </p:cNvSpPr>
          <p:nvPr>
            <p:ph type="subTitle" idx="1"/>
          </p:nvPr>
        </p:nvSpPr>
        <p:spPr>
          <a:xfrm>
            <a:off x="1384041" y="4339157"/>
            <a:ext cx="9144000" cy="1655762"/>
          </a:xfrm>
        </p:spPr>
        <p:txBody>
          <a:bodyPr>
            <a:normAutofit lnSpcReduction="10000"/>
          </a:bodyPr>
          <a:lstStyle/>
          <a:p>
            <a:pPr algn="l"/>
            <a:endParaRPr lang="ru-RU" sz="1800" dirty="0">
              <a:effectLst/>
              <a:latin typeface="Times New Roman" panose="02020603050405020304" pitchFamily="18" charset="0"/>
              <a:ea typeface="Times New Roman" panose="02020603050405020304" pitchFamily="18" charset="0"/>
            </a:endParaRPr>
          </a:p>
          <a:p>
            <a:pPr algn="l"/>
            <a:endParaRPr lang="ru-RU" sz="1800" dirty="0">
              <a:latin typeface="Times New Roman" panose="02020603050405020304" pitchFamily="18" charset="0"/>
              <a:ea typeface="Times New Roman" panose="02020603050405020304" pitchFamily="18" charset="0"/>
            </a:endParaRPr>
          </a:p>
          <a:p>
            <a:pPr algn="l"/>
            <a:endParaRPr lang="ru-RU" sz="1800" dirty="0">
              <a:effectLst/>
              <a:latin typeface="Times New Roman" panose="02020603050405020304" pitchFamily="18" charset="0"/>
              <a:ea typeface="Times New Roman" panose="02020603050405020304" pitchFamily="18" charset="0"/>
            </a:endParaRPr>
          </a:p>
          <a:p>
            <a:pPr algn="l"/>
            <a:r>
              <a:rPr lang="ru-RU" sz="1800" dirty="0">
                <a:effectLst/>
                <a:latin typeface="Times New Roman" panose="02020603050405020304" pitchFamily="18" charset="0"/>
                <a:ea typeface="Times New Roman" panose="02020603050405020304" pitchFamily="18" charset="0"/>
              </a:rPr>
              <a:t>Слушатель							</a:t>
            </a:r>
            <a:r>
              <a:rPr lang="ru-RU" sz="1800" dirty="0">
                <a:latin typeface="Times New Roman" panose="02020603050405020304" pitchFamily="18" charset="0"/>
                <a:ea typeface="Times New Roman" panose="02020603050405020304" pitchFamily="18" charset="0"/>
              </a:rPr>
              <a:t>Мациевская С.Г.</a:t>
            </a:r>
            <a:r>
              <a:rPr lang="ru-RU" sz="1800" dirty="0">
                <a:effectLst/>
                <a:latin typeface="Times New Roman" panose="02020603050405020304" pitchFamily="18" charset="0"/>
                <a:ea typeface="Times New Roman" panose="02020603050405020304" pitchFamily="18" charset="0"/>
              </a:rPr>
              <a:t>	</a:t>
            </a:r>
            <a:endParaRPr lang="en-US" dirty="0"/>
          </a:p>
        </p:txBody>
      </p:sp>
      <p:sp>
        <p:nvSpPr>
          <p:cNvPr id="6" name="Title 1">
            <a:extLst>
              <a:ext uri="{FF2B5EF4-FFF2-40B4-BE49-F238E27FC236}">
                <a16:creationId xmlns:a16="http://schemas.microsoft.com/office/drawing/2014/main" id="{9510C3CC-35BF-D72C-CFA9-1B7DC56F4B35}"/>
              </a:ext>
            </a:extLst>
          </p:cNvPr>
          <p:cNvSpPr txBox="1">
            <a:spLocks/>
          </p:cNvSpPr>
          <p:nvPr/>
        </p:nvSpPr>
        <p:spPr>
          <a:xfrm>
            <a:off x="1663959" y="407017"/>
            <a:ext cx="9144000" cy="2387600"/>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15000"/>
              </a:lnSpc>
            </a:pPr>
            <a:r>
              <a:rPr lang="ru-RU" sz="1800" dirty="0">
                <a:effectLst/>
                <a:latin typeface="Times New Roman" panose="02020603050405020304" pitchFamily="18" charset="0"/>
                <a:ea typeface="Times New Roman" panose="02020603050405020304" pitchFamily="18" charset="0"/>
              </a:rPr>
              <a:t>МИНИСТЕРСТВО НАУКИ И ВЫСШЕГО ОБРАЗОВАНИЯ </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РОССИЙСКОЙ ФЕДЕРАЦИИ</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Федеральное государственное бюджетное образовательное учреждение</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высшего образования</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«Московский государственный технический университет имени Н.Э. Баумана</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(национальный исследовательский университет)»</a:t>
            </a:r>
            <a:endParaRPr lang="en-US" sz="1800" dirty="0">
              <a:effectLst/>
              <a:latin typeface="Arial" panose="020B0604020202020204" pitchFamily="34" charset="0"/>
              <a:ea typeface="Arial" panose="020B0604020202020204" pitchFamily="34" charset="0"/>
            </a:endParaRPr>
          </a:p>
          <a:p>
            <a:pPr>
              <a:lnSpc>
                <a:spcPct val="115000"/>
              </a:lnSpc>
            </a:pPr>
            <a:br>
              <a:rPr lang="en-US" sz="2800" dirty="0">
                <a:latin typeface="Arial" panose="020B0604020202020204" pitchFamily="34" charset="0"/>
                <a:ea typeface="Arial" panose="020B0604020202020204" pitchFamily="34" charset="0"/>
              </a:rPr>
            </a:br>
            <a:endParaRPr lang="en-US" sz="2800" dirty="0"/>
          </a:p>
        </p:txBody>
      </p:sp>
    </p:spTree>
    <p:extLst>
      <p:ext uri="{BB962C8B-B14F-4D97-AF65-F5344CB8AC3E}">
        <p14:creationId xmlns:p14="http://schemas.microsoft.com/office/powerpoint/2010/main" val="269195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46A6-DB57-A5DE-FD7E-5D27707565BB}"/>
              </a:ext>
            </a:extLst>
          </p:cNvPr>
          <p:cNvSpPr>
            <a:spLocks noGrp="1"/>
          </p:cNvSpPr>
          <p:nvPr>
            <p:ph type="title"/>
          </p:nvPr>
        </p:nvSpPr>
        <p:spPr>
          <a:xfrm>
            <a:off x="838200" y="365126"/>
            <a:ext cx="10515600" cy="847854"/>
          </a:xfrm>
        </p:spPr>
        <p:txBody>
          <a:bodyPr>
            <a:noAutofit/>
          </a:bodyPr>
          <a:lstStyle/>
          <a:p>
            <a:br>
              <a:rPr lang="ru-RU" sz="2400" dirty="0">
                <a:effectLst/>
                <a:latin typeface="Times New Roman" panose="02020603050405020304" pitchFamily="18" charset="0"/>
                <a:ea typeface="Times New Roman" panose="02020603050405020304" pitchFamily="18" charset="0"/>
              </a:rPr>
            </a:br>
            <a:r>
              <a:rPr lang="ru-RU" sz="2400" dirty="0">
                <a:effectLst/>
                <a:latin typeface="Times New Roman" panose="02020603050405020304" pitchFamily="18" charset="0"/>
                <a:ea typeface="Times New Roman" panose="02020603050405020304" pitchFamily="18" charset="0"/>
              </a:rPr>
              <a:t>Архитектура нейронной сети</a:t>
            </a:r>
            <a:r>
              <a:rPr lang="en-US" sz="2400" dirty="0">
                <a:effectLst/>
                <a:latin typeface="Times New Roman" panose="02020603050405020304" pitchFamily="18" charset="0"/>
                <a:ea typeface="Times New Roman" panose="02020603050405020304" pitchFamily="18" charset="0"/>
              </a:rPr>
              <a:t>:</a:t>
            </a:r>
            <a:br>
              <a:rPr lang="en-US" sz="2400" dirty="0">
                <a:effectLst/>
                <a:latin typeface="Arial" panose="020B0604020202020204" pitchFamily="34" charset="0"/>
                <a:ea typeface="Arial" panose="020B0604020202020204" pitchFamily="34" charset="0"/>
              </a:rPr>
            </a:br>
            <a:endParaRPr lang="en-US" sz="5400" dirty="0"/>
          </a:p>
        </p:txBody>
      </p:sp>
      <p:pic>
        <p:nvPicPr>
          <p:cNvPr id="4" name="Content Placeholder 3">
            <a:extLst>
              <a:ext uri="{FF2B5EF4-FFF2-40B4-BE49-F238E27FC236}">
                <a16:creationId xmlns:a16="http://schemas.microsoft.com/office/drawing/2014/main" id="{AB4B7B69-0723-F28E-F68F-C67BAEA176F8}"/>
              </a:ext>
            </a:extLst>
          </p:cNvPr>
          <p:cNvPicPr>
            <a:picLocks noGrp="1" noChangeAspect="1"/>
          </p:cNvPicPr>
          <p:nvPr>
            <p:ph idx="1"/>
          </p:nvPr>
        </p:nvPicPr>
        <p:blipFill>
          <a:blip r:embed="rId2"/>
          <a:stretch>
            <a:fillRect/>
          </a:stretch>
        </p:blipFill>
        <p:spPr>
          <a:xfrm>
            <a:off x="6407869" y="565991"/>
            <a:ext cx="5359439" cy="4715135"/>
          </a:xfrm>
          <a:prstGeom prst="rect">
            <a:avLst/>
          </a:prstGeom>
        </p:spPr>
      </p:pic>
      <p:sp>
        <p:nvSpPr>
          <p:cNvPr id="5" name="Title 1">
            <a:extLst>
              <a:ext uri="{FF2B5EF4-FFF2-40B4-BE49-F238E27FC236}">
                <a16:creationId xmlns:a16="http://schemas.microsoft.com/office/drawing/2014/main" id="{9250E31B-5B99-6B16-1C3E-3A33EB3EF3C7}"/>
              </a:ext>
            </a:extLst>
          </p:cNvPr>
          <p:cNvSpPr txBox="1">
            <a:spLocks/>
          </p:cNvSpPr>
          <p:nvPr/>
        </p:nvSpPr>
        <p:spPr>
          <a:xfrm>
            <a:off x="766663" y="1091683"/>
            <a:ext cx="4915680" cy="15661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tabLst>
                <a:tab pos="1530350" algn="l"/>
              </a:tabLst>
            </a:pPr>
            <a:r>
              <a:rPr lang="ru-RU" sz="1800" dirty="0">
                <a:effectLst/>
                <a:latin typeface="Times New Roman" panose="02020603050405020304" pitchFamily="18" charset="0"/>
                <a:ea typeface="Times New Roman" panose="02020603050405020304" pitchFamily="18" charset="0"/>
              </a:rPr>
              <a:t>На вход подаются 128 нейронов, на выходе 1, между ними скрытые слои. Функция активация </a:t>
            </a:r>
            <a:r>
              <a:rPr lang="en-US" sz="1800" dirty="0" err="1">
                <a:effectLst/>
                <a:latin typeface="Times New Roman" panose="02020603050405020304" pitchFamily="18" charset="0"/>
                <a:ea typeface="Times New Roman" panose="02020603050405020304" pitchFamily="18" charset="0"/>
              </a:rPr>
              <a:t>relu</a:t>
            </a: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оптимизатор </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adam</a:t>
            </a: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метрика – </a:t>
            </a:r>
            <a:r>
              <a:rPr lang="en-US" sz="1800" dirty="0" err="1">
                <a:effectLst/>
                <a:latin typeface="Times New Roman" panose="02020603050405020304" pitchFamily="18" charset="0"/>
                <a:ea typeface="Times New Roman" panose="02020603050405020304" pitchFamily="18" charset="0"/>
              </a:rPr>
              <a:t>mae</a:t>
            </a:r>
            <a:r>
              <a:rPr lang="en-US" sz="1800" dirty="0">
                <a:effectLst/>
                <a:latin typeface="Times New Roman" panose="02020603050405020304" pitchFamily="18"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a:lnSpc>
                <a:spcPct val="115000"/>
              </a:lnSpc>
              <a:tabLst>
                <a:tab pos="1530350" algn="l"/>
              </a:tabLst>
            </a:pPr>
            <a:r>
              <a:rPr lang="ru-RU" sz="1800" dirty="0">
                <a:effectLst/>
                <a:latin typeface="Times New Roman" panose="02020603050405020304" pitchFamily="18" charset="0"/>
                <a:ea typeface="Times New Roman" panose="02020603050405020304" pitchFamily="18" charset="0"/>
              </a:rPr>
              <a:t>На графике видно, что модель обучилась, после 27 эпохи ошибка падает очень медленно, а после 60 практически остановилась</a:t>
            </a:r>
            <a:endParaRPr lang="en-US" sz="1800" dirty="0">
              <a:effectLst/>
              <a:latin typeface="Arial" panose="020B0604020202020204" pitchFamily="34" charset="0"/>
              <a:ea typeface="Arial" panose="020B0604020202020204" pitchFamily="34" charset="0"/>
            </a:endParaRPr>
          </a:p>
          <a:p>
            <a:pPr>
              <a:lnSpc>
                <a:spcPct val="115000"/>
              </a:lnSpc>
              <a:tabLst>
                <a:tab pos="1530350" algn="l"/>
              </a:tabLst>
            </a:pPr>
            <a:endParaRPr lang="en-US" sz="1800" dirty="0">
              <a:effectLst/>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9DBF0AAE-0400-D887-F95C-5382A5D18D2C}"/>
              </a:ext>
            </a:extLst>
          </p:cNvPr>
          <p:cNvPicPr>
            <a:picLocks noChangeAspect="1"/>
          </p:cNvPicPr>
          <p:nvPr/>
        </p:nvPicPr>
        <p:blipFill>
          <a:blip r:embed="rId3"/>
          <a:stretch>
            <a:fillRect/>
          </a:stretch>
        </p:blipFill>
        <p:spPr>
          <a:xfrm>
            <a:off x="838200" y="2657801"/>
            <a:ext cx="4362450" cy="2800350"/>
          </a:xfrm>
          <a:prstGeom prst="rect">
            <a:avLst/>
          </a:prstGeom>
        </p:spPr>
      </p:pic>
    </p:spTree>
    <p:extLst>
      <p:ext uri="{BB962C8B-B14F-4D97-AF65-F5344CB8AC3E}">
        <p14:creationId xmlns:p14="http://schemas.microsoft.com/office/powerpoint/2010/main" val="49550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141B-A914-D37E-E248-36C2132F3441}"/>
              </a:ext>
            </a:extLst>
          </p:cNvPr>
          <p:cNvSpPr>
            <a:spLocks noGrp="1"/>
          </p:cNvSpPr>
          <p:nvPr>
            <p:ph type="title"/>
          </p:nvPr>
        </p:nvSpPr>
        <p:spPr/>
        <p:txBody>
          <a:bodyPr>
            <a:normAutofit fontScale="90000"/>
          </a:bodyPr>
          <a:lstStyle/>
          <a:p>
            <a:pPr>
              <a:lnSpc>
                <a:spcPct val="115000"/>
              </a:lnSpc>
              <a:tabLst>
                <a:tab pos="1530350" algn="l"/>
              </a:tabLst>
            </a:pP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Разработано приложение, которое предсказывает модуль упругости при растяжении.</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Приложение создано с помощью фреймворк </a:t>
            </a:r>
            <a:r>
              <a:rPr lang="en-US" sz="1800" dirty="0">
                <a:effectLst/>
                <a:latin typeface="Times New Roman" panose="02020603050405020304" pitchFamily="18" charset="0"/>
                <a:ea typeface="Times New Roman" panose="02020603050405020304" pitchFamily="18" charset="0"/>
              </a:rPr>
              <a:t>Flask</a:t>
            </a:r>
            <a:r>
              <a:rPr lang="ru-RU" sz="1800" dirty="0">
                <a:effectLst/>
                <a:latin typeface="Times New Roman" panose="02020603050405020304" pitchFamily="18" charset="0"/>
                <a:ea typeface="Times New Roman" panose="02020603050405020304" pitchFamily="18" charset="0"/>
              </a:rPr>
              <a:t>, развернуто на </a:t>
            </a:r>
            <a:r>
              <a:rPr lang="en-US" sz="1800" dirty="0">
                <a:effectLst/>
                <a:latin typeface="Times New Roman" panose="02020603050405020304" pitchFamily="18" charset="0"/>
                <a:ea typeface="Times New Roman" panose="02020603050405020304" pitchFamily="18" charset="0"/>
              </a:rPr>
              <a:t>render</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com</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Ссылка на приложение: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svetlana</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err="1">
                <a:solidFill>
                  <a:srgbClr val="0000FF"/>
                </a:solidFill>
                <a:effectLst/>
                <a:latin typeface="Times New Roman" panose="02020603050405020304" pitchFamily="18" charset="0"/>
                <a:ea typeface="Times New Roman" panose="02020603050405020304" pitchFamily="18" charset="0"/>
                <a:hlinkClick r:id="rId2"/>
              </a:rPr>
              <a:t>vkr</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3-</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service</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err="1">
                <a:solidFill>
                  <a:srgbClr val="0000FF"/>
                </a:solidFill>
                <a:effectLst/>
                <a:latin typeface="Times New Roman" panose="02020603050405020304" pitchFamily="18" charset="0"/>
                <a:ea typeface="Times New Roman" panose="02020603050405020304" pitchFamily="18" charset="0"/>
                <a:hlinkClick r:id="rId2"/>
              </a:rPr>
              <a:t>onrender</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com</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predict</a:t>
            </a:r>
            <a:br>
              <a:rPr lang="ru-RU" sz="1800" u="sng" dirty="0">
                <a:solidFill>
                  <a:srgbClr val="0000FF"/>
                </a:solidFill>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Нужно ввести 12 признаков и на выходе будет выведен прогноз упругости при растяжении.</a:t>
            </a:r>
            <a:br>
              <a:rPr lang="en-US" sz="1800" dirty="0">
                <a:effectLst/>
                <a:latin typeface="Arial" panose="020B0604020202020204" pitchFamily="34" charset="0"/>
                <a:ea typeface="Arial" panose="020B0604020202020204" pitchFamily="34" charset="0"/>
              </a:rPr>
            </a:br>
            <a:br>
              <a:rPr lang="en-US" sz="1800" dirty="0">
                <a:effectLst/>
                <a:latin typeface="Arial" panose="020B0604020202020204" pitchFamily="34" charset="0"/>
                <a:ea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E50A7B7B-BD31-AFF8-9B4A-C8610A4F6A0A}"/>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055470A1-C8D8-FA54-7474-73060F2F50B1}"/>
              </a:ext>
            </a:extLst>
          </p:cNvPr>
          <p:cNvPicPr>
            <a:picLocks noChangeAspect="1"/>
          </p:cNvPicPr>
          <p:nvPr/>
        </p:nvPicPr>
        <p:blipFill>
          <a:blip r:embed="rId3"/>
          <a:stretch>
            <a:fillRect/>
          </a:stretch>
        </p:blipFill>
        <p:spPr>
          <a:xfrm>
            <a:off x="1110343" y="1665762"/>
            <a:ext cx="9545216" cy="4671063"/>
          </a:xfrm>
          <a:prstGeom prst="rect">
            <a:avLst/>
          </a:prstGeom>
        </p:spPr>
      </p:pic>
    </p:spTree>
    <p:extLst>
      <p:ext uri="{BB962C8B-B14F-4D97-AF65-F5344CB8AC3E}">
        <p14:creationId xmlns:p14="http://schemas.microsoft.com/office/powerpoint/2010/main" val="311311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2AD8-DC14-C132-210E-05131B517AE6}"/>
              </a:ext>
            </a:extLst>
          </p:cNvPr>
          <p:cNvSpPr>
            <a:spLocks noGrp="1"/>
          </p:cNvSpPr>
          <p:nvPr>
            <p:ph type="ctrTitle"/>
          </p:nvPr>
        </p:nvSpPr>
        <p:spPr>
          <a:xfrm>
            <a:off x="1524000" y="1122363"/>
            <a:ext cx="9144000" cy="1312927"/>
          </a:xfrm>
        </p:spPr>
        <p:txBody>
          <a:bodyPr>
            <a:normAutofit fontScale="90000"/>
          </a:bodyPr>
          <a:lstStyle/>
          <a:p>
            <a:r>
              <a:rPr lang="ru-RU" dirty="0"/>
              <a:t>Все материалы расположены на репозитории</a:t>
            </a:r>
            <a:endParaRPr lang="en-US" dirty="0"/>
          </a:p>
        </p:txBody>
      </p:sp>
      <p:sp>
        <p:nvSpPr>
          <p:cNvPr id="3" name="Subtitle 2">
            <a:extLst>
              <a:ext uri="{FF2B5EF4-FFF2-40B4-BE49-F238E27FC236}">
                <a16:creationId xmlns:a16="http://schemas.microsoft.com/office/drawing/2014/main" id="{46697B8C-2A8D-CA4C-AF5D-D25847E69527}"/>
              </a:ext>
            </a:extLst>
          </p:cNvPr>
          <p:cNvSpPr>
            <a:spLocks noGrp="1"/>
          </p:cNvSpPr>
          <p:nvPr>
            <p:ph type="subTitle" idx="1"/>
          </p:nvPr>
        </p:nvSpPr>
        <p:spPr>
          <a:xfrm>
            <a:off x="1524000" y="2715208"/>
            <a:ext cx="9144000" cy="2542592"/>
          </a:xfrm>
        </p:spPr>
        <p:txBody>
          <a:bodyPr/>
          <a:lstStyle/>
          <a:p>
            <a:r>
              <a:rPr lang="en-US" dirty="0"/>
              <a:t>https://github.com/SvetlanaMatsievskaya/Matsievskaya_SG_materials_for_VKR.git</a:t>
            </a:r>
          </a:p>
        </p:txBody>
      </p:sp>
    </p:spTree>
    <p:extLst>
      <p:ext uri="{BB962C8B-B14F-4D97-AF65-F5344CB8AC3E}">
        <p14:creationId xmlns:p14="http://schemas.microsoft.com/office/powerpoint/2010/main" val="32592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41AE-C178-D493-2A26-983FE7D8FE24}"/>
              </a:ext>
            </a:extLst>
          </p:cNvPr>
          <p:cNvSpPr>
            <a:spLocks noGrp="1"/>
          </p:cNvSpPr>
          <p:nvPr>
            <p:ph type="ctrTitle"/>
          </p:nvPr>
        </p:nvSpPr>
        <p:spPr>
          <a:xfrm>
            <a:off x="1523999" y="1122363"/>
            <a:ext cx="9144001" cy="650453"/>
          </a:xfrm>
        </p:spPr>
        <p:txBody>
          <a:bodyPr>
            <a:normAutofit/>
          </a:bodyPr>
          <a:lstStyle/>
          <a:p>
            <a:r>
              <a:rPr lang="ru-RU" sz="1800" b="1" dirty="0">
                <a:effectLst/>
                <a:latin typeface="Times New Roman" panose="02020603050405020304" pitchFamily="18" charset="0"/>
                <a:ea typeface="Arial" panose="020B0604020202020204" pitchFamily="34" charset="0"/>
              </a:rPr>
              <a:t>Задача работы</a:t>
            </a:r>
            <a:r>
              <a:rPr lang="en-US" sz="1800" b="1" dirty="0">
                <a:effectLst/>
                <a:latin typeface="Times New Roman" panose="02020603050405020304" pitchFamily="18" charset="0"/>
                <a:ea typeface="Arial" panose="020B0604020202020204" pitchFamily="34" charset="0"/>
              </a:rPr>
              <a:t>: </a:t>
            </a:r>
            <a:r>
              <a:rPr lang="ru-RU" sz="1800" b="1" dirty="0">
                <a:effectLst/>
                <a:latin typeface="Times New Roman" panose="02020603050405020304" pitchFamily="18" charset="0"/>
                <a:ea typeface="Arial" panose="020B0604020202020204" pitchFamily="34" charset="0"/>
              </a:rPr>
              <a:t>спрогнозировать ряд конечных свойств получаемых композиционных материалов</a:t>
            </a:r>
            <a:endParaRPr lang="en-US" b="1" dirty="0"/>
          </a:p>
        </p:txBody>
      </p:sp>
      <p:sp>
        <p:nvSpPr>
          <p:cNvPr id="3" name="Subtitle 2">
            <a:extLst>
              <a:ext uri="{FF2B5EF4-FFF2-40B4-BE49-F238E27FC236}">
                <a16:creationId xmlns:a16="http://schemas.microsoft.com/office/drawing/2014/main" id="{2997E1A7-FA5D-EEC5-4F97-0254D96F5042}"/>
              </a:ext>
            </a:extLst>
          </p:cNvPr>
          <p:cNvSpPr>
            <a:spLocks noGrp="1"/>
          </p:cNvSpPr>
          <p:nvPr>
            <p:ph type="subTitle" idx="1"/>
          </p:nvPr>
        </p:nvSpPr>
        <p:spPr>
          <a:xfrm>
            <a:off x="1523999" y="2062065"/>
            <a:ext cx="9439470" cy="4441372"/>
          </a:xfrm>
        </p:spPr>
        <p:txBody>
          <a:bodyPr>
            <a:normAutofit fontScale="92500" lnSpcReduction="10000"/>
          </a:bodyPr>
          <a:lstStyle/>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В качестве входящих данных было предложены два </a:t>
            </a:r>
            <a:r>
              <a:rPr lang="en-US" sz="1800" dirty="0">
                <a:effectLst/>
                <a:latin typeface="Times New Roman" panose="02020603050405020304" pitchFamily="18" charset="0"/>
                <a:ea typeface="Times New Roman" panose="02020603050405020304" pitchFamily="18" charset="0"/>
              </a:rPr>
              <a:t>excel </a:t>
            </a:r>
            <a:r>
              <a:rPr lang="ru-RU" sz="1800" dirty="0">
                <a:effectLst/>
                <a:latin typeface="Times New Roman" panose="02020603050405020304" pitchFamily="18" charset="0"/>
                <a:ea typeface="Times New Roman" panose="02020603050405020304" pitchFamily="18" charset="0"/>
              </a:rPr>
              <a:t>файла. </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en-US" sz="1800" dirty="0">
                <a:effectLst/>
                <a:latin typeface="Times New Roman" panose="02020603050405020304" pitchFamily="18" charset="0"/>
                <a:ea typeface="Times New Roman" panose="02020603050405020304" pitchFamily="18" charset="0"/>
              </a:rPr>
              <a:t>X</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bp</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xlsx</a:t>
            </a:r>
            <a:r>
              <a:rPr lang="ru-RU" sz="1800" dirty="0">
                <a:effectLst/>
                <a:latin typeface="Times New Roman" panose="02020603050405020304" pitchFamily="18" charset="0"/>
                <a:ea typeface="Times New Roman" panose="02020603050405020304" pitchFamily="18" charset="0"/>
              </a:rPr>
              <a:t>, 1023 строки, 11 колонок.</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en-US" sz="1800" dirty="0">
                <a:effectLst/>
                <a:latin typeface="Times New Roman" panose="02020603050405020304" pitchFamily="18" charset="0"/>
                <a:ea typeface="Times New Roman" panose="02020603050405020304" pitchFamily="18" charset="0"/>
              </a:rPr>
              <a:t>X</a:t>
            </a:r>
            <a:r>
              <a:rPr lang="ru-RU" sz="1800" dirty="0">
                <a:effectLst/>
                <a:latin typeface="Times New Roman" panose="02020603050405020304" pitchFamily="18" charset="0"/>
                <a:ea typeface="Times New Roman" panose="02020603050405020304" pitchFamily="18" charset="0"/>
              </a:rPr>
              <a:t>_</a:t>
            </a:r>
            <a:r>
              <a:rPr lang="en-US" sz="1800" dirty="0" err="1">
                <a:effectLst/>
                <a:latin typeface="Times New Roman" panose="02020603050405020304" pitchFamily="18" charset="0"/>
                <a:ea typeface="Times New Roman" panose="02020603050405020304" pitchFamily="18" charset="0"/>
              </a:rPr>
              <a:t>nup</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xlsx</a:t>
            </a:r>
            <a:r>
              <a:rPr lang="ru-RU" sz="1800" dirty="0">
                <a:effectLst/>
                <a:latin typeface="Times New Roman" panose="02020603050405020304" pitchFamily="18" charset="0"/>
                <a:ea typeface="Times New Roman" panose="02020603050405020304" pitchFamily="18" charset="0"/>
              </a:rPr>
              <a:t>, 1040 строки, 4 колонки.</a:t>
            </a:r>
            <a:endParaRPr lang="en-US" sz="1800" dirty="0">
              <a:effectLst/>
              <a:latin typeface="Times New Roman" panose="02020603050405020304" pitchFamily="18" charset="0"/>
              <a:ea typeface="Times New Roman" panose="02020603050405020304" pitchFamily="18" charset="0"/>
            </a:endParaRPr>
          </a:p>
          <a:p>
            <a:pPr algn="just">
              <a:lnSpc>
                <a:spcPct val="115000"/>
              </a:lnSpc>
              <a:tabLst>
                <a:tab pos="1260475" algn="l"/>
              </a:tabLst>
            </a:pPr>
            <a:r>
              <a:rPr lang="ru-RU" sz="1800" dirty="0">
                <a:effectLst/>
                <a:latin typeface="Arial" panose="020B0604020202020204" pitchFamily="34" charset="0"/>
                <a:ea typeface="Arial" panose="020B0604020202020204" pitchFamily="34" charset="0"/>
              </a:rPr>
              <a:t>После объединения в </a:t>
            </a:r>
            <a:r>
              <a:rPr lang="ru-RU" sz="1800" dirty="0" err="1">
                <a:effectLst/>
                <a:latin typeface="Arial" panose="020B0604020202020204" pitchFamily="34" charset="0"/>
                <a:ea typeface="Arial" panose="020B0604020202020204" pitchFamily="34" charset="0"/>
              </a:rPr>
              <a:t>датасете</a:t>
            </a:r>
            <a:r>
              <a:rPr lang="ru-RU" sz="1800" dirty="0">
                <a:effectLst/>
                <a:latin typeface="Arial" panose="020B0604020202020204" pitchFamily="34" charset="0"/>
                <a:ea typeface="Arial" panose="020B0604020202020204" pitchFamily="34" charset="0"/>
              </a:rPr>
              <a:t> осталось 1023 строки</a:t>
            </a: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Все столбцы содержать данные типа </a:t>
            </a:r>
            <a:r>
              <a:rPr lang="en-US" sz="1800" dirty="0">
                <a:effectLst/>
                <a:latin typeface="Times New Roman" panose="02020603050405020304" pitchFamily="18" charset="0"/>
                <a:ea typeface="Times New Roman" panose="02020603050405020304" pitchFamily="18" charset="0"/>
              </a:rPr>
              <a:t>float</a:t>
            </a:r>
            <a:r>
              <a:rPr lang="ru-RU" sz="1800" dirty="0">
                <a:effectLst/>
                <a:latin typeface="Times New Roman" panose="02020603050405020304" pitchFamily="18" charset="0"/>
                <a:ea typeface="Times New Roman" panose="02020603050405020304" pitchFamily="18" charset="0"/>
              </a:rPr>
              <a:t>64, нет необходимости производить преобразование. </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 В данных нет пропусков, то есть нет необходимость думать, как заполнить пропущенные или некорректные данные.</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Дубликатов в данных тоже нет. </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Проверив количество уникальных значений в каждом столбце, видим, что в столбце «Угол нашивки» только 2 значения – 0 и 90 градусов.</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Приведем данные в этом столбце к </a:t>
            </a:r>
            <a:r>
              <a:rPr lang="en-US" sz="1800" dirty="0">
                <a:effectLst/>
                <a:latin typeface="Times New Roman" panose="02020603050405020304" pitchFamily="18" charset="0"/>
                <a:ea typeface="Times New Roman" panose="02020603050405020304" pitchFamily="18" charset="0"/>
              </a:rPr>
              <a:t>int </a:t>
            </a:r>
            <a:r>
              <a:rPr lang="ru-RU" sz="1800" dirty="0">
                <a:effectLst/>
                <a:latin typeface="Times New Roman" panose="02020603050405020304" pitchFamily="18" charset="0"/>
                <a:ea typeface="Times New Roman" panose="02020603050405020304" pitchFamily="18" charset="0"/>
              </a:rPr>
              <a:t>и преобразуем эти данные в 0 и 1 соответственно для облегчения работы при построении моделей.</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23073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A7BD-037E-639C-1C88-57D3F8083532}"/>
              </a:ext>
            </a:extLst>
          </p:cNvPr>
          <p:cNvSpPr>
            <a:spLocks noGrp="1"/>
          </p:cNvSpPr>
          <p:nvPr>
            <p:ph type="ctrTitle"/>
          </p:nvPr>
        </p:nvSpPr>
        <p:spPr>
          <a:xfrm>
            <a:off x="1524000" y="1082351"/>
            <a:ext cx="2786743" cy="4626114"/>
          </a:xfrm>
        </p:spPr>
        <p:txBody>
          <a:bodyPr>
            <a:normAutofit fontScale="90000"/>
          </a:bodyPr>
          <a:lstStyle/>
          <a:p>
            <a:pPr>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Визуализируем данные, сделав гистограммы распределения по всем колонкам.</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Данные стремятся к нормальному распределению почти во всех столбцах. Исключение – это столбец с углом нашивки, где всего два значения. </a:t>
            </a:r>
            <a:br>
              <a:rPr lang="en-US" sz="1800" dirty="0">
                <a:effectLst/>
                <a:latin typeface="Arial" panose="020B0604020202020204" pitchFamily="34" charset="0"/>
                <a:ea typeface="Arial" panose="020B0604020202020204" pitchFamily="34" charset="0"/>
              </a:rPr>
            </a:br>
            <a:r>
              <a:rPr lang="ru-RU" sz="1800" dirty="0">
                <a:solidFill>
                  <a:srgbClr val="000000"/>
                </a:solidFill>
                <a:effectLst/>
                <a:latin typeface="Times New Roman" panose="02020603050405020304" pitchFamily="18" charset="0"/>
                <a:ea typeface="Times New Roman" panose="02020603050405020304" pitchFamily="18" charset="0"/>
              </a:rPr>
              <a:t>И также распределение ненормально у признака Поверхностная плотность, что подтвердилось тестом Шапиро-Уилка.</a:t>
            </a:r>
            <a:endParaRPr lang="en-US" dirty="0"/>
          </a:p>
        </p:txBody>
      </p:sp>
      <p:pic>
        <p:nvPicPr>
          <p:cNvPr id="5" name="Picture 4">
            <a:extLst>
              <a:ext uri="{FF2B5EF4-FFF2-40B4-BE49-F238E27FC236}">
                <a16:creationId xmlns:a16="http://schemas.microsoft.com/office/drawing/2014/main" id="{E8D8DB8E-0B0F-D2EE-9DCB-D7F3471A9E56}"/>
              </a:ext>
            </a:extLst>
          </p:cNvPr>
          <p:cNvPicPr>
            <a:picLocks noChangeAspect="1"/>
          </p:cNvPicPr>
          <p:nvPr/>
        </p:nvPicPr>
        <p:blipFill>
          <a:blip r:embed="rId2"/>
          <a:stretch>
            <a:fillRect/>
          </a:stretch>
        </p:blipFill>
        <p:spPr>
          <a:xfrm>
            <a:off x="4446713" y="914923"/>
            <a:ext cx="6740691" cy="4626114"/>
          </a:xfrm>
          <a:prstGeom prst="rect">
            <a:avLst/>
          </a:prstGeom>
        </p:spPr>
      </p:pic>
    </p:spTree>
    <p:extLst>
      <p:ext uri="{BB962C8B-B14F-4D97-AF65-F5344CB8AC3E}">
        <p14:creationId xmlns:p14="http://schemas.microsoft.com/office/powerpoint/2010/main" val="109451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51F4-D761-CCEE-A5BB-B3ACB0B2B67D}"/>
              </a:ext>
            </a:extLst>
          </p:cNvPr>
          <p:cNvSpPr>
            <a:spLocks noGrp="1"/>
          </p:cNvSpPr>
          <p:nvPr>
            <p:ph type="title"/>
          </p:nvPr>
        </p:nvSpPr>
        <p:spPr/>
        <p:txBody>
          <a:bodyPr/>
          <a:lstStyle/>
          <a:p>
            <a:pPr marL="450215">
              <a:lnSpc>
                <a:spcPct val="115000"/>
              </a:lnSpc>
            </a:pPr>
            <a:r>
              <a:rPr lang="ru-RU" sz="1800" dirty="0">
                <a:effectLst/>
                <a:latin typeface="Times New Roman" panose="02020603050405020304" pitchFamily="18" charset="0"/>
                <a:ea typeface="Times New Roman" panose="02020603050405020304" pitchFamily="18" charset="0"/>
              </a:rPr>
              <a:t>Проверим есть ли зависимости между признаками и между признаками и целевыми переменными.</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 Визуализируем корреляционную матрицу с помощью тепловой карты</a:t>
            </a:r>
            <a:endParaRPr lang="en-US" dirty="0"/>
          </a:p>
        </p:txBody>
      </p:sp>
      <p:pic>
        <p:nvPicPr>
          <p:cNvPr id="4" name="Content Placeholder 3">
            <a:extLst>
              <a:ext uri="{FF2B5EF4-FFF2-40B4-BE49-F238E27FC236}">
                <a16:creationId xmlns:a16="http://schemas.microsoft.com/office/drawing/2014/main" id="{7CCAA816-56DD-5AEB-C6FD-310C15D4D92E}"/>
              </a:ext>
            </a:extLst>
          </p:cNvPr>
          <p:cNvPicPr>
            <a:picLocks noGrp="1" noChangeAspect="1"/>
          </p:cNvPicPr>
          <p:nvPr>
            <p:ph idx="1"/>
          </p:nvPr>
        </p:nvPicPr>
        <p:blipFill>
          <a:blip r:embed="rId2"/>
          <a:stretch>
            <a:fillRect/>
          </a:stretch>
        </p:blipFill>
        <p:spPr>
          <a:xfrm>
            <a:off x="3354732" y="1825625"/>
            <a:ext cx="5482535" cy="4351338"/>
          </a:xfrm>
          <a:prstGeom prst="rect">
            <a:avLst/>
          </a:prstGeom>
        </p:spPr>
      </p:pic>
    </p:spTree>
    <p:extLst>
      <p:ext uri="{BB962C8B-B14F-4D97-AF65-F5344CB8AC3E}">
        <p14:creationId xmlns:p14="http://schemas.microsoft.com/office/powerpoint/2010/main" val="74312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344E-36BB-998A-A11F-5AE5D5FE3A1D}"/>
              </a:ext>
            </a:extLst>
          </p:cNvPr>
          <p:cNvSpPr>
            <a:spLocks noGrp="1"/>
          </p:cNvSpPr>
          <p:nvPr>
            <p:ph type="ctrTitle"/>
          </p:nvPr>
        </p:nvSpPr>
        <p:spPr>
          <a:xfrm>
            <a:off x="1309396" y="1380932"/>
            <a:ext cx="4568889" cy="4077476"/>
          </a:xfrm>
        </p:spPr>
        <p:txBody>
          <a:bodyPr>
            <a:normAutofit fontScale="90000"/>
          </a:bodyPr>
          <a:lstStyle/>
          <a:p>
            <a:pPr algn="just">
              <a:lnSpc>
                <a:spcPct val="115000"/>
              </a:lnSpc>
            </a:pPr>
            <a:r>
              <a:rPr lang="ru-RU" sz="1800" dirty="0">
                <a:effectLst/>
                <a:latin typeface="Times New Roman" panose="02020603050405020304" pitchFamily="18" charset="0"/>
                <a:ea typeface="Times New Roman" panose="02020603050405020304" pitchFamily="18" charset="0"/>
              </a:rPr>
              <a:t>Построим также парные </a:t>
            </a:r>
            <a:r>
              <a:rPr lang="en-US" sz="1800" dirty="0">
                <a:effectLst/>
                <a:latin typeface="Times New Roman" panose="02020603050405020304" pitchFamily="18" charset="0"/>
                <a:ea typeface="Times New Roman" panose="02020603050405020304" pitchFamily="18" charset="0"/>
              </a:rPr>
              <a:t>scatterplots</a:t>
            </a:r>
            <a:r>
              <a:rPr lang="ru-RU" sz="1800" dirty="0">
                <a:effectLst/>
                <a:latin typeface="Times New Roman" panose="02020603050405020304" pitchFamily="18" charset="0"/>
                <a:ea typeface="Times New Roman" panose="02020603050405020304" pitchFamily="18" charset="0"/>
              </a:rPr>
              <a:t>.</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С их помощью можно проверить, есть ли видимая зависимость, возможно не линейная, которую </a:t>
            </a:r>
            <a:r>
              <a:rPr lang="en-US" sz="1800" dirty="0">
                <a:effectLst/>
                <a:latin typeface="Times New Roman" panose="02020603050405020304" pitchFamily="18" charset="0"/>
                <a:ea typeface="Times New Roman" panose="02020603050405020304" pitchFamily="18" charset="0"/>
              </a:rPr>
              <a:t>heatmap </a:t>
            </a:r>
            <a:r>
              <a:rPr lang="ru-RU" sz="1800" dirty="0">
                <a:effectLst/>
                <a:latin typeface="Times New Roman" panose="02020603050405020304" pitchFamily="18" charset="0"/>
                <a:ea typeface="Times New Roman" panose="02020603050405020304" pitchFamily="18" charset="0"/>
              </a:rPr>
              <a:t>могла не отобразить.</a:t>
            </a: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Можно сделать вывод, что корреляция между признаками незначительна, так что мы не можем исключить никакие из них.</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Корреляция между целевыми переменными и признаками также незначительная, так что сложно  будет подобрать модель.</a:t>
            </a:r>
            <a:br>
              <a:rPr lang="en-US" sz="1800" dirty="0">
                <a:effectLst/>
                <a:latin typeface="Arial" panose="020B0604020202020204" pitchFamily="34" charset="0"/>
                <a:ea typeface="Arial" panose="020B0604020202020204" pitchFamily="34" charset="0"/>
              </a:rPr>
            </a:br>
            <a:endParaRPr lang="en-US" dirty="0"/>
          </a:p>
        </p:txBody>
      </p:sp>
      <p:pic>
        <p:nvPicPr>
          <p:cNvPr id="6" name="Picture 5">
            <a:extLst>
              <a:ext uri="{FF2B5EF4-FFF2-40B4-BE49-F238E27FC236}">
                <a16:creationId xmlns:a16="http://schemas.microsoft.com/office/drawing/2014/main" id="{C7DD6C22-0964-A153-452E-D858FE67125E}"/>
              </a:ext>
            </a:extLst>
          </p:cNvPr>
          <p:cNvPicPr>
            <a:picLocks noChangeAspect="1"/>
          </p:cNvPicPr>
          <p:nvPr/>
        </p:nvPicPr>
        <p:blipFill>
          <a:blip r:embed="rId2"/>
          <a:stretch>
            <a:fillRect/>
          </a:stretch>
        </p:blipFill>
        <p:spPr>
          <a:xfrm>
            <a:off x="6096000" y="1174408"/>
            <a:ext cx="4441022" cy="4375978"/>
          </a:xfrm>
          <a:prstGeom prst="rect">
            <a:avLst/>
          </a:prstGeom>
        </p:spPr>
      </p:pic>
    </p:spTree>
    <p:extLst>
      <p:ext uri="{BB962C8B-B14F-4D97-AF65-F5344CB8AC3E}">
        <p14:creationId xmlns:p14="http://schemas.microsoft.com/office/powerpoint/2010/main" val="87303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42C1-005C-BB95-0A42-48AA1DBFD977}"/>
              </a:ext>
            </a:extLst>
          </p:cNvPr>
          <p:cNvSpPr>
            <a:spLocks noGrp="1"/>
          </p:cNvSpPr>
          <p:nvPr>
            <p:ph type="title"/>
          </p:nvPr>
        </p:nvSpPr>
        <p:spPr>
          <a:xfrm>
            <a:off x="838200" y="365125"/>
            <a:ext cx="4023049" cy="5466508"/>
          </a:xfrm>
        </p:spPr>
        <p:txBody>
          <a:bodyPr/>
          <a:lstStyle/>
          <a:p>
            <a:pPr>
              <a:lnSpc>
                <a:spcPts val="1425"/>
              </a:lnSpc>
            </a:pPr>
            <a:r>
              <a:rPr lang="ru-RU" sz="1800" dirty="0">
                <a:effectLst/>
                <a:latin typeface="Times New Roman" panose="02020603050405020304" pitchFamily="18" charset="0"/>
                <a:ea typeface="Times New Roman" panose="02020603050405020304" pitchFamily="18" charset="0"/>
              </a:rPr>
              <a:t>Для визуализации выбросов построим диаграммы </a:t>
            </a:r>
            <a:r>
              <a:rPr lang="ru-RU" sz="1800" dirty="0" err="1">
                <a:effectLst/>
                <a:latin typeface="Times New Roman" panose="02020603050405020304" pitchFamily="18" charset="0"/>
                <a:ea typeface="Times New Roman" panose="02020603050405020304" pitchFamily="18" charset="0"/>
              </a:rPr>
              <a:t>boxplot</a:t>
            </a:r>
            <a:br>
              <a:rPr lang="ru-RU" sz="1800" dirty="0">
                <a:effectLst/>
                <a:latin typeface="Times New Roman" panose="02020603050405020304" pitchFamily="18" charset="0"/>
                <a:ea typeface="Times New Roman" panose="02020603050405020304" pitchFamily="18" charset="0"/>
              </a:rPr>
            </a:br>
            <a:r>
              <a:rPr lang="ru-RU" sz="1800" dirty="0">
                <a:solidFill>
                  <a:srgbClr val="000000"/>
                </a:solidFill>
                <a:effectLst/>
                <a:latin typeface="Times New Roman" panose="02020603050405020304" pitchFamily="18" charset="0"/>
                <a:ea typeface="Times New Roman" panose="02020603050405020304" pitchFamily="18" charset="0"/>
              </a:rPr>
              <a:t>Наблюдаем выбросы во всех </a:t>
            </a:r>
            <a:r>
              <a:rPr lang="ru-RU" sz="1800" dirty="0" err="1">
                <a:solidFill>
                  <a:srgbClr val="000000"/>
                </a:solidFill>
                <a:effectLst/>
                <a:latin typeface="Times New Roman" panose="02020603050405020304" pitchFamily="18" charset="0"/>
                <a:ea typeface="Times New Roman" panose="02020603050405020304" pitchFamily="18" charset="0"/>
              </a:rPr>
              <a:t>стоблцах</a:t>
            </a:r>
            <a:r>
              <a:rPr lang="ru-RU" sz="1800" dirty="0">
                <a:solidFill>
                  <a:srgbClr val="000000"/>
                </a:solidFill>
                <a:effectLst/>
                <a:latin typeface="Times New Roman" panose="02020603050405020304" pitchFamily="18" charset="0"/>
                <a:ea typeface="Times New Roman" panose="02020603050405020304" pitchFamily="18" charset="0"/>
              </a:rPr>
              <a:t>, кроме Угол нашивки.</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 </a:t>
            </a:r>
            <a:br>
              <a:rPr lang="en-US" sz="1800" dirty="0">
                <a:effectLst/>
                <a:latin typeface="Arial" panose="020B0604020202020204" pitchFamily="34" charset="0"/>
                <a:ea typeface="Arial" panose="020B0604020202020204" pitchFamily="34" charset="0"/>
              </a:rPr>
            </a:br>
            <a:r>
              <a:rPr lang="ru-RU" sz="1800" dirty="0">
                <a:solidFill>
                  <a:srgbClr val="000000"/>
                </a:solidFill>
                <a:effectLst/>
                <a:latin typeface="Times New Roman" panose="02020603050405020304" pitchFamily="18" charset="0"/>
                <a:ea typeface="Times New Roman" panose="02020603050405020304" pitchFamily="18" charset="0"/>
              </a:rPr>
              <a:t>Для удаления выбросов воспользуемся методом </a:t>
            </a:r>
            <a:r>
              <a:rPr lang="ru-RU" sz="1800" dirty="0" err="1">
                <a:solidFill>
                  <a:srgbClr val="000000"/>
                </a:solidFill>
                <a:effectLst/>
                <a:latin typeface="Times New Roman" panose="02020603050405020304" pitchFamily="18" charset="0"/>
                <a:ea typeface="Times New Roman" panose="02020603050405020304" pitchFamily="18" charset="0"/>
              </a:rPr>
              <a:t>межквартильных</a:t>
            </a:r>
            <a:r>
              <a:rPr lang="ru-RU" sz="1800" dirty="0">
                <a:solidFill>
                  <a:srgbClr val="000000"/>
                </a:solidFill>
                <a:effectLst/>
                <a:latin typeface="Times New Roman" panose="02020603050405020304" pitchFamily="18" charset="0"/>
                <a:ea typeface="Times New Roman" panose="02020603050405020304" pitchFamily="18" charset="0"/>
              </a:rPr>
              <a:t> расстояний. Он может использоваться для определения выбросов путем определения значений выборки ниже 25-го </a:t>
            </a:r>
            <a:r>
              <a:rPr lang="ru-RU" sz="1800" dirty="0" err="1">
                <a:solidFill>
                  <a:srgbClr val="000000"/>
                </a:solidFill>
                <a:effectLst/>
                <a:latin typeface="Times New Roman" panose="02020603050405020304" pitchFamily="18" charset="0"/>
                <a:ea typeface="Times New Roman" panose="02020603050405020304" pitchFamily="18" charset="0"/>
              </a:rPr>
              <a:t>процентиля</a:t>
            </a:r>
            <a:r>
              <a:rPr lang="ru-RU" sz="1800" dirty="0">
                <a:solidFill>
                  <a:srgbClr val="000000"/>
                </a:solidFill>
                <a:effectLst/>
                <a:latin typeface="Times New Roman" panose="02020603050405020304" pitchFamily="18" charset="0"/>
                <a:ea typeface="Times New Roman" panose="02020603050405020304" pitchFamily="18" charset="0"/>
              </a:rPr>
              <a:t> или выше 75-го </a:t>
            </a:r>
            <a:r>
              <a:rPr lang="ru-RU" sz="1800" dirty="0" err="1">
                <a:solidFill>
                  <a:srgbClr val="000000"/>
                </a:solidFill>
                <a:effectLst/>
                <a:latin typeface="Times New Roman" panose="02020603050405020304" pitchFamily="18" charset="0"/>
                <a:ea typeface="Times New Roman" panose="02020603050405020304" pitchFamily="18" charset="0"/>
              </a:rPr>
              <a:t>процентиля</a:t>
            </a:r>
            <a:r>
              <a:rPr lang="ru-RU" sz="1800" dirty="0">
                <a:solidFill>
                  <a:srgbClr val="000000"/>
                </a:solidFill>
                <a:effectLst/>
                <a:latin typeface="Times New Roman" panose="02020603050405020304" pitchFamily="18" charset="0"/>
                <a:ea typeface="Times New Roman" panose="02020603050405020304" pitchFamily="18" charset="0"/>
              </a:rPr>
              <a:t>.</a:t>
            </a:r>
            <a:br>
              <a:rPr lang="en-US" sz="1800" dirty="0">
                <a:effectLst/>
                <a:latin typeface="Arial" panose="020B0604020202020204" pitchFamily="34" charset="0"/>
                <a:ea typeface="Arial" panose="020B0604020202020204" pitchFamily="34" charset="0"/>
              </a:rPr>
            </a:br>
            <a:r>
              <a:rPr lang="ru-RU" sz="1800" dirty="0">
                <a:solidFill>
                  <a:srgbClr val="000000"/>
                </a:solidFill>
                <a:effectLst/>
                <a:latin typeface="Times New Roman" panose="02020603050405020304" pitchFamily="18" charset="0"/>
                <a:ea typeface="Times New Roman" panose="02020603050405020304" pitchFamily="18" charset="0"/>
              </a:rPr>
              <a:t>Посмотрим на средние и медианные значения </a:t>
            </a:r>
            <a:r>
              <a:rPr lang="ru-RU" sz="1800" dirty="0" err="1">
                <a:solidFill>
                  <a:srgbClr val="000000"/>
                </a:solidFill>
                <a:effectLst/>
                <a:latin typeface="Times New Roman" panose="02020603050405020304" pitchFamily="18" charset="0"/>
                <a:ea typeface="Times New Roman" panose="02020603050405020304" pitchFamily="18" charset="0"/>
              </a:rPr>
              <a:t>датасета</a:t>
            </a:r>
            <a:r>
              <a:rPr lang="ru-RU" sz="1800" dirty="0">
                <a:solidFill>
                  <a:srgbClr val="000000"/>
                </a:solidFill>
                <a:effectLst/>
                <a:latin typeface="Times New Roman" panose="02020603050405020304" pitchFamily="18" charset="0"/>
                <a:ea typeface="Times New Roman" panose="02020603050405020304" pitchFamily="18" charset="0"/>
              </a:rPr>
              <a:t> после выброса, убедимся, что они остались в тех пределах, чтобы было до удаления выбросов.</a:t>
            </a:r>
            <a:br>
              <a:rPr lang="en-US" sz="1800" dirty="0">
                <a:effectLst/>
                <a:latin typeface="Arial" panose="020B0604020202020204" pitchFamily="34" charset="0"/>
                <a:ea typeface="Arial" panose="020B0604020202020204" pitchFamily="34" charset="0"/>
              </a:rPr>
            </a:br>
            <a:endParaRPr lang="en-US" dirty="0"/>
          </a:p>
        </p:txBody>
      </p:sp>
      <p:pic>
        <p:nvPicPr>
          <p:cNvPr id="4" name="Picture 3">
            <a:extLst>
              <a:ext uri="{FF2B5EF4-FFF2-40B4-BE49-F238E27FC236}">
                <a16:creationId xmlns:a16="http://schemas.microsoft.com/office/drawing/2014/main" id="{8C2DCF6D-42B2-3BB5-D96E-5694F004AA04}"/>
              </a:ext>
            </a:extLst>
          </p:cNvPr>
          <p:cNvPicPr>
            <a:picLocks noChangeAspect="1"/>
          </p:cNvPicPr>
          <p:nvPr/>
        </p:nvPicPr>
        <p:blipFill>
          <a:blip r:embed="rId2"/>
          <a:stretch>
            <a:fillRect/>
          </a:stretch>
        </p:blipFill>
        <p:spPr>
          <a:xfrm>
            <a:off x="5206832" y="1399592"/>
            <a:ext cx="5939790" cy="4127363"/>
          </a:xfrm>
          <a:prstGeom prst="rect">
            <a:avLst/>
          </a:prstGeom>
        </p:spPr>
      </p:pic>
      <p:pic>
        <p:nvPicPr>
          <p:cNvPr id="3" name="Picture 2">
            <a:extLst>
              <a:ext uri="{FF2B5EF4-FFF2-40B4-BE49-F238E27FC236}">
                <a16:creationId xmlns:a16="http://schemas.microsoft.com/office/drawing/2014/main" id="{571AA0BA-C1D2-9660-DDF4-AE467A422759}"/>
              </a:ext>
            </a:extLst>
          </p:cNvPr>
          <p:cNvPicPr>
            <a:picLocks noChangeAspect="1"/>
          </p:cNvPicPr>
          <p:nvPr/>
        </p:nvPicPr>
        <p:blipFill>
          <a:blip r:embed="rId2"/>
          <a:stretch>
            <a:fillRect/>
          </a:stretch>
        </p:blipFill>
        <p:spPr>
          <a:xfrm>
            <a:off x="5359232" y="1551992"/>
            <a:ext cx="5939790" cy="4127363"/>
          </a:xfrm>
          <a:prstGeom prst="rect">
            <a:avLst/>
          </a:prstGeom>
        </p:spPr>
      </p:pic>
    </p:spTree>
    <p:extLst>
      <p:ext uri="{BB962C8B-B14F-4D97-AF65-F5344CB8AC3E}">
        <p14:creationId xmlns:p14="http://schemas.microsoft.com/office/powerpoint/2010/main" val="422279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E1117-E93E-B009-5A34-584915C47D8B}"/>
              </a:ext>
            </a:extLst>
          </p:cNvPr>
          <p:cNvSpPr>
            <a:spLocks noGrp="1"/>
          </p:cNvSpPr>
          <p:nvPr>
            <p:ph type="ctrTitle"/>
          </p:nvPr>
        </p:nvSpPr>
        <p:spPr>
          <a:xfrm>
            <a:off x="1523999" y="1212980"/>
            <a:ext cx="4279641" cy="4646644"/>
          </a:xfrm>
        </p:spPr>
        <p:txBody>
          <a:bodyPr>
            <a:normAutofit/>
          </a:bodyPr>
          <a:lstStyle/>
          <a:p>
            <a:r>
              <a:rPr lang="ru-RU" sz="1800" dirty="0">
                <a:effectLst/>
                <a:latin typeface="Times New Roman" panose="02020603050405020304" pitchFamily="18" charset="0"/>
                <a:ea typeface="Times New Roman" panose="02020603050405020304" pitchFamily="18" charset="0"/>
              </a:rPr>
              <a:t>До удаления выбросов</a:t>
            </a: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	</a:t>
            </a:r>
            <a:endParaRPr lang="en-US" dirty="0"/>
          </a:p>
        </p:txBody>
      </p:sp>
      <p:sp>
        <p:nvSpPr>
          <p:cNvPr id="3" name="Subtitle 2">
            <a:extLst>
              <a:ext uri="{FF2B5EF4-FFF2-40B4-BE49-F238E27FC236}">
                <a16:creationId xmlns:a16="http://schemas.microsoft.com/office/drawing/2014/main" id="{01C2798E-8060-44C4-3559-A57B95321382}"/>
              </a:ext>
            </a:extLst>
          </p:cNvPr>
          <p:cNvSpPr>
            <a:spLocks noGrp="1"/>
          </p:cNvSpPr>
          <p:nvPr>
            <p:ph type="subTitle" idx="1"/>
          </p:nvPr>
        </p:nvSpPr>
        <p:spPr>
          <a:xfrm>
            <a:off x="6096000" y="1390261"/>
            <a:ext cx="4572000" cy="3867539"/>
          </a:xfrm>
        </p:spPr>
        <p:txBody>
          <a:bodyPr/>
          <a:lstStyle/>
          <a:p>
            <a:r>
              <a:rPr lang="ru-RU" sz="1800" dirty="0">
                <a:effectLst/>
                <a:latin typeface="Times New Roman" panose="02020603050405020304" pitchFamily="18" charset="0"/>
                <a:ea typeface="Times New Roman" panose="02020603050405020304" pitchFamily="18" charset="0"/>
              </a:rPr>
              <a:t>После удаления выбросов</a:t>
            </a:r>
            <a:endParaRPr lang="en-US" dirty="0"/>
          </a:p>
        </p:txBody>
      </p:sp>
      <p:sp>
        <p:nvSpPr>
          <p:cNvPr id="4" name="Title 1">
            <a:extLst>
              <a:ext uri="{FF2B5EF4-FFF2-40B4-BE49-F238E27FC236}">
                <a16:creationId xmlns:a16="http://schemas.microsoft.com/office/drawing/2014/main" id="{2E2CD9AA-82A8-FAA0-59FB-A80DA2F2B44A}"/>
              </a:ext>
            </a:extLst>
          </p:cNvPr>
          <p:cNvSpPr txBox="1">
            <a:spLocks/>
          </p:cNvSpPr>
          <p:nvPr/>
        </p:nvSpPr>
        <p:spPr>
          <a:xfrm>
            <a:off x="1688841" y="506962"/>
            <a:ext cx="8979159" cy="8832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1800" dirty="0">
                <a:solidFill>
                  <a:srgbClr val="000000"/>
                </a:solidFill>
                <a:effectLst/>
                <a:latin typeface="Times New Roman" panose="02020603050405020304" pitchFamily="18" charset="0"/>
                <a:ea typeface="Times New Roman" panose="02020603050405020304" pitchFamily="18" charset="0"/>
              </a:rPr>
              <a:t>Посмотрим на средние и медианные значения </a:t>
            </a:r>
            <a:r>
              <a:rPr lang="ru-RU" sz="1800" dirty="0" err="1">
                <a:solidFill>
                  <a:srgbClr val="000000"/>
                </a:solidFill>
                <a:effectLst/>
                <a:latin typeface="Times New Roman" panose="02020603050405020304" pitchFamily="18" charset="0"/>
                <a:ea typeface="Times New Roman" panose="02020603050405020304" pitchFamily="18" charset="0"/>
              </a:rPr>
              <a:t>датасета</a:t>
            </a:r>
            <a:r>
              <a:rPr lang="ru-RU" sz="1800" dirty="0">
                <a:solidFill>
                  <a:srgbClr val="000000"/>
                </a:solidFill>
                <a:effectLst/>
                <a:latin typeface="Times New Roman" panose="02020603050405020304" pitchFamily="18" charset="0"/>
                <a:ea typeface="Times New Roman" panose="02020603050405020304" pitchFamily="18" charset="0"/>
              </a:rPr>
              <a:t> после выброса, убедимся, что они остались в тех пределах, чтобы было до удаления выбросов.</a:t>
            </a:r>
            <a:endParaRPr lang="en-US" sz="1800" dirty="0">
              <a:effectLst/>
              <a:latin typeface="Arial" panose="020B0604020202020204" pitchFamily="34" charset="0"/>
              <a:ea typeface="Arial" panose="020B0604020202020204" pitchFamily="34" charset="0"/>
            </a:endParaRPr>
          </a:p>
          <a:p>
            <a:r>
              <a:rPr lang="ru-RU" sz="1800" dirty="0">
                <a:latin typeface="Times New Roman" panose="02020603050405020304" pitchFamily="18" charset="0"/>
                <a:ea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DD91371E-3424-2B79-66CA-B947BA370278}"/>
              </a:ext>
            </a:extLst>
          </p:cNvPr>
          <p:cNvPicPr>
            <a:picLocks noChangeAspect="1"/>
          </p:cNvPicPr>
          <p:nvPr/>
        </p:nvPicPr>
        <p:blipFill>
          <a:blip r:embed="rId2"/>
          <a:stretch>
            <a:fillRect/>
          </a:stretch>
        </p:blipFill>
        <p:spPr>
          <a:xfrm>
            <a:off x="1993348" y="1894828"/>
            <a:ext cx="4212257" cy="3750192"/>
          </a:xfrm>
          <a:prstGeom prst="rect">
            <a:avLst/>
          </a:prstGeom>
        </p:spPr>
      </p:pic>
      <p:pic>
        <p:nvPicPr>
          <p:cNvPr id="6" name="Picture 5">
            <a:extLst>
              <a:ext uri="{FF2B5EF4-FFF2-40B4-BE49-F238E27FC236}">
                <a16:creationId xmlns:a16="http://schemas.microsoft.com/office/drawing/2014/main" id="{8F4CA73A-2678-F5DF-DE11-A871057D2D98}"/>
              </a:ext>
            </a:extLst>
          </p:cNvPr>
          <p:cNvPicPr>
            <a:picLocks noChangeAspect="1"/>
          </p:cNvPicPr>
          <p:nvPr/>
        </p:nvPicPr>
        <p:blipFill>
          <a:blip r:embed="rId3"/>
          <a:stretch>
            <a:fillRect/>
          </a:stretch>
        </p:blipFill>
        <p:spPr>
          <a:xfrm>
            <a:off x="7038261" y="1810139"/>
            <a:ext cx="4338745" cy="3956179"/>
          </a:xfrm>
          <a:prstGeom prst="rect">
            <a:avLst/>
          </a:prstGeom>
        </p:spPr>
      </p:pic>
    </p:spTree>
    <p:extLst>
      <p:ext uri="{BB962C8B-B14F-4D97-AF65-F5344CB8AC3E}">
        <p14:creationId xmlns:p14="http://schemas.microsoft.com/office/powerpoint/2010/main" val="17849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75FC-2703-C098-1E36-7EA85A2E4FEB}"/>
              </a:ext>
            </a:extLst>
          </p:cNvPr>
          <p:cNvSpPr>
            <a:spLocks noGrp="1"/>
          </p:cNvSpPr>
          <p:nvPr>
            <p:ph type="title"/>
          </p:nvPr>
        </p:nvSpPr>
        <p:spPr>
          <a:xfrm>
            <a:off x="838200" y="365125"/>
            <a:ext cx="10515600" cy="1351708"/>
          </a:xfrm>
        </p:spPr>
        <p:txBody>
          <a:bodyPr>
            <a:normAutofit fontScale="90000"/>
          </a:bodyPr>
          <a:lstStyle/>
          <a:p>
            <a:r>
              <a:rPr lang="ru-RU" dirty="0"/>
              <a:t>Стандартизируем данные в </a:t>
            </a:r>
            <a:r>
              <a:rPr lang="ru-RU" dirty="0" err="1"/>
              <a:t>датасете</a:t>
            </a:r>
            <a:r>
              <a:rPr lang="ru-RU" dirty="0"/>
              <a:t> для обеспечения точности при построении моделей</a:t>
            </a:r>
            <a:endParaRPr lang="en-US" dirty="0"/>
          </a:p>
        </p:txBody>
      </p:sp>
      <p:pic>
        <p:nvPicPr>
          <p:cNvPr id="4" name="Content Placeholder 3">
            <a:extLst>
              <a:ext uri="{FF2B5EF4-FFF2-40B4-BE49-F238E27FC236}">
                <a16:creationId xmlns:a16="http://schemas.microsoft.com/office/drawing/2014/main" id="{0285A8BC-AAC3-6884-FB3A-DAA39B82B80C}"/>
              </a:ext>
            </a:extLst>
          </p:cNvPr>
          <p:cNvPicPr>
            <a:picLocks noGrp="1" noChangeAspect="1"/>
          </p:cNvPicPr>
          <p:nvPr>
            <p:ph idx="1"/>
          </p:nvPr>
        </p:nvPicPr>
        <p:blipFill>
          <a:blip r:embed="rId2"/>
          <a:stretch>
            <a:fillRect/>
          </a:stretch>
        </p:blipFill>
        <p:spPr>
          <a:xfrm>
            <a:off x="435712" y="2311241"/>
            <a:ext cx="5190647" cy="4181634"/>
          </a:xfrm>
          <a:prstGeom prst="rect">
            <a:avLst/>
          </a:prstGeom>
        </p:spPr>
      </p:pic>
      <p:pic>
        <p:nvPicPr>
          <p:cNvPr id="5" name="Picture 4">
            <a:extLst>
              <a:ext uri="{FF2B5EF4-FFF2-40B4-BE49-F238E27FC236}">
                <a16:creationId xmlns:a16="http://schemas.microsoft.com/office/drawing/2014/main" id="{9BF1CE0F-4BB1-AFCA-D3D0-12BA75A13C34}"/>
              </a:ext>
            </a:extLst>
          </p:cNvPr>
          <p:cNvPicPr>
            <a:picLocks noChangeAspect="1"/>
          </p:cNvPicPr>
          <p:nvPr/>
        </p:nvPicPr>
        <p:blipFill>
          <a:blip r:embed="rId3"/>
          <a:stretch>
            <a:fillRect/>
          </a:stretch>
        </p:blipFill>
        <p:spPr>
          <a:xfrm>
            <a:off x="5795865" y="2396093"/>
            <a:ext cx="5793035" cy="4181634"/>
          </a:xfrm>
          <a:prstGeom prst="rect">
            <a:avLst/>
          </a:prstGeom>
        </p:spPr>
      </p:pic>
    </p:spTree>
    <p:extLst>
      <p:ext uri="{BB962C8B-B14F-4D97-AF65-F5344CB8AC3E}">
        <p14:creationId xmlns:p14="http://schemas.microsoft.com/office/powerpoint/2010/main" val="100805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B255-AEDE-3D41-6763-64B6AFF38665}"/>
              </a:ext>
            </a:extLst>
          </p:cNvPr>
          <p:cNvSpPr>
            <a:spLocks noGrp="1"/>
          </p:cNvSpPr>
          <p:nvPr>
            <p:ph type="ctrTitle"/>
          </p:nvPr>
        </p:nvSpPr>
        <p:spPr>
          <a:xfrm>
            <a:off x="1523999" y="970384"/>
            <a:ext cx="4572001" cy="5113173"/>
          </a:xfrm>
        </p:spPr>
        <p:txBody>
          <a:bodyPr/>
          <a:lstStyle/>
          <a:p>
            <a:r>
              <a:rPr lang="ru-RU" sz="1800" b="1" dirty="0">
                <a:solidFill>
                  <a:srgbClr val="212121"/>
                </a:solidFill>
                <a:effectLst/>
                <a:latin typeface="Times New Roman" panose="02020603050405020304" pitchFamily="18" charset="0"/>
                <a:ea typeface="Arial" panose="020B0604020202020204" pitchFamily="34" charset="0"/>
              </a:rPr>
              <a:t>Прогноз прочности при растяжении</a:t>
            </a: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endParaRPr lang="en-US" dirty="0"/>
          </a:p>
        </p:txBody>
      </p:sp>
      <p:sp>
        <p:nvSpPr>
          <p:cNvPr id="3" name="Subtitle 2">
            <a:extLst>
              <a:ext uri="{FF2B5EF4-FFF2-40B4-BE49-F238E27FC236}">
                <a16:creationId xmlns:a16="http://schemas.microsoft.com/office/drawing/2014/main" id="{F8C32DFD-063C-1460-663F-0CA59400DBBD}"/>
              </a:ext>
            </a:extLst>
          </p:cNvPr>
          <p:cNvSpPr>
            <a:spLocks noGrp="1"/>
          </p:cNvSpPr>
          <p:nvPr>
            <p:ph type="subTitle" idx="1"/>
          </p:nvPr>
        </p:nvSpPr>
        <p:spPr>
          <a:xfrm>
            <a:off x="6727371" y="970384"/>
            <a:ext cx="4814595" cy="5113175"/>
          </a:xfrm>
        </p:spPr>
        <p:txBody>
          <a:bodyPr/>
          <a:lstStyle/>
          <a:p>
            <a:r>
              <a:rPr lang="ru-RU" sz="1800" b="1" dirty="0">
                <a:solidFill>
                  <a:srgbClr val="212121"/>
                </a:solidFill>
                <a:effectLst/>
                <a:latin typeface="Times New Roman" panose="02020603050405020304" pitchFamily="18" charset="0"/>
                <a:ea typeface="Arial" panose="020B0604020202020204" pitchFamily="34" charset="0"/>
              </a:rPr>
              <a:t>Прогноз модуля упругости при растяжении</a:t>
            </a:r>
            <a:endParaRPr lang="en-US" dirty="0"/>
          </a:p>
        </p:txBody>
      </p:sp>
      <p:graphicFrame>
        <p:nvGraphicFramePr>
          <p:cNvPr id="4" name="Table 3">
            <a:extLst>
              <a:ext uri="{FF2B5EF4-FFF2-40B4-BE49-F238E27FC236}">
                <a16:creationId xmlns:a16="http://schemas.microsoft.com/office/drawing/2014/main" id="{F34FCA0B-02FE-4ADB-AD1C-0F4257CACBFA}"/>
              </a:ext>
            </a:extLst>
          </p:cNvPr>
          <p:cNvGraphicFramePr>
            <a:graphicFrameLocks noGrp="1"/>
          </p:cNvGraphicFramePr>
          <p:nvPr>
            <p:extLst>
              <p:ext uri="{D42A27DB-BD31-4B8C-83A1-F6EECF244321}">
                <p14:modId xmlns:p14="http://schemas.microsoft.com/office/powerpoint/2010/main" val="2000523019"/>
              </p:ext>
            </p:extLst>
          </p:nvPr>
        </p:nvGraphicFramePr>
        <p:xfrm>
          <a:off x="1800808" y="1800809"/>
          <a:ext cx="4416489" cy="3424336"/>
        </p:xfrm>
        <a:graphic>
          <a:graphicData uri="http://schemas.openxmlformats.org/drawingml/2006/table">
            <a:tbl>
              <a:tblPr firstRow="1" firstCol="1" bandRow="1">
                <a:tableStyleId>{5C22544A-7EE6-4342-B048-85BDC9FD1C3A}</a:tableStyleId>
              </a:tblPr>
              <a:tblGrid>
                <a:gridCol w="1472163">
                  <a:extLst>
                    <a:ext uri="{9D8B030D-6E8A-4147-A177-3AD203B41FA5}">
                      <a16:colId xmlns:a16="http://schemas.microsoft.com/office/drawing/2014/main" val="932952522"/>
                    </a:ext>
                  </a:extLst>
                </a:gridCol>
                <a:gridCol w="1472163">
                  <a:extLst>
                    <a:ext uri="{9D8B030D-6E8A-4147-A177-3AD203B41FA5}">
                      <a16:colId xmlns:a16="http://schemas.microsoft.com/office/drawing/2014/main" val="4032792328"/>
                    </a:ext>
                  </a:extLst>
                </a:gridCol>
                <a:gridCol w="1472163">
                  <a:extLst>
                    <a:ext uri="{9D8B030D-6E8A-4147-A177-3AD203B41FA5}">
                      <a16:colId xmlns:a16="http://schemas.microsoft.com/office/drawing/2014/main" val="764982763"/>
                    </a:ext>
                  </a:extLst>
                </a:gridCol>
              </a:tblGrid>
              <a:tr h="399592">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Регрессор</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MAE</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081333169"/>
                  </a:ext>
                </a:extLst>
              </a:tr>
              <a:tr h="656288">
                <a:tc>
                  <a:txBody>
                    <a:bodyPr/>
                    <a:lstStyle/>
                    <a:p>
                      <a:pPr algn="ctr">
                        <a:lnSpc>
                          <a:spcPct val="115000"/>
                        </a:lnSpc>
                      </a:pPr>
                      <a:r>
                        <a:rPr lang="en-US" sz="1400">
                          <a:effectLst/>
                        </a:rPr>
                        <a:t>0</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err="1">
                          <a:effectLst/>
                        </a:rPr>
                        <a:t>RandomForest</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371.862402</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632192424"/>
                  </a:ext>
                </a:extLst>
              </a:tr>
              <a:tr h="656288">
                <a:tc>
                  <a:txBody>
                    <a:bodyPr/>
                    <a:lstStyle/>
                    <a:p>
                      <a:pPr algn="ctr">
                        <a:lnSpc>
                          <a:spcPct val="115000"/>
                        </a:lnSpc>
                      </a:pPr>
                      <a:r>
                        <a:rPr lang="en-US" sz="1400">
                          <a:effectLst/>
                        </a:rPr>
                        <a:t>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Linear Regression</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363.144068</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994125381"/>
                  </a:ext>
                </a:extLst>
              </a:tr>
              <a:tr h="399592">
                <a:tc>
                  <a:txBody>
                    <a:bodyPr/>
                    <a:lstStyle/>
                    <a:p>
                      <a:pPr algn="ctr">
                        <a:lnSpc>
                          <a:spcPct val="115000"/>
                        </a:lnSpc>
                      </a:pPr>
                      <a:r>
                        <a:rPr lang="en-US" sz="1400">
                          <a:effectLst/>
                        </a:rPr>
                        <a:t>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KNeighbors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392.394492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541794166"/>
                  </a:ext>
                </a:extLst>
              </a:tr>
              <a:tr h="399592">
                <a:tc>
                  <a:txBody>
                    <a:bodyPr/>
                    <a:lstStyle/>
                    <a:p>
                      <a:pPr algn="ctr">
                        <a:lnSpc>
                          <a:spcPct val="115000"/>
                        </a:lnSpc>
                      </a:pPr>
                      <a:r>
                        <a:rPr lang="en-US" sz="1400">
                          <a:effectLst/>
                        </a:rPr>
                        <a:t>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DecisionTree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541.022823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454036025"/>
                  </a:ext>
                </a:extLst>
              </a:tr>
              <a:tr h="912984">
                <a:tc>
                  <a:txBody>
                    <a:bodyPr/>
                    <a:lstStyle/>
                    <a:p>
                      <a:pPr algn="ctr">
                        <a:lnSpc>
                          <a:spcPct val="115000"/>
                        </a:lnSpc>
                      </a:pPr>
                      <a:r>
                        <a:rPr lang="en-US" sz="1400">
                          <a:effectLst/>
                        </a:rPr>
                        <a:t>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Gradient Boosting Regressor</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382.081859</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707575436"/>
                  </a:ext>
                </a:extLst>
              </a:tr>
            </a:tbl>
          </a:graphicData>
        </a:graphic>
      </p:graphicFrame>
      <p:graphicFrame>
        <p:nvGraphicFramePr>
          <p:cNvPr id="5" name="Table 4">
            <a:extLst>
              <a:ext uri="{FF2B5EF4-FFF2-40B4-BE49-F238E27FC236}">
                <a16:creationId xmlns:a16="http://schemas.microsoft.com/office/drawing/2014/main" id="{576AE2B3-DA41-1CF4-4085-08BC14C907F3}"/>
              </a:ext>
            </a:extLst>
          </p:cNvPr>
          <p:cNvGraphicFramePr>
            <a:graphicFrameLocks noGrp="1"/>
          </p:cNvGraphicFramePr>
          <p:nvPr>
            <p:extLst>
              <p:ext uri="{D42A27DB-BD31-4B8C-83A1-F6EECF244321}">
                <p14:modId xmlns:p14="http://schemas.microsoft.com/office/powerpoint/2010/main" val="3807901985"/>
              </p:ext>
            </p:extLst>
          </p:nvPr>
        </p:nvGraphicFramePr>
        <p:xfrm>
          <a:off x="6848668" y="1800809"/>
          <a:ext cx="4693296" cy="3424336"/>
        </p:xfrm>
        <a:graphic>
          <a:graphicData uri="http://schemas.openxmlformats.org/drawingml/2006/table">
            <a:tbl>
              <a:tblPr firstRow="1" firstCol="1" bandRow="1">
                <a:tableStyleId>{5C22544A-7EE6-4342-B048-85BDC9FD1C3A}</a:tableStyleId>
              </a:tblPr>
              <a:tblGrid>
                <a:gridCol w="1564432">
                  <a:extLst>
                    <a:ext uri="{9D8B030D-6E8A-4147-A177-3AD203B41FA5}">
                      <a16:colId xmlns:a16="http://schemas.microsoft.com/office/drawing/2014/main" val="1619521843"/>
                    </a:ext>
                  </a:extLst>
                </a:gridCol>
                <a:gridCol w="1564432">
                  <a:extLst>
                    <a:ext uri="{9D8B030D-6E8A-4147-A177-3AD203B41FA5}">
                      <a16:colId xmlns:a16="http://schemas.microsoft.com/office/drawing/2014/main" val="198382612"/>
                    </a:ext>
                  </a:extLst>
                </a:gridCol>
                <a:gridCol w="1564432">
                  <a:extLst>
                    <a:ext uri="{9D8B030D-6E8A-4147-A177-3AD203B41FA5}">
                      <a16:colId xmlns:a16="http://schemas.microsoft.com/office/drawing/2014/main" val="1740556018"/>
                    </a:ext>
                  </a:extLst>
                </a:gridCol>
              </a:tblGrid>
              <a:tr h="545218">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Регрессор</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MAE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116363124"/>
                  </a:ext>
                </a:extLst>
              </a:tr>
              <a:tr h="545218">
                <a:tc>
                  <a:txBody>
                    <a:bodyPr/>
                    <a:lstStyle/>
                    <a:p>
                      <a:pPr algn="ctr">
                        <a:lnSpc>
                          <a:spcPct val="115000"/>
                        </a:lnSpc>
                      </a:pPr>
                      <a:r>
                        <a:rPr lang="en-US" sz="1400" dirty="0">
                          <a:effectLst/>
                        </a:rPr>
                        <a:t>0</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RandomForest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2.415135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12376432"/>
                  </a:ext>
                </a:extLst>
              </a:tr>
              <a:tr h="545218">
                <a:tc>
                  <a:txBody>
                    <a:bodyPr/>
                    <a:lstStyle/>
                    <a:p>
                      <a:pPr algn="ctr">
                        <a:lnSpc>
                          <a:spcPct val="115000"/>
                        </a:lnSpc>
                      </a:pPr>
                      <a:r>
                        <a:rPr lang="en-US" sz="1400">
                          <a:effectLst/>
                        </a:rPr>
                        <a:t>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Linear Regression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2.414573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240264241"/>
                  </a:ext>
                </a:extLst>
              </a:tr>
              <a:tr h="545218">
                <a:tc>
                  <a:txBody>
                    <a:bodyPr/>
                    <a:lstStyle/>
                    <a:p>
                      <a:pPr algn="ctr">
                        <a:lnSpc>
                          <a:spcPct val="115000"/>
                        </a:lnSpc>
                      </a:pPr>
                      <a:r>
                        <a:rPr lang="en-US" sz="1400">
                          <a:effectLst/>
                        </a:rPr>
                        <a:t>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KNeighbors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2.661645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766148840"/>
                  </a:ext>
                </a:extLst>
              </a:tr>
              <a:tr h="545218">
                <a:tc>
                  <a:txBody>
                    <a:bodyPr/>
                    <a:lstStyle/>
                    <a:p>
                      <a:pPr algn="ctr">
                        <a:lnSpc>
                          <a:spcPct val="115000"/>
                        </a:lnSpc>
                      </a:pPr>
                      <a:r>
                        <a:rPr lang="en-US" sz="1400">
                          <a:effectLst/>
                        </a:rPr>
                        <a:t>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DecisionTree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3.496319</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041900253"/>
                  </a:ext>
                </a:extLst>
              </a:tr>
              <a:tr h="698246">
                <a:tc>
                  <a:txBody>
                    <a:bodyPr/>
                    <a:lstStyle/>
                    <a:p>
                      <a:pPr algn="ctr">
                        <a:lnSpc>
                          <a:spcPct val="115000"/>
                        </a:lnSpc>
                      </a:pPr>
                      <a:r>
                        <a:rPr lang="en-US" sz="1400">
                          <a:effectLst/>
                        </a:rPr>
                        <a:t>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Gradient Boosting Regressor</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2.493065</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339665025"/>
                  </a:ext>
                </a:extLst>
              </a:tr>
            </a:tbl>
          </a:graphicData>
        </a:graphic>
      </p:graphicFrame>
      <p:sp>
        <p:nvSpPr>
          <p:cNvPr id="7" name="TextBox 6">
            <a:extLst>
              <a:ext uri="{FF2B5EF4-FFF2-40B4-BE49-F238E27FC236}">
                <a16:creationId xmlns:a16="http://schemas.microsoft.com/office/drawing/2014/main" id="{C9D45B23-024A-356C-B989-B4C1689C40FE}"/>
              </a:ext>
            </a:extLst>
          </p:cNvPr>
          <p:cNvSpPr txBox="1"/>
          <p:nvPr/>
        </p:nvSpPr>
        <p:spPr>
          <a:xfrm>
            <a:off x="1800808" y="5635690"/>
            <a:ext cx="9741156" cy="703591"/>
          </a:xfrm>
          <a:prstGeom prst="rect">
            <a:avLst/>
          </a:prstGeom>
          <a:noFill/>
        </p:spPr>
        <p:txBody>
          <a:bodyPr wrap="square" rtlCol="0">
            <a:spAutoFit/>
          </a:bodyPr>
          <a:lstStyle/>
          <a:p>
            <a:pPr>
              <a:lnSpc>
                <a:spcPct val="115000"/>
              </a:lnSpc>
              <a:tabLst>
                <a:tab pos="1530350" algn="l"/>
              </a:tabLst>
            </a:pPr>
            <a:r>
              <a:rPr lang="ru-RU" sz="1800" dirty="0">
                <a:effectLst/>
                <a:latin typeface="Times New Roman" panose="02020603050405020304" pitchFamily="18" charset="0"/>
                <a:ea typeface="Times New Roman" panose="02020603050405020304" pitchFamily="18" charset="0"/>
              </a:rPr>
              <a:t>Лучше всего себя показала модель линейной регрессии</a:t>
            </a:r>
            <a:endParaRPr lang="en-US" sz="1800" dirty="0">
              <a:effectLst/>
              <a:latin typeface="Arial" panose="020B0604020202020204" pitchFamily="34" charset="0"/>
              <a:ea typeface="Arial" panose="020B0604020202020204" pitchFamily="34" charset="0"/>
            </a:endParaRPr>
          </a:p>
          <a:p>
            <a:pPr>
              <a:lnSpc>
                <a:spcPct val="115000"/>
              </a:lnSpc>
              <a:tabLst>
                <a:tab pos="1530350" algn="l"/>
              </a:tabLst>
            </a:pPr>
            <a:r>
              <a:rPr lang="ru-RU" sz="1800" dirty="0">
                <a:effectLst/>
                <a:latin typeface="Times New Roman" panose="02020603050405020304" pitchFamily="18" charset="0"/>
                <a:ea typeface="Times New Roman" panose="02020603050405020304" pitchFamily="18" charset="0"/>
              </a:rPr>
              <a:t> Оптимизация с помощью </a:t>
            </a:r>
            <a:r>
              <a:rPr lang="en-US" sz="1800" dirty="0" err="1">
                <a:effectLst/>
                <a:latin typeface="Times New Roman" panose="02020603050405020304" pitchFamily="18" charset="0"/>
                <a:ea typeface="Times New Roman" panose="02020603050405020304" pitchFamily="18" charset="0"/>
              </a:rPr>
              <a:t>GridSearch</a:t>
            </a: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не улучшила показателей модели. </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64765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687</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ВЫПУСКНАЯ КВАЛИФИКАЦИОННАЯ РАБОТА  по курсу  «Data Science» </vt:lpstr>
      <vt:lpstr>Задача работы: спрогнозировать ряд конечных свойств получаемых композиционных материалов</vt:lpstr>
      <vt:lpstr>Визуализируем данные, сделав гистограммы распределения по всем колонкам. Данные стремятся к нормальному распределению почти во всех столбцах. Исключение – это столбец с углом нашивки, где всего два значения.  И также распределение ненормально у признака Поверхностная плотность, что подтвердилось тестом Шапиро-Уилка.</vt:lpstr>
      <vt:lpstr>Проверим есть ли зависимости между признаками и между признаками и целевыми переменными.  Визуализируем корреляционную матрицу с помощью тепловой карты</vt:lpstr>
      <vt:lpstr>Построим также парные scatterplots. С их помощью можно проверить, есть ли видимая зависимость, возможно не линейная, которую heatmap могла не отобразить.  Можно сделать вывод, что корреляция между признаками незначительна, так что мы не можем исключить никакие из них. Корреляция между целевыми переменными и признаками также незначительная, так что сложно  будет подобрать модель. </vt:lpstr>
      <vt:lpstr>Для визуализации выбросов построим диаграммы boxplot Наблюдаем выбросы во всех стоблцах, кроме Угол нашивки.   Для удаления выбросов воспользуемся методом межквартильных расстояний. Он может использоваться для определения выбросов путем определения значений выборки ниже 25-го процентиля или выше 75-го процентиля. Посмотрим на средние и медианные значения датасета после выброса, убедимся, что они остались в тех пределах, чтобы было до удаления выбросов. </vt:lpstr>
      <vt:lpstr>До удаления выбросов                  </vt:lpstr>
      <vt:lpstr>Стандартизируем данные в датасете для обеспечения точности при построении моделей</vt:lpstr>
      <vt:lpstr>Прогноз прочности при растяжении                 </vt:lpstr>
      <vt:lpstr> Архитектура нейронной сети: </vt:lpstr>
      <vt:lpstr>  Разработано приложение, которое предсказывает модуль упругости при растяжении. Приложение создано с помощью фреймворк Flask, развернуто на render.com Ссылка на приложение: https://svetlana-vkr3-service.onrender.com/predict Нужно ввести 12 признаков и на выходе будет выведен прогноз упругости при растяжении.  </vt:lpstr>
      <vt:lpstr>Все материалы расположены на репозитории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svetlana</dc:creator>
  <cp:lastModifiedBy>svetlana</cp:lastModifiedBy>
  <cp:revision>5</cp:revision>
  <dcterms:created xsi:type="dcterms:W3CDTF">2022-12-20T19:00:15Z</dcterms:created>
  <dcterms:modified xsi:type="dcterms:W3CDTF">2022-12-21T07:07:22Z</dcterms:modified>
</cp:coreProperties>
</file>