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256" r:id="rId3"/>
    <p:sldId id="257" r:id="rId4"/>
    <p:sldId id="273" r:id="rId5"/>
    <p:sldId id="270" r:id="rId6"/>
    <p:sldId id="274" r:id="rId7"/>
    <p:sldId id="271" r:id="rId8"/>
    <p:sldId id="272" r:id="rId9"/>
    <p:sldId id="275" r:id="rId10"/>
    <p:sldId id="277" r:id="rId11"/>
    <p:sldId id="276" r:id="rId12"/>
    <p:sldId id="278" r:id="rId13"/>
    <p:sldId id="279" r:id="rId14"/>
    <p:sldId id="280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39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74" autoAdjust="0"/>
  </p:normalViewPr>
  <p:slideViewPr>
    <p:cSldViewPr>
      <p:cViewPr varScale="1">
        <p:scale>
          <a:sx n="116" d="100"/>
          <a:sy n="116" d="100"/>
        </p:scale>
        <p:origin x="336" y="108"/>
      </p:cViewPr>
      <p:guideLst>
        <p:guide pos="3839"/>
        <p:guide orient="horz" pos="2160"/>
        <p:guide pos="393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5/28/2015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5/28/2015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5/28/2015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5/28/2015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5/28/2015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5/28/2015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5/28/2015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5/28/2015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5/28/2015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aron-powell.com/lucene-analyzer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xamine.codeplex.com/license?LicenseHistoryId=3750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Umbraco</a:t>
            </a:r>
            <a:r>
              <a:rPr lang="en-US" dirty="0" smtClean="0"/>
              <a:t> Examine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Svetlin Slavchev</a:t>
            </a:r>
          </a:p>
          <a:p>
            <a:r>
              <a:rPr lang="en-US" dirty="0" smtClean="0"/>
              <a:t>FFW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ExternalIndexer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3400" dirty="0" smtClean="0"/>
              <a:t>We </a:t>
            </a:r>
            <a:r>
              <a:rPr lang="en-US" sz="3400" dirty="0"/>
              <a:t>can extend it with this additional properties:</a:t>
            </a:r>
          </a:p>
          <a:p>
            <a:r>
              <a:rPr lang="en-US" b="1" dirty="0" err="1"/>
              <a:t>dataService</a:t>
            </a:r>
            <a:r>
              <a:rPr lang="en-US" dirty="0"/>
              <a:t> - the type that this provider will instantiate in order to query </a:t>
            </a:r>
            <a:r>
              <a:rPr lang="en-US" dirty="0" err="1"/>
              <a:t>Umbraco</a:t>
            </a:r>
            <a:r>
              <a:rPr lang="en-US" dirty="0"/>
              <a:t> for the data that it requires. Generally this shouldn't need to change  unless you want to use test data from a non-</a:t>
            </a:r>
            <a:r>
              <a:rPr lang="en-US" dirty="0" err="1"/>
              <a:t>umbraco</a:t>
            </a:r>
            <a:r>
              <a:rPr lang="en-US" dirty="0"/>
              <a:t> source or you have very custom requirements.</a:t>
            </a:r>
            <a:endParaRPr lang="en-US" sz="1600" dirty="0"/>
          </a:p>
          <a:p>
            <a:r>
              <a:rPr lang="en-US" b="1" dirty="0" err="1"/>
              <a:t>indexSet</a:t>
            </a:r>
            <a:r>
              <a:rPr lang="en-US" dirty="0"/>
              <a:t> - explicitly specifies the index set to use. Generally this wired up based on naming </a:t>
            </a:r>
            <a:r>
              <a:rPr lang="en-US" dirty="0" err="1"/>
              <a:t>convensions</a:t>
            </a:r>
            <a:r>
              <a:rPr lang="en-US" dirty="0"/>
              <a:t>.</a:t>
            </a:r>
            <a:endParaRPr lang="en-US" sz="1600" dirty="0"/>
          </a:p>
          <a:p>
            <a:r>
              <a:rPr lang="en-US" b="1" dirty="0" err="1"/>
              <a:t>supportUnpublished</a:t>
            </a:r>
            <a:r>
              <a:rPr lang="en-US" dirty="0"/>
              <a:t> - if you want the indexer to index content that is not published.</a:t>
            </a:r>
            <a:endParaRPr lang="en-US" sz="1600" dirty="0"/>
          </a:p>
          <a:p>
            <a:r>
              <a:rPr lang="en-US" b="1" dirty="0" err="1"/>
              <a:t>supportProtected</a:t>
            </a:r>
            <a:r>
              <a:rPr lang="en-US" dirty="0"/>
              <a:t> - if you want the indexer to index content that is protected.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runAsync</a:t>
            </a:r>
            <a:r>
              <a:rPr lang="en-US" dirty="0" smtClean="0"/>
              <a:t> </a:t>
            </a:r>
            <a:r>
              <a:rPr lang="en-US" dirty="0"/>
              <a:t>= will process the queue files into the index asynchronously, unless you are testing, this should always be </a:t>
            </a:r>
            <a:r>
              <a:rPr lang="en-US" dirty="0" smtClean="0"/>
              <a:t>true.</a:t>
            </a:r>
            <a:endParaRPr lang="en-US" sz="1600" dirty="0"/>
          </a:p>
          <a:p>
            <a:r>
              <a:rPr lang="en-US" b="1" dirty="0" smtClean="0"/>
              <a:t>interval</a:t>
            </a:r>
            <a:r>
              <a:rPr lang="en-US" dirty="0" smtClean="0"/>
              <a:t> </a:t>
            </a:r>
            <a:r>
              <a:rPr lang="en-US" dirty="0"/>
              <a:t>= how often the </a:t>
            </a:r>
            <a:r>
              <a:rPr lang="en-US" dirty="0" err="1"/>
              <a:t>async</a:t>
            </a:r>
            <a:r>
              <a:rPr lang="en-US" dirty="0"/>
              <a:t> service will process the file queue in </a:t>
            </a:r>
            <a:r>
              <a:rPr lang="en-US" dirty="0" smtClean="0"/>
              <a:t>seconds.</a:t>
            </a:r>
            <a:endParaRPr lang="en-US" sz="1600" dirty="0"/>
          </a:p>
          <a:p>
            <a:r>
              <a:rPr lang="en-US" b="1" dirty="0" smtClean="0"/>
              <a:t>analyzer</a:t>
            </a:r>
            <a:r>
              <a:rPr lang="en-US" dirty="0" smtClean="0"/>
              <a:t> </a:t>
            </a:r>
            <a:r>
              <a:rPr lang="en-US" dirty="0"/>
              <a:t>= the </a:t>
            </a:r>
            <a:r>
              <a:rPr lang="en-US" dirty="0" err="1"/>
              <a:t>Lucene.Net</a:t>
            </a:r>
            <a:r>
              <a:rPr lang="en-US" dirty="0"/>
              <a:t> analyzer to use when storing </a:t>
            </a:r>
            <a:r>
              <a:rPr lang="en-US" dirty="0" smtClean="0"/>
              <a:t>data.</a:t>
            </a:r>
            <a:r>
              <a:rPr lang="en-US" sz="1600" dirty="0"/>
              <a:t> </a:t>
            </a:r>
            <a:r>
              <a:rPr lang="en-US" dirty="0" smtClean="0"/>
              <a:t>See</a:t>
            </a:r>
            <a:r>
              <a:rPr lang="en-US" dirty="0"/>
              <a:t>: </a:t>
            </a:r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www.aaron-powell.com/lucene-analyzer</a:t>
            </a:r>
            <a:r>
              <a:rPr lang="en-US" dirty="0" smtClean="0"/>
              <a:t>.</a:t>
            </a:r>
            <a:endParaRPr lang="en-US" sz="2000" dirty="0"/>
          </a:p>
          <a:p>
            <a:r>
              <a:rPr lang="en-US" b="1" dirty="0" err="1" smtClean="0"/>
              <a:t>enableDefaultEventHandler</a:t>
            </a:r>
            <a:r>
              <a:rPr lang="en-US" dirty="0" smtClean="0"/>
              <a:t> </a:t>
            </a:r>
            <a:r>
              <a:rPr lang="en-US" dirty="0"/>
              <a:t>= will automatically listen for </a:t>
            </a:r>
            <a:r>
              <a:rPr lang="en-US" dirty="0" err="1"/>
              <a:t>Umbraco</a:t>
            </a:r>
            <a:r>
              <a:rPr lang="en-US" dirty="0"/>
              <a:t> events and index when </a:t>
            </a:r>
            <a:r>
              <a:rPr lang="en-US" dirty="0" smtClean="0"/>
              <a:t>required.</a:t>
            </a:r>
            <a:endParaRPr lang="en-US" sz="1600" dirty="0"/>
          </a:p>
          <a:p>
            <a:r>
              <a:rPr lang="en-US" b="1" dirty="0" err="1" smtClean="0"/>
              <a:t>logLevel</a:t>
            </a:r>
            <a:r>
              <a:rPr lang="en-US" dirty="0"/>
              <a:t>="Info" or "Verbose". Info is the default, Verbose will show more detailed logs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166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ExternalSearcher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extend it with this additional </a:t>
            </a:r>
            <a:r>
              <a:rPr lang="en-US" dirty="0" smtClean="0"/>
              <a:t>property:</a:t>
            </a:r>
            <a:endParaRPr lang="en-US" sz="2000" dirty="0" smtClean="0"/>
          </a:p>
          <a:p>
            <a:pPr lvl="2"/>
            <a:r>
              <a:rPr lang="en-US" b="1" dirty="0" err="1"/>
              <a:t>indexSet</a:t>
            </a:r>
            <a:r>
              <a:rPr lang="en-US" dirty="0"/>
              <a:t> - explicitly specifies the index set to use. Generally this wired up based on naming </a:t>
            </a:r>
            <a:r>
              <a:rPr lang="en-US" dirty="0" err="1"/>
              <a:t>convensions</a:t>
            </a:r>
            <a:r>
              <a:rPr lang="en-US" dirty="0"/>
              <a:t>. </a:t>
            </a:r>
            <a:endParaRPr lang="en-US" sz="16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 err="1"/>
              <a:t>ExamineSearchProviders</a:t>
            </a:r>
            <a:r>
              <a:rPr lang="en-US" dirty="0"/>
              <a:t> section, </a:t>
            </a:r>
            <a:r>
              <a:rPr lang="en-US" dirty="0" err="1"/>
              <a:t>defaultProvider</a:t>
            </a:r>
            <a:r>
              <a:rPr lang="en-US" dirty="0"/>
              <a:t> must be the name of our search provider -  e.g. – </a:t>
            </a:r>
            <a:r>
              <a:rPr lang="en-US" dirty="0" err="1" smtClean="0"/>
              <a:t>ExternalSearcher</a:t>
            </a:r>
            <a:r>
              <a:rPr lang="en-US" dirty="0"/>
              <a:t>. This is by default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ExamineSearchProviders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2CAF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defaultProvider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ExternalSearcher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"&gt;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4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</a:t>
            </a:r>
            <a:r>
              <a:rPr lang="en-US" dirty="0"/>
              <a:t>configuration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1981201"/>
            <a:ext cx="9144000" cy="3627242"/>
          </a:xfrm>
        </p:spPr>
      </p:pic>
    </p:spTree>
    <p:extLst>
      <p:ext uri="{BB962C8B-B14F-4D97-AF65-F5344CB8AC3E}">
        <p14:creationId xmlns:p14="http://schemas.microsoft.com/office/powerpoint/2010/main" val="665591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behind customization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362" y="1905000"/>
            <a:ext cx="6772101" cy="4267200"/>
          </a:xfrm>
        </p:spPr>
      </p:pic>
    </p:spTree>
    <p:extLst>
      <p:ext uri="{BB962C8B-B14F-4D97-AF65-F5344CB8AC3E}">
        <p14:creationId xmlns:p14="http://schemas.microsoft.com/office/powerpoint/2010/main" val="27436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990600"/>
            <a:ext cx="10972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29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</a:t>
            </a:r>
            <a:r>
              <a:rPr lang="en-US" dirty="0" err="1"/>
              <a:t>Lucene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clauses – MUST and SHOULD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dirty="0"/>
              <a:t>Assume that there are two clauses: Clause A and Clause B.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 </a:t>
            </a:r>
            <a:r>
              <a:rPr lang="en-US" dirty="0"/>
              <a:t> Clause A have SHOULD, Clause B – SHOULD</a:t>
            </a:r>
            <a:endParaRPr lang="en-US" sz="2800" dirty="0"/>
          </a:p>
          <a:p>
            <a:pPr marL="0" indent="0">
              <a:buNone/>
            </a:pPr>
            <a:r>
              <a:rPr lang="en-US" dirty="0" smtClean="0"/>
              <a:t>        This </a:t>
            </a:r>
            <a:r>
              <a:rPr lang="en-US" dirty="0"/>
              <a:t>will imply that even if one of the clause is satisfied (A or B), then the document will be a </a:t>
            </a:r>
            <a:r>
              <a:rPr lang="en-US" dirty="0" smtClean="0"/>
              <a:t>hit.</a:t>
            </a:r>
          </a:p>
          <a:p>
            <a:pPr marL="342900" lvl="1" indent="-34290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sz="2600" dirty="0"/>
              <a:t>Clause A have MUST, Clause B - </a:t>
            </a:r>
            <a:r>
              <a:rPr lang="en-US" sz="2600" dirty="0" smtClean="0"/>
              <a:t>SHOULD</a:t>
            </a:r>
            <a:endParaRPr lang="en-US" sz="2600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In </a:t>
            </a:r>
            <a:r>
              <a:rPr lang="en-US" dirty="0"/>
              <a:t>this case, a document will be a hit when it "will" satisfy clause A whether this document </a:t>
            </a:r>
            <a:r>
              <a:rPr lang="en-US" dirty="0" smtClean="0"/>
              <a:t> satisfies </a:t>
            </a:r>
            <a:r>
              <a:rPr lang="en-US" dirty="0"/>
              <a:t>clause B or </a:t>
            </a:r>
            <a:r>
              <a:rPr lang="en-US" dirty="0" smtClean="0"/>
              <a:t>not.</a:t>
            </a:r>
            <a:endParaRPr lang="en-US" sz="3200" dirty="0"/>
          </a:p>
          <a:p>
            <a:pPr marL="0" indent="0">
              <a:buNone/>
            </a:pPr>
            <a:r>
              <a:rPr lang="en-US" dirty="0" smtClean="0"/>
              <a:t>       But </a:t>
            </a:r>
            <a:r>
              <a:rPr lang="en-US" dirty="0"/>
              <a:t>if the document does not satisfies clause A, then no matter whether it satisfies clause B or not, it will not be a hit.</a:t>
            </a:r>
            <a:endParaRPr lang="en-US" sz="3200" dirty="0"/>
          </a:p>
          <a:p>
            <a:pPr marL="342900" lvl="1" indent="-34290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dirty="0"/>
              <a:t> </a:t>
            </a:r>
            <a:r>
              <a:rPr lang="en-US" sz="2600" dirty="0"/>
              <a:t>Clause A have MUST, Clause B - MUST</a:t>
            </a:r>
          </a:p>
          <a:p>
            <a:pPr marL="0" indent="0">
              <a:buNone/>
            </a:pPr>
            <a:r>
              <a:rPr lang="en-US" dirty="0" smtClean="0"/>
              <a:t>       In </a:t>
            </a:r>
            <a:r>
              <a:rPr lang="en-US" dirty="0"/>
              <a:t>this case, a document will be a hit, only when it will satisfy "both" the clauses. If it will fail to satisfy even one of the clause, then it will not be a hit.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286000"/>
            <a:ext cx="10618049" cy="2560320"/>
          </a:xfr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350316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</a:t>
            </a:r>
            <a:r>
              <a:rPr lang="en-US" dirty="0" err="1"/>
              <a:t>xamples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738" y="1905000"/>
            <a:ext cx="7211350" cy="4267200"/>
          </a:xfrm>
        </p:spPr>
      </p:pic>
    </p:spTree>
    <p:extLst>
      <p:ext uri="{BB962C8B-B14F-4D97-AF65-F5344CB8AC3E}">
        <p14:creationId xmlns:p14="http://schemas.microsoft.com/office/powerpoint/2010/main" val="3687604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</a:t>
            </a:r>
            <a:r>
              <a:rPr lang="en-US" dirty="0" err="1" smtClean="0"/>
              <a:t>xamples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1949285"/>
            <a:ext cx="9144000" cy="4178629"/>
          </a:xfrm>
        </p:spPr>
      </p:pic>
    </p:spTree>
    <p:extLst>
      <p:ext uri="{BB962C8B-B14F-4D97-AF65-F5344CB8AC3E}">
        <p14:creationId xmlns:p14="http://schemas.microsoft.com/office/powerpoint/2010/main" val="1349362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409174"/>
            <a:ext cx="9144000" cy="3258851"/>
          </a:xfrm>
        </p:spPr>
      </p:pic>
    </p:spTree>
    <p:extLst>
      <p:ext uri="{BB962C8B-B14F-4D97-AF65-F5344CB8AC3E}">
        <p14:creationId xmlns:p14="http://schemas.microsoft.com/office/powerpoint/2010/main" val="190169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content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What is Examine?</a:t>
            </a:r>
          </a:p>
          <a:p>
            <a:pPr lvl="0"/>
            <a:r>
              <a:rPr lang="en-US" dirty="0" smtClean="0"/>
              <a:t>Implementation</a:t>
            </a:r>
          </a:p>
          <a:p>
            <a:pPr lvl="1"/>
            <a:r>
              <a:rPr lang="bg-BG" dirty="0"/>
              <a:t>Basic configuration </a:t>
            </a:r>
            <a:endParaRPr lang="en-US" dirty="0" smtClean="0"/>
          </a:p>
          <a:p>
            <a:pPr lvl="1"/>
            <a:r>
              <a:rPr lang="en-US" dirty="0"/>
              <a:t>Custom </a:t>
            </a:r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Basic code examples</a:t>
            </a:r>
          </a:p>
          <a:p>
            <a:pPr lvl="1"/>
            <a:r>
              <a:rPr lang="en-US" dirty="0" smtClean="0"/>
              <a:t>Examine interface in </a:t>
            </a:r>
            <a:r>
              <a:rPr lang="en-US" dirty="0" err="1" smtClean="0"/>
              <a:t>Umbraco</a:t>
            </a:r>
            <a:r>
              <a:rPr lang="en-US" dirty="0" smtClean="0"/>
              <a:t> </a:t>
            </a:r>
            <a:r>
              <a:rPr lang="en-US" dirty="0"/>
              <a:t>back </a:t>
            </a:r>
            <a:r>
              <a:rPr lang="en-US" dirty="0" smtClean="0"/>
              <a:t>office</a:t>
            </a:r>
            <a:endParaRPr lang="en-US" dirty="0"/>
          </a:p>
          <a:p>
            <a:pPr lvl="0"/>
            <a:r>
              <a:rPr lang="en-US" dirty="0"/>
              <a:t>Additional </a:t>
            </a:r>
            <a:r>
              <a:rPr lang="en-US" dirty="0" smtClean="0"/>
              <a:t>modules</a:t>
            </a:r>
          </a:p>
          <a:p>
            <a:pPr lvl="0"/>
            <a:r>
              <a:rPr lang="en-US" dirty="0" smtClean="0"/>
              <a:t>Conclusion and negatives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752602"/>
            <a:ext cx="9144000" cy="2571996"/>
          </a:xfrm>
        </p:spPr>
      </p:pic>
    </p:spTree>
    <p:extLst>
      <p:ext uri="{BB962C8B-B14F-4D97-AF65-F5344CB8AC3E}">
        <p14:creationId xmlns:p14="http://schemas.microsoft.com/office/powerpoint/2010/main" val="3968079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</a:t>
            </a:r>
            <a:r>
              <a:rPr lang="en-US" dirty="0" err="1"/>
              <a:t>Lucene</a:t>
            </a:r>
            <a:r>
              <a:rPr lang="en-US" dirty="0"/>
              <a:t> Queries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712339"/>
            <a:ext cx="9144000" cy="2652522"/>
          </a:xfrm>
        </p:spPr>
      </p:pic>
    </p:spTree>
    <p:extLst>
      <p:ext uri="{BB962C8B-B14F-4D97-AF65-F5344CB8AC3E}">
        <p14:creationId xmlns:p14="http://schemas.microsoft.com/office/powerpoint/2010/main" val="2783237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interface in </a:t>
            </a:r>
            <a:r>
              <a:rPr lang="en-US" dirty="0" err="1"/>
              <a:t>Umbraco</a:t>
            </a:r>
            <a:r>
              <a:rPr lang="en-US" dirty="0"/>
              <a:t> back </a:t>
            </a:r>
            <a:r>
              <a:rPr lang="en-US" dirty="0" smtClean="0"/>
              <a:t>office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1999156"/>
            <a:ext cx="9144000" cy="4078888"/>
          </a:xfrm>
        </p:spPr>
      </p:pic>
    </p:spTree>
    <p:extLst>
      <p:ext uri="{BB962C8B-B14F-4D97-AF65-F5344CB8AC3E}">
        <p14:creationId xmlns:p14="http://schemas.microsoft.com/office/powerpoint/2010/main" val="2167768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457200"/>
            <a:ext cx="10058400" cy="597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2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29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Umbraco</a:t>
            </a:r>
            <a:r>
              <a:rPr lang="en-US" dirty="0"/>
              <a:t> indexing for PDF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This module will add </a:t>
            </a:r>
            <a:r>
              <a:rPr lang="en-US" dirty="0"/>
              <a:t>new Indexer </a:t>
            </a:r>
            <a:r>
              <a:rPr lang="en-US" dirty="0" smtClean="0"/>
              <a:t>and </a:t>
            </a:r>
            <a:r>
              <a:rPr lang="en-US" dirty="0"/>
              <a:t>Searcher to ~/</a:t>
            </a:r>
            <a:r>
              <a:rPr lang="en-US" dirty="0" err="1"/>
              <a:t>Config</a:t>
            </a:r>
            <a:r>
              <a:rPr lang="en-US" dirty="0"/>
              <a:t>/</a:t>
            </a:r>
            <a:r>
              <a:rPr lang="en-US" dirty="0" err="1"/>
              <a:t>ExamineSettings.config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called: "</a:t>
            </a:r>
            <a:r>
              <a:rPr lang="en-US" dirty="0" err="1"/>
              <a:t>PDFIndexer</a:t>
            </a:r>
            <a:r>
              <a:rPr lang="en-US" dirty="0"/>
              <a:t>" </a:t>
            </a:r>
            <a:r>
              <a:rPr lang="en-US" dirty="0" smtClean="0"/>
              <a:t>and </a:t>
            </a:r>
            <a:r>
              <a:rPr lang="en-US" dirty="0"/>
              <a:t>"</a:t>
            </a:r>
            <a:r>
              <a:rPr lang="en-US" dirty="0" err="1"/>
              <a:t>PDFSearcher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/>
              <a:t>new Index Set to ~/</a:t>
            </a:r>
            <a:r>
              <a:rPr lang="en-US" dirty="0" err="1"/>
              <a:t>Config</a:t>
            </a:r>
            <a:r>
              <a:rPr lang="en-US" dirty="0"/>
              <a:t>/</a:t>
            </a:r>
            <a:r>
              <a:rPr lang="en-US" dirty="0" err="1"/>
              <a:t>ExamineIndex.config</a:t>
            </a:r>
            <a:r>
              <a:rPr lang="en-US" dirty="0"/>
              <a:t> called "</a:t>
            </a:r>
            <a:r>
              <a:rPr lang="en-US" dirty="0" err="1"/>
              <a:t>PDFIndexSet</a:t>
            </a:r>
            <a:r>
              <a:rPr lang="en-US" dirty="0" smtClean="0"/>
              <a:t>"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After that you </a:t>
            </a:r>
            <a:r>
              <a:rPr lang="en-US" dirty="0"/>
              <a:t>can search in selected pdf files, using the Examine Search API like examples below. But you need to specify your searcher: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searcher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ExamineManager</a:t>
            </a:r>
            <a:r>
              <a:rPr lang="en-US" sz="16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Instance</a:t>
            </a:r>
            <a:r>
              <a:rPr lang="en-US" sz="16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SearchProviderCollection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PDFSearcher</a:t>
            </a:r>
            <a:r>
              <a:rPr lang="en-US" sz="16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 smtClean="0"/>
              <a:t>You can install this module via </a:t>
            </a:r>
            <a:r>
              <a:rPr lang="en-US" dirty="0" err="1" smtClean="0"/>
              <a:t>NuGet</a:t>
            </a:r>
            <a:r>
              <a:rPr lang="en-US" dirty="0" smtClean="0"/>
              <a:t> – use user interface or type this command in Package manager console in Visual studio:</a:t>
            </a:r>
          </a:p>
          <a:p>
            <a:pPr marL="0" indent="0">
              <a:buNone/>
            </a:pPr>
            <a:r>
              <a:rPr lang="en-US" dirty="0" smtClean="0"/>
              <a:t>Install-Package </a:t>
            </a:r>
            <a:r>
              <a:rPr lang="en-US" dirty="0"/>
              <a:t>UmbracoCms.UmbracoExamine.PDF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707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Conclusion and </a:t>
            </a:r>
            <a:r>
              <a:rPr lang="en-US" dirty="0" smtClean="0"/>
              <a:t>negatives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00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Lucene</a:t>
            </a:r>
            <a:r>
              <a:rPr lang="en-US" dirty="0"/>
              <a:t> is super fast search engine and after the </a:t>
            </a:r>
            <a:r>
              <a:rPr lang="en-US" dirty="0" err="1"/>
              <a:t>Umbraco</a:t>
            </a:r>
            <a:r>
              <a:rPr lang="en-US" dirty="0"/>
              <a:t> Examine steps of this </a:t>
            </a:r>
            <a:r>
              <a:rPr lang="en-US" dirty="0" smtClean="0"/>
              <a:t>platform, we have in our hands very powerful tool.</a:t>
            </a:r>
          </a:p>
          <a:p>
            <a:pPr marL="0" indent="0">
              <a:buNone/>
            </a:pPr>
            <a:r>
              <a:rPr lang="en-US" dirty="0" smtClean="0"/>
              <a:t>As you see - working and managing all this resources is very easy, so I can not say any negative comments about </a:t>
            </a:r>
            <a:r>
              <a:rPr lang="en-US" dirty="0" err="1" smtClean="0"/>
              <a:t>Umbraco</a:t>
            </a:r>
            <a:r>
              <a:rPr lang="en-US" dirty="0" smtClean="0"/>
              <a:t> Examine.</a:t>
            </a:r>
          </a:p>
        </p:txBody>
      </p:sp>
    </p:spTree>
    <p:extLst>
      <p:ext uri="{BB962C8B-B14F-4D97-AF65-F5344CB8AC3E}">
        <p14:creationId xmlns:p14="http://schemas.microsoft.com/office/powerpoint/2010/main" val="2171802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examine?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575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Examine, </a:t>
            </a:r>
            <a:r>
              <a:rPr lang="en-US" dirty="0" err="1" smtClean="0"/>
              <a:t>Umbraco</a:t>
            </a:r>
            <a:r>
              <a:rPr lang="en-US" dirty="0" smtClean="0"/>
              <a:t> Examine and </a:t>
            </a:r>
            <a:r>
              <a:rPr lang="en-US" dirty="0" err="1" smtClean="0"/>
              <a:t>Lucene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is a provider based Indexer/Searcher API and wraps the </a:t>
            </a:r>
            <a:r>
              <a:rPr lang="en-US" dirty="0" err="1"/>
              <a:t>Lucene.Net</a:t>
            </a:r>
            <a:r>
              <a:rPr lang="en-US" dirty="0"/>
              <a:t> indexing/searching engine. Working with Examine is very easy and allows you to query or index almost any content in web site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Umbraco</a:t>
            </a:r>
            <a:r>
              <a:rPr lang="en-US" dirty="0" smtClean="0"/>
              <a:t> </a:t>
            </a:r>
            <a:r>
              <a:rPr lang="en-US" dirty="0"/>
              <a:t>Examine is the </a:t>
            </a:r>
            <a:r>
              <a:rPr lang="en-US" dirty="0" err="1"/>
              <a:t>Umbraco</a:t>
            </a:r>
            <a:r>
              <a:rPr lang="en-US" dirty="0"/>
              <a:t> implementation of Examine. It is not exclusive to </a:t>
            </a:r>
            <a:r>
              <a:rPr lang="en-US" dirty="0" err="1"/>
              <a:t>Umbraco</a:t>
            </a:r>
            <a:r>
              <a:rPr lang="en-US" dirty="0"/>
              <a:t> and can be used as a completely stand alone component on any project that needs a fast </a:t>
            </a:r>
            <a:r>
              <a:rPr lang="en-US" dirty="0" smtClean="0"/>
              <a:t>Index.</a:t>
            </a:r>
          </a:p>
          <a:p>
            <a:pPr marL="0" indent="0">
              <a:buNone/>
            </a:pPr>
            <a:r>
              <a:rPr lang="en-US" dirty="0" smtClean="0"/>
              <a:t>License</a:t>
            </a:r>
            <a:endParaRPr lang="en-US" sz="1800" dirty="0"/>
          </a:p>
          <a:p>
            <a:r>
              <a:rPr lang="en-US" dirty="0"/>
              <a:t>Examine is under Microsoft Public License (</a:t>
            </a:r>
            <a:r>
              <a:rPr lang="en-US" dirty="0" err="1"/>
              <a:t>Ms</a:t>
            </a:r>
            <a:r>
              <a:rPr lang="en-US" dirty="0"/>
              <a:t>-PL), </a:t>
            </a:r>
            <a:r>
              <a:rPr lang="en-US" dirty="0" smtClean="0"/>
              <a:t>and </a:t>
            </a:r>
            <a:r>
              <a:rPr lang="en-US" dirty="0" err="1" smtClean="0"/>
              <a:t>thats</a:t>
            </a:r>
            <a:r>
              <a:rPr lang="en-US" dirty="0" smtClean="0"/>
              <a:t> </a:t>
            </a:r>
            <a:r>
              <a:rPr lang="en-US" dirty="0"/>
              <a:t>mean, we are free of charge to use it, but can not use it examine name, logo or trademark. More info - </a:t>
            </a:r>
            <a:r>
              <a:rPr lang="en-US" u="sng" dirty="0">
                <a:hlinkClick r:id="rId2"/>
              </a:rPr>
              <a:t>https://examine.codeplex.com/license?LicenseHistoryId=37500</a:t>
            </a:r>
            <a:r>
              <a:rPr lang="en-US" dirty="0"/>
              <a:t>.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43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64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confuguration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2400" dirty="0" smtClean="0"/>
              <a:t>All </a:t>
            </a:r>
            <a:r>
              <a:rPr lang="en-US" sz="2400" dirty="0"/>
              <a:t>configuration comes whit main </a:t>
            </a:r>
            <a:r>
              <a:rPr lang="en-US" sz="2400" dirty="0" err="1"/>
              <a:t>U</a:t>
            </a:r>
            <a:r>
              <a:rPr lang="en-US" sz="2400" dirty="0" err="1" smtClean="0"/>
              <a:t>mbraco</a:t>
            </a:r>
            <a:r>
              <a:rPr lang="en-US" sz="2400" dirty="0" smtClean="0"/>
              <a:t> installation.</a:t>
            </a:r>
            <a:endParaRPr lang="en-US" sz="2400" dirty="0"/>
          </a:p>
          <a:p>
            <a:pPr marL="274320" lvl="1" indent="0">
              <a:buNone/>
            </a:pPr>
            <a:r>
              <a:rPr lang="en-US" sz="2400" dirty="0" smtClean="0"/>
              <a:t>You </a:t>
            </a:r>
            <a:r>
              <a:rPr lang="en-US" sz="2400" dirty="0"/>
              <a:t>can start using examine search immediately</a:t>
            </a:r>
            <a:r>
              <a:rPr lang="en-US" sz="2400" dirty="0" smtClean="0"/>
              <a:t>.</a:t>
            </a:r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val="3859707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Little Examine Terminology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Indexer - This is the object that performs the storing data into the index.</a:t>
            </a:r>
          </a:p>
          <a:p>
            <a:r>
              <a:rPr lang="en-US" smtClean="0"/>
              <a:t>Searcher – The searcher is the object that performs the searching of data that is stored in the index.</a:t>
            </a:r>
          </a:p>
          <a:p>
            <a:r>
              <a:rPr lang="en-US" smtClean="0"/>
              <a:t>Index Set - An index set is what defines an index, where the index is saved and how the information is stored in the index.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Naming conventions</a:t>
            </a:r>
          </a:p>
          <a:p>
            <a:r>
              <a:rPr lang="en-US" smtClean="0"/>
              <a:t>Our Indexer, Searcher and associated Index Set must all be named according to convention so that they match. </a:t>
            </a:r>
          </a:p>
          <a:p>
            <a:r>
              <a:rPr lang="en-US" smtClean="0"/>
              <a:t>Conventions:</a:t>
            </a:r>
          </a:p>
          <a:p>
            <a:pPr lvl="2"/>
            <a:r>
              <a:rPr lang="en-US" smtClean="0"/>
              <a:t>{name}Indexer</a:t>
            </a:r>
          </a:p>
          <a:p>
            <a:pPr lvl="2"/>
            <a:r>
              <a:rPr lang="en-US" smtClean="0"/>
              <a:t>{name}Searcher</a:t>
            </a:r>
          </a:p>
          <a:p>
            <a:pPr lvl="2"/>
            <a:r>
              <a:rPr lang="en-US" smtClean="0"/>
              <a:t>{name}IndexSet</a:t>
            </a:r>
          </a:p>
          <a:p>
            <a:r>
              <a:rPr lang="en-US" smtClean="0"/>
              <a:t>Examples:</a:t>
            </a:r>
          </a:p>
          <a:p>
            <a:pPr lvl="2"/>
            <a:r>
              <a:rPr lang="en-US" smtClean="0"/>
              <a:t>ExternalIndexer</a:t>
            </a:r>
          </a:p>
          <a:p>
            <a:pPr lvl="2"/>
            <a:r>
              <a:rPr lang="en-US" smtClean="0"/>
              <a:t>ExternalSearcher</a:t>
            </a:r>
          </a:p>
          <a:p>
            <a:pPr lvl="2"/>
            <a:r>
              <a:rPr lang="en-US" smtClean="0"/>
              <a:t>ExternalIndexSet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50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installing </a:t>
            </a:r>
            <a:r>
              <a:rPr lang="en-US" dirty="0" err="1"/>
              <a:t>Umbraco</a:t>
            </a:r>
            <a:r>
              <a:rPr lang="en-US" dirty="0"/>
              <a:t> site look in the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smtClean="0"/>
              <a:t>folder.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 smtClean="0"/>
              <a:t>- /</a:t>
            </a:r>
            <a:r>
              <a:rPr lang="en-US" dirty="0" err="1"/>
              <a:t>Config</a:t>
            </a:r>
            <a:r>
              <a:rPr lang="en-US" dirty="0"/>
              <a:t>/</a:t>
            </a:r>
            <a:r>
              <a:rPr lang="en-US" dirty="0" err="1"/>
              <a:t>ExamineIndex.config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By default is configured 3 </a:t>
            </a:r>
            <a:r>
              <a:rPr lang="en-US" dirty="0" err="1"/>
              <a:t>IndexSets</a:t>
            </a:r>
            <a:r>
              <a:rPr lang="en-US" dirty="0"/>
              <a:t> – </a:t>
            </a:r>
            <a:r>
              <a:rPr lang="en-US" dirty="0" err="1"/>
              <a:t>InternalIndexSet</a:t>
            </a:r>
            <a:r>
              <a:rPr lang="en-US" dirty="0"/>
              <a:t>, </a:t>
            </a:r>
            <a:r>
              <a:rPr lang="en-US" dirty="0" err="1"/>
              <a:t>InternalMemberIndexSet</a:t>
            </a:r>
            <a:r>
              <a:rPr lang="en-US" dirty="0"/>
              <a:t> and </a:t>
            </a:r>
            <a:r>
              <a:rPr lang="en-US" dirty="0" err="1"/>
              <a:t>ExternalIndexSet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All index sets that starts with ‘Internal’ prefix are internal </a:t>
            </a:r>
            <a:r>
              <a:rPr lang="en-US" dirty="0" err="1"/>
              <a:t>umbraco</a:t>
            </a:r>
            <a:r>
              <a:rPr lang="en-US" dirty="0"/>
              <a:t> and we don not have work there. The same is valid also for searchers and </a:t>
            </a:r>
            <a:r>
              <a:rPr lang="en-US" dirty="0" smtClean="0"/>
              <a:t>indexers. </a:t>
            </a:r>
            <a:r>
              <a:rPr lang="en-US" dirty="0" err="1" smtClean="0"/>
              <a:t>Umbraco</a:t>
            </a:r>
            <a:r>
              <a:rPr lang="en-US" dirty="0" smtClean="0"/>
              <a:t> </a:t>
            </a:r>
            <a:r>
              <a:rPr lang="en-US" dirty="0"/>
              <a:t>provides for us </a:t>
            </a:r>
            <a:r>
              <a:rPr lang="en-US" dirty="0" err="1"/>
              <a:t>ExternalIndexSet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IndexSet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2CAF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SetName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ExternalIndexSet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    </a:t>
            </a:r>
            <a:r>
              <a:rPr lang="en-US" dirty="0" err="1" smtClean="0">
                <a:solidFill>
                  <a:srgbClr val="92CAF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IndexPath</a:t>
            </a:r>
            <a:r>
              <a:rPr lang="en-US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~/</a:t>
            </a:r>
            <a:r>
              <a:rPr lang="en-US" dirty="0" err="1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App_Data</a:t>
            </a:r>
            <a:r>
              <a:rPr lang="en-US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/TEMP/</a:t>
            </a:r>
            <a:r>
              <a:rPr lang="en-US" dirty="0" err="1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ExamineIndexes</a:t>
            </a:r>
            <a:r>
              <a:rPr lang="en-US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/External/</a:t>
            </a:r>
            <a:r>
              <a:rPr lang="en-US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 /&gt;</a:t>
            </a:r>
            <a:r>
              <a:rPr lang="en-US" dirty="0" smtClean="0"/>
              <a:t> </a:t>
            </a:r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can extend this configuration, but this will be seen in next </a:t>
            </a:r>
            <a:r>
              <a:rPr lang="en-US" dirty="0" smtClean="0"/>
              <a:t>sliders. For </a:t>
            </a:r>
            <a:r>
              <a:rPr lang="en-US" dirty="0"/>
              <a:t>now we can search in all site content(fields and document types</a:t>
            </a:r>
            <a:r>
              <a:rPr lang="en-US" dirty="0" smtClean="0"/>
              <a:t>).</a:t>
            </a: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85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- /</a:t>
            </a:r>
            <a:r>
              <a:rPr lang="en-US" dirty="0" err="1"/>
              <a:t>Config</a:t>
            </a:r>
            <a:r>
              <a:rPr lang="en-US" dirty="0"/>
              <a:t>/</a:t>
            </a:r>
            <a:r>
              <a:rPr lang="en-US" dirty="0" err="1"/>
              <a:t>ExamineSettings.config</a:t>
            </a:r>
            <a:r>
              <a:rPr lang="en-US" dirty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There is </a:t>
            </a:r>
            <a:r>
              <a:rPr lang="en-US" dirty="0" err="1"/>
              <a:t>ExamineIndexProviders</a:t>
            </a:r>
            <a:r>
              <a:rPr lang="en-US" dirty="0"/>
              <a:t> and </a:t>
            </a:r>
            <a:r>
              <a:rPr lang="en-US" dirty="0" err="1"/>
              <a:t>ExamineSearchProviders</a:t>
            </a:r>
            <a:r>
              <a:rPr lang="en-US" dirty="0"/>
              <a:t>. Also by three of kind – </a:t>
            </a:r>
            <a:r>
              <a:rPr lang="en-US" dirty="0" smtClean="0"/>
              <a:t>two internals </a:t>
            </a:r>
            <a:r>
              <a:rPr lang="en-US" dirty="0"/>
              <a:t>and external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ExternalIndexer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add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2CAF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="</a:t>
            </a:r>
            <a:r>
              <a:rPr lang="en-US" sz="20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ExternalIndexer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 </a:t>
            </a:r>
            <a:r>
              <a:rPr lang="en-US" sz="2000" dirty="0">
                <a:solidFill>
                  <a:srgbClr val="92CAF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="</a:t>
            </a:r>
            <a:r>
              <a:rPr lang="en-US" sz="20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UmbracoExamine.UmbracoContentIndexer</a:t>
            </a:r>
            <a:r>
              <a:rPr lang="en-US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UmbracoExamine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"/&gt;</a:t>
            </a:r>
          </a:p>
          <a:p>
            <a:pPr marL="0" indent="0">
              <a:buNone/>
            </a:pPr>
            <a:r>
              <a:rPr lang="en-US" dirty="0" err="1" smtClean="0"/>
              <a:t>ExternalSearcher</a:t>
            </a:r>
            <a:endParaRPr lang="en-US" sz="1800" dirty="0"/>
          </a:p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add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2CAF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="</a:t>
            </a:r>
            <a:r>
              <a:rPr lang="en-US" sz="20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ExternalSearcher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 </a:t>
            </a:r>
            <a:r>
              <a:rPr lang="en-US" sz="2000" dirty="0">
                <a:solidFill>
                  <a:srgbClr val="92CAF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="</a:t>
            </a:r>
            <a:r>
              <a:rPr lang="en-US" sz="20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UmbracoExamine.UmbracoExamineSearcher</a:t>
            </a:r>
            <a:r>
              <a:rPr lang="en-US" sz="20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UmbracoExamine</a:t>
            </a:r>
            <a:r>
              <a:rPr lang="en-US" sz="20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 /&gt;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66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837</Words>
  <Application>Microsoft Office PowerPoint</Application>
  <PresentationFormat>Custom</PresentationFormat>
  <Paragraphs>95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Consolas</vt:lpstr>
      <vt:lpstr>Corbel</vt:lpstr>
      <vt:lpstr>Courier New</vt:lpstr>
      <vt:lpstr>Chalkboard 16x9</vt:lpstr>
      <vt:lpstr>Umbraco Examine Search</vt:lpstr>
      <vt:lpstr>Presentation content</vt:lpstr>
      <vt:lpstr>What is examine?</vt:lpstr>
      <vt:lpstr>Examine, Umbraco Examine and Lucene</vt:lpstr>
      <vt:lpstr>Implementation</vt:lpstr>
      <vt:lpstr>Basic confuguration</vt:lpstr>
      <vt:lpstr>Little Examine Terminology</vt:lpstr>
      <vt:lpstr>After installing Umbraco site look in the config folder.</vt:lpstr>
      <vt:lpstr>PowerPoint Presentation</vt:lpstr>
      <vt:lpstr>ExternalIndexer</vt:lpstr>
      <vt:lpstr>ExternalSearcher</vt:lpstr>
      <vt:lpstr>Custom configuration</vt:lpstr>
      <vt:lpstr>Code behind customization</vt:lpstr>
      <vt:lpstr>PowerPoint Presentation</vt:lpstr>
      <vt:lpstr>Difference between Lucene boolean clauses – MUST and SHOULD</vt:lpstr>
      <vt:lpstr>PowerPoint Presentation</vt:lpstr>
      <vt:lpstr>Еxamples</vt:lpstr>
      <vt:lpstr>Еxamples</vt:lpstr>
      <vt:lpstr>Fuzzy</vt:lpstr>
      <vt:lpstr>Boosting</vt:lpstr>
      <vt:lpstr>Raw Lucene Queries</vt:lpstr>
      <vt:lpstr>Examine interface in Umbraco back office</vt:lpstr>
      <vt:lpstr>PowerPoint Presentation</vt:lpstr>
      <vt:lpstr>Additional modules</vt:lpstr>
      <vt:lpstr>Umbraco indexing for PDF files</vt:lpstr>
      <vt:lpstr>Conclusion and negatives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2015-05-28T08:48:43Z</dcterms:created>
  <dcterms:modified xsi:type="dcterms:W3CDTF">2015-05-28T14:25:44Z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