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82" r:id="rId4"/>
    <p:sldId id="583" r:id="rId5"/>
    <p:sldId id="584" r:id="rId6"/>
    <p:sldId id="585" r:id="rId7"/>
    <p:sldId id="607" r:id="rId8"/>
    <p:sldId id="587" r:id="rId9"/>
    <p:sldId id="588" r:id="rId10"/>
    <p:sldId id="589" r:id="rId11"/>
    <p:sldId id="590" r:id="rId12"/>
    <p:sldId id="591" r:id="rId13"/>
    <p:sldId id="608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2" r:id="rId23"/>
    <p:sldId id="603" r:id="rId24"/>
    <p:sldId id="604" r:id="rId25"/>
    <p:sldId id="605" r:id="rId26"/>
    <p:sldId id="606" r:id="rId27"/>
    <p:sldId id="609" r:id="rId28"/>
    <p:sldId id="349" r:id="rId29"/>
    <p:sldId id="613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trongly-Connected Components" id="{862B9E20-1B23-4F5B-B334-D5DEEF8C9629}">
          <p14:sldIdLst>
            <p14:sldId id="582"/>
            <p14:sldId id="583"/>
            <p14:sldId id="584"/>
            <p14:sldId id="585"/>
            <p14:sldId id="607"/>
          </p14:sldIdLst>
        </p14:section>
        <p14:section name="Bi-Connectivity" id="{22906909-935E-4632-A40D-86D7644B0D31}">
          <p14:sldIdLst>
            <p14:sldId id="587"/>
            <p14:sldId id="588"/>
            <p14:sldId id="589"/>
            <p14:sldId id="590"/>
            <p14:sldId id="591"/>
            <p14:sldId id="608"/>
          </p14:sldIdLst>
        </p14:section>
        <p14:section name="Max Flow" id="{1D24BEC0-1F1F-4D3C-B89E-B0F40EB700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9"/>
          </p14:sldIdLst>
        </p14:section>
        <p14:section name="Conclusion" id="{E19D07F1-86E2-47E9-B2AB-7ADC4F89DC12}">
          <p14:sldIdLst>
            <p14:sldId id="349"/>
            <p14:sldId id="613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2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6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7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0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6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22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1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4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1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2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47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4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59601"/>
            <a:ext cx="11083636" cy="73072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234465"/>
                </a:solidFill>
              </a:rPr>
              <a:t>Strongly Connected Components, Bi-Connectivity, Max Flow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5581"/>
            <a:ext cx="11083636" cy="88265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234465"/>
                </a:solidFill>
              </a:rPr>
              <a:t>Graphs Strongly Connected Components and Max Flow 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straightforward algorithm – </a:t>
            </a:r>
            <a:r>
              <a:rPr lang="en-US" b="1" noProof="1">
                <a:solidFill>
                  <a:srgbClr val="FFA000"/>
                </a:solidFill>
              </a:rPr>
              <a:t>O(n * (m + n))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Remove each node and check whether the graph </a:t>
            </a:r>
            <a:br>
              <a:rPr lang="bg-BG" dirty="0"/>
            </a:br>
            <a:r>
              <a:rPr lang="en-US" dirty="0"/>
              <a:t>stays connected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Check for graph connectivity by </a:t>
            </a:r>
            <a:r>
              <a:rPr lang="en-US" b="1" dirty="0">
                <a:solidFill>
                  <a:srgbClr val="FFA000"/>
                </a:solidFill>
              </a:rPr>
              <a:t>DFS traversal</a:t>
            </a:r>
            <a:r>
              <a:rPr lang="en-US" b="1" dirty="0"/>
              <a:t> </a:t>
            </a:r>
            <a:r>
              <a:rPr lang="en-US" dirty="0"/>
              <a:t>+ counting the number of visited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595" y="3024000"/>
            <a:ext cx="9248907" cy="213780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foreach v ∈ graph nodes</a:t>
            </a:r>
          </a:p>
          <a:p>
            <a:r>
              <a:rPr lang="en-US" dirty="0"/>
              <a:t>  temporary remove v</a:t>
            </a:r>
          </a:p>
          <a:p>
            <a:r>
              <a:rPr lang="en-US" dirty="0"/>
              <a:t>  check for connectivity with DFS(u), where u ≠ v</a:t>
            </a:r>
          </a:p>
          <a:p>
            <a:r>
              <a:rPr lang="en-US" dirty="0"/>
              <a:t>  if the graph is not connected, print v</a:t>
            </a:r>
          </a:p>
          <a:p>
            <a:r>
              <a:rPr lang="en-US" dirty="0"/>
              <a:t>  restore v back in the graph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</p:spTree>
    <p:extLst>
      <p:ext uri="{BB962C8B-B14F-4D97-AF65-F5344CB8AC3E}">
        <p14:creationId xmlns:p14="http://schemas.microsoft.com/office/powerpoint/2010/main" val="18841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(linear)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</a:rPr>
              <a:t>depth(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, the lowest depth reachable not from the original path of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in the DFS tree, called </a:t>
            </a:r>
            <a:r>
              <a:rPr lang="en-US" sz="3200" b="1" dirty="0">
                <a:solidFill>
                  <a:srgbClr val="FFA000"/>
                </a:solidFill>
              </a:rPr>
              <a:t>the</a:t>
            </a:r>
            <a:r>
              <a:rPr lang="en-US" b="1" dirty="0"/>
              <a:t> </a:t>
            </a:r>
            <a:r>
              <a:rPr lang="en-US" b="1" noProof="1">
                <a:solidFill>
                  <a:srgbClr val="FFA000"/>
                </a:solidFill>
              </a:rPr>
              <a:t>lowpoint(</a:t>
            </a:r>
            <a:r>
              <a:rPr lang="en-US" b="1" i="1" noProof="1">
                <a:solidFill>
                  <a:srgbClr val="FFA000"/>
                </a:solidFill>
              </a:rPr>
              <a:t>v</a:t>
            </a:r>
            <a:r>
              <a:rPr lang="en-US" b="1" noProof="1">
                <a:solidFill>
                  <a:srgbClr val="FFA000"/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b="1" i="1" dirty="0">
                <a:solidFill>
                  <a:srgbClr val="FFA000"/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b="1" i="1" dirty="0">
                <a:solidFill>
                  <a:srgbClr val="FFA000"/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b="1" i="1" dirty="0">
                <a:solidFill>
                  <a:srgbClr val="FFA000"/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b="1" noProof="1">
                <a:solidFill>
                  <a:srgbClr val="FFA000"/>
                </a:solidFill>
              </a:rPr>
              <a:t>lowpoint(</a:t>
            </a:r>
            <a:r>
              <a:rPr lang="en-US" sz="3500" b="1" i="1" noProof="1">
                <a:solidFill>
                  <a:srgbClr val="FFA000"/>
                </a:solidFill>
              </a:rPr>
              <a:t>y</a:t>
            </a:r>
            <a:r>
              <a:rPr lang="en-US" sz="3500" b="1" noProof="1">
                <a:solidFill>
                  <a:srgbClr val="FFA000"/>
                </a:solidFill>
              </a:rPr>
              <a:t>) ≥ depth(</a:t>
            </a:r>
            <a:r>
              <a:rPr lang="en-US" sz="3500" b="1" i="1" noProof="1">
                <a:solidFill>
                  <a:srgbClr val="FFA000"/>
                </a:solidFill>
              </a:rPr>
              <a:t>v</a:t>
            </a:r>
            <a:r>
              <a:rPr lang="en-US" sz="3500" b="1" noProof="1">
                <a:solidFill>
                  <a:srgbClr val="FFA000"/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4"/>
            <a:ext cx="428625" cy="3333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87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1000" y="1314000"/>
            <a:ext cx="10949531" cy="507835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/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if (parent[node]&lt;&gt;null and isArticulation) or (parent[node]==null and childCount &gt; 1)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print node as articulation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4686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Articulation Points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025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656000" y="1359000"/>
            <a:ext cx="3070206" cy="2569317"/>
            <a:chOff x="1764706" y="1741488"/>
            <a:chExt cx="3070206" cy="2569317"/>
          </a:xfrm>
          <a:solidFill>
            <a:schemeClr val="bg2"/>
          </a:solidFill>
        </p:grpSpPr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7" y="1978970"/>
              <a:ext cx="4759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6" name="Subtitle 5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Maximum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</p:spTree>
    <p:extLst>
      <p:ext uri="{BB962C8B-B14F-4D97-AF65-F5344CB8AC3E}">
        <p14:creationId xmlns:p14="http://schemas.microsoft.com/office/powerpoint/2010/main" val="42118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Weighted directed / undirected </a:t>
            </a:r>
            <a:r>
              <a:rPr lang="en-US" b="1" dirty="0">
                <a:solidFill>
                  <a:srgbClr val="FFA000"/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A000"/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b="1" dirty="0">
                <a:solidFill>
                  <a:srgbClr val="FFA000"/>
                </a:solidFill>
              </a:rPr>
              <a:t>c(u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endParaRPr lang="en-US" b="1" dirty="0">
              <a:solidFill>
                <a:srgbClr val="FFA000"/>
              </a:solidFill>
            </a:endParaRPr>
          </a:p>
          <a:p>
            <a:r>
              <a:rPr lang="en-US" dirty="0"/>
              <a:t>Goal: compute the </a:t>
            </a:r>
            <a:r>
              <a:rPr lang="en-US" b="1" dirty="0">
                <a:solidFill>
                  <a:srgbClr val="FFA000"/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to node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</a:t>
            </a:r>
            <a:r>
              <a:rPr lang="en-US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holds </a:t>
            </a:r>
            <a:r>
              <a:rPr lang="bg-BG" dirty="0"/>
              <a:t>a </a:t>
            </a:r>
            <a:r>
              <a:rPr lang="en-US" dirty="0"/>
              <a:t>certain </a:t>
            </a: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endParaRPr lang="en-US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≤ </a:t>
            </a:r>
            <a:r>
              <a:rPr lang="en-US" b="1" dirty="0">
                <a:solidFill>
                  <a:srgbClr val="FFA000"/>
                </a:solidFill>
              </a:rPr>
              <a:t>c(u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b="1" dirty="0">
                <a:solidFill>
                  <a:srgbClr val="FFA000"/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b="1" dirty="0">
                <a:solidFill>
                  <a:srgbClr val="FFA000"/>
                </a:solidFill>
              </a:rPr>
              <a:t>sum(flow(s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v))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== </a:t>
            </a:r>
            <a:r>
              <a:rPr lang="en-US" b="1" dirty="0">
                <a:solidFill>
                  <a:srgbClr val="FFA000"/>
                </a:solidFill>
              </a:rPr>
              <a:t>sum(flow(u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t))</a:t>
            </a:r>
          </a:p>
          <a:p>
            <a:pPr lvl="1"/>
            <a:r>
              <a:rPr lang="en-US" dirty="0"/>
              <a:t>Total output flow from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== total input from to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19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Ford-Fulkerson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</a:t>
            </a:r>
            <a:r>
              <a:rPr lang="en-US" b="1" dirty="0">
                <a:solidFill>
                  <a:srgbClr val="FFA000"/>
                </a:solidFill>
              </a:rPr>
              <a:t>augmenting path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such that</a:t>
            </a:r>
          </a:p>
          <a:p>
            <a:pPr lvl="3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valid path from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to </a:t>
            </a:r>
            <a:r>
              <a:rPr lang="en-US" b="1" dirty="0">
                <a:solidFill>
                  <a:srgbClr val="FFA000"/>
                </a:solidFill>
              </a:rPr>
              <a:t>t </a:t>
            </a:r>
            <a:r>
              <a:rPr lang="en-US" dirty="0"/>
              <a:t>and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en-US" dirty="0"/>
              <a:t>for each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en-US" dirty="0"/>
              <a:t>edge</a:t>
            </a:r>
            <a:r>
              <a:rPr lang="en-US" b="1" dirty="0">
                <a:solidFill>
                  <a:srgbClr val="FFA000"/>
                </a:solidFill>
              </a:rPr>
              <a:t> 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olidFill>
                  <a:srgbClr val="FFA000"/>
                </a:solidFill>
              </a:rPr>
              <a:t>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rgbClr val="FFA000"/>
              </a:solidFill>
            </a:endParaRPr>
          </a:p>
          <a:p>
            <a:pPr lvl="3"/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</a:rPr>
              <a:t>flow(p)</a:t>
            </a:r>
            <a:r>
              <a:rPr lang="en-US" dirty="0"/>
              <a:t> for the augmenting path </a:t>
            </a:r>
            <a:r>
              <a:rPr lang="en-US" b="1" dirty="0">
                <a:solidFill>
                  <a:srgbClr val="FFA000"/>
                </a:solidFill>
              </a:rPr>
              <a:t>p</a:t>
            </a:r>
            <a:r>
              <a:rPr lang="en-US" dirty="0"/>
              <a:t> in </a:t>
            </a:r>
            <a:r>
              <a:rPr lang="en-US" b="1" dirty="0">
                <a:solidFill>
                  <a:srgbClr val="FFA000"/>
                </a:solidFill>
              </a:rPr>
              <a:t>s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t</a:t>
            </a:r>
            <a:r>
              <a:rPr lang="en-US" b="1" dirty="0"/>
              <a:t> </a:t>
            </a:r>
            <a:r>
              <a:rPr lang="en-US" dirty="0"/>
              <a:t>is the minimum capacity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/>
              <a:t> of each edge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in the path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p:</a:t>
            </a:r>
          </a:p>
          <a:p>
            <a:pPr lvl="4"/>
            <a:r>
              <a:rPr lang="en-US" dirty="0"/>
              <a:t>For each edge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</a:t>
            </a:r>
            <a:r>
              <a:rPr lang="en-US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∈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olidFill>
                  <a:srgbClr val="FFA000"/>
                </a:solidFill>
              </a:rPr>
              <a:t>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= </a:t>
            </a:r>
            <a:r>
              <a:rPr lang="en-US" b="1" dirty="0">
                <a:solidFill>
                  <a:srgbClr val="FFA000"/>
                </a:solidFill>
              </a:rPr>
              <a:t>c(u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- flow(p)</a:t>
            </a:r>
          </a:p>
          <a:p>
            <a:pPr lvl="4"/>
            <a:r>
              <a:rPr lang="en-US" dirty="0"/>
              <a:t>For each edge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olidFill>
                  <a:srgbClr val="FFA000"/>
                </a:solidFill>
              </a:rPr>
              <a:t>(v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u) = </a:t>
            </a:r>
            <a:r>
              <a:rPr lang="en-US" b="1" dirty="0">
                <a:solidFill>
                  <a:srgbClr val="FFA000"/>
                </a:solidFill>
              </a:rPr>
              <a:t>c(v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u) + flow(p)</a:t>
            </a:r>
            <a:endParaRPr lang="en-US" b="1" dirty="0">
              <a:solidFill>
                <a:srgbClr val="FFA000"/>
              </a:solidFill>
            </a:endParaRPr>
          </a:p>
          <a:p>
            <a:pPr lvl="2"/>
            <a:r>
              <a:rPr lang="en-US" dirty="0"/>
              <a:t>Add </a:t>
            </a:r>
            <a:r>
              <a:rPr lang="en-US" b="1" dirty="0">
                <a:solidFill>
                  <a:srgbClr val="FFA000"/>
                </a:solidFill>
              </a:rPr>
              <a:t>flow(p)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14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/>
              <a:t>If we use </a:t>
            </a:r>
            <a:r>
              <a:rPr lang="en-US" sz="3800" b="1" dirty="0">
                <a:solidFill>
                  <a:srgbClr val="FFA000"/>
                </a:solidFill>
              </a:rPr>
              <a:t>Breadth-first Search </a:t>
            </a:r>
            <a:r>
              <a:rPr lang="en-US" sz="3800" dirty="0"/>
              <a:t>to Find the augmenting path we get the </a:t>
            </a:r>
            <a:r>
              <a:rPr lang="en-US" sz="3800" b="1" dirty="0">
                <a:solidFill>
                  <a:srgbClr val="FFA000"/>
                </a:solidFill>
              </a:rPr>
              <a:t>Edmonds-Karp</a:t>
            </a:r>
            <a:r>
              <a:rPr lang="en-US" sz="3800" dirty="0">
                <a:solidFill>
                  <a:srgbClr val="FFA000"/>
                </a:solidFill>
              </a:rPr>
              <a:t> </a:t>
            </a:r>
            <a:r>
              <a:rPr lang="en-US" sz="3800" dirty="0"/>
              <a:t>algorithm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500" dirty="0"/>
              <a:t>Start from zero flow: </a:t>
            </a:r>
            <a:r>
              <a:rPr lang="en-US" sz="3500" b="1" dirty="0">
                <a:solidFill>
                  <a:srgbClr val="FFA000"/>
                </a:solidFill>
              </a:rPr>
              <a:t>flow(u </a:t>
            </a:r>
            <a:r>
              <a:rPr lang="en-US" sz="35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500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r>
              <a:rPr lang="en-US" sz="3500" b="1" dirty="0"/>
              <a:t> </a:t>
            </a:r>
            <a:r>
              <a:rPr lang="en-US" sz="3500" dirty="0"/>
              <a:t>= </a:t>
            </a:r>
            <a:r>
              <a:rPr lang="en-US" sz="35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500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500" dirty="0"/>
              <a:t>While possible:</a:t>
            </a:r>
          </a:p>
          <a:p>
            <a:pPr lvl="2"/>
            <a:r>
              <a:rPr lang="en-US" sz="3300" dirty="0"/>
              <a:t>Find an </a:t>
            </a:r>
            <a:r>
              <a:rPr lang="en-US" sz="3300" b="1" dirty="0">
                <a:solidFill>
                  <a:srgbClr val="FFA000"/>
                </a:solidFill>
              </a:rPr>
              <a:t>augmenting path</a:t>
            </a:r>
            <a:r>
              <a:rPr lang="en-US" sz="3300" dirty="0">
                <a:solidFill>
                  <a:srgbClr val="FFA000"/>
                </a:solidFill>
              </a:rPr>
              <a:t> </a:t>
            </a:r>
            <a:r>
              <a:rPr lang="en-US" sz="3300" b="1" dirty="0">
                <a:solidFill>
                  <a:srgbClr val="FFA000"/>
                </a:solidFill>
              </a:rPr>
              <a:t>p </a:t>
            </a:r>
            <a:r>
              <a:rPr lang="en-US" sz="3300" dirty="0"/>
              <a:t>from</a:t>
            </a:r>
            <a:r>
              <a:rPr lang="en-US" sz="3300" b="1" dirty="0">
                <a:solidFill>
                  <a:srgbClr val="FFA000"/>
                </a:solidFill>
              </a:rPr>
              <a:t> s</a:t>
            </a:r>
            <a:r>
              <a:rPr lang="en-US" sz="3300" dirty="0"/>
              <a:t> to </a:t>
            </a:r>
            <a:r>
              <a:rPr lang="en-US" sz="3300" b="1" dirty="0">
                <a:solidFill>
                  <a:srgbClr val="FFA000"/>
                </a:solidFill>
              </a:rPr>
              <a:t>t</a:t>
            </a:r>
            <a:r>
              <a:rPr lang="en-US" sz="3300" dirty="0">
                <a:solidFill>
                  <a:srgbClr val="FFA000"/>
                </a:solidFill>
              </a:rPr>
              <a:t> </a:t>
            </a:r>
            <a:r>
              <a:rPr lang="en-US" sz="3300" dirty="0"/>
              <a:t>using BFS such that:</a:t>
            </a:r>
          </a:p>
          <a:p>
            <a:pPr lvl="3"/>
            <a:r>
              <a:rPr lang="en-US" sz="3100" dirty="0"/>
              <a:t>For each </a:t>
            </a:r>
            <a:r>
              <a:rPr lang="en-US" sz="3100" b="1" dirty="0">
                <a:solidFill>
                  <a:srgbClr val="FFA000"/>
                </a:solidFill>
              </a:rPr>
              <a:t>{u </a:t>
            </a:r>
            <a:r>
              <a:rPr lang="en-US" sz="31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100" b="1" dirty="0">
                <a:solidFill>
                  <a:srgbClr val="FFA000"/>
                </a:solidFill>
                <a:sym typeface="Wingdings" panose="05000000000000000000" pitchFamily="2" charset="2"/>
              </a:rPr>
              <a:t> v} </a:t>
            </a:r>
            <a:r>
              <a:rPr lang="en-US" sz="3100" dirty="0"/>
              <a:t>∈ </a:t>
            </a:r>
            <a:r>
              <a:rPr lang="en-US" sz="31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b="1" dirty="0">
                <a:solidFill>
                  <a:srgbClr val="FFA000"/>
                </a:solidFill>
                <a:sym typeface="Wingdings" panose="05000000000000000000" pitchFamily="2" charset="2"/>
              </a:rPr>
              <a:t>c</a:t>
            </a:r>
            <a:r>
              <a:rPr lang="en-US" sz="3100" b="1" dirty="0">
                <a:solidFill>
                  <a:srgbClr val="FFA000"/>
                </a:solidFill>
              </a:rPr>
              <a:t>(u </a:t>
            </a:r>
            <a:r>
              <a:rPr lang="en-US" sz="31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100" b="1" dirty="0">
                <a:solidFill>
                  <a:srgbClr val="FFA000"/>
                </a:solidFill>
                <a:sym typeface="Wingdings" panose="05000000000000000000" pitchFamily="2" charset="2"/>
              </a:rPr>
              <a:t> v) &gt; 0</a:t>
            </a:r>
            <a:endParaRPr lang="en-US" sz="3100" b="1" dirty="0">
              <a:solidFill>
                <a:srgbClr val="FFA000"/>
              </a:solidFill>
            </a:endParaRPr>
          </a:p>
          <a:p>
            <a:pPr lvl="2"/>
            <a:r>
              <a:rPr lang="en-US" sz="3300" dirty="0"/>
              <a:t>Keep track of the parent for each visited vertex</a:t>
            </a:r>
          </a:p>
          <a:p>
            <a:pPr lvl="2"/>
            <a:r>
              <a:rPr lang="en-US" sz="3300" dirty="0"/>
              <a:t>Reconstruct the path </a:t>
            </a:r>
            <a:r>
              <a:rPr lang="en-US" sz="3300" b="1" dirty="0">
                <a:solidFill>
                  <a:srgbClr val="FFA000"/>
                </a:solidFill>
              </a:rPr>
              <a:t>p</a:t>
            </a:r>
            <a:r>
              <a:rPr lang="en-US" sz="3300" dirty="0"/>
              <a:t> using the parents</a:t>
            </a:r>
          </a:p>
          <a:p>
            <a:pPr lvl="3"/>
            <a:r>
              <a:rPr lang="en-US" sz="3100" dirty="0"/>
              <a:t>Set </a:t>
            </a:r>
            <a:r>
              <a:rPr lang="en-US" sz="3100" b="1" dirty="0">
                <a:solidFill>
                  <a:srgbClr val="FFA000"/>
                </a:solidFill>
              </a:rPr>
              <a:t>flow(p) </a:t>
            </a:r>
            <a:r>
              <a:rPr lang="en-US" sz="3100" dirty="0"/>
              <a:t>as the smallest capacity </a:t>
            </a:r>
            <a:r>
              <a:rPr lang="en-US" sz="3100" b="1" dirty="0">
                <a:solidFill>
                  <a:srgbClr val="FFA000"/>
                </a:solidFill>
              </a:rPr>
              <a:t>c</a:t>
            </a:r>
            <a:r>
              <a:rPr lang="en-US" sz="3100" dirty="0">
                <a:solidFill>
                  <a:srgbClr val="FFA000"/>
                </a:solidFill>
              </a:rPr>
              <a:t> </a:t>
            </a:r>
            <a:r>
              <a:rPr lang="en-US" sz="3100" dirty="0"/>
              <a:t>in the path </a:t>
            </a:r>
            <a:r>
              <a:rPr lang="en-US" sz="3100" b="1" dirty="0">
                <a:solidFill>
                  <a:srgbClr val="FFA000"/>
                </a:solidFill>
              </a:rPr>
              <a:t>p</a:t>
            </a:r>
            <a:endParaRPr lang="en-US" sz="3100" dirty="0">
              <a:solidFill>
                <a:srgbClr val="FFA000"/>
              </a:solidFill>
            </a:endParaRPr>
          </a:p>
          <a:p>
            <a:pPr lvl="3"/>
            <a:r>
              <a:rPr lang="en-US" sz="3100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sz="3100" b="1" dirty="0">
                <a:solidFill>
                  <a:srgbClr val="FFA000"/>
                </a:solidFill>
                <a:sym typeface="Wingdings" panose="05000000000000000000" pitchFamily="2" charset="2"/>
              </a:rPr>
              <a:t> p </a:t>
            </a:r>
            <a:r>
              <a:rPr lang="en-US" sz="3100" dirty="0">
                <a:sym typeface="Wingdings" panose="05000000000000000000" pitchFamily="2" charset="2"/>
              </a:rPr>
              <a:t>as in Ford-Fulkerson:</a:t>
            </a:r>
          </a:p>
          <a:p>
            <a:pPr lvl="2"/>
            <a:r>
              <a:rPr lang="en-US" sz="3300" dirty="0"/>
              <a:t>Add </a:t>
            </a:r>
            <a:r>
              <a:rPr lang="en-US" sz="3300" b="1" dirty="0">
                <a:solidFill>
                  <a:srgbClr val="FFA000"/>
                </a:solidFill>
              </a:rPr>
              <a:t>flow(p)</a:t>
            </a:r>
            <a:r>
              <a:rPr lang="en-US" sz="3300" dirty="0">
                <a:solidFill>
                  <a:srgbClr val="FFA000"/>
                </a:solidFill>
              </a:rPr>
              <a:t> </a:t>
            </a:r>
            <a:r>
              <a:rPr lang="en-US" sz="3300" dirty="0"/>
              <a:t>to the maximum flow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from empty flows through all edges - </a:t>
            </a:r>
            <a:r>
              <a:rPr lang="en-US" b="1" dirty="0">
                <a:solidFill>
                  <a:srgbClr val="FFA000"/>
                </a:solidFill>
              </a:rPr>
              <a:t>O(VE</a:t>
            </a:r>
            <a:r>
              <a:rPr lang="en-US" b="1" baseline="30000" dirty="0">
                <a:solidFill>
                  <a:srgbClr val="FFA000"/>
                </a:solidFill>
              </a:rPr>
              <a:t>2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endParaRPr lang="en-US" b="1" dirty="0"/>
          </a:p>
          <a:p>
            <a:r>
              <a:rPr lang="en-US" dirty="0"/>
              <a:t>Find an augmenting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r>
              <a:rPr lang="en-US" dirty="0"/>
              <a:t> (increment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676401" y="312420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3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Augment the flow through the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r>
              <a:rPr lang="en-US" b="1" dirty="0"/>
              <a:t> </a:t>
            </a:r>
            <a:r>
              <a:rPr lang="en-US" dirty="0"/>
              <a:t>(increment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752601" y="335280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7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Strongly Connected Components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DFS Based Algorithm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Bi-Connectivity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Finding the Articulation Points</a:t>
            </a:r>
          </a:p>
          <a:p>
            <a:pPr marL="514350" indent="-514350"/>
            <a:r>
              <a:rPr lang="en-US" noProof="1">
                <a:solidFill>
                  <a:srgbClr val="234465"/>
                </a:solidFill>
              </a:rPr>
              <a:t>Max Flow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Finding the Maximum Flow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How is the "Generic" Shortest Path Algorithm Related?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 augmenting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5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br>
              <a:rPr lang="en-US" b="1" dirty="0">
                <a:solidFill>
                  <a:srgbClr val="FFA000"/>
                </a:solidFill>
              </a:rPr>
            </a:br>
            <a:r>
              <a:rPr lang="en-US" dirty="0"/>
              <a:t>(increment = 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752601" y="3048001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Augment the flow through the path: </a:t>
            </a:r>
            <a:r>
              <a:rPr lang="en-US" sz="3400" b="1" dirty="0">
                <a:solidFill>
                  <a:srgbClr val="FFA000"/>
                </a:solidFill>
              </a:rPr>
              <a:t>0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400" b="1" dirty="0">
                <a:solidFill>
                  <a:srgbClr val="FFA000"/>
                </a:solidFill>
              </a:rPr>
              <a:t> 6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400" b="1" dirty="0">
                <a:solidFill>
                  <a:srgbClr val="FFA000"/>
                </a:solidFill>
              </a:rPr>
              <a:t> 5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400" b="1" dirty="0">
                <a:solidFill>
                  <a:srgbClr val="FFA000"/>
                </a:solidFill>
              </a:rPr>
              <a:t> 4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400" b="1" dirty="0">
                <a:solidFill>
                  <a:srgbClr val="FFA000"/>
                </a:solidFill>
              </a:rPr>
              <a:t> 1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400" b="1" dirty="0">
                <a:solidFill>
                  <a:srgbClr val="FFA000"/>
                </a:solidFill>
              </a:rPr>
              <a:t> 9</a:t>
            </a:r>
            <a:r>
              <a:rPr lang="en-US" sz="3400" b="1" dirty="0"/>
              <a:t> </a:t>
            </a:r>
            <a:r>
              <a:rPr lang="en-US" sz="3400" dirty="0"/>
              <a:t>(increment = </a:t>
            </a:r>
            <a:r>
              <a:rPr lang="en-US" sz="3400" b="1" dirty="0">
                <a:solidFill>
                  <a:srgbClr val="FFA000"/>
                </a:solidFill>
              </a:rPr>
              <a:t>3</a:t>
            </a:r>
            <a:r>
              <a:rPr lang="en-US" sz="3400" dirty="0"/>
              <a:t>)</a:t>
            </a:r>
          </a:p>
          <a:p>
            <a:r>
              <a:rPr lang="en-US" sz="3400" dirty="0"/>
              <a:t>Current max flow = </a:t>
            </a:r>
            <a:r>
              <a:rPr lang="en-US" sz="3400" b="1" dirty="0">
                <a:solidFill>
                  <a:srgbClr val="FFA000"/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600201" y="3276601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4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rgbClr val="FFA000"/>
                </a:solidFill>
              </a:rPr>
              <a:t>Level Graph </a:t>
            </a:r>
            <a:r>
              <a:rPr lang="en-US" dirty="0">
                <a:solidFill>
                  <a:srgbClr val="FFA000"/>
                </a:solidFill>
              </a:rPr>
              <a:t>G</a:t>
            </a:r>
            <a:r>
              <a:rPr lang="en-US" baseline="-25000" dirty="0">
                <a:solidFill>
                  <a:srgbClr val="FFA000"/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tree built by using BFS from the </a:t>
            </a:r>
            <a:r>
              <a:rPr lang="en-US" b="1" dirty="0">
                <a:solidFill>
                  <a:srgbClr val="FFA000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in the tree is assigned a value representing its distance from the start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distance is the number of edges from the </a:t>
            </a:r>
            <a:r>
              <a:rPr lang="en-US" b="1" dirty="0">
                <a:solidFill>
                  <a:srgbClr val="FFA000"/>
                </a:solidFill>
              </a:rPr>
              <a:t>source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Blocking flow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Combination of all </a:t>
            </a:r>
            <a:r>
              <a:rPr lang="en-US" b="1" dirty="0">
                <a:solidFill>
                  <a:srgbClr val="FFA000"/>
                </a:solidFill>
              </a:rPr>
              <a:t>augmenting paths </a:t>
            </a:r>
            <a:r>
              <a:rPr lang="en-US" dirty="0"/>
              <a:t>that can be built on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b="1" baseline="-25000" dirty="0">
                <a:solidFill>
                  <a:srgbClr val="FFA000"/>
                </a:solidFill>
              </a:rPr>
              <a:t>L</a:t>
            </a:r>
            <a:endParaRPr lang="en-US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Since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b="1" baseline="-25000" dirty="0">
                <a:solidFill>
                  <a:srgbClr val="FFA000"/>
                </a:solidFill>
              </a:rPr>
              <a:t>L</a:t>
            </a:r>
            <a:r>
              <a:rPr lang="en-US" dirty="0"/>
              <a:t> is created using BFS, any path </a:t>
            </a:r>
            <a:r>
              <a:rPr lang="en-US" b="1" dirty="0">
                <a:solidFill>
                  <a:srgbClr val="FFA000"/>
                </a:solidFill>
              </a:rPr>
              <a:t>p</a:t>
            </a:r>
            <a:r>
              <a:rPr lang="en-US" dirty="0"/>
              <a:t> from </a:t>
            </a:r>
            <a:r>
              <a:rPr lang="en-US" b="1" dirty="0">
                <a:solidFill>
                  <a:srgbClr val="FFA000"/>
                </a:solidFill>
              </a:rPr>
              <a:t>s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t</a:t>
            </a:r>
            <a:r>
              <a:rPr lang="en-US" dirty="0"/>
              <a:t> is going to have the least amount of edges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Terminology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Dinitz</a:t>
            </a:r>
            <a:r>
              <a:rPr lang="en-US" dirty="0"/>
              <a:t>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max flow: </a:t>
            </a:r>
            <a:r>
              <a:rPr lang="en-US" b="1" dirty="0">
                <a:solidFill>
                  <a:srgbClr val="FFA000"/>
                </a:solidFill>
              </a:rPr>
              <a:t>m</a:t>
            </a:r>
            <a:r>
              <a:rPr lang="en-US" dirty="0"/>
              <a:t> =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solidFill>
                <a:srgbClr val="FFA000"/>
              </a:solidFill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Construct the level Graph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b="1" baseline="-25000" dirty="0">
                <a:solidFill>
                  <a:srgbClr val="FFA000"/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using BFS</a:t>
            </a:r>
          </a:p>
          <a:p>
            <a:pPr lvl="2"/>
            <a:r>
              <a:rPr lang="en-US" dirty="0"/>
              <a:t> If </a:t>
            </a:r>
            <a:r>
              <a:rPr lang="en-US" b="1" noProof="1">
                <a:solidFill>
                  <a:srgbClr val="FFA000"/>
                </a:solidFill>
              </a:rPr>
              <a:t>t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rgbClr val="FFA000"/>
                </a:solidFill>
              </a:rPr>
              <a:t> unreachable </a:t>
            </a:r>
            <a:r>
              <a:rPr lang="en-US" dirty="0"/>
              <a:t>in</a:t>
            </a:r>
            <a:r>
              <a:rPr lang="en-US" b="1" dirty="0">
                <a:solidFill>
                  <a:srgbClr val="FFA000"/>
                </a:solidFill>
              </a:rPr>
              <a:t> G</a:t>
            </a:r>
            <a:r>
              <a:rPr lang="en-US" b="1" baseline="-25000" dirty="0">
                <a:solidFill>
                  <a:srgbClr val="FFA000"/>
                </a:solidFill>
              </a:rPr>
              <a:t>L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return the max flow </a:t>
            </a:r>
            <a:r>
              <a:rPr lang="en-US" b="1" dirty="0">
                <a:solidFill>
                  <a:srgbClr val="FFA000"/>
                </a:solidFill>
              </a:rPr>
              <a:t>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>
                <a:solidFill>
                  <a:srgbClr val="FFA000"/>
                </a:solidFill>
              </a:rPr>
              <a:t>blocking flow f </a:t>
            </a:r>
            <a:r>
              <a:rPr lang="en-US" dirty="0"/>
              <a:t>in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en-US" dirty="0"/>
              <a:t>G</a:t>
            </a:r>
            <a:r>
              <a:rPr lang="en-US" baseline="-25000" dirty="0"/>
              <a:t>L </a:t>
            </a:r>
            <a:r>
              <a:rPr lang="en-US" dirty="0"/>
              <a:t>using DFS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Add flow </a:t>
            </a:r>
            <a:r>
              <a:rPr lang="en-US" b="1" dirty="0">
                <a:solidFill>
                  <a:srgbClr val="FFA000"/>
                </a:solidFill>
              </a:rPr>
              <a:t>f</a:t>
            </a:r>
            <a:r>
              <a:rPr lang="en-US" dirty="0"/>
              <a:t> to the max flow </a:t>
            </a:r>
            <a:r>
              <a:rPr lang="en-US" b="1" dirty="0">
                <a:solidFill>
                  <a:srgbClr val="FFA000"/>
                </a:solidFill>
              </a:rPr>
              <a:t>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Dinic/Dinitz </a:t>
            </a:r>
            <a:r>
              <a:rPr lang="en-US" dirty="0"/>
              <a:t>Max-Flow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39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342618"/>
            <a:ext cx="11462030" cy="514920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/>
              <a:t>static int </a:t>
            </a:r>
            <a:r>
              <a:rPr lang="en-US" sz="1800" dirty="0" err="1"/>
              <a:t>dinitz</a:t>
            </a:r>
            <a:r>
              <a:rPr lang="en-US" sz="1800" dirty="0"/>
              <a:t>(int source, int destination) {</a:t>
            </a:r>
          </a:p>
          <a:p>
            <a:r>
              <a:rPr lang="en-US" sz="1800" dirty="0"/>
              <a:t>    int result = 0;</a:t>
            </a:r>
          </a:p>
          <a:p>
            <a:r>
              <a:rPr lang="en-US" sz="1800" dirty="0"/>
              <a:t>    while (bfs(source, destination)) {  </a:t>
            </a:r>
            <a:r>
              <a:rPr lang="en-US" sz="1800" dirty="0">
                <a:solidFill>
                  <a:schemeClr val="accent2"/>
                </a:solidFill>
              </a:rPr>
              <a:t>// While we can find a path from source to sink</a:t>
            </a:r>
          </a:p>
          <a:p>
            <a:r>
              <a:rPr lang="en-US" sz="1800" dirty="0"/>
              <a:t>        for (int i = 0; i &lt; childCounter.length; i++) {</a:t>
            </a:r>
          </a:p>
          <a:p>
            <a:r>
              <a:rPr lang="en-US" sz="1800" dirty="0"/>
              <a:t>            childCounter[i] = 0;   </a:t>
            </a:r>
            <a:r>
              <a:rPr lang="en-US" sz="1800" dirty="0">
                <a:solidFill>
                  <a:schemeClr val="accent2"/>
                </a:solidFill>
              </a:rPr>
              <a:t>// Reset blocked edges on each Level Graph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int delta;</a:t>
            </a:r>
          </a:p>
          <a:p>
            <a:r>
              <a:rPr lang="en-US" sz="1800" dirty="0"/>
              <a:t>        do {</a:t>
            </a:r>
          </a:p>
          <a:p>
            <a:r>
              <a:rPr lang="en-US" sz="1800" dirty="0"/>
              <a:t>            delta = dfs(source, Integer.MAX_VALUE); </a:t>
            </a:r>
            <a:r>
              <a:rPr lang="en-US" sz="1800" dirty="0">
                <a:solidFill>
                  <a:schemeClr val="accent2"/>
                </a:solidFill>
              </a:rPr>
              <a:t>// Each delta is the flow from an augmenting path</a:t>
            </a:r>
          </a:p>
          <a:p>
            <a:r>
              <a:rPr lang="en-US" sz="1800" dirty="0"/>
              <a:t>            result += delta;</a:t>
            </a:r>
          </a:p>
          <a:p>
            <a:r>
              <a:rPr lang="en-US" sz="1800" dirty="0"/>
              <a:t>        } while (delta != 0);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return result;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1/3</a:t>
            </a:r>
          </a:p>
        </p:txBody>
      </p:sp>
    </p:spTree>
    <p:extLst>
      <p:ext uri="{BB962C8B-B14F-4D97-AF65-F5344CB8AC3E}">
        <p14:creationId xmlns:p14="http://schemas.microsoft.com/office/powerpoint/2010/main" val="20755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6000" y="1292418"/>
            <a:ext cx="11417030" cy="509790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/>
              <a:t>static bool bfs(int src, int dest) {</a:t>
            </a:r>
          </a:p>
          <a:p>
            <a:r>
              <a:rPr lang="nn-NO" sz="1600" dirty="0"/>
              <a:t>    for (int i = 0; i &lt; bfsDist.Length; i++)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bfsDist[i] = -1;         </a:t>
            </a:r>
            <a:r>
              <a:rPr lang="en-US" sz="1600" dirty="0">
                <a:solidFill>
                  <a:schemeClr val="accent2"/>
                </a:solidFill>
              </a:rPr>
              <a:t>// Reset distances in Level Graph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bfsDist[src] = 0;</a:t>
            </a:r>
          </a:p>
          <a:p>
            <a:r>
              <a:rPr lang="en-US" sz="1600" dirty="0"/>
              <a:t>    Dequeu&lt;Integer&gt; queue = new ArrayDeque&lt;&gt;();</a:t>
            </a:r>
          </a:p>
          <a:p>
            <a:r>
              <a:rPr lang="en-US" sz="1600" dirty="0"/>
              <a:t>    queue.offer(src);</a:t>
            </a:r>
          </a:p>
          <a:p>
            <a:r>
              <a:rPr lang="en-US" sz="1600" dirty="0"/>
              <a:t>    while (!queue.isEmpty()) {</a:t>
            </a:r>
          </a:p>
          <a:p>
            <a:r>
              <a:rPr lang="en-US" sz="1600" dirty="0"/>
              <a:t>        int currentNode = queue.poll();</a:t>
            </a:r>
          </a:p>
          <a:p>
            <a:r>
              <a:rPr lang="en-US" sz="1600" dirty="0"/>
              <a:t>        for (int i = 0; i &lt; edges[currentNode].Count; i++) {</a:t>
            </a:r>
          </a:p>
          <a:p>
            <a:r>
              <a:rPr lang="en-US" sz="1600" dirty="0"/>
              <a:t>            int child = edges[currentNode][i];</a:t>
            </a:r>
          </a:p>
          <a:p>
            <a:r>
              <a:rPr lang="en-US" sz="1600" dirty="0"/>
              <a:t>            if (bfsDist[child] &lt; 0 &amp;&amp; capacities[currentNode][child] &gt; 0) {</a:t>
            </a:r>
            <a:r>
              <a:rPr lang="en-US" sz="1600" dirty="0">
                <a:solidFill>
                  <a:schemeClr val="accent2"/>
                </a:solidFill>
              </a:rPr>
              <a:t>// If node not visited</a:t>
            </a:r>
          </a:p>
          <a:p>
            <a:r>
              <a:rPr lang="en-US" sz="1600" dirty="0"/>
              <a:t>                bfsDist[child] = bfsDist[currentNode] + 1;</a:t>
            </a:r>
          </a:p>
          <a:p>
            <a:r>
              <a:rPr lang="en-US" sz="1600" dirty="0"/>
              <a:t>                queue.offer(child);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bfsDist[dest] &gt;= 0;   </a:t>
            </a:r>
            <a:r>
              <a:rPr lang="en-US" sz="1600" dirty="0">
                <a:solidFill>
                  <a:schemeClr val="accent2"/>
                </a:solidFill>
              </a:rPr>
              <a:t>// If there is a path to the sink return true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</p:spTree>
    <p:extLst>
      <p:ext uri="{BB962C8B-B14F-4D97-AF65-F5344CB8AC3E}">
        <p14:creationId xmlns:p14="http://schemas.microsoft.com/office/powerpoint/2010/main" val="38227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6" y="1494000"/>
            <a:ext cx="11755594" cy="48716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/>
              <a:t>static int dfs(int source, int flow) {</a:t>
            </a:r>
          </a:p>
          <a:p>
            <a:r>
              <a:rPr lang="en-US" sz="1600" dirty="0"/>
              <a:t>    if (source == endNode) {    </a:t>
            </a:r>
            <a:r>
              <a:rPr lang="en-US" sz="1600" dirty="0">
                <a:solidFill>
                  <a:schemeClr val="accent2"/>
                </a:solidFill>
              </a:rPr>
              <a:t>// If we reach the sink return the flow</a:t>
            </a:r>
          </a:p>
          <a:p>
            <a:r>
              <a:rPr lang="en-US" sz="1600" dirty="0"/>
              <a:t>        return flow;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for (int i = childCounter[source]; i &lt; edges[source].Count; i++</a:t>
            </a:r>
            <a:r>
              <a:rPr lang="bg-BG" sz="1600" dirty="0"/>
              <a:t>, </a:t>
            </a:r>
            <a:r>
              <a:rPr lang="en-US" sz="1600" dirty="0"/>
              <a:t>childCounter[source]++)</a:t>
            </a:r>
            <a:r>
              <a:rPr lang="bg-BG" sz="1600" dirty="0"/>
              <a:t>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int child = edges[source][i];</a:t>
            </a:r>
          </a:p>
          <a:p>
            <a:r>
              <a:rPr lang="en-US" sz="1600" dirty="0"/>
              <a:t>        if (capacities[source][child] &lt;= 0) continue; </a:t>
            </a:r>
            <a:r>
              <a:rPr lang="en-US" sz="1600" dirty="0">
                <a:solidFill>
                  <a:schemeClr val="accent2"/>
                </a:solidFill>
              </a:rPr>
              <a:t>// If the edge has no more room skip</a:t>
            </a:r>
          </a:p>
          <a:p>
            <a:r>
              <a:rPr lang="en-US" sz="1600" dirty="0"/>
              <a:t>        if (bfsDist[child] == bfsDist[source] + 1) {  </a:t>
            </a:r>
            <a:r>
              <a:rPr lang="en-US" sz="1600" dirty="0">
                <a:solidFill>
                  <a:schemeClr val="accent2"/>
                </a:solidFill>
              </a:rPr>
              <a:t>// Only check vertexes following the Level Graph</a:t>
            </a:r>
          </a:p>
          <a:p>
            <a:r>
              <a:rPr lang="en-US" sz="1600" dirty="0"/>
              <a:t>            int augmentationPathFlow = dfs(child, Math.min(flow, capacities[source][child]));</a:t>
            </a:r>
          </a:p>
          <a:p>
            <a:r>
              <a:rPr lang="en-US" sz="1600" dirty="0"/>
              <a:t>            if (augmentationPathFlow &gt; 0) {</a:t>
            </a:r>
          </a:p>
          <a:p>
            <a:r>
              <a:rPr lang="en-US" sz="1600" dirty="0"/>
              <a:t>                capacities[source][child] -= augmentationPathFlow;     </a:t>
            </a:r>
            <a:r>
              <a:rPr lang="en-US" sz="1600" dirty="0">
                <a:solidFill>
                  <a:schemeClr val="accent2"/>
                </a:solidFill>
              </a:rPr>
              <a:t>// Fix capacities</a:t>
            </a:r>
          </a:p>
          <a:p>
            <a:r>
              <a:rPr lang="en-US" sz="1600" dirty="0"/>
              <a:t>                capacities[child][source] += augmentationPathFlow;</a:t>
            </a:r>
          </a:p>
          <a:p>
            <a:r>
              <a:rPr lang="en-US" sz="1600" dirty="0"/>
              <a:t>                return augmentationPathFlow;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bg-BG" sz="1600" dirty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return 0;          </a:t>
            </a:r>
            <a:r>
              <a:rPr lang="en-US" sz="1600" dirty="0">
                <a:solidFill>
                  <a:schemeClr val="accent2"/>
                </a:solidFill>
              </a:rPr>
              <a:t>// If no path is found return 0 – path is blocked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</a:t>
            </a:r>
            <a:r>
              <a:rPr lang="bg-BG" dirty="0"/>
              <a:t>3</a:t>
            </a:r>
            <a:r>
              <a:rPr lang="en-US" dirty="0"/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5706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119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dirty="0"/>
              <a:t>Strongly-connected components</a:t>
            </a:r>
          </a:p>
          <a:p>
            <a:pPr marL="73025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2"/>
                </a:solidFill>
              </a:rPr>
              <a:t> algorithm</a:t>
            </a:r>
          </a:p>
          <a:p>
            <a:pPr>
              <a:lnSpc>
                <a:spcPct val="100000"/>
              </a:lnSpc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sz="3198" b="1" dirty="0">
                <a:solidFill>
                  <a:schemeClr val="bg1"/>
                </a:solidFill>
                <a:sym typeface="Wingdings" panose="05000000000000000000" pitchFamily="2" charset="2"/>
              </a:rPr>
              <a:t>modified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3198" b="1" dirty="0">
                <a:solidFill>
                  <a:schemeClr val="bg1"/>
                </a:solidFill>
                <a:sym typeface="Wingdings" panose="05000000000000000000" pitchFamily="2" charset="2"/>
              </a:rPr>
              <a:t>DFS</a:t>
            </a:r>
            <a:endParaRPr lang="en-US" sz="3198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Maximum flow:</a:t>
            </a:r>
          </a:p>
          <a:p>
            <a:pPr marL="819096" lvl="1"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Ford-Fulkerson</a:t>
            </a:r>
          </a:p>
          <a:p>
            <a:pPr marL="819096" lvl="1"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Edmonds-Karp</a:t>
            </a:r>
          </a:p>
          <a:p>
            <a:pPr marL="819096" lvl="1">
              <a:lnSpc>
                <a:spcPct val="100000"/>
              </a:lnSpc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</a:rPr>
              <a:t>Dinitz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28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DFS-Based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521000" y="1449000"/>
            <a:ext cx="4815000" cy="2350943"/>
            <a:chOff x="2055812" y="3632833"/>
            <a:chExt cx="5545991" cy="2645137"/>
          </a:xfrm>
        </p:grpSpPr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noFill/>
              <a:round/>
              <a:headEnd/>
              <a:tailEnd type="arrow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13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0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7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bg1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17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FFA000"/>
                </a:solidFill>
              </a:rPr>
              <a:t>strongly-connected</a:t>
            </a:r>
          </a:p>
          <a:p>
            <a:pPr lvl="1"/>
            <a:r>
              <a:rPr lang="en-US" dirty="0"/>
              <a:t>When every two vertices are connected by path</a:t>
            </a:r>
          </a:p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4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11424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10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3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815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Strongly-connected component</a:t>
            </a:r>
            <a:r>
              <a:rPr lang="en-US" sz="3400" b="1" dirty="0"/>
              <a:t> </a:t>
            </a:r>
            <a:r>
              <a:rPr lang="en-US" sz="3400" dirty="0"/>
              <a:t>is a maximal strongly-connected subgraph (component with paths between </a:t>
            </a:r>
            <a:br>
              <a:rPr lang="en-US" sz="3400" dirty="0"/>
            </a:br>
            <a:r>
              <a:rPr lang="en-US" sz="3400" dirty="0"/>
              <a:t>any two nodes)</a:t>
            </a:r>
          </a:p>
          <a:p>
            <a:r>
              <a:rPr lang="en-US" sz="3400" dirty="0"/>
              <a:t>A directed graph can be decomposed into strongly-connected components,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905339" y="4076338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noFill/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03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be an empty stack</a:t>
            </a:r>
          </a:p>
          <a:p>
            <a:r>
              <a:rPr lang="en-US" dirty="0"/>
              <a:t>For each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</a:p>
          <a:p>
            <a:pPr lvl="1"/>
            <a:r>
              <a:rPr lang="en-US" dirty="0"/>
              <a:t>Call </a:t>
            </a:r>
            <a:r>
              <a:rPr lang="en-US" b="1" dirty="0">
                <a:solidFill>
                  <a:srgbClr val="FFA000"/>
                </a:solidFill>
              </a:rPr>
              <a:t>DFS(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rgbClr val="FFA000"/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b="1" dirty="0">
                <a:solidFill>
                  <a:srgbClr val="FFA000"/>
                </a:solidFill>
              </a:rPr>
              <a:t>DFS(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finishes (before recursive return), push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</a:p>
          <a:p>
            <a:r>
              <a:rPr lang="en-US" dirty="0"/>
              <a:t>Build the </a:t>
            </a:r>
            <a:r>
              <a:rPr lang="en-US" b="1" dirty="0">
                <a:solidFill>
                  <a:srgbClr val="FFA000"/>
                </a:solidFill>
              </a:rPr>
              <a:t>reverse graph 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rgbClr val="FFA000"/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b="1" noProof="1">
                <a:solidFill>
                  <a:srgbClr val="FFA000"/>
                </a:solidFill>
              </a:rPr>
              <a:t>ReverseDFS(</a:t>
            </a:r>
            <a:r>
              <a:rPr lang="en-US" b="1" i="1" noProof="1">
                <a:solidFill>
                  <a:srgbClr val="FFA000"/>
                </a:solidFill>
              </a:rPr>
              <a:t>v</a:t>
            </a:r>
            <a:r>
              <a:rPr lang="en-US" b="1" noProof="1">
                <a:solidFill>
                  <a:srgbClr val="FFA000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to find the next strongly-connected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5194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1096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Bi-Connectivity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566000" y="1539000"/>
            <a:ext cx="2790000" cy="2160000"/>
            <a:chOff x="2662313" y="1753646"/>
            <a:chExt cx="3075466" cy="2286000"/>
          </a:xfrm>
          <a:solidFill>
            <a:schemeClr val="bg2"/>
          </a:solidFill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grpFill/>
            <a:ln w="571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In a connected undirected graph an </a:t>
            </a:r>
            <a:r>
              <a:rPr lang="en-US" sz="3500" b="1" dirty="0">
                <a:solidFill>
                  <a:srgbClr val="FFA000"/>
                </a:solidFill>
              </a:rPr>
              <a:t>articulation point </a:t>
            </a:r>
            <a:r>
              <a:rPr lang="en-US" sz="35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The marked nodes below are the </a:t>
            </a:r>
            <a:r>
              <a:rPr lang="en-US" sz="3500" b="1" dirty="0">
                <a:solidFill>
                  <a:srgbClr val="FFA000"/>
                </a:solidFill>
              </a:rPr>
              <a:t>articulation points</a:t>
            </a:r>
            <a:r>
              <a:rPr lang="en-US" sz="3500" dirty="0"/>
              <a:t>: </a:t>
            </a:r>
            <a:r>
              <a:rPr lang="en-US" sz="3500" b="1" dirty="0">
                <a:solidFill>
                  <a:srgbClr val="FFA000"/>
                </a:solidFill>
              </a:rPr>
              <a:t>7</a:t>
            </a:r>
            <a:r>
              <a:rPr lang="en-US" sz="3500" dirty="0"/>
              <a:t>, </a:t>
            </a:r>
            <a:r>
              <a:rPr lang="en-US" sz="3500" b="1" dirty="0">
                <a:solidFill>
                  <a:srgbClr val="FFA000"/>
                </a:solidFill>
              </a:rPr>
              <a:t>0</a:t>
            </a:r>
            <a:r>
              <a:rPr lang="en-US" sz="3500" dirty="0"/>
              <a:t>, </a:t>
            </a:r>
            <a:r>
              <a:rPr lang="en-US" sz="3500" b="1" dirty="0">
                <a:solidFill>
                  <a:srgbClr val="FFA000"/>
                </a:solidFill>
              </a:rPr>
              <a:t>6</a:t>
            </a:r>
            <a:r>
              <a:rPr lang="en-US" sz="3500" dirty="0"/>
              <a:t>, </a:t>
            </a:r>
            <a:r>
              <a:rPr lang="en-US" sz="3500" b="1" dirty="0">
                <a:solidFill>
                  <a:srgbClr val="FFA000"/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500" dirty="0"/>
          </a:p>
          <a:p>
            <a:pPr>
              <a:lnSpc>
                <a:spcPct val="110000"/>
              </a:lnSpc>
            </a:pPr>
            <a:endParaRPr lang="en-US" sz="3500" dirty="0"/>
          </a:p>
          <a:p>
            <a:pPr>
              <a:lnSpc>
                <a:spcPct val="110000"/>
              </a:lnSpc>
            </a:pPr>
            <a:endParaRPr lang="en-US" sz="3500" dirty="0"/>
          </a:p>
          <a:p>
            <a:pPr>
              <a:lnSpc>
                <a:spcPct val="110000"/>
              </a:lnSpc>
            </a:pPr>
            <a:endParaRPr lang="en-US" sz="3500" dirty="0"/>
          </a:p>
          <a:p>
            <a:pPr>
              <a:lnSpc>
                <a:spcPct val="110000"/>
              </a:lnSpc>
            </a:pPr>
            <a:r>
              <a:rPr lang="en-US" sz="3500" dirty="0"/>
              <a:t>There are 6 </a:t>
            </a:r>
            <a:r>
              <a:rPr lang="en-US" sz="3500" b="1" dirty="0">
                <a:solidFill>
                  <a:srgbClr val="FFA000"/>
                </a:solidFill>
              </a:rPr>
              <a:t>bi-connected components</a:t>
            </a:r>
            <a:r>
              <a:rPr lang="en-US" sz="35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{5, 7}, {0, 2, 7, 9}, {1, 0, 6}, {6, 8, 11}, {4, 6, 10}, {3, 4}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94012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10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8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3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11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2367</Words>
  <Application>Microsoft Office PowerPoint</Application>
  <PresentationFormat>Широк екран</PresentationFormat>
  <Paragraphs>437</Paragraphs>
  <Slides>31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Graphs Strongly Connected Components and Max Flow </vt:lpstr>
      <vt:lpstr>Table of Contents</vt:lpstr>
      <vt:lpstr>Strongly-Connected Components</vt:lpstr>
      <vt:lpstr>Strongly-Connected Components</vt:lpstr>
      <vt:lpstr>Strongly-Connected Components</vt:lpstr>
      <vt:lpstr>Kosaraju–Sharir Algorithm</vt:lpstr>
      <vt:lpstr>Practice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Practice</vt:lpstr>
      <vt:lpstr>Max Flow</vt:lpstr>
      <vt:lpstr>Max Flow Problem</vt:lpstr>
      <vt:lpstr>Ford-Fulkerson Max-Flow Algorithm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Terminology</vt:lpstr>
      <vt:lpstr>Dinic/Dinitz Max-Flow Algorithm</vt:lpstr>
      <vt:lpstr>Dinitz Algorithm Pseudocode – 1/3</vt:lpstr>
      <vt:lpstr>Dinitz Algorithm Pseudocode – 2/3</vt:lpstr>
      <vt:lpstr>Dinitz Algorithm Pseudocode – 3/3</vt:lpstr>
      <vt:lpstr>Practice</vt:lpstr>
      <vt:lpstr>Summary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 Yonkova</cp:lastModifiedBy>
  <cp:revision>414</cp:revision>
  <dcterms:created xsi:type="dcterms:W3CDTF">2018-05-23T13:08:44Z</dcterms:created>
  <dcterms:modified xsi:type="dcterms:W3CDTF">2022-08-30T13:04:16Z</dcterms:modified>
  <cp:category>computer programming;programming;software development;software engineering</cp:category>
</cp:coreProperties>
</file>