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94"/>
  </p:notesMasterIdLst>
  <p:handoutMasterIdLst>
    <p:handoutMasterId r:id="rId95"/>
  </p:handoutMasterIdLst>
  <p:sldIdLst>
    <p:sldId id="585" r:id="rId3"/>
    <p:sldId id="590" r:id="rId4"/>
    <p:sldId id="589" r:id="rId5"/>
    <p:sldId id="572" r:id="rId6"/>
    <p:sldId id="654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655" r:id="rId20"/>
    <p:sldId id="656" r:id="rId21"/>
    <p:sldId id="657" r:id="rId22"/>
    <p:sldId id="658" r:id="rId23"/>
    <p:sldId id="659" r:id="rId24"/>
    <p:sldId id="66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04" r:id="rId39"/>
    <p:sldId id="605" r:id="rId40"/>
    <p:sldId id="607" r:id="rId41"/>
    <p:sldId id="661" r:id="rId42"/>
    <p:sldId id="608" r:id="rId43"/>
    <p:sldId id="609" r:id="rId44"/>
    <p:sldId id="610" r:id="rId45"/>
    <p:sldId id="611" r:id="rId46"/>
    <p:sldId id="612" r:id="rId47"/>
    <p:sldId id="613" r:id="rId48"/>
    <p:sldId id="614" r:id="rId49"/>
    <p:sldId id="615" r:id="rId50"/>
    <p:sldId id="616" r:id="rId51"/>
    <p:sldId id="617" r:id="rId52"/>
    <p:sldId id="618" r:id="rId53"/>
    <p:sldId id="619" r:id="rId54"/>
    <p:sldId id="620" r:id="rId55"/>
    <p:sldId id="621" r:id="rId56"/>
    <p:sldId id="622" r:id="rId57"/>
    <p:sldId id="623" r:id="rId58"/>
    <p:sldId id="624" r:id="rId59"/>
    <p:sldId id="625" r:id="rId60"/>
    <p:sldId id="626" r:id="rId61"/>
    <p:sldId id="627" r:id="rId62"/>
    <p:sldId id="628" r:id="rId63"/>
    <p:sldId id="629" r:id="rId64"/>
    <p:sldId id="630" r:id="rId65"/>
    <p:sldId id="631" r:id="rId66"/>
    <p:sldId id="632" r:id="rId67"/>
    <p:sldId id="633" r:id="rId68"/>
    <p:sldId id="634" r:id="rId69"/>
    <p:sldId id="635" r:id="rId70"/>
    <p:sldId id="636" r:id="rId71"/>
    <p:sldId id="637" r:id="rId72"/>
    <p:sldId id="638" r:id="rId73"/>
    <p:sldId id="639" r:id="rId74"/>
    <p:sldId id="640" r:id="rId75"/>
    <p:sldId id="641" r:id="rId76"/>
    <p:sldId id="642" r:id="rId77"/>
    <p:sldId id="643" r:id="rId78"/>
    <p:sldId id="644" r:id="rId79"/>
    <p:sldId id="645" r:id="rId80"/>
    <p:sldId id="646" r:id="rId81"/>
    <p:sldId id="647" r:id="rId82"/>
    <p:sldId id="649" r:id="rId83"/>
    <p:sldId id="650" r:id="rId84"/>
    <p:sldId id="651" r:id="rId85"/>
    <p:sldId id="652" r:id="rId86"/>
    <p:sldId id="653" r:id="rId87"/>
    <p:sldId id="571" r:id="rId88"/>
    <p:sldId id="586" r:id="rId89"/>
    <p:sldId id="587" r:id="rId90"/>
    <p:sldId id="588" r:id="rId91"/>
    <p:sldId id="493" r:id="rId92"/>
    <p:sldId id="405" r:id="rId9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585"/>
            <p14:sldId id="590"/>
            <p14:sldId id="589"/>
          </p14:sldIdLst>
        </p14:section>
        <p14:section name="Permutations" id="{C4932039-59D4-4C54-877B-13A8DD6AC0F2}">
          <p14:sldIdLst>
            <p14:sldId id="572"/>
            <p14:sldId id="654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655"/>
            <p14:sldId id="656"/>
            <p14:sldId id="657"/>
            <p14:sldId id="658"/>
            <p14:sldId id="659"/>
            <p14:sldId id="66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Variations" id="{9BCE2876-DA7C-4051-A435-4004DEFC7F86}">
          <p14:sldIdLst>
            <p14:sldId id="607"/>
            <p14:sldId id="661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</p14:sldIdLst>
        </p14:section>
        <p14:section name="Combinations" id="{1F60D8E8-EC31-45E9-BA58-DAC42AEA44A3}">
          <p14:sldIdLst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</p14:sldIdLst>
        </p14:section>
        <p14:section name="N Choose K Count" id="{CA63E4A0-A891-419C-9958-4182B66F251B}">
          <p14:sldIdLst>
            <p14:sldId id="649"/>
            <p14:sldId id="650"/>
            <p14:sldId id="651"/>
            <p14:sldId id="652"/>
            <p14:sldId id="653"/>
          </p14:sldIdLst>
        </p14:section>
        <p14:section name="Conclusion" id="{E47C5259-9EA6-4EC9-BC48-DB727F9AFB1B}">
          <p14:sldIdLst>
            <p14:sldId id="571"/>
            <p14:sldId id="586"/>
            <p14:sldId id="587"/>
            <p14:sldId id="58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5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6/14/2022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08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8AB29-A7DD-4383-A432-E4ABAADD7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44181"/>
            <a:ext cx="297992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774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2B848-D95B-47FC-8707-B388A6B883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79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522" y="3408497"/>
            <a:ext cx="2250471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4"/>
            <a:ext cx="9046877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7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2246115F-2DB6-45B6-B865-B410F621CC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CDE51141-3B33-4BE4-AA5C-110DBA645B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EE16AB7-E166-49CE-BAC3-F25D934817FC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DB89B0-8E28-4FEE-913C-5CFE39FDE4EF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E0D36D-B790-4F0D-A0F9-D5E4D830A790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77084101-9680-4ECD-9495-1581491CA4BD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A480660E-E97B-4D01-ABDC-CCEEFC01FB9B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ED4E6BE1-8D7C-4FD8-96AA-3991E7FE102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7057F6CC-3DAC-44A6-830C-DD89BFA52128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1287E12-442F-4F68-8CEC-698408B1089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0570AF-D479-461A-BA94-0AEF5887DF3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327800-B7A0-4DE4-9BF8-056CE77235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DFCE38-0059-45FD-85D5-86EBD40E4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C16007-4D58-44E1-8161-17923BC6D30F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91E205-AFBA-48BB-9887-74053C6F9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E5F04F5-EF8D-4091-B1D4-BCEFFBCFC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6A1B94-AA77-4119-9D56-DDDFD4F9E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DCB3375-DF05-47D3-8CCA-3926959C3979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558964-ABA8-4559-AF92-54C79FF4FE6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4C69F0D-76D7-4BE6-814D-EEAEC860B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F395BC-1127-4FD6-986B-D53461523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F09D54-5F9A-47A8-BE6C-CC5DD634F9D6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61B1B9-5D56-4EAE-99D9-6E961745AE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7D877F1-F6E3-4CE3-A199-82EA534459BB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7763B187-EB26-4426-B0D4-D8EEAAD01503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D01EBC14-7257-4501-AADD-B07442CFC9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7FE1304B-A47B-4F6D-8991-AD137171318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A2A9E076-6F29-4EBD-BC8B-138F8BC11FC9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538DA2-963A-4FC9-9A0A-63FE43BFD8B6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773CCC2-81B9-4262-919E-8687A1C5402D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A8BE7C-B6E3-45C1-9548-DA16A9490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302D30-59F3-43D1-9A32-1109F171D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ACDEC-809C-49E2-AB04-DD2FA7800A7C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D887BA-C7DE-4F61-AA35-23D701E1D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5D5DA69-BF22-4A18-9229-D9103EE28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0BEC42-8850-42C6-8A00-41682FEB2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18EFE45-158A-49A7-843E-5C3043B7C718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C4D4D0-6834-4891-B39A-128C9A5A631A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0E29A10-C073-4716-A273-F3E29EC63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83908ED-FEA5-4AD9-A81A-9F429B1753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4871A01D-B228-4DC1-BAC2-62D869C83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F6E22054-01AD-475C-9CC4-A659C44F34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03EAB849-6E42-4248-909C-80D0791CFD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C75889AC-0905-4F38-9FE5-B1F01BDBC8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690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1.pn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62.png"/><Relationship Id="rId15" Type="http://schemas.openxmlformats.org/officeDocument/2006/relationships/image" Target="../media/image67.jpeg"/><Relationship Id="rId23" Type="http://schemas.openxmlformats.org/officeDocument/2006/relationships/image" Target="../media/image7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hyperlink" Target="https://www.youtube.com/c/CodeItUpwithIv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hyperlink" Target="https://softuni.bg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7A1C8-4C38-4DD7-8AEF-4B65411507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37B9-BA0C-4F4B-A15D-571D5DAC9D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D8796-C51C-4449-8864-EA1CB09245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2938" y="5344406"/>
            <a:ext cx="2979920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91B4B-C913-4014-8DB2-9E895A00D3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A89258C-D779-4E93-869E-0AFC7B7669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14666B4-B74F-4647-A37E-2217E1F09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Permutations, Variations, Combinations and N choose 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1EEF9E-F9C7-466F-A351-9FFDF65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Combinatorial Problems</a:t>
            </a:r>
          </a:p>
        </p:txBody>
      </p:sp>
    </p:spTree>
    <p:extLst>
      <p:ext uri="{BB962C8B-B14F-4D97-AF65-F5344CB8AC3E}">
        <p14:creationId xmlns:p14="http://schemas.microsoft.com/office/powerpoint/2010/main" val="353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Order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in all possible ways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(5)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523603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332610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123288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3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Order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in all possible ways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(6)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523603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332610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123288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/>
        </p:nvGraphicFramePr>
        <p:xfrm>
          <a:off x="761801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/>
        </p:nvGraphicFramePr>
        <p:xfrm>
          <a:off x="2495842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/>
        </p:nvGraphicFramePr>
        <p:xfrm>
          <a:off x="4665093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/>
        </p:nvGraphicFramePr>
        <p:xfrm>
          <a:off x="6399133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/>
        </p:nvGraphicFramePr>
        <p:xfrm>
          <a:off x="8361487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/>
        </p:nvGraphicFramePr>
        <p:xfrm>
          <a:off x="10095527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8C43D-42DF-4321-8564-4F31D5E95E9A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413681" y="2895834"/>
            <a:ext cx="921981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BE37E-7643-435E-976C-0FF4685BB6B4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335662" y="2895834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7CB72-383B-413D-8058-C588BD774802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316973" y="2895834"/>
            <a:ext cx="827696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D5C8BC-4FAB-44E4-8622-08205CB1B16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144669" y="2895834"/>
            <a:ext cx="906344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D6618-6A9C-4305-9195-ABF4FED07D96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9013367" y="2895834"/>
            <a:ext cx="92198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1B352-7310-40E2-A079-B83C0764E129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935347" y="2895834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599" dirty="0"/>
              <a:t>Order </a:t>
            </a:r>
            <a:r>
              <a:rPr lang="en-GB" sz="3599" b="1" dirty="0">
                <a:solidFill>
                  <a:schemeClr val="bg1"/>
                </a:solidFill>
              </a:rPr>
              <a:t>A</a:t>
            </a:r>
            <a:r>
              <a:rPr lang="en-GB" sz="3599" dirty="0"/>
              <a:t>, </a:t>
            </a:r>
            <a:r>
              <a:rPr lang="en-GB" sz="3599" b="1" dirty="0">
                <a:solidFill>
                  <a:schemeClr val="bg1"/>
                </a:solidFill>
              </a:rPr>
              <a:t>B</a:t>
            </a:r>
            <a:r>
              <a:rPr lang="en-GB" sz="3599" dirty="0"/>
              <a:t> and </a:t>
            </a:r>
            <a:r>
              <a:rPr lang="en-GB" sz="3599" b="1" dirty="0">
                <a:solidFill>
                  <a:schemeClr val="bg1"/>
                </a:solidFill>
              </a:rPr>
              <a:t>C</a:t>
            </a:r>
            <a:r>
              <a:rPr lang="en-GB" sz="3599" dirty="0"/>
              <a:t> in all possible ways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(7)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523603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332610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123288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/>
        </p:nvGraphicFramePr>
        <p:xfrm>
          <a:off x="761801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/>
        </p:nvGraphicFramePr>
        <p:xfrm>
          <a:off x="2495842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/>
        </p:nvGraphicFramePr>
        <p:xfrm>
          <a:off x="4665093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/>
        </p:nvGraphicFramePr>
        <p:xfrm>
          <a:off x="6399133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/>
        </p:nvGraphicFramePr>
        <p:xfrm>
          <a:off x="8361487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/>
        </p:nvGraphicFramePr>
        <p:xfrm>
          <a:off x="10095527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E70379-CD41-4091-8C05-64D0843CB99C}"/>
              </a:ext>
            </a:extLst>
          </p:cNvPr>
          <p:cNvGraphicFramePr>
            <a:graphicFrameLocks noGrp="1"/>
          </p:cNvGraphicFramePr>
          <p:nvPr/>
        </p:nvGraphicFramePr>
        <p:xfrm>
          <a:off x="761801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F6A4C1-E5A4-468D-A655-7BD880F6CE51}"/>
              </a:ext>
            </a:extLst>
          </p:cNvPr>
          <p:cNvGraphicFramePr>
            <a:graphicFrameLocks noGrp="1"/>
          </p:cNvGraphicFramePr>
          <p:nvPr/>
        </p:nvGraphicFramePr>
        <p:xfrm>
          <a:off x="2495842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56627A2-CBED-403C-A44F-2DDAC35FADB6}"/>
              </a:ext>
            </a:extLst>
          </p:cNvPr>
          <p:cNvGraphicFramePr>
            <a:graphicFrameLocks noGrp="1"/>
          </p:cNvGraphicFramePr>
          <p:nvPr/>
        </p:nvGraphicFramePr>
        <p:xfrm>
          <a:off x="4665093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E059A7A-5E99-4AA5-AB22-ADDCF7C92C8F}"/>
              </a:ext>
            </a:extLst>
          </p:cNvPr>
          <p:cNvGraphicFramePr>
            <a:graphicFrameLocks noGrp="1"/>
          </p:cNvGraphicFramePr>
          <p:nvPr/>
        </p:nvGraphicFramePr>
        <p:xfrm>
          <a:off x="6399133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0DDC38E-0D7F-4677-BAD5-823CFC1DB5FF}"/>
              </a:ext>
            </a:extLst>
          </p:cNvPr>
          <p:cNvGraphicFramePr>
            <a:graphicFrameLocks noGrp="1"/>
          </p:cNvGraphicFramePr>
          <p:nvPr/>
        </p:nvGraphicFramePr>
        <p:xfrm>
          <a:off x="8361487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A8C5DB7-1600-4BD9-A40E-83E03EC07A4E}"/>
              </a:ext>
            </a:extLst>
          </p:cNvPr>
          <p:cNvGraphicFramePr>
            <a:graphicFrameLocks noGrp="1"/>
          </p:cNvGraphicFramePr>
          <p:nvPr/>
        </p:nvGraphicFramePr>
        <p:xfrm>
          <a:off x="10095527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A93F24-50F5-47E9-BA05-52753DC1379D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413681" y="2895834"/>
            <a:ext cx="921981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0A820-D13D-4D4C-89A3-0FF9ED2D7A71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335662" y="2895834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7AF35C-9116-43ED-AD0C-6EE8F110F3C6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316973" y="2895834"/>
            <a:ext cx="827696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935E79-B7EF-4536-A473-A4A5080AEA0B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144669" y="2895834"/>
            <a:ext cx="906344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2A5F93-0F15-4298-BC8A-66A1E123679B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9013367" y="2895834"/>
            <a:ext cx="92198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E4E6D4-8C4C-4319-B391-D332B1406AD0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935347" y="2895834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4E13A8-A6F1-48CB-969E-AAD8A4584CB8}"/>
              </a:ext>
            </a:extLst>
          </p:cNvPr>
          <p:cNvCxnSpPr>
            <a:cxnSpLocks/>
            <a:stCxn id="33" idx="2"/>
            <a:endCxn id="14" idx="0"/>
          </p:cNvCxnSpPr>
          <p:nvPr/>
        </p:nvCxnSpPr>
        <p:spPr>
          <a:xfrm>
            <a:off x="1413681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5BD79A-6790-49E6-8C3C-D10DBC496C01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3147722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E7BB1D-C801-404D-82BB-6008CD8F3230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316973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FA9AA3-52EF-4C67-BE52-E1F9B295663D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051013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21C006-3BE6-47EA-B8AF-ADC889A7F3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013367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E0314D-ED86-458B-8716-806A6614ADF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10747407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1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Generates all possible </a:t>
            </a:r>
            <a:r>
              <a:rPr lang="en-GB" b="1" dirty="0">
                <a:solidFill>
                  <a:schemeClr val="bg1"/>
                </a:solidFill>
              </a:rPr>
              <a:t>permutations</a:t>
            </a:r>
            <a:r>
              <a:rPr lang="en-GB" dirty="0"/>
              <a:t> of a given set of elements</a:t>
            </a:r>
          </a:p>
          <a:p>
            <a:r>
              <a:rPr lang="en-GB" dirty="0"/>
              <a:t>You can </a:t>
            </a:r>
            <a:r>
              <a:rPr lang="en-GB" b="1" dirty="0">
                <a:solidFill>
                  <a:schemeClr val="bg1"/>
                </a:solidFill>
              </a:rPr>
              <a:t>pick</a:t>
            </a:r>
            <a:r>
              <a:rPr lang="en-GB" dirty="0"/>
              <a:t> each </a:t>
            </a:r>
            <a:r>
              <a:rPr lang="en-GB" b="1" dirty="0">
                <a:solidFill>
                  <a:schemeClr val="bg1"/>
                </a:solidFill>
              </a:rPr>
              <a:t>item only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4335" y="3858830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684" y="3796561"/>
            <a:ext cx="118389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592" y="2719624"/>
            <a:ext cx="1548281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C B A</a:t>
            </a:r>
          </a:p>
        </p:txBody>
      </p:sp>
    </p:spTree>
    <p:extLst>
      <p:ext uri="{BB962C8B-B14F-4D97-AF65-F5344CB8AC3E}">
        <p14:creationId xmlns:p14="http://schemas.microsoft.com/office/powerpoint/2010/main" val="76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942141" y="3964908"/>
          <a:ext cx="3822653" cy="25589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2653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permute(1)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0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1536" y="3964908"/>
          <a:ext cx="3822653" cy="25589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2653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permute(0)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0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399" dirty="0"/>
              <a:t>Algorithm </a:t>
            </a:r>
            <a:r>
              <a:rPr lang="en-US" sz="3399" b="1" noProof="1">
                <a:solidFill>
                  <a:schemeClr val="bg1"/>
                </a:solidFill>
              </a:rPr>
              <a:t>p</a:t>
            </a:r>
            <a:r>
              <a:rPr lang="en-US" sz="3399" b="1" noProof="1">
                <a:solidFill>
                  <a:schemeClr val="bg1"/>
                </a:solidFill>
                <a:cs typeface="Consolas" panose="020B0609020204030204" pitchFamily="49" charset="0"/>
              </a:rPr>
              <a:t>ermute(index</a:t>
            </a:r>
            <a:r>
              <a:rPr lang="en-US" sz="3399" b="1" dirty="0">
                <a:solidFill>
                  <a:schemeClr val="bg1"/>
                </a:solidFill>
                <a:cs typeface="Consolas" panose="020B0609020204030204" pitchFamily="49" charset="0"/>
              </a:rPr>
              <a:t>)</a:t>
            </a:r>
            <a:r>
              <a:rPr lang="en-US" sz="3399" dirty="0"/>
              <a:t> to generate variations </a:t>
            </a:r>
            <a:r>
              <a:rPr lang="en-US" sz="3399" b="1" dirty="0">
                <a:solidFill>
                  <a:schemeClr val="bg1"/>
                </a:solidFill>
              </a:rPr>
              <a:t>P</a:t>
            </a:r>
            <a:r>
              <a:rPr lang="en-US" sz="3399" dirty="0">
                <a:solidFill>
                  <a:schemeClr val="bg1"/>
                </a:solidFill>
              </a:rPr>
              <a:t>(</a:t>
            </a:r>
            <a:r>
              <a:rPr lang="en-US" sz="3399" b="1" dirty="0">
                <a:solidFill>
                  <a:schemeClr val="bg1"/>
                </a:solidFill>
                <a:cs typeface="Consolas" panose="020B0609020204030204" pitchFamily="49" charset="0"/>
              </a:rPr>
              <a:t>n</a:t>
            </a:r>
            <a:r>
              <a:rPr lang="en-US" sz="3399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200" dirty="0"/>
              <a:t>Put </a:t>
            </a:r>
            <a:r>
              <a:rPr lang="en-US" sz="3200" b="1" dirty="0">
                <a:solidFill>
                  <a:schemeClr val="bg1"/>
                </a:solidFill>
              </a:rPr>
              <a:t>unused</a:t>
            </a:r>
            <a:r>
              <a:rPr lang="en-US" sz="3200" dirty="0"/>
              <a:t> elements 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1"/>
                </a:solidFill>
              </a:rPr>
              <a:t> … 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n-1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r>
              <a:rPr lang="bg-BG" sz="3200" dirty="0" err="1"/>
              <a:t>the</a:t>
            </a:r>
            <a:r>
              <a:rPr lang="bg-BG" sz="3200" dirty="0"/>
              <a:t> </a:t>
            </a:r>
            <a:r>
              <a:rPr lang="en-US" sz="3200" dirty="0"/>
              <a:t>position 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sz="3200" dirty="0"/>
              <a:t>Mark/unmark elements as </a:t>
            </a:r>
            <a:r>
              <a:rPr lang="en-US" sz="3200" b="1" dirty="0">
                <a:solidFill>
                  <a:schemeClr val="bg1"/>
                </a:solidFill>
              </a:rPr>
              <a:t>being used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Call </a:t>
            </a:r>
            <a:r>
              <a:rPr lang="en-US" sz="3200" b="1" noProof="1">
                <a:solidFill>
                  <a:schemeClr val="bg1"/>
                </a:solidFill>
              </a:rPr>
              <a:t>p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ermute(index + 1)</a:t>
            </a:r>
            <a:r>
              <a:rPr lang="en-US" sz="3200" dirty="0"/>
              <a:t> to generate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Permutations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3" name="AutoShape 25"/>
          <p:cNvSpPr>
            <a:spLocks/>
          </p:cNvSpPr>
          <p:nvPr/>
        </p:nvSpPr>
        <p:spPr bwMode="auto">
          <a:xfrm rot="16200000">
            <a:off x="2861288" y="4590898"/>
            <a:ext cx="284088" cy="15341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89095" y="4652846"/>
          <a:ext cx="2996884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195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2944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2945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79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0… n - 1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9095" y="5215943"/>
            <a:ext cx="1215651" cy="507416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unused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15874" y="5684364"/>
            <a:ext cx="1374916" cy="522672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permute(1)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560785" y="4652846"/>
          <a:ext cx="2996884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195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2944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2945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79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0… n - 1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52597" y="4652846"/>
          <a:ext cx="400605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0605">
                  <a:extLst>
                    <a:ext uri="{9D8B030D-6E8A-4147-A177-3AD203B41FA5}">
                      <a16:colId xmlns:a16="http://schemas.microsoft.com/office/drawing/2014/main" val="430773382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403603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60785" y="5215943"/>
            <a:ext cx="1215651" cy="507416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unused</a:t>
            </a:r>
          </a:p>
        </p:txBody>
      </p:sp>
      <p:sp>
        <p:nvSpPr>
          <p:cNvPr id="40" name="AutoShape 25"/>
          <p:cNvSpPr>
            <a:spLocks/>
          </p:cNvSpPr>
          <p:nvPr/>
        </p:nvSpPr>
        <p:spPr bwMode="auto">
          <a:xfrm rot="16200000">
            <a:off x="7498044" y="4590899"/>
            <a:ext cx="284088" cy="15341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2630" y="5663966"/>
            <a:ext cx="1374916" cy="522672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permute(2)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207286" y="3967699"/>
          <a:ext cx="2355590" cy="25561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5590">
                  <a:extLst>
                    <a:ext uri="{9D8B030D-6E8A-4147-A177-3AD203B41FA5}">
                      <a16:colId xmlns:a16="http://schemas.microsoft.com/office/drawing/2014/main" val="1281868995"/>
                    </a:ext>
                  </a:extLst>
                </a:gridCol>
              </a:tblGrid>
              <a:tr h="4581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permute(n)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6730153"/>
                  </a:ext>
                </a:extLst>
              </a:tr>
              <a:tr h="20979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print();</a:t>
                      </a:r>
                    </a:p>
                    <a:p>
                      <a:pPr algn="ctr"/>
                      <a:r>
                        <a:rPr lang="en-US" sz="2400" dirty="0"/>
                        <a:t>stop();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3571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6253" y="1151714"/>
            <a:ext cx="10946680" cy="5382472"/>
          </a:xfrm>
        </p:spPr>
        <p:txBody>
          <a:bodyPr/>
          <a:lstStyle/>
          <a:p>
            <a:r>
              <a:rPr lang="en-US" altLang="en-US" dirty="0"/>
              <a:t>public static void permute(int index) {</a:t>
            </a:r>
            <a:br>
              <a:rPr lang="en-US" altLang="en-US" dirty="0"/>
            </a:br>
            <a:r>
              <a:rPr lang="en-US" altLang="en-US" dirty="0"/>
              <a:t>    if (index &gt;= elements.length) {</a:t>
            </a:r>
            <a:br>
              <a:rPr lang="en-US" altLang="en-US" dirty="0"/>
            </a:br>
            <a:r>
              <a:rPr lang="en-US" altLang="en-US" dirty="0"/>
              <a:t>        print();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0; i &lt; elements.length; i++) {</a:t>
            </a:r>
            <a:br>
              <a:rPr lang="en-US" altLang="en-US" dirty="0"/>
            </a:br>
            <a:r>
              <a:rPr lang="en-US" altLang="en-US" dirty="0"/>
              <a:t>            if (!used[i]) {</a:t>
            </a:r>
            <a:br>
              <a:rPr lang="en-US" altLang="en-US" dirty="0"/>
            </a:br>
            <a:r>
              <a:rPr lang="en-US" altLang="en-US" dirty="0"/>
              <a:t>                used[i] = true;</a:t>
            </a:r>
            <a:br>
              <a:rPr lang="en-US" altLang="en-US" dirty="0"/>
            </a:br>
            <a:r>
              <a:rPr lang="en-US" altLang="en-US" dirty="0"/>
              <a:t>                perm[index] = elements[i];</a:t>
            </a:r>
            <a:br>
              <a:rPr lang="en-US" altLang="en-US" dirty="0"/>
            </a:br>
            <a:r>
              <a:rPr lang="en-US" altLang="en-US" dirty="0"/>
              <a:t>                permute(index + 1);</a:t>
            </a:r>
            <a:br>
              <a:rPr lang="en-US" altLang="en-US" dirty="0"/>
            </a:br>
            <a:r>
              <a:rPr lang="en-US" altLang="en-US" dirty="0"/>
              <a:t>                used[i] = false;</a:t>
            </a:r>
            <a:br>
              <a:rPr lang="en-US" altLang="en-US" dirty="0"/>
            </a:br>
            <a:r>
              <a:rPr lang="en-US" altLang="en-US" dirty="0"/>
              <a:t>            }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354" y="41223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999" dirty="0"/>
          </a:p>
        </p:txBody>
      </p:sp>
    </p:spTree>
    <p:extLst>
      <p:ext uri="{BB962C8B-B14F-4D97-AF65-F5344CB8AC3E}">
        <p14:creationId xmlns:p14="http://schemas.microsoft.com/office/powerpoint/2010/main" val="3113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Order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in all possible ways</a:t>
            </a:r>
          </a:p>
          <a:p>
            <a:r>
              <a:rPr lang="en-GB" sz="3399" dirty="0"/>
              <a:t>How many ways are there?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15562"/>
              </p:ext>
            </p:extLst>
          </p:nvPr>
        </p:nvGraphicFramePr>
        <p:xfrm>
          <a:off x="907198" y="281270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C01ECC8-0F7A-4293-BA5A-F90722D65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19192"/>
              </p:ext>
            </p:extLst>
          </p:nvPr>
        </p:nvGraphicFramePr>
        <p:xfrm>
          <a:off x="907198" y="4001225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76B5E4-E651-44D8-A654-F4B7AC5365C2}"/>
              </a:ext>
            </a:extLst>
          </p:cNvPr>
          <p:cNvSpPr txBox="1"/>
          <p:nvPr/>
        </p:nvSpPr>
        <p:spPr>
          <a:xfrm>
            <a:off x="987542" y="395078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5C91B9-7A18-4266-9F8D-B6AA7BE78420}"/>
              </a:ext>
            </a:extLst>
          </p:cNvPr>
          <p:cNvSpPr txBox="1"/>
          <p:nvPr/>
        </p:nvSpPr>
        <p:spPr>
          <a:xfrm>
            <a:off x="1516622" y="395078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DB367-E8D5-431D-A8E5-1A9B5C1E3792}"/>
              </a:ext>
            </a:extLst>
          </p:cNvPr>
          <p:cNvSpPr txBox="1"/>
          <p:nvPr/>
        </p:nvSpPr>
        <p:spPr>
          <a:xfrm>
            <a:off x="2056843" y="395078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DE1CBC-3A93-4713-90F1-CE311FAA369F}"/>
              </a:ext>
            </a:extLst>
          </p:cNvPr>
          <p:cNvSpPr/>
          <p:nvPr/>
        </p:nvSpPr>
        <p:spPr>
          <a:xfrm>
            <a:off x="907198" y="5021934"/>
            <a:ext cx="1952529" cy="7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399" dirty="0"/>
              <a:t>n! = 3!</a:t>
            </a:r>
            <a:endParaRPr lang="bg-BG" sz="4399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275012" y="5151230"/>
            <a:ext cx="2307515" cy="510645"/>
          </a:xfrm>
          <a:prstGeom prst="wedgeRoundRectCallout">
            <a:avLst>
              <a:gd name="adj1" fmla="val -78544"/>
              <a:gd name="adj2" fmla="val 22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/>
                </a:solidFill>
              </a:rPr>
              <a:t>6</a:t>
            </a:r>
            <a:r>
              <a:rPr lang="en-US" sz="2399" b="1" dirty="0">
                <a:solidFill>
                  <a:srgbClr val="FFFFFF"/>
                </a:solidFill>
              </a:rPr>
              <a:t> possible ways</a:t>
            </a:r>
            <a:endParaRPr lang="en-US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4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  <p:bldP spid="42" grpId="0"/>
      <p:bldP spid="43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Optimize Permutations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-1" y="-3373253"/>
            <a:ext cx="11801576" cy="5569087"/>
          </a:xfrm>
        </p:spPr>
        <p:txBody>
          <a:bodyPr/>
          <a:lstStyle/>
          <a:p>
            <a:r>
              <a:rPr lang="en-GB" dirty="0"/>
              <a:t>Generates all possible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permutations</a:t>
            </a:r>
            <a:r>
              <a:rPr lang="en-GB" dirty="0"/>
              <a:t> of a given set of elements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GB" dirty="0"/>
              <a:t> using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extra memory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4335" y="3858830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684" y="3796561"/>
            <a:ext cx="118389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592" y="2719624"/>
            <a:ext cx="1548281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C B A</a:t>
            </a:r>
          </a:p>
        </p:txBody>
      </p:sp>
    </p:spTree>
    <p:extLst>
      <p:ext uri="{BB962C8B-B14F-4D97-AF65-F5344CB8AC3E}">
        <p14:creationId xmlns:p14="http://schemas.microsoft.com/office/powerpoint/2010/main" val="52002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5" y="1640960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(1)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59" y="1681890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649" y="2932637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66" y="2401446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09" y="1069171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09" y="3733721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0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47" y="1304929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237" y="1095781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98" y="3533546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7544" y="2297633"/>
            <a:ext cx="11222425" cy="31194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597" b="1" dirty="0"/>
              <a:t>#Algorithms-Java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13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(3)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47" y="1304929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54" y="1496717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98" y="3533546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6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(4)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47" y="1304929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10" y="1578694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91" y="2829441"/>
            <a:ext cx="2437765" cy="243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A64324-B790-47B9-8470-6DA0AA232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9" y="1579823"/>
            <a:ext cx="643052" cy="6430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A221AE-EB3B-4FED-80E5-1CFFDABD04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25" y="1612598"/>
            <a:ext cx="610278" cy="6102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779D25-55F4-4108-AFED-4226A82331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7" y="1620927"/>
            <a:ext cx="652531" cy="6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45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(5)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16" y="1195146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18" y="2789141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99" y="1458936"/>
            <a:ext cx="2437765" cy="24377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DCFFCD9-EF5C-4ADD-9E3A-4CE19F204D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9" y="1579823"/>
            <a:ext cx="643052" cy="6430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6350A1F-103E-4BEE-B0C8-85BC8E509E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25" y="1612598"/>
            <a:ext cx="610278" cy="6102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87E39E8-21DB-4E30-81B5-BCB0E3D322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7" y="1620927"/>
            <a:ext cx="652531" cy="6525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DF93850-05BE-44E3-B64E-0CB503F4A3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2386713"/>
            <a:ext cx="652531" cy="65253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B452A3E-B7DE-4592-8B59-B0393C79DC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20" y="2354408"/>
            <a:ext cx="643052" cy="64305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64A86C-9487-4438-8502-699846D1F0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77" y="2373717"/>
            <a:ext cx="610278" cy="61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0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(6)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47" y="1304929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10" y="1578694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91" y="2829441"/>
            <a:ext cx="2437765" cy="243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3B49D2-A4F0-4970-8B13-97BC3993B8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9" y="1579823"/>
            <a:ext cx="643052" cy="6430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C5FF82-6C38-477D-A348-CAE6705F62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25" y="1612598"/>
            <a:ext cx="610278" cy="6102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E57D90-95EA-4AE6-BF41-2BA6E221D0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7" y="1620927"/>
            <a:ext cx="652531" cy="6525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AD71FC-44D5-4F89-BDCF-6643EBB0EF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2386713"/>
            <a:ext cx="652531" cy="6525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D3770A6-A169-4C08-B5E0-87F9A45185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20" y="2354408"/>
            <a:ext cx="643052" cy="6430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D0B349-6DDD-46EB-B844-C8AC4D9806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77" y="2373717"/>
            <a:ext cx="610278" cy="610278"/>
          </a:xfrm>
          <a:prstGeom prst="rect">
            <a:avLst/>
          </a:prstGeom>
        </p:spPr>
      </p:pic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1826036" y="5269890"/>
            <a:ext cx="3325344" cy="1327677"/>
          </a:xfrm>
          <a:prstGeom prst="wedgeRoundRectCallout">
            <a:avLst>
              <a:gd name="adj1" fmla="val 63010"/>
              <a:gd name="adj2" fmla="val -700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Swap to previous combination on the way back</a:t>
            </a:r>
            <a:endParaRPr lang="en-US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3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(7)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75" y="1478224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28" y="1311168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66" y="2835840"/>
            <a:ext cx="2437765" cy="24377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9" y="1579823"/>
            <a:ext cx="643052" cy="6430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25" y="1612598"/>
            <a:ext cx="610278" cy="6102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7" y="1620927"/>
            <a:ext cx="652531" cy="65253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2386713"/>
            <a:ext cx="652531" cy="6525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6" y="3059771"/>
            <a:ext cx="652531" cy="6525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20" y="2354408"/>
            <a:ext cx="643052" cy="6430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09" y="3054276"/>
            <a:ext cx="643052" cy="64305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77" y="2373717"/>
            <a:ext cx="610278" cy="6102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78" y="3074536"/>
            <a:ext cx="610278" cy="61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46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(8)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77" y="2830070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28" y="1311168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25" y="1494094"/>
            <a:ext cx="2437765" cy="24377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9" y="1579823"/>
            <a:ext cx="643052" cy="6430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25" y="1612598"/>
            <a:ext cx="610278" cy="6102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7" y="1620927"/>
            <a:ext cx="652531" cy="65253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2386713"/>
            <a:ext cx="652531" cy="6525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6" y="3059771"/>
            <a:ext cx="652531" cy="6525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20" y="2354408"/>
            <a:ext cx="643052" cy="6430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09" y="3054276"/>
            <a:ext cx="643052" cy="64305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77" y="2373717"/>
            <a:ext cx="610278" cy="6102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78" y="3074536"/>
            <a:ext cx="610278" cy="610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3774610"/>
            <a:ext cx="652531" cy="6525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01" y="3779348"/>
            <a:ext cx="643052" cy="6430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64" y="3817719"/>
            <a:ext cx="610278" cy="61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90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(9)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81" y="1609003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28" y="1311168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44" y="2859750"/>
            <a:ext cx="2437765" cy="24377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9" y="1579823"/>
            <a:ext cx="643052" cy="6430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25" y="1612598"/>
            <a:ext cx="610278" cy="6102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7" y="1620927"/>
            <a:ext cx="652531" cy="65253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2386713"/>
            <a:ext cx="652531" cy="6525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6" y="3059771"/>
            <a:ext cx="652531" cy="6525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20" y="2354408"/>
            <a:ext cx="643052" cy="6430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09" y="3054276"/>
            <a:ext cx="643052" cy="64305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77" y="2373717"/>
            <a:ext cx="610278" cy="6102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78" y="3074536"/>
            <a:ext cx="610278" cy="610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3774610"/>
            <a:ext cx="652531" cy="6525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01" y="3779348"/>
            <a:ext cx="643052" cy="6430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64" y="3817719"/>
            <a:ext cx="610278" cy="610278"/>
          </a:xfrm>
          <a:prstGeom prst="rect">
            <a:avLst/>
          </a:prstGeom>
        </p:spPr>
      </p:pic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1826036" y="5269890"/>
            <a:ext cx="3325344" cy="1327677"/>
          </a:xfrm>
          <a:prstGeom prst="wedgeRoundRectCallout">
            <a:avLst>
              <a:gd name="adj1" fmla="val 63010"/>
              <a:gd name="adj2" fmla="val -700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Swap to previous combination on the way back</a:t>
            </a:r>
            <a:endParaRPr lang="en-US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0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(10)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28" y="1494094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00" y="1464414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98" y="2881991"/>
            <a:ext cx="2437765" cy="24377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9" y="1579823"/>
            <a:ext cx="643052" cy="6430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25" y="1612598"/>
            <a:ext cx="610278" cy="6102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7" y="1620927"/>
            <a:ext cx="652531" cy="65253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2386713"/>
            <a:ext cx="652531" cy="6525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6" y="3059771"/>
            <a:ext cx="652531" cy="6525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20" y="2354408"/>
            <a:ext cx="643052" cy="6430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09" y="3054276"/>
            <a:ext cx="643052" cy="64305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77" y="2373717"/>
            <a:ext cx="610278" cy="6102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78" y="3074536"/>
            <a:ext cx="610278" cy="610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3774610"/>
            <a:ext cx="652531" cy="6525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01" y="3779348"/>
            <a:ext cx="643052" cy="6430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64" y="3817719"/>
            <a:ext cx="610278" cy="610278"/>
          </a:xfrm>
          <a:prstGeom prst="rect">
            <a:avLst/>
          </a:prstGeom>
        </p:spPr>
      </p:pic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1826036" y="5269890"/>
            <a:ext cx="3325344" cy="1327677"/>
          </a:xfrm>
          <a:prstGeom prst="wedgeRoundRectCallout">
            <a:avLst>
              <a:gd name="adj1" fmla="val 63010"/>
              <a:gd name="adj2" fmla="val -700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Swap to previous combination on the way back</a:t>
            </a:r>
            <a:endParaRPr lang="en-US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96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(11)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00" y="1464414"/>
            <a:ext cx="2437765" cy="24377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9" y="1579823"/>
            <a:ext cx="643052" cy="6430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25" y="1612598"/>
            <a:ext cx="610278" cy="6102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7" y="1620927"/>
            <a:ext cx="652531" cy="65253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2386713"/>
            <a:ext cx="652531" cy="6525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6" y="3059771"/>
            <a:ext cx="652531" cy="6525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20" y="2354408"/>
            <a:ext cx="643052" cy="6430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09" y="3054276"/>
            <a:ext cx="643052" cy="64305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77" y="2373717"/>
            <a:ext cx="610278" cy="6102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78" y="3074536"/>
            <a:ext cx="610278" cy="610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3774610"/>
            <a:ext cx="652531" cy="6525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01" y="3779348"/>
            <a:ext cx="643052" cy="6430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64" y="3817719"/>
            <a:ext cx="610278" cy="6102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29" y="4489450"/>
            <a:ext cx="610278" cy="6102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40" y="4494423"/>
            <a:ext cx="652531" cy="6525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05" y="4503900"/>
            <a:ext cx="643052" cy="6430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0FF593-EA36-4A7A-8143-5F8FA8F13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46" y="2830070"/>
            <a:ext cx="2437765" cy="24377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8922553-817B-460D-9CD6-B58B2481B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71" y="1357350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(12)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27" y="1494094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91" y="2753906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64" y="1378162"/>
            <a:ext cx="2437765" cy="24377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9" y="1579823"/>
            <a:ext cx="643052" cy="6430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25" y="1612598"/>
            <a:ext cx="610278" cy="6102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7" y="1620927"/>
            <a:ext cx="652531" cy="65253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2386713"/>
            <a:ext cx="652531" cy="6525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6" y="3059771"/>
            <a:ext cx="652531" cy="6525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20" y="2354408"/>
            <a:ext cx="643052" cy="6430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09" y="3054276"/>
            <a:ext cx="643052" cy="64305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77" y="2373717"/>
            <a:ext cx="610278" cy="6102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78" y="3074536"/>
            <a:ext cx="610278" cy="610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3774610"/>
            <a:ext cx="652531" cy="6525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01" y="3779348"/>
            <a:ext cx="643052" cy="6430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64" y="3817719"/>
            <a:ext cx="610278" cy="6102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29" y="4489450"/>
            <a:ext cx="610278" cy="6102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40" y="4494423"/>
            <a:ext cx="652531" cy="6525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05" y="4503900"/>
            <a:ext cx="643052" cy="6430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34A195-EA77-47BB-8C1F-73F671E73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532" y="5244586"/>
            <a:ext cx="610278" cy="6102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939088-240E-42D4-9450-517B764562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40" y="5249558"/>
            <a:ext cx="652531" cy="6525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79FF7D-35F4-4F34-9454-A1A2D582E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468" y="5259036"/>
            <a:ext cx="643052" cy="6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7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/>
              <a:t>Permutations</a:t>
            </a:r>
          </a:p>
          <a:p>
            <a:pPr marL="514350" indent="-514350"/>
            <a:r>
              <a:rPr lang="en-US" sz="3200" dirty="0"/>
              <a:t>Variations</a:t>
            </a:r>
          </a:p>
          <a:p>
            <a:pPr marL="514350" indent="-514350"/>
            <a:r>
              <a:rPr lang="en-US" sz="3200" dirty="0"/>
              <a:t>Combinations</a:t>
            </a:r>
          </a:p>
          <a:p>
            <a:pPr marL="514350" indent="-514350"/>
            <a:r>
              <a:rPr lang="en-US" sz="3200" dirty="0"/>
              <a:t>N Choose K Count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0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(13)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56" y="2746016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31" y="1527133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64" y="1378162"/>
            <a:ext cx="2437765" cy="24377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9" y="1579823"/>
            <a:ext cx="643052" cy="6430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25" y="1612598"/>
            <a:ext cx="610278" cy="6102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7" y="1620927"/>
            <a:ext cx="652531" cy="65253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2386713"/>
            <a:ext cx="652531" cy="6525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6" y="3059771"/>
            <a:ext cx="652531" cy="6525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20" y="2354408"/>
            <a:ext cx="643052" cy="6430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09" y="3054276"/>
            <a:ext cx="643052" cy="64305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77" y="2373717"/>
            <a:ext cx="610278" cy="6102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78" y="3074536"/>
            <a:ext cx="610278" cy="610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3774610"/>
            <a:ext cx="652531" cy="6525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01" y="3779348"/>
            <a:ext cx="643052" cy="6430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64" y="3817719"/>
            <a:ext cx="610278" cy="6102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29" y="4489450"/>
            <a:ext cx="610278" cy="6102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40" y="4494423"/>
            <a:ext cx="652531" cy="6525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05" y="4503900"/>
            <a:ext cx="643052" cy="6430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34A195-EA77-47BB-8C1F-73F671E73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532" y="5244586"/>
            <a:ext cx="610278" cy="6102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939088-240E-42D4-9450-517B764562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40" y="5249558"/>
            <a:ext cx="652531" cy="6525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79FF7D-35F4-4F34-9454-A1A2D582E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468" y="5259036"/>
            <a:ext cx="643052" cy="6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3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53" y="1649934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 (14)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7" y="1690863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7" y="2941611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86" y="1494094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31" y="1527133"/>
            <a:ext cx="2437765" cy="24377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9" y="1579823"/>
            <a:ext cx="643052" cy="6430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25" y="1612598"/>
            <a:ext cx="610278" cy="6102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7" y="1620927"/>
            <a:ext cx="652531" cy="65253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2386713"/>
            <a:ext cx="652531" cy="6525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26" y="3059771"/>
            <a:ext cx="652531" cy="6525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20" y="2354408"/>
            <a:ext cx="643052" cy="6430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09" y="3054276"/>
            <a:ext cx="643052" cy="64305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77" y="2373717"/>
            <a:ext cx="610278" cy="6102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78" y="3074536"/>
            <a:ext cx="610278" cy="610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10" y="3774610"/>
            <a:ext cx="652531" cy="6525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01" y="3779348"/>
            <a:ext cx="643052" cy="6430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64" y="3817719"/>
            <a:ext cx="610278" cy="6102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29" y="4489450"/>
            <a:ext cx="610278" cy="6102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40" y="4494423"/>
            <a:ext cx="652531" cy="6525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05" y="4503900"/>
            <a:ext cx="643052" cy="6430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34A195-EA77-47BB-8C1F-73F671E73C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532" y="5244586"/>
            <a:ext cx="610278" cy="6102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939088-240E-42D4-9450-517B764562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40" y="5249558"/>
            <a:ext cx="652531" cy="6525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79FF7D-35F4-4F34-9454-A1A2D582E4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468" y="5259036"/>
            <a:ext cx="643052" cy="6430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9149B9-6782-4A0B-87CC-E3EF48C9C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12" y="2746016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Generates all possible </a:t>
            </a:r>
            <a:r>
              <a:rPr lang="en-GB" sz="3399" b="1" dirty="0">
                <a:solidFill>
                  <a:schemeClr val="bg1"/>
                </a:solidFill>
              </a:rPr>
              <a:t>permutations</a:t>
            </a:r>
            <a:r>
              <a:rPr lang="en-GB" sz="3399" dirty="0"/>
              <a:t> of a given set of elements</a:t>
            </a:r>
          </a:p>
          <a:p>
            <a:pPr lvl="1">
              <a:buClr>
                <a:schemeClr val="tx1"/>
              </a:buClr>
            </a:pPr>
            <a:r>
              <a:rPr lang="en-GB" sz="3199" b="1" dirty="0">
                <a:solidFill>
                  <a:schemeClr val="bg1"/>
                </a:solidFill>
              </a:rPr>
              <a:t>Without</a:t>
            </a:r>
            <a:r>
              <a:rPr lang="en-GB" sz="3199" dirty="0"/>
              <a:t> using </a:t>
            </a:r>
            <a:r>
              <a:rPr lang="en-GB" sz="3199" b="1" dirty="0">
                <a:solidFill>
                  <a:schemeClr val="bg1"/>
                </a:solidFill>
              </a:rPr>
              <a:t>extra memory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Optimize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3141556" y="4101047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905" y="4038779"/>
            <a:ext cx="118389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2" y="2961841"/>
            <a:ext cx="1548281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C B A</a:t>
            </a:r>
          </a:p>
        </p:txBody>
      </p:sp>
    </p:spTree>
    <p:extLst>
      <p:ext uri="{BB962C8B-B14F-4D97-AF65-F5344CB8AC3E}">
        <p14:creationId xmlns:p14="http://schemas.microsoft.com/office/powerpoint/2010/main" val="6165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072" y="1600200"/>
            <a:ext cx="10946680" cy="4644706"/>
          </a:xfrm>
        </p:spPr>
        <p:txBody>
          <a:bodyPr/>
          <a:lstStyle/>
          <a:p>
            <a:r>
              <a:rPr lang="en-US" altLang="en-US" dirty="0"/>
              <a:t>public static void permute(int index) {</a:t>
            </a:r>
            <a:br>
              <a:rPr lang="en-US" altLang="en-US" dirty="0"/>
            </a:br>
            <a:r>
              <a:rPr lang="en-US" altLang="en-US" dirty="0"/>
              <a:t>    if (index &gt;= elements.length) {</a:t>
            </a:r>
            <a:br>
              <a:rPr lang="en-US" altLang="en-US" dirty="0"/>
            </a:br>
            <a:r>
              <a:rPr lang="en-US" altLang="en-US" dirty="0"/>
              <a:t>        System.out.println(</a:t>
            </a:r>
            <a:r>
              <a:rPr lang="en-US" altLang="en-US" dirty="0" err="1"/>
              <a:t>String.join</a:t>
            </a:r>
            <a:r>
              <a:rPr lang="en-US" altLang="en-US" dirty="0"/>
              <a:t>(" ", elements));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permute(index + 1);</a:t>
            </a:r>
            <a:br>
              <a:rPr lang="en-US" altLang="en-US" dirty="0"/>
            </a:br>
            <a:r>
              <a:rPr lang="en-US" altLang="en-US" dirty="0"/>
              <a:t>        for (int i = index + 1; i &lt; elements.length; i++) {</a:t>
            </a:r>
            <a:br>
              <a:rPr lang="en-US" altLang="en-US" dirty="0"/>
            </a:br>
            <a:r>
              <a:rPr lang="en-US" altLang="en-US" dirty="0"/>
              <a:t>            swap(index, i);</a:t>
            </a:r>
            <a:br>
              <a:rPr lang="en-US" altLang="en-US" dirty="0"/>
            </a:br>
            <a:r>
              <a:rPr lang="en-US" altLang="en-US" dirty="0"/>
              <a:t>            permute(index + 1);</a:t>
            </a:r>
            <a:br>
              <a:rPr lang="en-US" altLang="en-US" dirty="0"/>
            </a:br>
            <a:r>
              <a:rPr lang="en-US" altLang="en-US" dirty="0"/>
              <a:t>            swap(index, i);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354" y="41223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999" dirty="0"/>
          </a:p>
        </p:txBody>
      </p:sp>
    </p:spTree>
    <p:extLst>
      <p:ext uri="{BB962C8B-B14F-4D97-AF65-F5344CB8AC3E}">
        <p14:creationId xmlns:p14="http://schemas.microsoft.com/office/powerpoint/2010/main" val="40621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about </a:t>
            </a: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= new int[] { A, B, B }</a:t>
            </a:r>
          </a:p>
          <a:p>
            <a:r>
              <a:rPr lang="en-GB" dirty="0"/>
              <a:t>By definition: permutations { A, B', B'' } == { A, B'', B' }</a:t>
            </a:r>
          </a:p>
          <a:p>
            <a:r>
              <a:rPr lang="en-GB" dirty="0"/>
              <a:t>Generate all permutations from a </a:t>
            </a:r>
            <a:r>
              <a:rPr lang="en-GB" b="1" dirty="0">
                <a:solidFill>
                  <a:schemeClr val="bg1"/>
                </a:solidFill>
              </a:rPr>
              <a:t>multi-set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Permutations with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39730" y="4113287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079" y="4051019"/>
            <a:ext cx="118389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986" y="3620244"/>
            <a:ext cx="1548281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B A</a:t>
            </a:r>
          </a:p>
        </p:txBody>
      </p:sp>
    </p:spTree>
    <p:extLst>
      <p:ext uri="{BB962C8B-B14F-4D97-AF65-F5344CB8AC3E}">
        <p14:creationId xmlns:p14="http://schemas.microsoft.com/office/powerpoint/2010/main" val="7683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955" y="1412372"/>
            <a:ext cx="10968915" cy="4923628"/>
          </a:xfrm>
        </p:spPr>
        <p:txBody>
          <a:bodyPr/>
          <a:lstStyle/>
          <a:p>
            <a:r>
              <a:rPr lang="en-US" altLang="en-US" sz="1799" dirty="0"/>
              <a:t>public static void permuteWithRepetitions(int index) {</a:t>
            </a:r>
            <a:br>
              <a:rPr lang="en-US" altLang="en-US" sz="1799" dirty="0"/>
            </a:br>
            <a:r>
              <a:rPr lang="en-US" altLang="en-US" sz="1799" dirty="0"/>
              <a:t>    if (index &gt;= elements.length) {</a:t>
            </a:r>
            <a:br>
              <a:rPr lang="en-US" altLang="en-US" sz="1799" dirty="0"/>
            </a:br>
            <a:r>
              <a:rPr lang="en-US" altLang="en-US" sz="1799" dirty="0"/>
              <a:t>        System.out.println(</a:t>
            </a:r>
            <a:r>
              <a:rPr lang="en-US" altLang="en-US" sz="1799" dirty="0" err="1"/>
              <a:t>String.join</a:t>
            </a:r>
            <a:r>
              <a:rPr lang="en-US" altLang="en-US" sz="1799" dirty="0"/>
              <a:t>(" ", elements));</a:t>
            </a:r>
            <a:br>
              <a:rPr lang="en-US" altLang="en-US" sz="1799" dirty="0"/>
            </a:br>
            <a:r>
              <a:rPr lang="en-US" altLang="en-US" sz="1799" dirty="0"/>
              <a:t>    } else {</a:t>
            </a:r>
            <a:br>
              <a:rPr lang="en-US" altLang="en-US" sz="1799" dirty="0"/>
            </a:br>
            <a:r>
              <a:rPr lang="en-US" altLang="en-US" sz="1799" dirty="0"/>
              <a:t>        permuteWithRepetitions(index + 1);</a:t>
            </a:r>
            <a:br>
              <a:rPr lang="en-US" altLang="en-US" sz="1799" dirty="0"/>
            </a:br>
            <a:r>
              <a:rPr lang="en-US" altLang="en-US" sz="1799" dirty="0"/>
              <a:t>        HashSet&lt;String&gt; swapped = new HashSet&lt;&gt;();</a:t>
            </a:r>
            <a:br>
              <a:rPr lang="en-US" altLang="en-US" sz="1799" dirty="0"/>
            </a:br>
            <a:r>
              <a:rPr lang="en-US" altLang="en-US" sz="1799" dirty="0"/>
              <a:t>        swapped.add(elements[index]);</a:t>
            </a:r>
            <a:br>
              <a:rPr lang="en-US" altLang="en-US" sz="1799" dirty="0"/>
            </a:br>
            <a:r>
              <a:rPr lang="en-US" altLang="en-US" sz="1799" dirty="0"/>
              <a:t>        for (int i = index + 1; i &lt; elements.length; i++) {</a:t>
            </a:r>
            <a:br>
              <a:rPr lang="en-US" altLang="en-US" sz="1799" dirty="0"/>
            </a:br>
            <a:r>
              <a:rPr lang="en-US" altLang="en-US" sz="1799" dirty="0"/>
              <a:t>            if (!</a:t>
            </a:r>
            <a:r>
              <a:rPr lang="en-US" altLang="en-US" sz="1799" dirty="0" err="1"/>
              <a:t>swapped.contains</a:t>
            </a:r>
            <a:r>
              <a:rPr lang="en-US" altLang="en-US" sz="1799" dirty="0"/>
              <a:t>(elements[i])) {</a:t>
            </a:r>
            <a:br>
              <a:rPr lang="en-US" altLang="en-US" sz="1799" dirty="0"/>
            </a:br>
            <a:r>
              <a:rPr lang="en-US" altLang="en-US" sz="1799" dirty="0"/>
              <a:t>                swap(index, i);</a:t>
            </a:r>
            <a:br>
              <a:rPr lang="en-US" altLang="en-US" sz="1799" dirty="0"/>
            </a:br>
            <a:r>
              <a:rPr lang="en-US" altLang="en-US" sz="1799" dirty="0"/>
              <a:t>                permuteWithRepetitions(index + 1);</a:t>
            </a:r>
            <a:br>
              <a:rPr lang="en-US" altLang="en-US" sz="1799" dirty="0"/>
            </a:br>
            <a:r>
              <a:rPr lang="en-US" altLang="en-US" sz="1799" dirty="0"/>
              <a:t>                swap(index, i);</a:t>
            </a:r>
            <a:br>
              <a:rPr lang="en-US" altLang="en-US" sz="1799" dirty="0"/>
            </a:br>
            <a:r>
              <a:rPr lang="en-US" altLang="en-US" sz="1799" dirty="0"/>
              <a:t>                swapped.add(elements[i]);</a:t>
            </a:r>
            <a:br>
              <a:rPr lang="en-US" altLang="en-US" sz="1799" dirty="0"/>
            </a:br>
            <a:r>
              <a:rPr lang="en-US" altLang="en-US" sz="1799" dirty="0"/>
              <a:t>            }</a:t>
            </a:r>
            <a:br>
              <a:rPr lang="en-US" altLang="en-US" sz="1799" dirty="0"/>
            </a:br>
            <a:r>
              <a:rPr lang="en-US" altLang="en-US" sz="1799" dirty="0"/>
              <a:t>        }</a:t>
            </a:r>
            <a:br>
              <a:rPr lang="en-US" altLang="en-US" sz="1799" dirty="0"/>
            </a:br>
            <a:r>
              <a:rPr lang="en-US" altLang="en-US" sz="1799" dirty="0"/>
              <a:t>    }</a:t>
            </a:r>
            <a:br>
              <a:rPr lang="en-US" altLang="en-US" sz="1799" dirty="0"/>
            </a:br>
            <a:r>
              <a:rPr lang="en-US" altLang="en-US" sz="1799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Permutations with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354" y="41223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999" dirty="0"/>
          </a:p>
        </p:txBody>
      </p:sp>
    </p:spTree>
    <p:extLst>
      <p:ext uri="{BB962C8B-B14F-4D97-AF65-F5344CB8AC3E}">
        <p14:creationId xmlns:p14="http://schemas.microsoft.com/office/powerpoint/2010/main" val="2383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Algorithm </a:t>
            </a:r>
            <a:r>
              <a:rPr lang="en-US" sz="3199" b="1" dirty="0">
                <a:solidFill>
                  <a:schemeClr val="bg1"/>
                </a:solidFill>
                <a:cs typeface="Consolas" panose="020B0609020204030204" pitchFamily="49" charset="0"/>
              </a:rPr>
              <a:t>p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ermRep(s, e</a:t>
            </a:r>
            <a:r>
              <a:rPr lang="en-US" sz="3199" b="1" dirty="0">
                <a:solidFill>
                  <a:schemeClr val="bg1"/>
                </a:solidFill>
                <a:cs typeface="Consolas" panose="020B0609020204030204" pitchFamily="49" charset="0"/>
              </a:rPr>
              <a:t>)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permutes the items [</a:t>
            </a:r>
            <a:r>
              <a:rPr lang="en-US" sz="3199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</a:t>
            </a:r>
            <a:r>
              <a:rPr lang="en-US" sz="3199" dirty="0"/>
              <a:t> … </a:t>
            </a:r>
            <a:r>
              <a:rPr lang="en-US" sz="3199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</a:t>
            </a:r>
            <a:r>
              <a:rPr lang="en-US" sz="3199" dirty="0"/>
              <a:t>]</a:t>
            </a:r>
          </a:p>
          <a:p>
            <a:pPr lvl="1"/>
            <a:r>
              <a:rPr lang="en-US" sz="2999" dirty="0"/>
              <a:t>Exchange the item at positions </a:t>
            </a:r>
            <a:r>
              <a:rPr lang="en-US" sz="2999" b="1" dirty="0">
                <a:solidFill>
                  <a:schemeClr val="bg1"/>
                </a:solidFill>
                <a:cs typeface="Consolas" panose="020B0609020204030204" pitchFamily="49" charset="0"/>
              </a:rPr>
              <a:t>l</a:t>
            </a:r>
            <a:r>
              <a:rPr lang="en-US" sz="2999" dirty="0"/>
              <a:t> = </a:t>
            </a:r>
            <a:r>
              <a:rPr lang="en-US" sz="2999" b="1" dirty="0">
                <a:solidFill>
                  <a:schemeClr val="bg1"/>
                </a:solidFill>
              </a:rPr>
              <a:t>k</a:t>
            </a:r>
            <a:r>
              <a:rPr lang="en-US" sz="29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99" b="1" dirty="0">
                <a:solidFill>
                  <a:schemeClr val="bg1"/>
                </a:solidFill>
                <a:cs typeface="Consolas" panose="020B0609020204030204" pitchFamily="49" charset="0"/>
              </a:rPr>
              <a:t>n-2</a:t>
            </a:r>
            <a:r>
              <a:rPr lang="en-US" sz="2999" dirty="0"/>
              <a:t> with items at </a:t>
            </a:r>
            <a:r>
              <a:rPr lang="en-US" sz="2999" b="1" dirty="0">
                <a:solidFill>
                  <a:schemeClr val="bg1"/>
                </a:solidFill>
                <a:cs typeface="Consolas" panose="020B0609020204030204" pitchFamily="49" charset="0"/>
              </a:rPr>
              <a:t>l n-1</a:t>
            </a:r>
          </a:p>
          <a:p>
            <a:pPr lvl="1"/>
            <a:r>
              <a:rPr lang="en-US" sz="2999" dirty="0"/>
              <a:t>Call </a:t>
            </a:r>
            <a:r>
              <a:rPr lang="en-US" sz="2999" b="1" noProof="1">
                <a:solidFill>
                  <a:schemeClr val="bg1"/>
                </a:solidFill>
              </a:rPr>
              <a:t>p</a:t>
            </a:r>
            <a:r>
              <a:rPr lang="en-US" sz="2999" b="1" noProof="1">
                <a:solidFill>
                  <a:schemeClr val="bg1"/>
                </a:solidFill>
                <a:cs typeface="Consolas" panose="020B0609020204030204" pitchFamily="49" charset="0"/>
              </a:rPr>
              <a:t>ermRep(</a:t>
            </a:r>
            <a:r>
              <a:rPr lang="en-US" sz="2999" b="1" dirty="0">
                <a:solidFill>
                  <a:schemeClr val="bg1"/>
                </a:solidFill>
                <a:cs typeface="Consolas" panose="020B0609020204030204" pitchFamily="49" charset="0"/>
              </a:rPr>
              <a:t>l</a:t>
            </a:r>
            <a:r>
              <a:rPr lang="en-US" sz="2999" b="1" noProof="1">
                <a:solidFill>
                  <a:schemeClr val="bg1"/>
                </a:solidFill>
                <a:cs typeface="Consolas" panose="020B0609020204030204" pitchFamily="49" charset="0"/>
              </a:rPr>
              <a:t> + 1)</a:t>
            </a:r>
            <a:r>
              <a:rPr lang="en-US" sz="2999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999" dirty="0"/>
              <a:t>to permute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Optimized: Permutations with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60551" y="3276640"/>
            <a:ext cx="3475182" cy="2810546"/>
            <a:chOff x="760412" y="2438400"/>
            <a:chExt cx="3476087" cy="2811278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760412" y="2895599"/>
              <a:ext cx="3476087" cy="2354079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7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999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760412" y="2438400"/>
              <a:ext cx="3476087" cy="45720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7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999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56342" y="2486628"/>
              <a:ext cx="2084225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b="1" noProof="1">
                  <a:latin typeface="Consolas" pitchFamily="49" charset="0"/>
                  <a:cs typeface="Consolas" pitchFamily="49" charset="0"/>
                </a:rPr>
                <a:t>permRep(0, n-1)</a:t>
              </a:r>
            </a:p>
          </p:txBody>
        </p:sp>
      </p:grpSp>
      <p:sp>
        <p:nvSpPr>
          <p:cNvPr id="73" name="AutoShape 25"/>
          <p:cNvSpPr>
            <a:spLocks/>
          </p:cNvSpPr>
          <p:nvPr/>
        </p:nvSpPr>
        <p:spPr bwMode="auto">
          <a:xfrm rot="16200000">
            <a:off x="2640704" y="4412553"/>
            <a:ext cx="275798" cy="1736826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54233" y="5451654"/>
            <a:ext cx="2590099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noProof="1">
                <a:latin typeface="Consolas" pitchFamily="49" charset="0"/>
                <a:cs typeface="Consolas" pitchFamily="49" charset="0"/>
              </a:rPr>
              <a:t>permRep(l + 1, n-1)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8581070" y="3276640"/>
            <a:ext cx="3026915" cy="2810546"/>
            <a:chOff x="8325820" y="2438400"/>
            <a:chExt cx="3027703" cy="2811278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8325820" y="2895600"/>
              <a:ext cx="3027703" cy="2354078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7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999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8325820" y="2438400"/>
              <a:ext cx="3027703" cy="45720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7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999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474585" y="2490674"/>
              <a:ext cx="2728859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799" b="1" noProof="1">
                  <a:latin typeface="Consolas" pitchFamily="49" charset="0"/>
                  <a:cs typeface="Consolas" pitchFamily="49" charset="0"/>
                </a:rPr>
                <a:t>permRep(n-1,</a:t>
              </a:r>
              <a:r>
                <a:rPr lang="en-US" sz="1799" b="1" noProof="1">
                  <a:cs typeface="Consolas" pitchFamily="49" charset="0"/>
                </a:rPr>
                <a:t> </a:t>
              </a:r>
              <a:r>
                <a:rPr lang="en-US" sz="1799" b="1" noProof="1">
                  <a:latin typeface="Consolas" pitchFamily="49" charset="0"/>
                  <a:cs typeface="Consolas" pitchFamily="49" charset="0"/>
                </a:rPr>
                <a:t>n-1)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760719" y="3858792"/>
            <a:ext cx="2666304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799" b="1" dirty="0">
                <a:latin typeface="Consolas" pitchFamily="49" charset="0"/>
                <a:cs typeface="Consolas" pitchFamily="49" charset="0"/>
              </a:rPr>
              <a:t>stop!</a:t>
            </a:r>
            <a:endParaRPr lang="en-US" sz="1799" dirty="0"/>
          </a:p>
        </p:txBody>
      </p:sp>
      <p:sp>
        <p:nvSpPr>
          <p:cNvPr id="53" name="Freeform 9"/>
          <p:cNvSpPr>
            <a:spLocks/>
          </p:cNvSpPr>
          <p:nvPr/>
        </p:nvSpPr>
        <p:spPr bwMode="auto">
          <a:xfrm flipH="1">
            <a:off x="2072244" y="4374915"/>
            <a:ext cx="460023" cy="218751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Freeform 9"/>
          <p:cNvSpPr>
            <a:spLocks/>
          </p:cNvSpPr>
          <p:nvPr/>
        </p:nvSpPr>
        <p:spPr bwMode="auto">
          <a:xfrm flipH="1">
            <a:off x="2062550" y="4241256"/>
            <a:ext cx="823833" cy="349509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 flipH="1">
            <a:off x="2066740" y="4121853"/>
            <a:ext cx="1340603" cy="457680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1189891" y="4205890"/>
            <a:ext cx="0" cy="338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 sz="1799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Line 93"/>
          <p:cNvSpPr>
            <a:spLocks noChangeShapeType="1"/>
          </p:cNvSpPr>
          <p:nvPr/>
        </p:nvSpPr>
        <p:spPr bwMode="auto">
          <a:xfrm>
            <a:off x="1818532" y="4205890"/>
            <a:ext cx="208891" cy="3561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 sz="1799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8718" y="3804093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598099" y="3284760"/>
            <a:ext cx="3475182" cy="2810546"/>
            <a:chOff x="760412" y="2438400"/>
            <a:chExt cx="3476087" cy="2811278"/>
          </a:xfrm>
          <a:solidFill>
            <a:schemeClr val="bg1">
              <a:lumMod val="20000"/>
              <a:lumOff val="80000"/>
            </a:schemeClr>
          </a:solidFill>
          <a:effectLst/>
        </p:grpSpPr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760412" y="2895599"/>
              <a:ext cx="3476087" cy="2354079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7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999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Rectangle 4"/>
            <p:cNvSpPr>
              <a:spLocks noChangeArrowheads="1"/>
            </p:cNvSpPr>
            <p:nvPr/>
          </p:nvSpPr>
          <p:spPr bwMode="auto">
            <a:xfrm>
              <a:off x="760412" y="2438400"/>
              <a:ext cx="3476087" cy="45720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7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999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6342" y="2477053"/>
              <a:ext cx="2084225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b="1" noProof="1">
                  <a:latin typeface="Consolas" pitchFamily="49" charset="0"/>
                  <a:cs typeface="Consolas" pitchFamily="49" charset="0"/>
                </a:rPr>
                <a:t>permRep(2, n-1)</a:t>
              </a:r>
            </a:p>
          </p:txBody>
        </p:sp>
      </p:grpSp>
      <p:sp>
        <p:nvSpPr>
          <p:cNvPr id="87" name="AutoShape 25"/>
          <p:cNvSpPr>
            <a:spLocks/>
          </p:cNvSpPr>
          <p:nvPr/>
        </p:nvSpPr>
        <p:spPr bwMode="auto">
          <a:xfrm rot="16200000">
            <a:off x="6765233" y="4507654"/>
            <a:ext cx="275798" cy="1562862"/>
          </a:xfrm>
          <a:prstGeom prst="leftBrace">
            <a:avLst>
              <a:gd name="adj1" fmla="val 91897"/>
              <a:gd name="adj2" fmla="val 50000"/>
            </a:avLst>
          </a:prstGeom>
          <a:solidFill>
            <a:schemeClr val="bg1">
              <a:lumMod val="20000"/>
              <a:lumOff val="80000"/>
            </a:schemeClr>
          </a:solidFill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26640" y="5462564"/>
            <a:ext cx="2336890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noProof="1">
                <a:latin typeface="Consolas" pitchFamily="49" charset="0"/>
                <a:cs typeface="Consolas" pitchFamily="49" charset="0"/>
              </a:rPr>
              <a:t>permRep(l+1, n-1)</a:t>
            </a:r>
          </a:p>
        </p:txBody>
      </p:sp>
      <p:sp>
        <p:nvSpPr>
          <p:cNvPr id="93" name="Freeform 9"/>
          <p:cNvSpPr>
            <a:spLocks/>
          </p:cNvSpPr>
          <p:nvPr/>
        </p:nvSpPr>
        <p:spPr bwMode="auto">
          <a:xfrm flipH="1">
            <a:off x="6602624" y="4383034"/>
            <a:ext cx="460023" cy="218751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solidFill>
            <a:schemeClr val="bg1">
              <a:lumMod val="20000"/>
              <a:lumOff val="80000"/>
            </a:schemeClr>
          </a:solidFill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reeform 9"/>
          <p:cNvSpPr>
            <a:spLocks/>
          </p:cNvSpPr>
          <p:nvPr/>
        </p:nvSpPr>
        <p:spPr bwMode="auto">
          <a:xfrm flipH="1">
            <a:off x="6592930" y="4249376"/>
            <a:ext cx="823833" cy="349509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solidFill>
            <a:schemeClr val="bg1">
              <a:lumMod val="20000"/>
              <a:lumOff val="80000"/>
            </a:schemeClr>
          </a:solidFill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Line 93"/>
          <p:cNvSpPr>
            <a:spLocks noChangeShapeType="1"/>
          </p:cNvSpPr>
          <p:nvPr/>
        </p:nvSpPr>
        <p:spPr bwMode="auto">
          <a:xfrm>
            <a:off x="5994794" y="4265638"/>
            <a:ext cx="126908" cy="2864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 sz="1799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Line 93"/>
          <p:cNvSpPr>
            <a:spLocks noChangeShapeType="1"/>
          </p:cNvSpPr>
          <p:nvPr/>
        </p:nvSpPr>
        <p:spPr bwMode="auto">
          <a:xfrm>
            <a:off x="6348912" y="4214010"/>
            <a:ext cx="208891" cy="3561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 sz="1799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71930" y="3812213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17630" y="3777301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13511" y="3881617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8054" y="4636463"/>
          <a:ext cx="267786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6310">
                  <a:extLst>
                    <a:ext uri="{9D8B030D-6E8A-4147-A177-3AD203B41FA5}">
                      <a16:colId xmlns:a16="http://schemas.microsoft.com/office/drawing/2014/main" val="2248829579"/>
                    </a:ext>
                  </a:extLst>
                </a:gridCol>
                <a:gridCol w="446310">
                  <a:extLst>
                    <a:ext uri="{9D8B030D-6E8A-4147-A177-3AD203B41FA5}">
                      <a16:colId xmlns:a16="http://schemas.microsoft.com/office/drawing/2014/main" val="1195903515"/>
                    </a:ext>
                  </a:extLst>
                </a:gridCol>
                <a:gridCol w="446310">
                  <a:extLst>
                    <a:ext uri="{9D8B030D-6E8A-4147-A177-3AD203B41FA5}">
                      <a16:colId xmlns:a16="http://schemas.microsoft.com/office/drawing/2014/main" val="984345897"/>
                    </a:ext>
                  </a:extLst>
                </a:gridCol>
                <a:gridCol w="446310">
                  <a:extLst>
                    <a:ext uri="{9D8B030D-6E8A-4147-A177-3AD203B41FA5}">
                      <a16:colId xmlns:a16="http://schemas.microsoft.com/office/drawing/2014/main" val="1765143005"/>
                    </a:ext>
                  </a:extLst>
                </a:gridCol>
                <a:gridCol w="446310">
                  <a:extLst>
                    <a:ext uri="{9D8B030D-6E8A-4147-A177-3AD203B41FA5}">
                      <a16:colId xmlns:a16="http://schemas.microsoft.com/office/drawing/2014/main" val="2781272880"/>
                    </a:ext>
                  </a:extLst>
                </a:gridCol>
                <a:gridCol w="446310">
                  <a:extLst>
                    <a:ext uri="{9D8B030D-6E8A-4147-A177-3AD203B41FA5}">
                      <a16:colId xmlns:a16="http://schemas.microsoft.com/office/drawing/2014/main" val="164176882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86010987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064052" y="4636887"/>
          <a:ext cx="267786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6310">
                  <a:extLst>
                    <a:ext uri="{9D8B030D-6E8A-4147-A177-3AD203B41FA5}">
                      <a16:colId xmlns:a16="http://schemas.microsoft.com/office/drawing/2014/main" val="2248829579"/>
                    </a:ext>
                  </a:extLst>
                </a:gridCol>
                <a:gridCol w="446310">
                  <a:extLst>
                    <a:ext uri="{9D8B030D-6E8A-4147-A177-3AD203B41FA5}">
                      <a16:colId xmlns:a16="http://schemas.microsoft.com/office/drawing/2014/main" val="1195903515"/>
                    </a:ext>
                  </a:extLst>
                </a:gridCol>
                <a:gridCol w="446310">
                  <a:extLst>
                    <a:ext uri="{9D8B030D-6E8A-4147-A177-3AD203B41FA5}">
                      <a16:colId xmlns:a16="http://schemas.microsoft.com/office/drawing/2014/main" val="984345897"/>
                    </a:ext>
                  </a:extLst>
                </a:gridCol>
                <a:gridCol w="446310">
                  <a:extLst>
                    <a:ext uri="{9D8B030D-6E8A-4147-A177-3AD203B41FA5}">
                      <a16:colId xmlns:a16="http://schemas.microsoft.com/office/drawing/2014/main" val="1765143005"/>
                    </a:ext>
                  </a:extLst>
                </a:gridCol>
                <a:gridCol w="446310">
                  <a:extLst>
                    <a:ext uri="{9D8B030D-6E8A-4147-A177-3AD203B41FA5}">
                      <a16:colId xmlns:a16="http://schemas.microsoft.com/office/drawing/2014/main" val="2781272880"/>
                    </a:ext>
                  </a:extLst>
                </a:gridCol>
                <a:gridCol w="446310">
                  <a:extLst>
                    <a:ext uri="{9D8B030D-6E8A-4147-A177-3AD203B41FA5}">
                      <a16:colId xmlns:a16="http://schemas.microsoft.com/office/drawing/2014/main" val="164176882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8601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0354" y="1279386"/>
            <a:ext cx="10308223" cy="5177156"/>
          </a:xfrm>
        </p:spPr>
        <p:txBody>
          <a:bodyPr/>
          <a:lstStyle/>
          <a:p>
            <a:r>
              <a:rPr lang="en-US" altLang="en-US" sz="2199" dirty="0"/>
              <a:t>static void permuteRep(int[] arr, int start, int end) {</a:t>
            </a:r>
            <a:br>
              <a:rPr lang="en-US" altLang="en-US" sz="2199" dirty="0"/>
            </a:br>
            <a:r>
              <a:rPr lang="en-US" altLang="en-US" sz="2199" dirty="0"/>
              <a:t>  print(arr);</a:t>
            </a:r>
            <a:br>
              <a:rPr lang="en-US" altLang="en-US" sz="2199" dirty="0"/>
            </a:br>
            <a:r>
              <a:rPr lang="en-US" altLang="en-US" sz="2199" dirty="0"/>
              <a:t>  for (int left = end - 1; left &gt;= start; left--)</a:t>
            </a:r>
            <a:br>
              <a:rPr lang="en-US" altLang="en-US" sz="2199" dirty="0"/>
            </a:br>
            <a:r>
              <a:rPr lang="en-US" altLang="en-US" sz="2199" dirty="0"/>
              <a:t>      for (int right = left + 1; right &lt;= end; right++) {</a:t>
            </a:r>
            <a:br>
              <a:rPr lang="en-US" altLang="en-US" sz="2199" dirty="0"/>
            </a:br>
            <a:r>
              <a:rPr lang="en-US" altLang="en-US" sz="2199" dirty="0"/>
              <a:t>          if (arr[left] != arr[right]) {</a:t>
            </a:r>
            <a:br>
              <a:rPr lang="en-US" altLang="en-US" sz="2199" dirty="0"/>
            </a:br>
            <a:r>
              <a:rPr lang="en-US" altLang="en-US" sz="2199" dirty="0"/>
              <a:t>              swap(arr, left, right);</a:t>
            </a:r>
            <a:br>
              <a:rPr lang="en-US" altLang="en-US" sz="2199" dirty="0"/>
            </a:br>
            <a:r>
              <a:rPr lang="en-US" altLang="en-US" sz="2199" dirty="0"/>
              <a:t>              permuteRep(arr, left + 1, end);</a:t>
            </a:r>
            <a:br>
              <a:rPr lang="en-US" altLang="en-US" sz="2199" dirty="0"/>
            </a:br>
            <a:r>
              <a:rPr lang="en-US" altLang="en-US" sz="2199" dirty="0"/>
              <a:t>          }</a:t>
            </a:r>
            <a:br>
              <a:rPr lang="en-US" altLang="en-US" sz="2199" dirty="0"/>
            </a:br>
            <a:r>
              <a:rPr lang="en-US" altLang="en-US" sz="2199" dirty="0"/>
              <a:t>      int firstElement = arr[left];</a:t>
            </a:r>
            <a:br>
              <a:rPr lang="en-US" altLang="en-US" sz="2199" dirty="0"/>
            </a:br>
            <a:r>
              <a:rPr lang="en-US" altLang="en-US" sz="2199" dirty="0"/>
              <a:t>      for (int i = left; i &lt;= end - 1; i++)</a:t>
            </a:r>
            <a:br>
              <a:rPr lang="en-US" altLang="en-US" sz="2199" dirty="0"/>
            </a:br>
            <a:r>
              <a:rPr lang="en-US" altLang="en-US" sz="2199" dirty="0"/>
              <a:t>          arr[i] = arr[i + 1];</a:t>
            </a:r>
            <a:br>
              <a:rPr lang="en-US" altLang="en-US" sz="2199" dirty="0"/>
            </a:br>
            <a:r>
              <a:rPr lang="en-US" altLang="en-US" sz="2199" dirty="0"/>
              <a:t>      arr[end] = firstElement;</a:t>
            </a:r>
            <a:br>
              <a:rPr lang="en-US" altLang="en-US" sz="2199" dirty="0"/>
            </a:br>
            <a:r>
              <a:rPr lang="en-US" altLang="en-US" sz="2199" dirty="0"/>
              <a:t>    }</a:t>
            </a:r>
            <a:br>
              <a:rPr lang="en-US" altLang="en-US" sz="2199" dirty="0"/>
            </a:br>
            <a:r>
              <a:rPr lang="en-US" altLang="en-US" sz="2199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Generating Permutations with Repetition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354" y="41223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999" dirty="0"/>
          </a:p>
        </p:txBody>
      </p:sp>
      <p:sp>
        <p:nvSpPr>
          <p:cNvPr id="13" name="Rectangle 12"/>
          <p:cNvSpPr/>
          <p:nvPr/>
        </p:nvSpPr>
        <p:spPr>
          <a:xfrm>
            <a:off x="5180012" y="5255597"/>
            <a:ext cx="5494396" cy="12334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79953" tIns="107972" rIns="179953" bIns="107972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int[] {3, 5, 1, 5, 5};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Arrays.sort(arr);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permuteRep(arr, 0, arr.length-1);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688" y="1280079"/>
            <a:ext cx="1475991" cy="51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Order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bg-BG" sz="3399" b="1" dirty="0">
                <a:solidFill>
                  <a:schemeClr val="bg1"/>
                </a:solidFill>
              </a:rPr>
              <a:t>,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in all possible ways</a:t>
            </a:r>
          </a:p>
          <a:p>
            <a:r>
              <a:rPr lang="en-GB" sz="3399" dirty="0"/>
              <a:t>How many ways are there?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5122"/>
              </p:ext>
            </p:extLst>
          </p:nvPr>
        </p:nvGraphicFramePr>
        <p:xfrm>
          <a:off x="1598612" y="3093336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836612" y="3886200"/>
                <a:ext cx="3905059" cy="1067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1!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2!..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4399" i="1" dirty="0">
                    <a:latin typeface="Cambria Math" panose="02040503050406030204" pitchFamily="18" charset="0"/>
                  </a:rPr>
                  <a:t> </a:t>
                </a:r>
                <a:r>
                  <a:rPr lang="en-GB" sz="4399" dirty="0">
                    <a:latin typeface="Cambria Math" panose="02040503050406030204" pitchFamily="18" charset="0"/>
                  </a:rPr>
                  <a:t>=</a:t>
                </a:r>
                <a:r>
                  <a:rPr lang="en-GB" sz="4399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bg-BG" sz="4399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3886200"/>
                <a:ext cx="3905059" cy="1067258"/>
              </a:xfrm>
              <a:prstGeom prst="rect">
                <a:avLst/>
              </a:prstGeom>
              <a:blipFill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84369" y="4164506"/>
            <a:ext cx="2516559" cy="510645"/>
          </a:xfrm>
          <a:prstGeom prst="wedgeRoundRectCallout">
            <a:avLst>
              <a:gd name="adj1" fmla="val -67925"/>
              <a:gd name="adj2" fmla="val 75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3 different ways</a:t>
            </a:r>
            <a:endParaRPr lang="en-US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2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72F5A31B-24A8-451A-BE16-CDC7CE50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6136165" y="1954097"/>
            <a:ext cx="1449727" cy="14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pic>
        <p:nvPicPr>
          <p:cNvPr id="4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551" y="1282441"/>
            <a:ext cx="1980684" cy="198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85FF6E27-102A-443E-B943-AE672CD3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5369548" y="2803456"/>
            <a:ext cx="1449727" cy="14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pic>
        <p:nvPicPr>
          <p:cNvPr id="9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99" y="1368875"/>
            <a:ext cx="2575227" cy="257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dirty="0"/>
              <a:t>Given a set of elements N and K slots:</a:t>
            </a:r>
          </a:p>
          <a:p>
            <a:pPr lvl="1"/>
            <a:r>
              <a:rPr lang="en-US" sz="3199" dirty="0"/>
              <a:t>Order the N elements in all the possible ways inside the K slots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</p:spTree>
    <p:extLst>
      <p:ext uri="{BB962C8B-B14F-4D97-AF65-F5344CB8AC3E}">
        <p14:creationId xmlns:p14="http://schemas.microsoft.com/office/powerpoint/2010/main" val="172197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(1)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637" y="3852332"/>
            <a:ext cx="2437765" cy="2437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59" y="1295956"/>
            <a:ext cx="2437765" cy="243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14" y="1295956"/>
            <a:ext cx="2437765" cy="24377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8E4A92-D4C1-4B25-B2E6-333D2E5C5D1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5" y="1640960"/>
            <a:ext cx="3576973" cy="3576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1A97B4-C1C8-4915-AE5B-27F28499CE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14" y="1753038"/>
            <a:ext cx="3576973" cy="3576973"/>
          </a:xfrm>
          <a:prstGeom prst="rect">
            <a:avLst/>
          </a:prstGeom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971205" y="4611633"/>
            <a:ext cx="2366587" cy="919162"/>
          </a:xfrm>
          <a:prstGeom prst="wedgeRoundRectCallout">
            <a:avLst>
              <a:gd name="adj1" fmla="val -49290"/>
              <a:gd name="adj2" fmla="val -119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Not enough chairs</a:t>
            </a:r>
            <a:endParaRPr lang="en-US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5" y="1640960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14" y="1753038"/>
            <a:ext cx="3576973" cy="357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61" y="3776760"/>
            <a:ext cx="2437765" cy="2437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77" y="3684428"/>
            <a:ext cx="2437765" cy="243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9" y="1355388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5" y="1640960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(3)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14" y="1753038"/>
            <a:ext cx="3576973" cy="357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92" y="3816975"/>
            <a:ext cx="2437765" cy="2437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84" y="1299349"/>
            <a:ext cx="2437765" cy="243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9" y="1355388"/>
            <a:ext cx="2437765" cy="24377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4BC656-901A-4BCB-8498-FBA7EFF473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36" y="1524496"/>
            <a:ext cx="613126" cy="6131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2A79BE-273A-4AAA-9CA7-CFE77F3263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1526870"/>
            <a:ext cx="614462" cy="6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3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5" y="1640960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(4)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14" y="1753038"/>
            <a:ext cx="3576973" cy="3576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35" y="3801920"/>
            <a:ext cx="2437765" cy="243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8" y="1364155"/>
            <a:ext cx="2437765" cy="2437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7C3504-E75B-45BF-8FEB-CD57C4751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22" y="1594220"/>
            <a:ext cx="2437765" cy="24377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3698AA-4A6D-4721-8427-C141B84E1B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36" y="1524496"/>
            <a:ext cx="613126" cy="613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DB6B09-E815-4ED7-8564-59681194E7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1523160"/>
            <a:ext cx="614462" cy="6144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512E89-7BE5-467E-AD53-F0E3AAE372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1" y="2346879"/>
            <a:ext cx="589668" cy="5896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10AE4D-1AB6-4944-B9B4-198D1B344C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2343957"/>
            <a:ext cx="614462" cy="6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5" y="1640960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(5)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14" y="1753038"/>
            <a:ext cx="3576973" cy="357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42" y="3741208"/>
            <a:ext cx="2437765" cy="2437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7" y="1263792"/>
            <a:ext cx="2437765" cy="243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19" y="3772373"/>
            <a:ext cx="2437765" cy="2437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46462-4362-4DD5-A332-AC29A66136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36" y="1524496"/>
            <a:ext cx="613126" cy="613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C747DE-919F-4A26-B5C7-08C7AE64A2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1526870"/>
            <a:ext cx="614462" cy="6144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93578C-1E74-45FB-A906-90A97B348C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1" y="2346879"/>
            <a:ext cx="589668" cy="5896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6C2AF-1857-482A-9768-5E939BC6E7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2343957"/>
            <a:ext cx="614462" cy="6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5" y="1640960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(6)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14" y="1753038"/>
            <a:ext cx="3576973" cy="357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42" y="3741208"/>
            <a:ext cx="2437765" cy="2437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7" y="1263792"/>
            <a:ext cx="2437765" cy="243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00" y="1434934"/>
            <a:ext cx="2437765" cy="2437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46462-4362-4DD5-A332-AC29A66136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36" y="1524496"/>
            <a:ext cx="613126" cy="613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C747DE-919F-4A26-B5C7-08C7AE64A2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1526870"/>
            <a:ext cx="614462" cy="6144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593A60-36A8-46F0-8484-4A53B61DEA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93" y="3128082"/>
            <a:ext cx="613126" cy="6131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93578C-1E74-45FB-A906-90A97B348C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1" y="2346879"/>
            <a:ext cx="589668" cy="5896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6C2AF-1857-482A-9768-5E939BC6E7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2343957"/>
            <a:ext cx="614462" cy="6144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CF2A1D-F60D-44F7-9959-ABD6F6CC71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868" y="3121763"/>
            <a:ext cx="614462" cy="6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1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5" y="1640960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(7)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14" y="1753038"/>
            <a:ext cx="3576973" cy="357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02" y="1524496"/>
            <a:ext cx="2437765" cy="2437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9" y="1350448"/>
            <a:ext cx="2437765" cy="243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638" y="3852332"/>
            <a:ext cx="2437765" cy="24377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15C6BC-42A1-44F9-A4AA-F63E7E849C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1" y="3962261"/>
            <a:ext cx="589668" cy="5896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352B92-0A81-4C6F-BF6B-DEC6EB6F1E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93" y="3910871"/>
            <a:ext cx="613126" cy="613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172419-302E-4739-B370-CA7DF51960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36" y="1524496"/>
            <a:ext cx="613126" cy="613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119E538-E1CA-4AFF-BAC8-7638C2A4B6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1526870"/>
            <a:ext cx="614462" cy="6144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76C5AC-8326-430D-9D6E-A7CF3503E6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93" y="3128082"/>
            <a:ext cx="613126" cy="6131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90936C-831A-4898-B3C6-053B37144C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1" y="2346879"/>
            <a:ext cx="589668" cy="5896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BDCA4B1-BADA-466E-95CF-BDC2A4F09C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2343957"/>
            <a:ext cx="614462" cy="6144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BD8F51-1172-449A-8501-33EEB11AA1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868" y="3121763"/>
            <a:ext cx="614462" cy="6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5" y="1640960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(8)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14" y="1753038"/>
            <a:ext cx="3576973" cy="357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6" y="1528881"/>
            <a:ext cx="2437765" cy="2437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74" y="3809901"/>
            <a:ext cx="2437765" cy="243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752" y="3836619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696E0A-2AAC-4B63-92B3-95271AFCDC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1" y="3962261"/>
            <a:ext cx="589668" cy="5896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A968E6-FFFF-4A7D-B9E7-B57A33BEE6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93" y="3910871"/>
            <a:ext cx="613126" cy="61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F75241-1187-411A-A62C-8BB99DBF62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36" y="1524496"/>
            <a:ext cx="613126" cy="6131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098694-2BB9-4D34-A909-E0D8D67003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1526870"/>
            <a:ext cx="614462" cy="6144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EC0079-6BC0-44F4-B19A-B6DAF17747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93" y="3128082"/>
            <a:ext cx="613126" cy="6131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F9C2C2-E839-4246-A38E-778A3F8E40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1" y="2346879"/>
            <a:ext cx="589668" cy="5896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78E93C-34C8-4DCB-B450-551A4F22DC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2343957"/>
            <a:ext cx="614462" cy="6144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CC64E9A-91A1-4718-BE15-DE1E00FC2F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868" y="3121763"/>
            <a:ext cx="614462" cy="6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9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5" y="1640960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(9)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14" y="1753038"/>
            <a:ext cx="3576973" cy="357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6" y="1528881"/>
            <a:ext cx="2437765" cy="2437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74" y="3809901"/>
            <a:ext cx="2437765" cy="243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53" y="1493511"/>
            <a:ext cx="2437765" cy="24377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BC6625-F595-4DC7-91BE-41F3AC45E8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04" y="4635832"/>
            <a:ext cx="614462" cy="6144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B3C23D-692E-4811-9D9C-E6E1514D1D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51" y="4659160"/>
            <a:ext cx="589668" cy="5896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696E0A-2AAC-4B63-92B3-95271AFCDC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1" y="3962261"/>
            <a:ext cx="589668" cy="5896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A968E6-FFFF-4A7D-B9E7-B57A33BEE6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93" y="3910871"/>
            <a:ext cx="613126" cy="61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F75241-1187-411A-A62C-8BB99DBF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36" y="1524496"/>
            <a:ext cx="613126" cy="6131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098694-2BB9-4D34-A909-E0D8D6700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1526870"/>
            <a:ext cx="614462" cy="6144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EC0079-6BC0-44F4-B19A-B6DAF17747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93" y="3128082"/>
            <a:ext cx="613126" cy="6131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F9C2C2-E839-4246-A38E-778A3F8E40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1" y="2346879"/>
            <a:ext cx="589668" cy="5896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78E93C-34C8-4DCB-B450-551A4F22DC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2343957"/>
            <a:ext cx="614462" cy="6144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CC64E9A-91A1-4718-BE15-DE1E00FC2F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868" y="3121763"/>
            <a:ext cx="614462" cy="6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 of a set is, loosely speaking, an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arrangement</a:t>
            </a:r>
            <a:r>
              <a:rPr lang="en-US" dirty="0"/>
              <a:t> of its members into a 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 or </a:t>
            </a:r>
            <a:br>
              <a:rPr lang="bg-BG" dirty="0"/>
            </a:br>
            <a:r>
              <a:rPr lang="en-US" dirty="0"/>
              <a:t>linear order, or if the set is already ordered, a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rearrangement</a:t>
            </a:r>
            <a:r>
              <a:rPr lang="en-US" dirty="0"/>
              <a:t> of its elements.</a:t>
            </a:r>
          </a:p>
          <a:p>
            <a:pPr lvl="1">
              <a:buClr>
                <a:schemeClr val="tx1"/>
              </a:buClr>
            </a:pPr>
            <a:r>
              <a:rPr lang="en-US" sz="3199" dirty="0"/>
              <a:t>There are </a:t>
            </a:r>
            <a:r>
              <a:rPr lang="en-US" sz="3199" b="1" dirty="0">
                <a:solidFill>
                  <a:schemeClr val="bg1"/>
                </a:solidFill>
              </a:rPr>
              <a:t>two</a:t>
            </a:r>
            <a:r>
              <a:rPr lang="en-US" sz="3199" dirty="0"/>
              <a:t> types of permutations</a:t>
            </a:r>
          </a:p>
          <a:p>
            <a:pPr lvl="2">
              <a:buClr>
                <a:schemeClr val="tx1"/>
              </a:buClr>
            </a:pPr>
            <a:r>
              <a:rPr lang="en-US" sz="2999" dirty="0"/>
              <a:t>Without </a:t>
            </a:r>
            <a:r>
              <a:rPr lang="en-US" sz="2999" b="1" dirty="0">
                <a:solidFill>
                  <a:schemeClr val="bg1"/>
                </a:solidFill>
              </a:rPr>
              <a:t>repetition</a:t>
            </a:r>
          </a:p>
          <a:p>
            <a:pPr lvl="2">
              <a:buClr>
                <a:schemeClr val="tx1"/>
              </a:buClr>
            </a:pPr>
            <a:r>
              <a:rPr lang="en-US" sz="2999" dirty="0"/>
              <a:t>With </a:t>
            </a:r>
            <a:r>
              <a:rPr lang="en-US" sz="2999" b="1" dirty="0">
                <a:solidFill>
                  <a:schemeClr val="bg1"/>
                </a:solidFill>
              </a:rPr>
              <a:t>repetition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</p:spTree>
    <p:extLst>
      <p:ext uri="{BB962C8B-B14F-4D97-AF65-F5344CB8AC3E}">
        <p14:creationId xmlns:p14="http://schemas.microsoft.com/office/powerpoint/2010/main" val="40340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5" y="1640960"/>
            <a:ext cx="3576973" cy="3576973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(10)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14" y="1753038"/>
            <a:ext cx="3576973" cy="357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9" y="1432305"/>
            <a:ext cx="2437765" cy="243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90" y="3809901"/>
            <a:ext cx="2437765" cy="24377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032478-96F6-42A8-8255-3E235A0607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40" y="5459257"/>
            <a:ext cx="589668" cy="5896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AEBF4B-7ACC-4D71-9483-63B507FED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63" y="1473105"/>
            <a:ext cx="2437765" cy="24377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690F6FB-616B-435E-989B-A59672DC22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04" y="4635832"/>
            <a:ext cx="614462" cy="6144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62067F-2E69-4807-87A4-0F4EDE407F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51" y="4659160"/>
            <a:ext cx="589668" cy="5896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F7EE50-28E1-4049-9F78-4F71FD5CF6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1" y="3962261"/>
            <a:ext cx="589668" cy="58966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B3E06DE-EF72-45DC-B38D-4AA2343726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93" y="3910871"/>
            <a:ext cx="613126" cy="6131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A5CE2C5-C90B-4D62-919E-255C95DDD9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36" y="5423260"/>
            <a:ext cx="613126" cy="6131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74B785-3CAA-4F24-9E15-61A5438FB5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1526870"/>
            <a:ext cx="614462" cy="6144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2AA6D8-2BF6-48B5-8371-3F40900688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93" y="3128082"/>
            <a:ext cx="613126" cy="61312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47B666-3F7A-4037-A19B-D2DF0C4E23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1" y="2346879"/>
            <a:ext cx="589668" cy="5896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8DB7C8D-BF8C-4E50-A5A3-1717CB9A07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36" y="2343957"/>
            <a:ext cx="614462" cy="6144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8E92E2D-15FB-4539-B01B-3291C0B234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868" y="3121763"/>
            <a:ext cx="614462" cy="6144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6883E23-B88C-48BB-94B3-7051093284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36" y="1524496"/>
            <a:ext cx="613126" cy="6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9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Order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bg-BG" sz="3399" dirty="0"/>
              <a:t>,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in all possible ways int </a:t>
            </a:r>
            <a:r>
              <a:rPr lang="en-GB" sz="3399" b="1" dirty="0">
                <a:solidFill>
                  <a:schemeClr val="bg1"/>
                </a:solidFill>
              </a:rPr>
              <a:t>k slots</a:t>
            </a:r>
          </a:p>
          <a:p>
            <a:pPr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Pick</a:t>
            </a:r>
            <a:r>
              <a:rPr lang="en-GB" sz="3399" dirty="0"/>
              <a:t> each </a:t>
            </a:r>
            <a:r>
              <a:rPr lang="en-GB" sz="3399" b="1" dirty="0">
                <a:solidFill>
                  <a:schemeClr val="bg1"/>
                </a:solidFill>
              </a:rPr>
              <a:t>item</a:t>
            </a:r>
            <a:r>
              <a:rPr lang="en-GB" sz="3399" dirty="0"/>
              <a:t> only </a:t>
            </a:r>
            <a:r>
              <a:rPr lang="en-GB" sz="3399" b="1" dirty="0">
                <a:solidFill>
                  <a:schemeClr val="bg1"/>
                </a:solidFill>
              </a:rPr>
              <a:t>once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(11)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678069" y="312428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487077" y="312428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277755" y="312428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07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Order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bg-BG" sz="3399" dirty="0"/>
              <a:t>,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in all possible ways int </a:t>
            </a:r>
            <a:r>
              <a:rPr lang="en-GB" sz="3399" b="1" dirty="0">
                <a:solidFill>
                  <a:schemeClr val="bg1"/>
                </a:solidFill>
              </a:rPr>
              <a:t>k slots</a:t>
            </a:r>
          </a:p>
          <a:p>
            <a:pPr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Pick</a:t>
            </a:r>
            <a:r>
              <a:rPr lang="en-GB" sz="3399" dirty="0"/>
              <a:t> each </a:t>
            </a:r>
            <a:r>
              <a:rPr lang="en-GB" sz="3399" b="1" dirty="0">
                <a:solidFill>
                  <a:schemeClr val="bg1"/>
                </a:solidFill>
              </a:rPr>
              <a:t>item</a:t>
            </a:r>
            <a:r>
              <a:rPr lang="en-GB" sz="3399" dirty="0"/>
              <a:t> only </a:t>
            </a:r>
            <a:r>
              <a:rPr lang="en-GB" sz="3399" b="1" dirty="0">
                <a:solidFill>
                  <a:schemeClr val="bg1"/>
                </a:solidFill>
              </a:rPr>
              <a:t>once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(12)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681205" y="3138259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490212" y="3138259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280890" y="3138259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/>
        </p:nvGraphicFramePr>
        <p:xfrm>
          <a:off x="919403" y="42047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/>
        </p:nvGraphicFramePr>
        <p:xfrm>
          <a:off x="2653443" y="42047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/>
        </p:nvGraphicFramePr>
        <p:xfrm>
          <a:off x="4822694" y="42047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/>
        </p:nvGraphicFramePr>
        <p:xfrm>
          <a:off x="6556734" y="42047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/>
        </p:nvGraphicFramePr>
        <p:xfrm>
          <a:off x="8519088" y="42047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/>
        </p:nvGraphicFramePr>
        <p:xfrm>
          <a:off x="10253129" y="42047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8C43D-42DF-4321-8564-4F31D5E95E9A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353990" y="3595435"/>
            <a:ext cx="868588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BE37E-7643-435E-976C-0FF4685BB6B4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222578" y="3595435"/>
            <a:ext cx="865452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7CB72-383B-413D-8058-C588BD774802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257281" y="3595435"/>
            <a:ext cx="774304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D5C8BC-4FAB-44E4-8622-08205CB1B16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031585" y="3595435"/>
            <a:ext cx="959736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D6618-6A9C-4305-9195-ABF4FED07D96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8953675" y="3595435"/>
            <a:ext cx="868588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1B352-7310-40E2-A079-B83C0764E129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822263" y="3595435"/>
            <a:ext cx="865453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0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99" dirty="0"/>
              <a:t>Generates all possible </a:t>
            </a:r>
            <a:r>
              <a:rPr lang="en-GB" sz="3399" b="1" dirty="0">
                <a:solidFill>
                  <a:schemeClr val="bg1"/>
                </a:solidFill>
              </a:rPr>
              <a:t>variations of k </a:t>
            </a:r>
            <a:r>
              <a:rPr lang="en-GB" sz="3399" dirty="0"/>
              <a:t>from a set of elements</a:t>
            </a:r>
          </a:p>
          <a:p>
            <a:r>
              <a:rPr lang="en-GB" sz="3399" dirty="0"/>
              <a:t>You can </a:t>
            </a:r>
            <a:r>
              <a:rPr lang="en-GB" sz="3399" b="1" dirty="0">
                <a:solidFill>
                  <a:schemeClr val="bg1"/>
                </a:solidFill>
              </a:rPr>
              <a:t>pick</a:t>
            </a:r>
            <a:r>
              <a:rPr lang="en-GB" sz="33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399" dirty="0"/>
              <a:t>an </a:t>
            </a:r>
            <a:r>
              <a:rPr lang="en-GB" sz="3399" b="1" dirty="0">
                <a:solidFill>
                  <a:schemeClr val="bg1"/>
                </a:solidFill>
              </a:rPr>
              <a:t>item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10401" y="4124122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96" y="3846468"/>
            <a:ext cx="1183893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2984916"/>
            <a:ext cx="936917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C B</a:t>
            </a:r>
          </a:p>
        </p:txBody>
      </p:sp>
    </p:spTree>
    <p:extLst>
      <p:ext uri="{BB962C8B-B14F-4D97-AF65-F5344CB8AC3E}">
        <p14:creationId xmlns:p14="http://schemas.microsoft.com/office/powerpoint/2010/main" val="1550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6720" y="1373648"/>
            <a:ext cx="10946680" cy="4954782"/>
          </a:xfrm>
        </p:spPr>
        <p:txBody>
          <a:bodyPr/>
          <a:lstStyle/>
          <a:p>
            <a:r>
              <a:rPr lang="en-US" altLang="en-US" sz="2199" dirty="0"/>
              <a:t>public static void variations(int index) {</a:t>
            </a:r>
            <a:br>
              <a:rPr lang="en-US" altLang="en-US" sz="2199" dirty="0"/>
            </a:br>
            <a:r>
              <a:rPr lang="en-US" altLang="en-US" sz="2199" dirty="0"/>
              <a:t>    if (index &gt;= kSlots.length) {</a:t>
            </a:r>
            <a:br>
              <a:rPr lang="en-US" altLang="en-US" sz="2199" dirty="0"/>
            </a:br>
            <a:r>
              <a:rPr lang="en-US" altLang="en-US" sz="2199" dirty="0"/>
              <a:t>        System.out.println(</a:t>
            </a:r>
            <a:r>
              <a:rPr lang="en-US" altLang="en-US" sz="2199" dirty="0" err="1"/>
              <a:t>String.join</a:t>
            </a:r>
            <a:r>
              <a:rPr lang="en-US" altLang="en-US" sz="2199" dirty="0"/>
              <a:t>(" ", kSlots));</a:t>
            </a:r>
            <a:br>
              <a:rPr lang="en-US" altLang="en-US" sz="2199" dirty="0"/>
            </a:br>
            <a:r>
              <a:rPr lang="en-US" altLang="en-US" sz="2199" dirty="0"/>
              <a:t>    } else {</a:t>
            </a:r>
            <a:br>
              <a:rPr lang="en-US" altLang="en-US" sz="2199" dirty="0"/>
            </a:br>
            <a:r>
              <a:rPr lang="en-US" altLang="en-US" sz="2199" dirty="0"/>
              <a:t>        for (int i = 0; i &lt; elements.length; i++) {</a:t>
            </a:r>
            <a:br>
              <a:rPr lang="en-US" altLang="en-US" sz="2199" dirty="0"/>
            </a:br>
            <a:r>
              <a:rPr lang="en-US" altLang="en-US" sz="2199" dirty="0"/>
              <a:t>            if (!used[i]) {</a:t>
            </a:r>
            <a:br>
              <a:rPr lang="en-US" altLang="en-US" sz="2199" dirty="0"/>
            </a:br>
            <a:r>
              <a:rPr lang="en-US" altLang="en-US" sz="2199" dirty="0"/>
              <a:t>                used[i] = true;</a:t>
            </a:r>
            <a:br>
              <a:rPr lang="en-US" altLang="en-US" sz="2199" dirty="0"/>
            </a:br>
            <a:r>
              <a:rPr lang="en-US" altLang="en-US" sz="2199" dirty="0"/>
              <a:t>                kSlots[index] = elements[i];</a:t>
            </a:r>
            <a:br>
              <a:rPr lang="en-US" altLang="en-US" sz="2199" dirty="0"/>
            </a:br>
            <a:r>
              <a:rPr lang="en-US" altLang="en-US" sz="2199" dirty="0"/>
              <a:t>                variations(index + 1);</a:t>
            </a:r>
            <a:br>
              <a:rPr lang="en-US" altLang="en-US" sz="2199" dirty="0"/>
            </a:br>
            <a:r>
              <a:rPr lang="en-US" altLang="en-US" sz="2199" dirty="0"/>
              <a:t>                used[i] = false;</a:t>
            </a:r>
            <a:br>
              <a:rPr lang="en-US" altLang="en-US" sz="2199" dirty="0"/>
            </a:br>
            <a:r>
              <a:rPr lang="en-US" altLang="en-US" sz="2199" dirty="0"/>
              <a:t>            }</a:t>
            </a:r>
            <a:br>
              <a:rPr lang="en-US" altLang="en-US" sz="2199" dirty="0"/>
            </a:br>
            <a:r>
              <a:rPr lang="en-US" altLang="en-US" sz="2199" dirty="0"/>
              <a:t>        }</a:t>
            </a:r>
            <a:br>
              <a:rPr lang="en-US" altLang="en-US" sz="2199" dirty="0"/>
            </a:br>
            <a:r>
              <a:rPr lang="en-US" altLang="en-US" sz="2199" dirty="0"/>
              <a:t>    }</a:t>
            </a:r>
            <a:br>
              <a:rPr lang="en-US" altLang="en-US" sz="2199" dirty="0"/>
            </a:br>
            <a:r>
              <a:rPr lang="en-US" altLang="en-US" sz="2199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Variations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354" y="41223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999" dirty="0"/>
          </a:p>
        </p:txBody>
      </p:sp>
    </p:spTree>
    <p:extLst>
      <p:ext uri="{BB962C8B-B14F-4D97-AF65-F5344CB8AC3E}">
        <p14:creationId xmlns:p14="http://schemas.microsoft.com/office/powerpoint/2010/main" val="14559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Order</a:t>
            </a:r>
            <a:r>
              <a:rPr lang="en-GB" sz="3399" dirty="0">
                <a:solidFill>
                  <a:schemeClr val="bg1"/>
                </a:solidFill>
              </a:rPr>
              <a:t> </a:t>
            </a:r>
            <a:r>
              <a:rPr lang="en-GB" sz="3399" b="1" dirty="0">
                <a:solidFill>
                  <a:schemeClr val="bg1"/>
                </a:solidFill>
              </a:rPr>
              <a:t>two</a:t>
            </a:r>
            <a:r>
              <a:rPr lang="en-GB" sz="3399" dirty="0">
                <a:solidFill>
                  <a:schemeClr val="bg1"/>
                </a:solidFill>
              </a:rPr>
              <a:t> </a:t>
            </a:r>
            <a:r>
              <a:rPr lang="en-GB" sz="3399" dirty="0"/>
              <a:t>from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D</a:t>
            </a:r>
            <a:r>
              <a:rPr lang="en-GB" sz="3399" dirty="0"/>
              <a:t> in all possible ways</a:t>
            </a:r>
          </a:p>
          <a:p>
            <a:r>
              <a:rPr lang="en-GB" sz="3399" dirty="0"/>
              <a:t>How many ways are there?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21541"/>
              </p:ext>
            </p:extLst>
          </p:nvPr>
        </p:nvGraphicFramePr>
        <p:xfrm>
          <a:off x="986530" y="2889147"/>
          <a:ext cx="188016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42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809832" y="4488932"/>
                <a:ext cx="3447978" cy="1200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bg-BG" sz="4399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32" y="4488932"/>
                <a:ext cx="3447978" cy="1200316"/>
              </a:xfrm>
              <a:prstGeom prst="rect">
                <a:avLst/>
              </a:prstGeom>
              <a:blipFill>
                <a:blip r:embed="rId2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09766"/>
              </p:ext>
            </p:extLst>
          </p:nvPr>
        </p:nvGraphicFramePr>
        <p:xfrm>
          <a:off x="1403049" y="3749376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1491611" y="3716374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2023419" y="3716374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3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56765" y="3420145"/>
            <a:ext cx="1514963" cy="510645"/>
          </a:xfrm>
          <a:prstGeom prst="wedgeRoundRectCallout">
            <a:avLst>
              <a:gd name="adj1" fmla="val -9637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Multiply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579812" y="4374186"/>
            <a:ext cx="2253198" cy="919162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/>
                </a:solidFill>
              </a:rPr>
              <a:t>Twelve</a:t>
            </a:r>
            <a:r>
              <a:rPr lang="en-US" sz="2399" b="1" dirty="0">
                <a:solidFill>
                  <a:srgbClr val="FFFFFF"/>
                </a:solidFill>
              </a:rPr>
              <a:t> different ways</a:t>
            </a:r>
            <a:endParaRPr lang="en-US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7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99" dirty="0"/>
              <a:t>Order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, and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in all possible ways into k slots</a:t>
            </a:r>
          </a:p>
          <a:p>
            <a:r>
              <a:rPr lang="en-GB" sz="3399" dirty="0"/>
              <a:t>You can </a:t>
            </a:r>
            <a:r>
              <a:rPr lang="en-GB" sz="3399" b="1" dirty="0">
                <a:solidFill>
                  <a:schemeClr val="bg1"/>
                </a:solidFill>
              </a:rPr>
              <a:t>pick</a:t>
            </a:r>
            <a:r>
              <a:rPr lang="en-GB" sz="3399" dirty="0"/>
              <a:t> an item </a:t>
            </a:r>
            <a:r>
              <a:rPr lang="en-GB" sz="3399" b="1" dirty="0">
                <a:solidFill>
                  <a:schemeClr val="bg1"/>
                </a:solidFill>
              </a:rPr>
              <a:t>multiple times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with Repetitions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B40FC-2BB9-4A63-9D14-7899A7D0281E}"/>
              </a:ext>
            </a:extLst>
          </p:cNvPr>
          <p:cNvGraphicFramePr>
            <a:graphicFrameLocks noGrp="1"/>
          </p:cNvGraphicFramePr>
          <p:nvPr/>
        </p:nvGraphicFramePr>
        <p:xfrm>
          <a:off x="1675963" y="320046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EEF647-93C0-47E1-B526-29306FB07009}"/>
              </a:ext>
            </a:extLst>
          </p:cNvPr>
          <p:cNvGraphicFramePr>
            <a:graphicFrameLocks noGrp="1"/>
          </p:cNvGraphicFramePr>
          <p:nvPr/>
        </p:nvGraphicFramePr>
        <p:xfrm>
          <a:off x="5484971" y="320046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1B1E81D-8A7C-4AF4-98AE-9B20DC143158}"/>
              </a:ext>
            </a:extLst>
          </p:cNvPr>
          <p:cNvGraphicFramePr>
            <a:graphicFrameLocks noGrp="1"/>
          </p:cNvGraphicFramePr>
          <p:nvPr/>
        </p:nvGraphicFramePr>
        <p:xfrm>
          <a:off x="9275648" y="320046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BBB96B-B395-4399-9897-DB88037F89D5}"/>
              </a:ext>
            </a:extLst>
          </p:cNvPr>
          <p:cNvGraphicFramePr>
            <a:graphicFrameLocks noGrp="1"/>
          </p:cNvGraphicFramePr>
          <p:nvPr/>
        </p:nvGraphicFramePr>
        <p:xfrm>
          <a:off x="914161" y="42669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137A01C-570C-467E-B56A-AE20ADFE58CD}"/>
              </a:ext>
            </a:extLst>
          </p:cNvPr>
          <p:cNvGraphicFramePr>
            <a:graphicFrameLocks noGrp="1"/>
          </p:cNvGraphicFramePr>
          <p:nvPr/>
        </p:nvGraphicFramePr>
        <p:xfrm>
          <a:off x="2648201" y="42669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AD70737-358E-459A-85BD-949A01AE9249}"/>
              </a:ext>
            </a:extLst>
          </p:cNvPr>
          <p:cNvGraphicFramePr>
            <a:graphicFrameLocks noGrp="1"/>
          </p:cNvGraphicFramePr>
          <p:nvPr/>
        </p:nvGraphicFramePr>
        <p:xfrm>
          <a:off x="4817452" y="42669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8512C27-DD2D-42BF-8D7D-3FF7AECC4C11}"/>
              </a:ext>
            </a:extLst>
          </p:cNvPr>
          <p:cNvGraphicFramePr>
            <a:graphicFrameLocks noGrp="1"/>
          </p:cNvGraphicFramePr>
          <p:nvPr/>
        </p:nvGraphicFramePr>
        <p:xfrm>
          <a:off x="6551493" y="42669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BC8272A-DD23-4F8C-AEB5-6931E8FC128D}"/>
              </a:ext>
            </a:extLst>
          </p:cNvPr>
          <p:cNvGraphicFramePr>
            <a:graphicFrameLocks noGrp="1"/>
          </p:cNvGraphicFramePr>
          <p:nvPr/>
        </p:nvGraphicFramePr>
        <p:xfrm>
          <a:off x="8513847" y="42669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C9E4EA0-B71F-4222-A74B-754FE15A288C}"/>
              </a:ext>
            </a:extLst>
          </p:cNvPr>
          <p:cNvGraphicFramePr>
            <a:graphicFrameLocks noGrp="1"/>
          </p:cNvGraphicFramePr>
          <p:nvPr/>
        </p:nvGraphicFramePr>
        <p:xfrm>
          <a:off x="10247887" y="42669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31D3AB-6591-458E-9349-25B1C32FFC7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348748" y="3657636"/>
            <a:ext cx="868588" cy="609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9D36A0-17D2-4CC2-BDC4-126E2839B0A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217336" y="3657636"/>
            <a:ext cx="865452" cy="609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0C5944-2585-440A-97BC-2C1984FD4041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5252039" y="3657636"/>
            <a:ext cx="774305" cy="609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51E5B6-FE9B-4F15-A38C-6B5EEF12972C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6026344" y="3657636"/>
            <a:ext cx="959736" cy="609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414DC3-32BC-419E-A39A-0F79ED870D98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8948434" y="3657636"/>
            <a:ext cx="868587" cy="609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CF0622-BFA3-43CF-A47D-DFAA184CC78C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>
            <a:off x="9817021" y="3657636"/>
            <a:ext cx="865453" cy="609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161CE63-558C-40D2-9F04-470CD5E42D29}"/>
              </a:ext>
            </a:extLst>
          </p:cNvPr>
          <p:cNvGraphicFramePr>
            <a:graphicFrameLocks noGrp="1"/>
          </p:cNvGraphicFramePr>
          <p:nvPr/>
        </p:nvGraphicFramePr>
        <p:xfrm>
          <a:off x="1773339" y="501055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B9DC5A-6F8E-497A-9CC4-14527C881A14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2207926" y="3657636"/>
            <a:ext cx="9410" cy="13529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783CCE4-8024-4973-B439-C4D666668601}"/>
              </a:ext>
            </a:extLst>
          </p:cNvPr>
          <p:cNvGraphicFramePr>
            <a:graphicFrameLocks noGrp="1"/>
          </p:cNvGraphicFramePr>
          <p:nvPr/>
        </p:nvGraphicFramePr>
        <p:xfrm>
          <a:off x="5578325" y="501055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836C69-D19B-4BDC-93CE-9A10C4720DD6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flipH="1">
            <a:off x="6012912" y="3657636"/>
            <a:ext cx="13432" cy="13529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0CC3B84-4901-4872-AC72-5692628EAEC6}"/>
              </a:ext>
            </a:extLst>
          </p:cNvPr>
          <p:cNvGraphicFramePr>
            <a:graphicFrameLocks noGrp="1"/>
          </p:cNvGraphicFramePr>
          <p:nvPr/>
        </p:nvGraphicFramePr>
        <p:xfrm>
          <a:off x="9377914" y="501055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087CAE-A724-480C-8C1E-289AC930816D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9812501" y="3657636"/>
            <a:ext cx="4520" cy="13529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1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99" dirty="0"/>
              <a:t>Generates all possible </a:t>
            </a:r>
            <a:r>
              <a:rPr lang="en-GB" sz="3399" b="1" dirty="0">
                <a:solidFill>
                  <a:schemeClr val="bg1"/>
                </a:solidFill>
              </a:rPr>
              <a:t>variations</a:t>
            </a:r>
            <a:r>
              <a:rPr lang="en-GB" sz="3399" dirty="0"/>
              <a:t> of a given elements</a:t>
            </a:r>
          </a:p>
          <a:p>
            <a:pPr lvl="1"/>
            <a:r>
              <a:rPr lang="en-GB" sz="3199" dirty="0"/>
              <a:t>You can </a:t>
            </a:r>
            <a:r>
              <a:rPr lang="en-GB" sz="3199" b="1" dirty="0">
                <a:solidFill>
                  <a:schemeClr val="bg1"/>
                </a:solidFill>
              </a:rPr>
              <a:t>pick</a:t>
            </a:r>
            <a:r>
              <a:rPr lang="en-GB" sz="3199" dirty="0"/>
              <a:t> an </a:t>
            </a:r>
            <a:r>
              <a:rPr lang="en-GB" sz="3199" b="1" dirty="0">
                <a:solidFill>
                  <a:schemeClr val="bg1"/>
                </a:solidFill>
              </a:rPr>
              <a:t>item multiple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 with Reps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3205006" y="4425996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805" y="4148340"/>
            <a:ext cx="1183893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2" y="2640628"/>
            <a:ext cx="936917" cy="3969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C C</a:t>
            </a:r>
          </a:p>
        </p:txBody>
      </p:sp>
    </p:spTree>
    <p:extLst>
      <p:ext uri="{BB962C8B-B14F-4D97-AF65-F5344CB8AC3E}">
        <p14:creationId xmlns:p14="http://schemas.microsoft.com/office/powerpoint/2010/main" val="7642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1491" y="1843225"/>
            <a:ext cx="10946680" cy="3906940"/>
          </a:xfrm>
        </p:spPr>
        <p:txBody>
          <a:bodyPr/>
          <a:lstStyle/>
          <a:p>
            <a:r>
              <a:rPr lang="en-US" altLang="en-US" dirty="0"/>
              <a:t>private static void variationsWithRep(int index) {</a:t>
            </a:r>
            <a:br>
              <a:rPr lang="en-US" altLang="en-US" dirty="0"/>
            </a:br>
            <a:r>
              <a:rPr lang="en-US" altLang="en-US" dirty="0"/>
              <a:t>    if (index == k) {</a:t>
            </a:r>
            <a:br>
              <a:rPr lang="en-US" altLang="en-US" dirty="0"/>
            </a:br>
            <a:r>
              <a:rPr lang="en-US" altLang="en-US" dirty="0"/>
              <a:t>        System.out.println(</a:t>
            </a:r>
            <a:r>
              <a:rPr lang="en-US" altLang="en-US" dirty="0" err="1"/>
              <a:t>String.join</a:t>
            </a:r>
            <a:r>
              <a:rPr lang="en-US" altLang="en-US" dirty="0"/>
              <a:t>(" ", variations));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0; i &lt; elements.length; i++) {</a:t>
            </a:r>
            <a:br>
              <a:rPr lang="en-US" altLang="en-US" dirty="0"/>
            </a:br>
            <a:r>
              <a:rPr lang="en-US" altLang="en-US" dirty="0"/>
              <a:t>            variations[index] = elements[i];</a:t>
            </a:r>
            <a:br>
              <a:rPr lang="en-US" altLang="en-US" dirty="0"/>
            </a:br>
            <a:r>
              <a:rPr lang="en-US" altLang="en-US" dirty="0"/>
              <a:t>            variationsWithRep(index + 1);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354" y="41223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999" dirty="0"/>
          </a:p>
        </p:txBody>
      </p:sp>
    </p:spTree>
    <p:extLst>
      <p:ext uri="{BB962C8B-B14F-4D97-AF65-F5344CB8AC3E}">
        <p14:creationId xmlns:p14="http://schemas.microsoft.com/office/powerpoint/2010/main" val="26902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the variations for </a:t>
            </a:r>
            <a:r>
              <a:rPr lang="en-US" b="1" i="1" dirty="0">
                <a:solidFill>
                  <a:schemeClr val="bg1"/>
                </a:solidFill>
              </a:rPr>
              <a:t>n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3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with Reps: Iterative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4207993" y="3424531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DCE06F-9233-4A27-ABFF-B4B1BA5F1DB8}"/>
              </a:ext>
            </a:extLst>
          </p:cNvPr>
          <p:cNvCxnSpPr>
            <a:cxnSpLocks/>
          </p:cNvCxnSpPr>
          <p:nvPr/>
        </p:nvCxnSpPr>
        <p:spPr>
          <a:xfrm>
            <a:off x="4207993" y="4548954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E1F697-7DF6-463B-A899-088460F16933}"/>
              </a:ext>
            </a:extLst>
          </p:cNvPr>
          <p:cNvCxnSpPr>
            <a:cxnSpLocks/>
          </p:cNvCxnSpPr>
          <p:nvPr/>
        </p:nvCxnSpPr>
        <p:spPr>
          <a:xfrm>
            <a:off x="6099907" y="2342980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02200B-A964-4A14-A8B4-C4676EB77C93}"/>
              </a:ext>
            </a:extLst>
          </p:cNvPr>
          <p:cNvCxnSpPr>
            <a:cxnSpLocks/>
          </p:cNvCxnSpPr>
          <p:nvPr/>
        </p:nvCxnSpPr>
        <p:spPr>
          <a:xfrm>
            <a:off x="6099907" y="3456806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F9ED27-11F4-45CB-9BDA-12C4494BD83F}"/>
              </a:ext>
            </a:extLst>
          </p:cNvPr>
          <p:cNvCxnSpPr>
            <a:cxnSpLocks/>
          </p:cNvCxnSpPr>
          <p:nvPr/>
        </p:nvCxnSpPr>
        <p:spPr>
          <a:xfrm>
            <a:off x="6099907" y="4545107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2E5AFC-FE7D-45F7-8AEC-9AE171B2D036}"/>
              </a:ext>
            </a:extLst>
          </p:cNvPr>
          <p:cNvCxnSpPr>
            <a:cxnSpLocks/>
          </p:cNvCxnSpPr>
          <p:nvPr/>
        </p:nvCxnSpPr>
        <p:spPr>
          <a:xfrm>
            <a:off x="8157200" y="2342980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E8BD13-20FC-458E-BDC8-8E948AAB9D61}"/>
              </a:ext>
            </a:extLst>
          </p:cNvPr>
          <p:cNvCxnSpPr>
            <a:cxnSpLocks/>
          </p:cNvCxnSpPr>
          <p:nvPr/>
        </p:nvCxnSpPr>
        <p:spPr>
          <a:xfrm>
            <a:off x="8157200" y="3456806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890504-C7FA-447E-A518-4D964F50DD90}"/>
              </a:ext>
            </a:extLst>
          </p:cNvPr>
          <p:cNvCxnSpPr>
            <a:cxnSpLocks/>
          </p:cNvCxnSpPr>
          <p:nvPr/>
        </p:nvCxnSpPr>
        <p:spPr>
          <a:xfrm>
            <a:off x="8157200" y="4545107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596B3C-2604-456D-9F74-3DF4794E1BB7}"/>
              </a:ext>
            </a:extLst>
          </p:cNvPr>
          <p:cNvCxnSpPr>
            <a:cxnSpLocks/>
          </p:cNvCxnSpPr>
          <p:nvPr/>
        </p:nvCxnSpPr>
        <p:spPr>
          <a:xfrm>
            <a:off x="5700920" y="2342980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67EE093-64D6-4467-B99D-B3ADF3B2D9C1}"/>
              </a:ext>
            </a:extLst>
          </p:cNvPr>
          <p:cNvCxnSpPr>
            <a:cxnSpLocks/>
          </p:cNvCxnSpPr>
          <p:nvPr/>
        </p:nvCxnSpPr>
        <p:spPr>
          <a:xfrm>
            <a:off x="7757785" y="2342980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80467" y="2812060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80467" y="3916586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580467" y="4995904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472380" y="2817474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472380" y="3910886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472380" y="4995904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529673" y="2807302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7529673" y="3921727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29673" y="4995903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(1)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50" y="2476741"/>
            <a:ext cx="3576973" cy="3576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36" y="2594513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66" y="2401446"/>
            <a:ext cx="2437765" cy="2437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09" y="1069171"/>
            <a:ext cx="2437765" cy="2437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09" y="3733721"/>
            <a:ext cx="2437765" cy="2437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75B0D-8218-4396-9D37-82FAA114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968"/>
            <a:ext cx="3576973" cy="3576973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42140" y="1256129"/>
            <a:ext cx="3325344" cy="924641"/>
          </a:xfrm>
          <a:prstGeom prst="wedgeRoundRectCallout">
            <a:avLst>
              <a:gd name="adj1" fmla="val 58192"/>
              <a:gd name="adj2" fmla="val 535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How to </a:t>
            </a:r>
            <a:r>
              <a:rPr lang="en-US" sz="2399" b="1" dirty="0">
                <a:solidFill>
                  <a:schemeClr val="bg1"/>
                </a:solidFill>
              </a:rPr>
              <a:t>order</a:t>
            </a:r>
            <a:r>
              <a:rPr lang="en-US" sz="2399" b="1" dirty="0">
                <a:solidFill>
                  <a:srgbClr val="FFFFFF"/>
                </a:solidFill>
              </a:rPr>
              <a:t> them in </a:t>
            </a:r>
            <a:r>
              <a:rPr lang="en-US" sz="2399" b="1" dirty="0">
                <a:solidFill>
                  <a:schemeClr val="bg1"/>
                </a:solidFill>
              </a:rPr>
              <a:t>three</a:t>
            </a:r>
            <a:r>
              <a:rPr lang="en-US" sz="2399" b="1" dirty="0">
                <a:solidFill>
                  <a:srgbClr val="FFFFFF"/>
                </a:solidFill>
              </a:rPr>
              <a:t> chairs</a:t>
            </a:r>
            <a:endParaRPr lang="en-US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5612" y="1151714"/>
            <a:ext cx="7925612" cy="5481089"/>
          </a:xfrm>
        </p:spPr>
        <p:txBody>
          <a:bodyPr/>
          <a:lstStyle/>
          <a:p>
            <a:r>
              <a:rPr lang="en-US" sz="2200" dirty="0"/>
              <a:t>while (true) {</a:t>
            </a:r>
          </a:p>
          <a:p>
            <a:r>
              <a:rPr lang="en-US" sz="2200" dirty="0"/>
              <a:t>  print(arr);</a:t>
            </a:r>
          </a:p>
          <a:p>
            <a:r>
              <a:rPr lang="en-US" sz="2200" dirty="0"/>
              <a:t>  int index = k - 1;</a:t>
            </a:r>
          </a:p>
          <a:p>
            <a:r>
              <a:rPr lang="en-US" sz="2200" dirty="0"/>
              <a:t>  while (index &gt;= 0 &amp;&amp; arr[index] == n-1)</a:t>
            </a:r>
          </a:p>
          <a:p>
            <a:r>
              <a:rPr lang="en-US" sz="2200" dirty="0"/>
              <a:t>    index--;</a:t>
            </a:r>
          </a:p>
          <a:p>
            <a:r>
              <a:rPr lang="en-US" sz="2200" dirty="0"/>
              <a:t>  if (index &lt; 0)</a:t>
            </a:r>
          </a:p>
          <a:p>
            <a:r>
              <a:rPr lang="en-US" sz="2200" dirty="0"/>
              <a:t>    break;</a:t>
            </a:r>
          </a:p>
          <a:p>
            <a:r>
              <a:rPr lang="en-US" sz="2200" dirty="0"/>
              <a:t>  arr[index]++;</a:t>
            </a:r>
          </a:p>
          <a:p>
            <a:r>
              <a:rPr lang="en-US" sz="2200" dirty="0"/>
              <a:t>  for (int i = index + 1; i &lt; k; i++)</a:t>
            </a:r>
          </a:p>
          <a:p>
            <a:r>
              <a:rPr lang="en-US" sz="2200" dirty="0"/>
              <a:t>    arr[i] = 0;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with Reps: Iterative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354" y="41223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9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065" y="1151714"/>
            <a:ext cx="373379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n = 5;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k = 3;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int[] arr = new int[k];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7375" y="3429000"/>
            <a:ext cx="173117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(0, 0, 0)</a:t>
            </a:r>
          </a:p>
          <a:p>
            <a:pPr algn="ctr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(0, 0, 1)</a:t>
            </a:r>
          </a:p>
          <a:p>
            <a:pPr algn="ctr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…</a:t>
            </a:r>
          </a:p>
          <a:p>
            <a:pPr algn="ctr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(4, 4, 2)</a:t>
            </a:r>
          </a:p>
          <a:p>
            <a:pPr algn="ctr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(4, 4, 3)</a:t>
            </a:r>
          </a:p>
          <a:p>
            <a:pPr algn="ctr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(4, 4, 4)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Order two</a:t>
            </a:r>
            <a:r>
              <a:rPr lang="en-GB" sz="3399" dirty="0">
                <a:solidFill>
                  <a:schemeClr val="bg1"/>
                </a:solidFill>
              </a:rPr>
              <a:t> </a:t>
            </a:r>
            <a:r>
              <a:rPr lang="en-GB" sz="3399" dirty="0"/>
              <a:t>from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, and </a:t>
            </a:r>
            <a:r>
              <a:rPr lang="en-GB" sz="3399" b="1" dirty="0">
                <a:solidFill>
                  <a:schemeClr val="bg1"/>
                </a:solidFill>
              </a:rPr>
              <a:t>D</a:t>
            </a:r>
            <a:r>
              <a:rPr lang="en-GB" sz="3399" dirty="0"/>
              <a:t> in all possible ways</a:t>
            </a:r>
          </a:p>
          <a:p>
            <a:r>
              <a:rPr lang="en-GB" sz="3399" dirty="0"/>
              <a:t>How many ways are there?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67617"/>
              </p:ext>
            </p:extLst>
          </p:nvPr>
        </p:nvGraphicFramePr>
        <p:xfrm>
          <a:off x="878030" y="2840689"/>
          <a:ext cx="188016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42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1006052" y="4440473"/>
                <a:ext cx="1904504" cy="769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399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4399" baseline="30000" dirty="0"/>
                  <a:t>k</a:t>
                </a:r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r>
                      <a:rPr lang="en-GB" sz="4399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4399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bg-BG" sz="4399" baseline="300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52" y="4440473"/>
                <a:ext cx="1904504" cy="769241"/>
              </a:xfrm>
              <a:prstGeom prst="rect">
                <a:avLst/>
              </a:prstGeom>
              <a:blipFill>
                <a:blip r:embed="rId2"/>
                <a:stretch>
                  <a:fillRect t="-15748" b="-3622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28723"/>
              </p:ext>
            </p:extLst>
          </p:nvPr>
        </p:nvGraphicFramePr>
        <p:xfrm>
          <a:off x="1294549" y="3700918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1383111" y="3667916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1914919" y="3667916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66323" y="3470162"/>
            <a:ext cx="1514963" cy="510645"/>
          </a:xfrm>
          <a:prstGeom prst="wedgeRoundRectCallout">
            <a:avLst>
              <a:gd name="adj1" fmla="val -8144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Multiply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122612" y="4191000"/>
            <a:ext cx="2253198" cy="919162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/>
                </a:solidFill>
              </a:rPr>
              <a:t>Sixteen</a:t>
            </a:r>
            <a:r>
              <a:rPr lang="en-US" sz="2399" b="1" dirty="0">
                <a:solidFill>
                  <a:srgbClr val="FFFFFF"/>
                </a:solidFill>
              </a:rPr>
              <a:t> different ways</a:t>
            </a:r>
            <a:endParaRPr lang="en-US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7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793332" y="1813445"/>
                <a:ext cx="2602161" cy="1455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bg-BG" sz="4399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4399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32" y="1813445"/>
                <a:ext cx="2602161" cy="1455341"/>
              </a:xfrm>
              <a:prstGeom prst="rect">
                <a:avLst/>
              </a:prstGeom>
              <a:blipFill>
                <a:blip r:embed="rId2"/>
                <a:stretch>
                  <a:fillRect r="-538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9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(1)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46" y="1501162"/>
            <a:ext cx="934978" cy="934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2" y="1524497"/>
            <a:ext cx="911644" cy="911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99" y="1452604"/>
            <a:ext cx="983536" cy="983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18" y="1452606"/>
            <a:ext cx="961726" cy="961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23" y="1467193"/>
            <a:ext cx="1001014" cy="1001014"/>
          </a:xfrm>
          <a:prstGeom prst="rect">
            <a:avLst/>
          </a:prstGeom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07997" y="3046078"/>
            <a:ext cx="1938979" cy="919162"/>
          </a:xfrm>
          <a:prstGeom prst="wedgeRoundRectCallout">
            <a:avLst>
              <a:gd name="adj1" fmla="val -17996"/>
              <a:gd name="adj2" fmla="val -85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Pick up </a:t>
            </a:r>
            <a:r>
              <a:rPr lang="en-US" sz="2399" b="1" dirty="0">
                <a:solidFill>
                  <a:schemeClr val="bg1"/>
                </a:solidFill>
              </a:rPr>
              <a:t>two</a:t>
            </a:r>
            <a:r>
              <a:rPr lang="en-US" sz="2399" b="1" dirty="0">
                <a:solidFill>
                  <a:srgbClr val="FFFFFF"/>
                </a:solidFill>
              </a:rPr>
              <a:t> to hang out</a:t>
            </a:r>
            <a:endParaRPr lang="en-US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5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83" y="3332948"/>
            <a:ext cx="2392869" cy="2392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44" y="3358881"/>
            <a:ext cx="2513945" cy="2513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C5FE29-7D76-4249-8878-DF712FBDB5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46" y="1501162"/>
            <a:ext cx="934978" cy="9349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4F1B0A-C54F-47BF-8B43-4CF9DC3D49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2" y="1524497"/>
            <a:ext cx="911644" cy="911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60DD88-B473-4FBB-8834-3D9326023B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18" y="1452606"/>
            <a:ext cx="961726" cy="96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0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(3)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19" y="1503680"/>
            <a:ext cx="934978" cy="934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74" y="3657542"/>
            <a:ext cx="2289819" cy="2289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91" y="1459530"/>
            <a:ext cx="952909" cy="952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90" y="1455123"/>
            <a:ext cx="961726" cy="961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DCBF67-D311-42BC-908D-648085792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44" y="3358881"/>
            <a:ext cx="2513945" cy="25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49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(4)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19" y="1502059"/>
            <a:ext cx="934978" cy="934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873" y="1545685"/>
            <a:ext cx="892973" cy="892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91" y="1457910"/>
            <a:ext cx="952909" cy="952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313" y="3581360"/>
            <a:ext cx="2209225" cy="2209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97" y="3429000"/>
            <a:ext cx="2513945" cy="25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(5)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93" y="3352820"/>
            <a:ext cx="2175127" cy="2175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12" y="1534339"/>
            <a:ext cx="892973" cy="892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30" y="1446564"/>
            <a:ext cx="952909" cy="952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57" y="1585511"/>
            <a:ext cx="853149" cy="8531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13" y="3187646"/>
            <a:ext cx="2513945" cy="25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7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(6)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65" y="1632281"/>
            <a:ext cx="882559" cy="882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52" y="3124279"/>
            <a:ext cx="2431231" cy="2431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06" y="3102659"/>
            <a:ext cx="2452851" cy="2452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16" y="1595547"/>
            <a:ext cx="853149" cy="8531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66" y="1455525"/>
            <a:ext cx="1029156" cy="10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5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(7)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65" y="1632281"/>
            <a:ext cx="882559" cy="882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05" y="1570807"/>
            <a:ext cx="902626" cy="902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67" y="3097833"/>
            <a:ext cx="2452851" cy="2452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94" y="3276641"/>
            <a:ext cx="2274045" cy="2274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66" y="1455525"/>
            <a:ext cx="1029156" cy="10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4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(2)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D19982-47A8-44FB-A872-2FF009546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09" y="1069171"/>
            <a:ext cx="2437765" cy="2437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01EA2D-2852-41DC-85C5-251DEACE2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09" y="3733721"/>
            <a:ext cx="2437765" cy="2437765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948233" y="2809080"/>
            <a:ext cx="2757553" cy="924641"/>
          </a:xfrm>
          <a:prstGeom prst="wedgeRoundRectCallout">
            <a:avLst>
              <a:gd name="adj1" fmla="val 61876"/>
              <a:gd name="adj2" fmla="val 33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How to </a:t>
            </a:r>
            <a:r>
              <a:rPr lang="en-US" sz="2399" b="1" dirty="0">
                <a:solidFill>
                  <a:schemeClr val="bg1"/>
                </a:solidFill>
              </a:rPr>
              <a:t>order</a:t>
            </a:r>
            <a:r>
              <a:rPr lang="en-US" sz="2399" b="1" dirty="0">
                <a:solidFill>
                  <a:srgbClr val="FFFFFF"/>
                </a:solidFill>
              </a:rPr>
              <a:t> them in </a:t>
            </a:r>
            <a:r>
              <a:rPr lang="en-US" sz="2399" b="1" dirty="0">
                <a:solidFill>
                  <a:schemeClr val="bg1"/>
                </a:solidFill>
              </a:rPr>
              <a:t>two</a:t>
            </a:r>
            <a:r>
              <a:rPr lang="en-US" sz="2399" b="1" dirty="0">
                <a:solidFill>
                  <a:srgbClr val="FFFFFF"/>
                </a:solidFill>
              </a:rPr>
              <a:t> chairs</a:t>
            </a:r>
            <a:endParaRPr lang="en-US" sz="2399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F9252C-FA83-4261-AD18-673E7CC49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50" y="2476741"/>
            <a:ext cx="3576973" cy="3576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3806BF-1CDF-469B-98B9-BBFC0C2EA7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36" y="2594513"/>
            <a:ext cx="3576973" cy="35769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EB9B3A-9F84-4012-9D95-DA763A3D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968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3" y="1945233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2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(8)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3124279"/>
            <a:ext cx="2452851" cy="2452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05" y="1573966"/>
            <a:ext cx="902626" cy="902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98" y="3090241"/>
            <a:ext cx="2452851" cy="2452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97" y="1589381"/>
            <a:ext cx="871791" cy="871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66" y="1458683"/>
            <a:ext cx="1029156" cy="10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4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(9)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22" y="1596749"/>
            <a:ext cx="887208" cy="887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92" y="3165279"/>
            <a:ext cx="2437765" cy="2437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90" y="1448316"/>
            <a:ext cx="986431" cy="986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54" y="3200461"/>
            <a:ext cx="2367402" cy="23674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66" y="1448316"/>
            <a:ext cx="1029156" cy="10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02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(10)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72" y="3200459"/>
            <a:ext cx="2415073" cy="2415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05" y="3177767"/>
            <a:ext cx="2437765" cy="2437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90" y="1448316"/>
            <a:ext cx="986431" cy="986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11" y="1596747"/>
            <a:ext cx="880725" cy="880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66" y="1448316"/>
            <a:ext cx="1029156" cy="10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2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(11)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3200459"/>
            <a:ext cx="2415073" cy="2415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15" y="1596747"/>
            <a:ext cx="880725" cy="880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90" y="1448316"/>
            <a:ext cx="986431" cy="986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43" y="3200459"/>
            <a:ext cx="2338893" cy="2338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66" y="1448316"/>
            <a:ext cx="1029156" cy="10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Pick two</a:t>
            </a:r>
            <a:r>
              <a:rPr lang="en-GB" sz="3399" dirty="0">
                <a:solidFill>
                  <a:schemeClr val="bg1"/>
                </a:solidFill>
              </a:rPr>
              <a:t> </a:t>
            </a:r>
            <a:r>
              <a:rPr lang="bg-BG" sz="3399" dirty="0" err="1"/>
              <a:t>forms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, and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</a:p>
          <a:p>
            <a:r>
              <a:rPr lang="en-GB" sz="3399" dirty="0"/>
              <a:t>Order does not matter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(12)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B40FC-2BB9-4A63-9D14-7899A7D0281E}"/>
              </a:ext>
            </a:extLst>
          </p:cNvPr>
          <p:cNvGraphicFramePr>
            <a:graphicFrameLocks noGrp="1"/>
          </p:cNvGraphicFramePr>
          <p:nvPr/>
        </p:nvGraphicFramePr>
        <p:xfrm>
          <a:off x="2196135" y="320046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EEF647-93C0-47E1-B526-29306FB07009}"/>
              </a:ext>
            </a:extLst>
          </p:cNvPr>
          <p:cNvGraphicFramePr>
            <a:graphicFrameLocks noGrp="1"/>
          </p:cNvGraphicFramePr>
          <p:nvPr/>
        </p:nvGraphicFramePr>
        <p:xfrm>
          <a:off x="5484971" y="320046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1B1E81D-8A7C-4AF4-98AE-9B20DC143158}"/>
              </a:ext>
            </a:extLst>
          </p:cNvPr>
          <p:cNvGraphicFramePr>
            <a:graphicFrameLocks noGrp="1"/>
          </p:cNvGraphicFramePr>
          <p:nvPr/>
        </p:nvGraphicFramePr>
        <p:xfrm>
          <a:off x="8684537" y="320046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BBB96B-B395-4399-9897-DB88037F89D5}"/>
              </a:ext>
            </a:extLst>
          </p:cNvPr>
          <p:cNvGraphicFramePr>
            <a:graphicFrameLocks noGrp="1"/>
          </p:cNvGraphicFramePr>
          <p:nvPr/>
        </p:nvGraphicFramePr>
        <p:xfrm>
          <a:off x="1434334" y="42669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137A01C-570C-467E-B56A-AE20ADFE58CD}"/>
              </a:ext>
            </a:extLst>
          </p:cNvPr>
          <p:cNvGraphicFramePr>
            <a:graphicFrameLocks noGrp="1"/>
          </p:cNvGraphicFramePr>
          <p:nvPr/>
        </p:nvGraphicFramePr>
        <p:xfrm>
          <a:off x="3168374" y="426698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31D3AB-6591-458E-9349-25B1C32FFC7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868921" y="3657636"/>
            <a:ext cx="868587" cy="609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9D36A0-17D2-4CC2-BDC4-126E2839B0A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37508" y="3657636"/>
            <a:ext cx="865453" cy="609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783CCE4-8024-4973-B439-C4D666668601}"/>
              </a:ext>
            </a:extLst>
          </p:cNvPr>
          <p:cNvGraphicFramePr>
            <a:graphicFrameLocks noGrp="1"/>
          </p:cNvGraphicFramePr>
          <p:nvPr/>
        </p:nvGraphicFramePr>
        <p:xfrm>
          <a:off x="5578325" y="5010553"/>
          <a:ext cx="869174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836C69-D19B-4BDC-93CE-9A10C4720DD6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flipH="1">
            <a:off x="6012912" y="3657636"/>
            <a:ext cx="13432" cy="13529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0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99" dirty="0"/>
              <a:t>Generates all possible combinations from a given elements</a:t>
            </a:r>
          </a:p>
          <a:p>
            <a:pPr lvl="1"/>
            <a:r>
              <a:rPr lang="en-GB" sz="3199" dirty="0"/>
              <a:t>You can </a:t>
            </a:r>
            <a:r>
              <a:rPr lang="en-GB" sz="3199" b="1" dirty="0">
                <a:solidFill>
                  <a:schemeClr val="bg1"/>
                </a:solidFill>
              </a:rPr>
              <a:t>pick</a:t>
            </a:r>
            <a:r>
              <a:rPr lang="en-GB" sz="3199" dirty="0"/>
              <a:t> each </a:t>
            </a:r>
            <a:r>
              <a:rPr lang="en-GB" sz="3199" b="1" dirty="0">
                <a:solidFill>
                  <a:schemeClr val="bg1"/>
                </a:solidFill>
              </a:rPr>
              <a:t>item</a:t>
            </a:r>
            <a:r>
              <a:rPr lang="en-GB" sz="3199" dirty="0"/>
              <a:t> only </a:t>
            </a:r>
            <a:r>
              <a:rPr lang="en-GB" sz="3199" b="1" dirty="0">
                <a:solidFill>
                  <a:schemeClr val="bg1"/>
                </a:solidFill>
              </a:rPr>
              <a:t>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Combinations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830786" y="3375239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566" y="3110986"/>
            <a:ext cx="1183893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2895600"/>
            <a:ext cx="1154174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B C</a:t>
            </a:r>
          </a:p>
        </p:txBody>
      </p:sp>
    </p:spTree>
    <p:extLst>
      <p:ext uri="{BB962C8B-B14F-4D97-AF65-F5344CB8AC3E}">
        <p14:creationId xmlns:p14="http://schemas.microsoft.com/office/powerpoint/2010/main" val="1603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dirty="0"/>
              <a:t>Algorithm </a:t>
            </a:r>
            <a:r>
              <a:rPr lang="en-US" sz="3399" b="1" noProof="1">
                <a:solidFill>
                  <a:schemeClr val="bg1"/>
                </a:solidFill>
              </a:rPr>
              <a:t>c</a:t>
            </a:r>
            <a:r>
              <a:rPr lang="en-US" sz="3399" b="1" noProof="1">
                <a:solidFill>
                  <a:schemeClr val="bg1"/>
                </a:solidFill>
                <a:cs typeface="Consolas" panose="020B0609020204030204" pitchFamily="49" charset="0"/>
              </a:rPr>
              <a:t>omb(index, start</a:t>
            </a:r>
            <a:r>
              <a:rPr lang="en-US" sz="3399" b="1" dirty="0">
                <a:solidFill>
                  <a:schemeClr val="bg1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-US" sz="3399" dirty="0"/>
              <a:t>Put the numbers </a:t>
            </a:r>
            <a:r>
              <a:rPr lang="en-US" sz="3399" b="1" noProof="1">
                <a:solidFill>
                  <a:schemeClr val="bg1"/>
                </a:solidFill>
              </a:rPr>
              <a:t>i</a:t>
            </a:r>
            <a:r>
              <a:rPr lang="en-US" sz="3399" dirty="0"/>
              <a:t> = </a:t>
            </a:r>
            <a:r>
              <a:rPr lang="en-US" sz="3399" b="1" dirty="0">
                <a:solidFill>
                  <a:schemeClr val="bg1"/>
                </a:solidFill>
              </a:rPr>
              <a:t>start</a:t>
            </a:r>
            <a:r>
              <a:rPr lang="en-US" sz="3399" b="1" dirty="0"/>
              <a:t>… </a:t>
            </a:r>
            <a:r>
              <a:rPr lang="en-US" sz="3399" b="1" dirty="0">
                <a:solidFill>
                  <a:schemeClr val="bg1"/>
                </a:solidFill>
              </a:rPr>
              <a:t>n-1 </a:t>
            </a:r>
            <a:r>
              <a:rPr lang="en-US" sz="3399" dirty="0"/>
              <a:t>at position </a:t>
            </a:r>
            <a:r>
              <a:rPr lang="en-US" sz="3399" b="1" dirty="0">
                <a:solidFill>
                  <a:schemeClr val="bg1"/>
                </a:solidFill>
              </a:rPr>
              <a:t>index</a:t>
            </a:r>
          </a:p>
          <a:p>
            <a:r>
              <a:rPr lang="en-US" sz="3399" dirty="0"/>
              <a:t>Call </a:t>
            </a:r>
            <a:r>
              <a:rPr lang="en-US" sz="3399" b="1" noProof="1">
                <a:solidFill>
                  <a:schemeClr val="bg1"/>
                </a:solidFill>
              </a:rPr>
              <a:t>c</a:t>
            </a:r>
            <a:r>
              <a:rPr lang="en-US" sz="3399" b="1" noProof="1">
                <a:solidFill>
                  <a:schemeClr val="bg1"/>
                </a:solidFill>
                <a:cs typeface="Consolas" panose="020B0609020204030204" pitchFamily="49" charset="0"/>
              </a:rPr>
              <a:t>omb(index + 1, i + 1)</a:t>
            </a:r>
            <a:r>
              <a:rPr lang="en-US" sz="3399" dirty="0">
                <a:solidFill>
                  <a:schemeClr val="bg1"/>
                </a:solidFill>
              </a:rPr>
              <a:t> </a:t>
            </a:r>
            <a:r>
              <a:rPr lang="en-US" sz="3399" dirty="0"/>
              <a:t>to generate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9" dirty="0"/>
              <a:t>Algorithm: Combinations without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072" y="1600200"/>
            <a:ext cx="10946680" cy="4464712"/>
          </a:xfrm>
        </p:spPr>
        <p:txBody>
          <a:bodyPr/>
          <a:lstStyle/>
          <a:p>
            <a:r>
              <a:rPr lang="en-US" altLang="en-US" dirty="0"/>
              <a:t>public static void comb(int index, int start) {</a:t>
            </a:r>
            <a:br>
              <a:rPr lang="en-US" altLang="en-US" dirty="0"/>
            </a:br>
            <a:r>
              <a:rPr lang="en-US" altLang="en-US" dirty="0"/>
              <a:t>    if (index &gt;= k) {</a:t>
            </a:r>
            <a:br>
              <a:rPr lang="en-US" altLang="en-US" dirty="0"/>
            </a:br>
            <a:r>
              <a:rPr lang="en-US" altLang="en-US" dirty="0"/>
              <a:t>        print(kSlots);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start; i &lt; elements.length; i++) {</a:t>
            </a:r>
            <a:br>
              <a:rPr lang="en-US" altLang="en-US" dirty="0"/>
            </a:br>
            <a:r>
              <a:rPr lang="en-US" altLang="en-US" dirty="0"/>
              <a:t>            kSlots[index] = elements[i];</a:t>
            </a:r>
            <a:br>
              <a:rPr lang="en-US" altLang="en-US" dirty="0"/>
            </a:br>
            <a:r>
              <a:rPr lang="en-US" altLang="en-US" dirty="0"/>
              <a:t>            comb(index + 1, i + 1);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Combinations without Repetition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354" y="41223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999" dirty="0"/>
          </a:p>
        </p:txBody>
      </p:sp>
    </p:spTree>
    <p:extLst>
      <p:ext uri="{BB962C8B-B14F-4D97-AF65-F5344CB8AC3E}">
        <p14:creationId xmlns:p14="http://schemas.microsoft.com/office/powerpoint/2010/main" val="41232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Pick two from {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sz="3399" b="1" dirty="0">
                <a:solidFill>
                  <a:schemeClr val="bg1"/>
                </a:solidFill>
              </a:rPr>
              <a:t>D</a:t>
            </a:r>
            <a:r>
              <a:rPr lang="en-GB" sz="3399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GB" sz="3399" dirty="0"/>
              <a:t> in all possible ways, </a:t>
            </a:r>
            <a:r>
              <a:rPr lang="en-GB" sz="3399" b="1" dirty="0">
                <a:solidFill>
                  <a:schemeClr val="bg1"/>
                </a:solidFill>
              </a:rPr>
              <a:t>order does </a:t>
            </a:r>
            <a:br>
              <a:rPr lang="en-GB" sz="3399" b="1" dirty="0">
                <a:solidFill>
                  <a:schemeClr val="bg1"/>
                </a:solidFill>
              </a:rPr>
            </a:br>
            <a:r>
              <a:rPr lang="en-GB" sz="3399" b="1" dirty="0">
                <a:solidFill>
                  <a:schemeClr val="bg1"/>
                </a:solidFill>
              </a:rPr>
              <a:t>not matter</a:t>
            </a:r>
          </a:p>
          <a:p>
            <a:r>
              <a:rPr lang="en-GB" sz="3399" dirty="0"/>
              <a:t>How many ways are there?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836612" y="5181600"/>
                <a:ext cx="3447978" cy="1136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4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endParaRPr lang="bg-BG" sz="4399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5181600"/>
                <a:ext cx="3447978" cy="1136810"/>
              </a:xfrm>
              <a:prstGeom prst="rect">
                <a:avLst/>
              </a:prstGeom>
              <a:blipFill>
                <a:blip r:embed="rId2"/>
                <a:stretch>
                  <a:fillRect b="-69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98732"/>
              </p:ext>
            </p:extLst>
          </p:nvPr>
        </p:nvGraphicFramePr>
        <p:xfrm>
          <a:off x="1429829" y="3301709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1518391" y="326870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2050199" y="326870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9CA12F-4AE8-491D-81CB-99E706236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89318"/>
              </p:ext>
            </p:extLst>
          </p:nvPr>
        </p:nvGraphicFramePr>
        <p:xfrm>
          <a:off x="1429829" y="4050298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BB682FF-473F-44DB-9AFF-8B45018325C1}"/>
              </a:ext>
            </a:extLst>
          </p:cNvPr>
          <p:cNvSpPr txBox="1"/>
          <p:nvPr/>
        </p:nvSpPr>
        <p:spPr>
          <a:xfrm>
            <a:off x="1518391" y="4017296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0D649-A287-43CB-B413-443781248445}"/>
              </a:ext>
            </a:extLst>
          </p:cNvPr>
          <p:cNvSpPr txBox="1"/>
          <p:nvPr/>
        </p:nvSpPr>
        <p:spPr>
          <a:xfrm>
            <a:off x="2050199" y="4017296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3147147" y="3301709"/>
            <a:ext cx="3184793" cy="510645"/>
          </a:xfrm>
          <a:prstGeom prst="wedgeRoundRectCallout">
            <a:avLst>
              <a:gd name="adj1" fmla="val -66682"/>
              <a:gd name="adj2" fmla="val 19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Variations n = 4, k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147146" y="4050298"/>
            <a:ext cx="3117923" cy="510645"/>
          </a:xfrm>
          <a:prstGeom prst="wedgeRoundRectCallout">
            <a:avLst>
              <a:gd name="adj1" fmla="val -64847"/>
              <a:gd name="adj2" fmla="val -1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Permutations of n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4531614" y="5494682"/>
            <a:ext cx="2543325" cy="510645"/>
          </a:xfrm>
          <a:prstGeom prst="wedgeRoundRectCallout">
            <a:avLst>
              <a:gd name="adj1" fmla="val -65084"/>
              <a:gd name="adj2" fmla="val -5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6 different ways</a:t>
            </a:r>
            <a:endParaRPr lang="en-US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1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4" grpId="0"/>
      <p:bldP spid="15" grpId="0"/>
      <p:bldP spid="17" grpId="0" animBg="1"/>
      <p:bldP spid="18" grpId="0" animBg="1"/>
      <p:bldP spid="1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dirty="0"/>
              <a:t>Algorithm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omb(index</a:t>
            </a:r>
            <a:r>
              <a:rPr lang="en-US" sz="3399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399" dirty="0">
              <a:solidFill>
                <a:schemeClr val="bg1"/>
              </a:solidFill>
            </a:endParaRPr>
          </a:p>
          <a:p>
            <a:r>
              <a:rPr lang="en-US" sz="3399" dirty="0"/>
              <a:t>Put the numbers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399" dirty="0"/>
              <a:t> =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start… n-1 </a:t>
            </a:r>
            <a:r>
              <a:rPr lang="en-US" sz="3399" dirty="0"/>
              <a:t>at position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</a:p>
          <a:p>
            <a:r>
              <a:rPr lang="en-US" sz="3399" dirty="0"/>
              <a:t>Call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comb(index + 1, i)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399" dirty="0"/>
              <a:t>to generate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99" dirty="0"/>
              <a:t>Algorithm: </a:t>
            </a:r>
            <a:r>
              <a:rPr lang="en-US" sz="3799"/>
              <a:t>Combinations with </a:t>
            </a:r>
            <a:r>
              <a:rPr lang="en-US" sz="3799" dirty="0"/>
              <a:t>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(3)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01EA2D-2852-41DC-85C5-251DEACE2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09" y="3733721"/>
            <a:ext cx="2437765" cy="2437765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68582" y="2702807"/>
            <a:ext cx="3325344" cy="919162"/>
          </a:xfrm>
          <a:prstGeom prst="wedgeRoundRectCallout">
            <a:avLst>
              <a:gd name="adj1" fmla="val 58192"/>
              <a:gd name="adj2" fmla="val 535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How to </a:t>
            </a:r>
            <a:r>
              <a:rPr lang="en-US" sz="2399" b="1" dirty="0">
                <a:solidFill>
                  <a:schemeClr val="bg1"/>
                </a:solidFill>
              </a:rPr>
              <a:t>order</a:t>
            </a:r>
            <a:r>
              <a:rPr lang="en-US" sz="2399" b="1" dirty="0">
                <a:solidFill>
                  <a:srgbClr val="FFFFFF"/>
                </a:solidFill>
              </a:rPr>
              <a:t> him in </a:t>
            </a:r>
            <a:r>
              <a:rPr lang="en-US" sz="2399" b="1" dirty="0">
                <a:solidFill>
                  <a:schemeClr val="bg1"/>
                </a:solidFill>
              </a:rPr>
              <a:t>one</a:t>
            </a:r>
            <a:r>
              <a:rPr lang="en-US" sz="2399" b="1" dirty="0">
                <a:solidFill>
                  <a:srgbClr val="FFFFFF"/>
                </a:solidFill>
              </a:rPr>
              <a:t> chair</a:t>
            </a:r>
            <a:endParaRPr lang="en-US" sz="2399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E11457-2F75-415E-B15B-EE13A299E0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50" y="2476741"/>
            <a:ext cx="3576973" cy="3576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41258A-2596-4ECD-AD7D-7BAC8951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36" y="2594513"/>
            <a:ext cx="3576973" cy="3576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CC5F00-C37A-4817-BC17-4E6F10BE73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968"/>
            <a:ext cx="3576973" cy="3576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9" y="1945233"/>
            <a:ext cx="2437765" cy="2437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D19982-47A8-44FB-A872-2FF009546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33" y="1943505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0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/>
              <a:t>Combinations with </a:t>
            </a:r>
            <a:r>
              <a:rPr lang="en-US" dirty="0"/>
              <a:t>Repetition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354" y="41223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999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072" y="1600200"/>
            <a:ext cx="10946680" cy="4464712"/>
          </a:xfrm>
        </p:spPr>
        <p:txBody>
          <a:bodyPr/>
          <a:lstStyle/>
          <a:p>
            <a:r>
              <a:rPr lang="en-US" altLang="en-US" dirty="0"/>
              <a:t>public static void comb(int index, int start) {</a:t>
            </a:r>
            <a:br>
              <a:rPr lang="en-US" altLang="en-US" dirty="0"/>
            </a:br>
            <a:r>
              <a:rPr lang="en-US" altLang="en-US" dirty="0"/>
              <a:t>    if (index &gt;= k) {</a:t>
            </a:r>
            <a:br>
              <a:rPr lang="en-US" altLang="en-US" dirty="0"/>
            </a:br>
            <a:r>
              <a:rPr lang="en-US" altLang="en-US" dirty="0"/>
              <a:t>        print(kSlots);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start; i &lt; elements.length; i++) {</a:t>
            </a:r>
            <a:br>
              <a:rPr lang="en-US" altLang="en-US" dirty="0"/>
            </a:br>
            <a:r>
              <a:rPr lang="en-US" altLang="en-US" dirty="0"/>
              <a:t>            kSlots[index] = elements[i];</a:t>
            </a:r>
            <a:br>
              <a:rPr lang="en-US" altLang="en-US" dirty="0"/>
            </a:br>
            <a:r>
              <a:rPr lang="en-US" altLang="en-US" dirty="0"/>
              <a:t>            comb(index + 1, i);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9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 Choose K Count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775" y="2591223"/>
            <a:ext cx="3242508" cy="1060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921" y="1581138"/>
            <a:ext cx="3352218" cy="10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7"/>
          </a:xfrm>
        </p:spPr>
        <p:txBody>
          <a:bodyPr>
            <a:normAutofit/>
          </a:bodyPr>
          <a:lstStyle/>
          <a:p>
            <a:r>
              <a:rPr lang="en-GB" sz="3400" dirty="0"/>
              <a:t>How many </a:t>
            </a:r>
            <a:r>
              <a:rPr lang="en-GB" sz="3400" b="1" dirty="0">
                <a:solidFill>
                  <a:schemeClr val="bg1"/>
                </a:solidFill>
              </a:rPr>
              <a:t>combinations</a:t>
            </a:r>
            <a:r>
              <a:rPr lang="en-GB" sz="3400" dirty="0"/>
              <a:t> are there for </a:t>
            </a:r>
            <a:r>
              <a:rPr lang="en-GB" sz="3400" b="1" dirty="0">
                <a:solidFill>
                  <a:schemeClr val="bg1"/>
                </a:solidFill>
              </a:rPr>
              <a:t>n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400" b="1" dirty="0">
                <a:solidFill>
                  <a:schemeClr val="bg1"/>
                </a:solidFill>
              </a:rPr>
              <a:t>16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k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400" b="1" dirty="0">
                <a:solidFill>
                  <a:schemeClr val="bg1"/>
                </a:solidFill>
              </a:rPr>
              <a:t>15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Solution</a:t>
            </a:r>
            <a:endParaRPr lang="en-GB" sz="34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sz="3200" dirty="0"/>
              <a:t>How many ways to pick 15 items?</a:t>
            </a:r>
          </a:p>
          <a:p>
            <a:pPr marL="609036" lvl="1" indent="0">
              <a:buNone/>
            </a:pPr>
            <a:endParaRPr lang="en-GB" sz="3200" dirty="0"/>
          </a:p>
          <a:p>
            <a:pPr lvl="1"/>
            <a:r>
              <a:rPr lang="en-GB" sz="3200" dirty="0"/>
              <a:t>Divide by the number of ways in which you can arrange </a:t>
            </a:r>
            <a:br>
              <a:rPr lang="bg-BG" sz="3200" dirty="0"/>
            </a:br>
            <a:r>
              <a:rPr lang="en-GB" sz="3200" dirty="0"/>
              <a:t>15 numbers</a:t>
            </a:r>
          </a:p>
          <a:p>
            <a:pPr marL="0" indent="0">
              <a:buNone/>
            </a:pPr>
            <a:endParaRPr lang="en-GB" sz="3400" dirty="0"/>
          </a:p>
          <a:p>
            <a:r>
              <a:rPr lang="en-GB" sz="3400" dirty="0"/>
              <a:t>Possible combinations </a:t>
            </a:r>
            <a:r>
              <a:rPr lang="en-GB" sz="3400" dirty="0">
                <a:sym typeface="Wingdings" panose="05000000000000000000" pitchFamily="2" charset="2"/>
              </a:rPr>
              <a:t> </a:t>
            </a:r>
            <a:r>
              <a:rPr lang="en-GB" sz="3400" b="1" dirty="0">
                <a:solidFill>
                  <a:schemeClr val="bg1"/>
                </a:solidFill>
                <a:sym typeface="Wingdings" panose="05000000000000000000" pitchFamily="2" charset="2"/>
              </a:rPr>
              <a:t>16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Combinations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45579-3C51-43CC-BF4B-F4836B67E74C}"/>
              </a:ext>
            </a:extLst>
          </p:cNvPr>
          <p:cNvSpPr txBox="1"/>
          <p:nvPr/>
        </p:nvSpPr>
        <p:spPr>
          <a:xfrm>
            <a:off x="1370012" y="3242660"/>
            <a:ext cx="349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16 </a:t>
            </a:r>
            <a:r>
              <a:rPr lang="en-GB" sz="3200" b="1" dirty="0"/>
              <a:t>*</a:t>
            </a:r>
            <a:r>
              <a:rPr lang="en-GB" sz="3200" b="1" dirty="0">
                <a:solidFill>
                  <a:schemeClr val="bg1"/>
                </a:solidFill>
              </a:rPr>
              <a:t> 15 </a:t>
            </a:r>
            <a:r>
              <a:rPr lang="en-GB" sz="3200" b="1" dirty="0"/>
              <a:t>*</a:t>
            </a:r>
            <a:r>
              <a:rPr lang="en-GB" sz="3200" b="1" dirty="0">
                <a:solidFill>
                  <a:schemeClr val="bg1"/>
                </a:solidFill>
              </a:rPr>
              <a:t> 14 </a:t>
            </a:r>
            <a:r>
              <a:rPr lang="en-GB" sz="3200" b="1" dirty="0"/>
              <a:t>*</a:t>
            </a:r>
            <a:r>
              <a:rPr lang="en-GB" sz="3200" b="1" dirty="0">
                <a:solidFill>
                  <a:schemeClr val="bg1"/>
                </a:solidFill>
              </a:rPr>
              <a:t> … </a:t>
            </a:r>
            <a:r>
              <a:rPr lang="en-GB" sz="3200" b="1" dirty="0"/>
              <a:t>*</a:t>
            </a:r>
            <a:r>
              <a:rPr lang="en-GB" sz="32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CC669-6FDA-4A33-A5D8-8E576F4D6316}"/>
              </a:ext>
            </a:extLst>
          </p:cNvPr>
          <p:cNvSpPr txBox="1"/>
          <p:nvPr/>
        </p:nvSpPr>
        <p:spPr>
          <a:xfrm>
            <a:off x="1370012" y="5102197"/>
            <a:ext cx="349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15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GB" sz="3200" b="1" dirty="0">
                <a:solidFill>
                  <a:schemeClr val="bg1"/>
                </a:solidFill>
              </a:rPr>
              <a:t>14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GB" sz="3200" b="1" dirty="0">
                <a:solidFill>
                  <a:schemeClr val="bg1"/>
                </a:solidFill>
              </a:rPr>
              <a:t>13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 * … * </a:t>
            </a:r>
            <a:r>
              <a:rPr lang="en-GB" sz="3200" b="1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/>
              <p:nvPr/>
            </p:nvSpPr>
            <p:spPr>
              <a:xfrm>
                <a:off x="7465655" y="2050569"/>
                <a:ext cx="3961368" cy="1021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299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999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999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999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999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bg-BG" sz="29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2999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2999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2999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2999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99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999" i="1">
                              <a:latin typeface="Cambria Math"/>
                            </a:rPr>
                            <m:t>𝑛</m:t>
                          </m:r>
                          <m:r>
                            <a:rPr lang="bg-BG" sz="2999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299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999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2999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999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2999" i="1">
                              <a:latin typeface="Cambria Math"/>
                            </a:rPr>
                            <m:t>!</m:t>
                          </m:r>
                          <m:r>
                            <a:rPr lang="bg-BG" sz="2999" i="1">
                              <a:latin typeface="Cambria Math"/>
                            </a:rPr>
                            <m:t>𝑘</m:t>
                          </m:r>
                          <m:r>
                            <a:rPr lang="bg-BG" sz="2999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2999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55" y="2050569"/>
                <a:ext cx="3961368" cy="1021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Each node </a:t>
            </a:r>
            <a:r>
              <a:rPr lang="en-US" dirty="0">
                <a:sym typeface="Wingdings" panose="05000000000000000000" pitchFamily="2" charset="2"/>
              </a:rPr>
              <a:t> h</a:t>
            </a:r>
            <a:r>
              <a:rPr lang="en-US" dirty="0"/>
              <a:t>ow many ways are there to reach it?</a:t>
            </a:r>
          </a:p>
          <a:p>
            <a:pPr>
              <a:lnSpc>
                <a:spcPct val="110000"/>
              </a:lnSpc>
            </a:pPr>
            <a:r>
              <a:rPr lang="en-US" dirty="0"/>
              <a:t>Quickly find </a:t>
            </a:r>
            <a:r>
              <a:rPr lang="en-US" b="1" dirty="0">
                <a:solidFill>
                  <a:schemeClr val="bg1"/>
                </a:solidFill>
              </a:rPr>
              <a:t>N choose K </a:t>
            </a:r>
            <a:r>
              <a:rPr lang="en-US" dirty="0"/>
              <a:t>count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Go down to row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(the top row is 0)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along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/>
              <a:t> places to the right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value there is your answer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06C5520-D71E-4FDB-8934-675120E2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798" y="3109799"/>
            <a:ext cx="2502257" cy="2550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DDE3BF-C45E-41EE-B4D0-37426E4EEC9F}"/>
                  </a:ext>
                </a:extLst>
              </p:cNvPr>
              <p:cNvSpPr/>
              <p:nvPr/>
            </p:nvSpPr>
            <p:spPr>
              <a:xfrm>
                <a:off x="1522412" y="4800600"/>
                <a:ext cx="3961368" cy="1021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299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999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999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999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999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bg-BG" sz="29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2999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2999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2999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2999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99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999" i="1">
                              <a:latin typeface="Cambria Math"/>
                            </a:rPr>
                            <m:t>𝑛</m:t>
                          </m:r>
                          <m:r>
                            <a:rPr lang="bg-BG" sz="2999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299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999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2999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999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2999" i="1">
                              <a:latin typeface="Cambria Math"/>
                            </a:rPr>
                            <m:t>!</m:t>
                          </m:r>
                          <m:r>
                            <a:rPr lang="bg-BG" sz="2999" i="1">
                              <a:latin typeface="Cambria Math"/>
                            </a:rPr>
                            <m:t>𝑘</m:t>
                          </m:r>
                          <m:r>
                            <a:rPr lang="bg-BG" sz="2999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2999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DDE3BF-C45E-41EE-B4D0-37426E4E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4800600"/>
                <a:ext cx="3961368" cy="1021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7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Binomial Coefficients: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8"/>
              <p:cNvSpPr txBox="1">
                <a:spLocks/>
              </p:cNvSpPr>
              <p:nvPr/>
            </p:nvSpPr>
            <p:spPr>
              <a:xfrm>
                <a:off x="1218884" y="1524498"/>
                <a:ext cx="7553645" cy="17468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07972" tIns="107972" rIns="107972" bIns="107972" rtlCol="0">
                <a:spAutoFit/>
              </a:bodyPr>
              <a:lstStyle>
                <a:lvl1pPr indent="0">
                  <a:lnSpc>
                    <a:spcPct val="10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sz="2000" b="0" smtClean="0">
                    <a:solidFill>
                      <a:srgbClr val="8CF4F2"/>
                    </a:solidFill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39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9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9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9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9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bg-BG" sz="39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3999" i="1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sz="39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bg-BG" sz="3999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bg-BG" sz="39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3999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g-BG" sz="3999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Tex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84" y="1524498"/>
                <a:ext cx="7553645" cy="1746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BF2879DB-40B8-485D-8778-1D8C2255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28" y="1526221"/>
            <a:ext cx="1713582" cy="1746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3852584-7889-482F-A0B8-E5E54734958F}"/>
              </a:ext>
            </a:extLst>
          </p:cNvPr>
          <p:cNvSpPr txBox="1">
            <a:spLocks/>
          </p:cNvSpPr>
          <p:nvPr/>
        </p:nvSpPr>
        <p:spPr>
          <a:xfrm>
            <a:off x="1218883" y="3610321"/>
            <a:ext cx="7553645" cy="2073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000" b="1" noProof="1">
                <a:solidFill>
                  <a:schemeClr val="tx2"/>
                </a:solidFill>
              </a:rPr>
              <a:t>Base cases: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000" b="1" noProof="1">
                <a:solidFill>
                  <a:schemeClr val="tx2"/>
                </a:solidFill>
              </a:rPr>
              <a:t>if k &gt; n </a:t>
            </a:r>
            <a:r>
              <a:rPr lang="en-US" sz="3000" b="1" noProof="1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3000" b="1" noProof="1">
                <a:solidFill>
                  <a:schemeClr val="tx2"/>
                </a:solidFill>
              </a:rPr>
              <a:t>0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000" b="1" noProof="1">
                <a:solidFill>
                  <a:schemeClr val="tx2"/>
                </a:solidFill>
              </a:rPr>
              <a:t>if k == 0 </a:t>
            </a:r>
            <a:r>
              <a:rPr lang="en-US" sz="3000" b="1" noProof="1">
                <a:solidFill>
                  <a:schemeClr val="tx2"/>
                </a:solidFill>
                <a:sym typeface="Wingdings" panose="05000000000000000000" pitchFamily="2" charset="2"/>
              </a:rPr>
              <a:t> 1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000" b="1" noProof="1">
                <a:solidFill>
                  <a:schemeClr val="tx2"/>
                </a:solidFill>
                <a:sym typeface="Wingdings" panose="05000000000000000000" pitchFamily="2" charset="2"/>
              </a:rPr>
              <a:t>if</a:t>
            </a:r>
            <a:r>
              <a:rPr lang="en-US" sz="3000" b="1" noProof="1">
                <a:solidFill>
                  <a:schemeClr val="tx2"/>
                </a:solidFill>
              </a:rPr>
              <a:t> k == n </a:t>
            </a:r>
            <a:r>
              <a:rPr lang="en-US" sz="3000" b="1" noProof="1">
                <a:solidFill>
                  <a:schemeClr val="tx2"/>
                </a:solidFill>
                <a:sym typeface="Wingdings" panose="05000000000000000000" pitchFamily="2" charset="2"/>
              </a:rPr>
              <a:t> 1</a:t>
            </a:r>
            <a:endParaRPr lang="en-US" sz="3000" b="1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0344" y="1550720"/>
            <a:ext cx="10946680" cy="502247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399" dirty="0">
                <a:solidFill>
                  <a:schemeClr val="tx2"/>
                </a:solidFill>
              </a:rPr>
              <a:t>public static binom(int n, int k) {</a:t>
            </a:r>
          </a:p>
          <a:p>
            <a:pPr>
              <a:lnSpc>
                <a:spcPct val="130000"/>
              </a:lnSpc>
            </a:pPr>
            <a:r>
              <a:rPr lang="en-US" sz="2399" dirty="0">
                <a:solidFill>
                  <a:schemeClr val="tx2"/>
                </a:solidFill>
              </a:rPr>
              <a:t>  if (k &gt; n)</a:t>
            </a:r>
          </a:p>
          <a:p>
            <a:pPr>
              <a:lnSpc>
                <a:spcPct val="130000"/>
              </a:lnSpc>
            </a:pPr>
            <a:r>
              <a:rPr lang="en-US" sz="2399" dirty="0">
                <a:solidFill>
                  <a:schemeClr val="tx2"/>
                </a:solidFill>
              </a:rPr>
              <a:t>    return 0;</a:t>
            </a:r>
          </a:p>
          <a:p>
            <a:pPr>
              <a:lnSpc>
                <a:spcPct val="130000"/>
              </a:lnSpc>
            </a:pPr>
            <a:r>
              <a:rPr lang="en-US" sz="2399" dirty="0">
                <a:solidFill>
                  <a:schemeClr val="tx2"/>
                </a:solidFill>
              </a:rPr>
              <a:t>  if (k == 0 || k == n)</a:t>
            </a:r>
          </a:p>
          <a:p>
            <a:pPr>
              <a:lnSpc>
                <a:spcPct val="130000"/>
              </a:lnSpc>
            </a:pPr>
            <a:r>
              <a:rPr lang="en-US" sz="2399" dirty="0">
                <a:solidFill>
                  <a:schemeClr val="tx2"/>
                </a:solidFill>
              </a:rPr>
              <a:t>    return 1;</a:t>
            </a:r>
          </a:p>
          <a:p>
            <a:pPr>
              <a:lnSpc>
                <a:spcPct val="130000"/>
              </a:lnSpc>
            </a:pPr>
            <a:r>
              <a:rPr lang="en-US" sz="2399" dirty="0">
                <a:solidFill>
                  <a:schemeClr val="tx2"/>
                </a:solidFill>
              </a:rPr>
              <a:t>  return binom(n - 1, k - 1) + binom(n - 1, k);</a:t>
            </a:r>
          </a:p>
          <a:p>
            <a:pPr>
              <a:lnSpc>
                <a:spcPct val="130000"/>
              </a:lnSpc>
            </a:pPr>
            <a:r>
              <a:rPr lang="en-US" sz="2399" dirty="0">
                <a:solidFill>
                  <a:schemeClr val="tx2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Binomial Coefficients: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353" y="41223"/>
            <a:ext cx="11799176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bg-BG" sz="3999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83194" y="1894518"/>
            <a:ext cx="2460687" cy="1804279"/>
          </a:xfrm>
          <a:prstGeom prst="wedgeRoundRectCallout">
            <a:avLst>
              <a:gd name="adj1" fmla="val -113562"/>
              <a:gd name="adj2" fmla="val 63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999" b="1" dirty="0">
                <a:solidFill>
                  <a:srgbClr val="FFFFFF"/>
                </a:solidFill>
              </a:rPr>
              <a:t>This is exponential, we can do way better with dynamic programming</a:t>
            </a:r>
            <a:endParaRPr lang="en-US" sz="19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31" y="1420799"/>
            <a:ext cx="86284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1929" y="3276722"/>
            <a:ext cx="2881175" cy="311815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379" y="1724657"/>
            <a:ext cx="7961813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Permutations</a:t>
            </a:r>
            <a:r>
              <a:rPr lang="en-US" sz="3200" dirty="0">
                <a:solidFill>
                  <a:schemeClr val="bg2"/>
                </a:solidFill>
              </a:rPr>
              <a:t> – Ways to order </a:t>
            </a:r>
            <a:r>
              <a:rPr lang="en-US" sz="3200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Variations</a:t>
            </a:r>
            <a:r>
              <a:rPr lang="en-US" sz="3200" dirty="0">
                <a:solidFill>
                  <a:schemeClr val="bg2"/>
                </a:solidFill>
              </a:rPr>
              <a:t> – Ways to </a:t>
            </a:r>
            <a:r>
              <a:rPr lang="en-US" sz="3200" b="1" dirty="0">
                <a:solidFill>
                  <a:schemeClr val="bg1"/>
                </a:solidFill>
              </a:rPr>
              <a:t>order k</a:t>
            </a:r>
            <a:r>
              <a:rPr lang="en-US" sz="3200" dirty="0">
                <a:solidFill>
                  <a:schemeClr val="bg2"/>
                </a:solidFill>
              </a:rPr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Combinations</a:t>
            </a:r>
            <a:r>
              <a:rPr lang="en-US" sz="3200" dirty="0">
                <a:solidFill>
                  <a:schemeClr val="bg2"/>
                </a:solidFill>
              </a:rPr>
              <a:t> – Ways to </a:t>
            </a:r>
            <a:r>
              <a:rPr lang="en-US" sz="3200" b="1" dirty="0">
                <a:solidFill>
                  <a:schemeClr val="bg1"/>
                </a:solidFill>
              </a:rPr>
              <a:t>choose k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bg-BG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Pascal's Triangle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sym typeface="Wingdings" panose="05000000000000000000" pitchFamily="2" charset="2"/>
              </a:rPr>
              <a:t>Binomial Coefficients () –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N </a:t>
            </a:r>
            <a:r>
              <a:rPr lang="bg-BG" sz="3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choose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K Count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925C8E-611A-4BD6-851A-7C3ABF42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3B4D-8967-4D46-A6DC-2D94BCB7C5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099" y="2823760"/>
            <a:ext cx="2217277" cy="1091889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70" y="1069078"/>
            <a:ext cx="2088960" cy="1639537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45" y="1368415"/>
            <a:ext cx="2045272" cy="2514679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684" y="3099773"/>
            <a:ext cx="4453841" cy="53986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1" y="1250550"/>
            <a:ext cx="1823707" cy="127659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00" y="1793566"/>
            <a:ext cx="2375656" cy="53580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474" y="5756197"/>
            <a:ext cx="1703947" cy="759099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4261448"/>
            <a:ext cx="1826995" cy="109188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2120" y="4248012"/>
            <a:ext cx="2699297" cy="7648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85" y="4109147"/>
            <a:ext cx="3710919" cy="13268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20" y="5498462"/>
            <a:ext cx="2657164" cy="916246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74" y="5435972"/>
            <a:ext cx="2390791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56" y="1805050"/>
            <a:ext cx="4041110" cy="3990199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511" y="2265245"/>
            <a:ext cx="3283538" cy="30698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4358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(4)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96AECC-B86F-485B-8E95-EA2D273C6A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50" y="2476741"/>
            <a:ext cx="3576973" cy="357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1D939-0AE1-40A1-8764-4CF284C10F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36" y="2594513"/>
            <a:ext cx="3576973" cy="3576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F2276E-77F6-47BE-A408-44C62D75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968"/>
            <a:ext cx="3576973" cy="3576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46D3C8-864A-47AB-9CCD-F2BCE111A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9" y="1945233"/>
            <a:ext cx="2437765" cy="24377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B77B68-0BAB-45F3-AB07-96CD5A79D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33" y="1943505"/>
            <a:ext cx="2437765" cy="2437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01EA2D-2852-41DC-85C5-251DEACE2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78" y="2035157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6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about.softuni.bg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2972</Words>
  <Application>Microsoft Office PowerPoint</Application>
  <PresentationFormat>По избор</PresentationFormat>
  <Paragraphs>587</Paragraphs>
  <Slides>91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91</vt:i4>
      </vt:variant>
    </vt:vector>
  </HeadingPairs>
  <TitlesOfParts>
    <vt:vector size="98" baseType="lpstr">
      <vt:lpstr>Arial</vt:lpstr>
      <vt:lpstr>Calibri</vt:lpstr>
      <vt:lpstr>Cambria Math</vt:lpstr>
      <vt:lpstr>Consolas</vt:lpstr>
      <vt:lpstr>Wingdings</vt:lpstr>
      <vt:lpstr>Wingdings 2</vt:lpstr>
      <vt:lpstr>1_SoftUni3_1</vt:lpstr>
      <vt:lpstr>Combinatorial Problems</vt:lpstr>
      <vt:lpstr>Have a Question?</vt:lpstr>
      <vt:lpstr>Table of Contents</vt:lpstr>
      <vt:lpstr>Презентация на PowerPoint</vt:lpstr>
      <vt:lpstr>Permutations</vt:lpstr>
      <vt:lpstr>Permutations (1)</vt:lpstr>
      <vt:lpstr>Permutations (2)</vt:lpstr>
      <vt:lpstr>Permutations (3)</vt:lpstr>
      <vt:lpstr>Permutations (4)</vt:lpstr>
      <vt:lpstr>Permutations (5)</vt:lpstr>
      <vt:lpstr>Permutations (6)</vt:lpstr>
      <vt:lpstr>Permutations (7)</vt:lpstr>
      <vt:lpstr>Problem: Generate Permutations</vt:lpstr>
      <vt:lpstr>Algorithm: Permutations</vt:lpstr>
      <vt:lpstr>Generating Permutations</vt:lpstr>
      <vt:lpstr>Permutations Count</vt:lpstr>
      <vt:lpstr>Problem: Optimize Permutations</vt:lpstr>
      <vt:lpstr>Permutations: Swap Algorithm (1)</vt:lpstr>
      <vt:lpstr>Permutations: Swap Algorithm (2)</vt:lpstr>
      <vt:lpstr>Permutations: Swap Algorithm (3)</vt:lpstr>
      <vt:lpstr>Permutations: Swap Algorithm (4)</vt:lpstr>
      <vt:lpstr>Permutations: Swap Algorithm (5)</vt:lpstr>
      <vt:lpstr>Permutations: Swap Algorithm (6)</vt:lpstr>
      <vt:lpstr>Permutations: Swap Algorithm (7)</vt:lpstr>
      <vt:lpstr>Permutations: Swap Algorithm (8)</vt:lpstr>
      <vt:lpstr>Permutations: Swap Algorithm (9)</vt:lpstr>
      <vt:lpstr>Permutations: Swap Algorithm (10)</vt:lpstr>
      <vt:lpstr>Permutations: Swap Algorithm (11)</vt:lpstr>
      <vt:lpstr>Permutations: Swap Algorithm (12)</vt:lpstr>
      <vt:lpstr>Permutations: Swap Algorithm (13)</vt:lpstr>
      <vt:lpstr>Permutations: Swap Algorithm (14)</vt:lpstr>
      <vt:lpstr>Problem: Optimize Permutations</vt:lpstr>
      <vt:lpstr>Generating Permutations</vt:lpstr>
      <vt:lpstr>Problem: Permutations with Repetition</vt:lpstr>
      <vt:lpstr>Solution: Permutations with Repetition</vt:lpstr>
      <vt:lpstr>Optimized: Permutations with Repetition</vt:lpstr>
      <vt:lpstr>Generating Permutations with Repetition</vt:lpstr>
      <vt:lpstr>Permutations with Repetition Count</vt:lpstr>
      <vt:lpstr>Презентация на PowerPoint</vt:lpstr>
      <vt:lpstr>Variations</vt:lpstr>
      <vt:lpstr>Variations (1)</vt:lpstr>
      <vt:lpstr>Variations (2)</vt:lpstr>
      <vt:lpstr>Variations (3)</vt:lpstr>
      <vt:lpstr>Variations (4)</vt:lpstr>
      <vt:lpstr>Variations (5)</vt:lpstr>
      <vt:lpstr>Variations (6)</vt:lpstr>
      <vt:lpstr>Variations (7)</vt:lpstr>
      <vt:lpstr>Variations (8)</vt:lpstr>
      <vt:lpstr>Variations (9)</vt:lpstr>
      <vt:lpstr>Variations (10)</vt:lpstr>
      <vt:lpstr>Variations (11)</vt:lpstr>
      <vt:lpstr>Variations (12)</vt:lpstr>
      <vt:lpstr>Problem: Generate Variations</vt:lpstr>
      <vt:lpstr>Generating Variations</vt:lpstr>
      <vt:lpstr>Variations Count</vt:lpstr>
      <vt:lpstr>Variations with Repetitions</vt:lpstr>
      <vt:lpstr>Problem: Generate Variations with Reps</vt:lpstr>
      <vt:lpstr>Generating Permutations</vt:lpstr>
      <vt:lpstr>Variations with Reps: Iterative Algorithm</vt:lpstr>
      <vt:lpstr>Variations with Reps: Iterative Algorithm</vt:lpstr>
      <vt:lpstr>Variations Count</vt:lpstr>
      <vt:lpstr>Презентация на PowerPoint</vt:lpstr>
      <vt:lpstr>Combinations (1)</vt:lpstr>
      <vt:lpstr>Combinations (2)</vt:lpstr>
      <vt:lpstr>Combinations (3)</vt:lpstr>
      <vt:lpstr>Combinations (4)</vt:lpstr>
      <vt:lpstr>Combinations (5)</vt:lpstr>
      <vt:lpstr>Combinations (6)</vt:lpstr>
      <vt:lpstr>Combinations (7)</vt:lpstr>
      <vt:lpstr>Combinations (8)</vt:lpstr>
      <vt:lpstr>Combinations (9)</vt:lpstr>
      <vt:lpstr>Combinations (10)</vt:lpstr>
      <vt:lpstr>Combinations (11)</vt:lpstr>
      <vt:lpstr>Combinations (12)</vt:lpstr>
      <vt:lpstr>Problem: Generate Combinations</vt:lpstr>
      <vt:lpstr>Algorithm: Combinations without Repetition</vt:lpstr>
      <vt:lpstr>Combinations without Repetition</vt:lpstr>
      <vt:lpstr>Combinations Count</vt:lpstr>
      <vt:lpstr>Algorithm: Combinations with Repetition</vt:lpstr>
      <vt:lpstr>Generate Combinations with Repetition</vt:lpstr>
      <vt:lpstr>Презентация на PowerPoint</vt:lpstr>
      <vt:lpstr>Problem: Combinations Count</vt:lpstr>
      <vt:lpstr>Pascal's Triangle</vt:lpstr>
      <vt:lpstr>Binomial Coefficients: Calculation</vt:lpstr>
      <vt:lpstr>Binomial Coefficients: Calculation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2022-06-14T08:24:01Z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