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7"/>
  </p:notesMasterIdLst>
  <p:handoutMasterIdLst>
    <p:handoutMasterId r:id="rId8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613" r:id="rId83"/>
    <p:sldId id="608" r:id="rId84"/>
    <p:sldId id="343" r:id="rId85"/>
    <p:sldId id="344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D24C080-76F0-47F6-A6B3-C4FABF8A7E3D}">
          <p14:sldIdLst>
            <p14:sldId id="256"/>
            <p14:sldId id="257"/>
            <p14:sldId id="258"/>
            <p14:sldId id="259"/>
            <p14:sldId id="260"/>
          </p14:sldIdLst>
        </p14:section>
        <p14:section name="B-Trees" id="{F0FE1886-B47C-4D2B-94E1-7F2C1EC44D3E}">
          <p14:sldIdLst>
            <p14:sldId id="261"/>
            <p14:sldId id="262"/>
            <p14:sldId id="263"/>
            <p14:sldId id="264"/>
          </p14:sldIdLst>
        </p14:section>
        <p14:section name="2-3 Trees" id="{437FE995-C073-4BD5-8C3F-CBC42E8A18DB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Double Rotations" id="{31E76897-A579-418F-870E-4B5D5DE217F7}">
          <p14:sldIdLst>
            <p14:sldId id="308"/>
            <p14:sldId id="309"/>
            <p14:sldId id="310"/>
          </p14:sldIdLst>
        </p14:section>
        <p14:section name="Double Right Rotation" id="{E2ADBBD7-6810-4C85-BA40-6E0A2979F3B2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Double Left Rotation" id="{2718440F-9059-47BC-B256-1E875FC52BCD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AVL Tree" id="{9C25C14F-D351-4506-B1F4-7ABDB37D100E}">
          <p14:sldIdLst>
            <p14:sldId id="332"/>
            <p14:sldId id="333"/>
            <p14:sldId id="334"/>
          </p14:sldIdLst>
        </p14:section>
        <p14:section name="Conclusions" id="{3BC958B5-3924-4334-BBC0-414264A7F1EB}">
          <p14:sldIdLst>
            <p14:sldId id="335"/>
            <p14:sldId id="336"/>
            <p14:sldId id="613"/>
            <p14:sldId id="608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6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8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8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14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AA7746-686C-444E-ACA5-B582CEC14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118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BB63ED0-1CF6-4D2C-976B-02C225C5E8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074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4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4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BSTs, Operations Insertions and Rotations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- 2-3 Trees and AVL Trees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2-3 Trees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2-3 Trees Operations</a:t>
            </a:r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28" y="2201592"/>
            <a:ext cx="3160294" cy="8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2-3 search tree can contain:</a:t>
            </a:r>
          </a:p>
          <a:p>
            <a:pPr lvl="1"/>
            <a:r>
              <a:rPr lang="en-US" dirty="0"/>
              <a:t>Empty node (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2-node with </a:t>
            </a:r>
            <a:r>
              <a:rPr lang="en-US" b="1" dirty="0">
                <a:solidFill>
                  <a:schemeClr val="bg1"/>
                </a:solidFill>
              </a:rPr>
              <a:t>1 key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2 links</a:t>
            </a:r>
            <a:r>
              <a:rPr lang="bg-BG" dirty="0"/>
              <a:t> (</a:t>
            </a:r>
            <a:r>
              <a:rPr lang="en-US" dirty="0"/>
              <a:t>children)</a:t>
            </a:r>
          </a:p>
          <a:p>
            <a:pPr lvl="1"/>
            <a:r>
              <a:rPr lang="en-US" dirty="0"/>
              <a:t>3-node with </a:t>
            </a:r>
            <a:r>
              <a:rPr lang="en-US" b="1" dirty="0">
                <a:solidFill>
                  <a:schemeClr val="bg1"/>
                </a:solidFill>
              </a:rPr>
              <a:t>2 keys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3 links</a:t>
            </a:r>
            <a:r>
              <a:rPr lang="en-US" dirty="0"/>
              <a:t> (children)</a:t>
            </a:r>
          </a:p>
          <a:p>
            <a:r>
              <a:rPr lang="en-US" dirty="0"/>
              <a:t>As usual for BSTs, all items to the left are smaller, all items to the right are larger.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435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Example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4832" y="2543231"/>
            <a:ext cx="1829304" cy="1047312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2063" y="2543232"/>
            <a:ext cx="2531664" cy="1048039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3215726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4833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5726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3653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1157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5173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5173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3100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9201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8308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9201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71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5054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4919" y="4274023"/>
            <a:ext cx="1519770" cy="861855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3443517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3517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41444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00147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0147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8074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60543" y="4274023"/>
            <a:ext cx="1137531" cy="864643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41444" y="4274022"/>
            <a:ext cx="21173" cy="861858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8305801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5801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3728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6732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67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46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7621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6728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7621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5548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3474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2691" y="4274022"/>
            <a:ext cx="1384036" cy="861852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4658" y="4274023"/>
            <a:ext cx="1170106" cy="861855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1530073" y="1873203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3-node with 2 keys and 3 links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Oval 93"/>
          <p:cNvSpPr/>
          <p:nvPr/>
        </p:nvSpPr>
        <p:spPr>
          <a:xfrm>
            <a:off x="2985148" y="3089728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5" name="Oval 94"/>
          <p:cNvSpPr/>
          <p:nvPr/>
        </p:nvSpPr>
        <p:spPr>
          <a:xfrm>
            <a:off x="8009696" y="3367758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>
            <a:off x="8724233" y="2009033"/>
            <a:ext cx="2432543" cy="919401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2-node with 1 key and 2 links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Oval 96"/>
          <p:cNvSpPr/>
          <p:nvPr/>
        </p:nvSpPr>
        <p:spPr>
          <a:xfrm>
            <a:off x="4798296" y="487669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8" name="Oval 97"/>
          <p:cNvSpPr/>
          <p:nvPr/>
        </p:nvSpPr>
        <p:spPr>
          <a:xfrm>
            <a:off x="3156120" y="488547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5421653" y="4017278"/>
            <a:ext cx="2194649" cy="510778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Larger than 11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91634" y="3780407"/>
            <a:ext cx="2415447" cy="510778"/>
          </a:xfrm>
          <a:prstGeom prst="wedgeRoundRectCallout">
            <a:avLst>
              <a:gd name="adj1" fmla="val 31231"/>
              <a:gd name="adj2" fmla="val 108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Smaller than 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Oval 98"/>
          <p:cNvSpPr/>
          <p:nvPr/>
        </p:nvSpPr>
        <p:spPr>
          <a:xfrm>
            <a:off x="962972" y="4571895"/>
            <a:ext cx="2005232" cy="14650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1912295" y="6099342"/>
            <a:ext cx="4556222" cy="510778"/>
          </a:xfrm>
          <a:prstGeom prst="wedgeRoundRectCallout">
            <a:avLst>
              <a:gd name="adj1" fmla="val 5407"/>
              <a:gd name="adj2" fmla="val -745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Larger than 7, smaller than 11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065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99" grpId="0" animBg="1"/>
      <p:bldP spid="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Searching</a:t>
            </a:r>
            <a:endParaRPr lang="bg-BG" dirty="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867972" y="1380688"/>
            <a:ext cx="2196237" cy="919401"/>
          </a:xfrm>
          <a:prstGeom prst="wedgeRoundRectCallout">
            <a:avLst>
              <a:gd name="adj1" fmla="val 61644"/>
              <a:gd name="adj2" fmla="val 72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Searching for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9301654" y="1487784"/>
            <a:ext cx="2196237" cy="919401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Identical to BST Search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1101081" y="1754663"/>
            <a:ext cx="9982428" cy="3968158"/>
            <a:chOff x="1214582" y="1860479"/>
            <a:chExt cx="9982428" cy="3968158"/>
          </a:xfrm>
        </p:grpSpPr>
        <p:cxnSp>
          <p:nvCxnSpPr>
            <p:cNvPr id="161" name="Straight Arrow Connector 160"/>
            <p:cNvCxnSpPr>
              <a:cxnSpLocks/>
              <a:stCxn id="169" idx="2"/>
            </p:cNvCxnSpPr>
            <p:nvPr/>
          </p:nvCxnSpPr>
          <p:spPr>
            <a:xfrm flipH="1">
              <a:off x="3944832" y="2543231"/>
              <a:ext cx="1829304" cy="1047312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" name="Straight Arrow Connector 161"/>
            <p:cNvCxnSpPr>
              <a:cxnSpLocks/>
              <a:stCxn id="170" idx="2"/>
              <a:endCxn id="185" idx="0"/>
            </p:cNvCxnSpPr>
            <p:nvPr/>
          </p:nvCxnSpPr>
          <p:spPr>
            <a:xfrm>
              <a:off x="6272063" y="2543232"/>
              <a:ext cx="2531664" cy="1048039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3" name="Rectangle 162"/>
            <p:cNvSpPr/>
            <p:nvPr/>
          </p:nvSpPr>
          <p:spPr>
            <a:xfrm>
              <a:off x="3215726" y="3591270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944833" y="3591270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15726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713653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211579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525173" y="1860479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525173" y="228719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23100" y="228719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219201" y="5135880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948308" y="5135880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214582" y="556187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717128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15054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6" name="Straight Arrow Connector 175"/>
            <p:cNvCxnSpPr>
              <a:cxnSpLocks/>
              <a:stCxn id="165" idx="2"/>
            </p:cNvCxnSpPr>
            <p:nvPr/>
          </p:nvCxnSpPr>
          <p:spPr>
            <a:xfrm flipH="1">
              <a:off x="1944919" y="4274023"/>
              <a:ext cx="1519770" cy="861855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7" name="Rectangle 176"/>
            <p:cNvSpPr/>
            <p:nvPr/>
          </p:nvSpPr>
          <p:spPr>
            <a:xfrm>
              <a:off x="3443517" y="5135880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443517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941444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100147" y="5138665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100147" y="556538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598074" y="556538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3" name="Straight Arrow Connector 182"/>
            <p:cNvCxnSpPr>
              <a:cxnSpLocks/>
              <a:stCxn id="167" idx="2"/>
              <a:endCxn id="180" idx="0"/>
            </p:cNvCxnSpPr>
            <p:nvPr/>
          </p:nvCxnSpPr>
          <p:spPr>
            <a:xfrm>
              <a:off x="4460543" y="4274023"/>
              <a:ext cx="1137531" cy="864643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4" name="Straight Arrow Connector 183"/>
            <p:cNvCxnSpPr>
              <a:cxnSpLocks/>
              <a:stCxn id="166" idx="2"/>
              <a:endCxn id="177" idx="0"/>
            </p:cNvCxnSpPr>
            <p:nvPr/>
          </p:nvCxnSpPr>
          <p:spPr>
            <a:xfrm flipH="1">
              <a:off x="3941444" y="4274022"/>
              <a:ext cx="21173" cy="861858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5" name="Rectangle 184"/>
            <p:cNvSpPr/>
            <p:nvPr/>
          </p:nvSpPr>
          <p:spPr>
            <a:xfrm>
              <a:off x="8305801" y="3591270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305801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803728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886732" y="5135877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32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886732" y="5562597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384659" y="5562597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1" name="Straight Arrow Connector 190"/>
            <p:cNvCxnSpPr>
              <a:cxnSpLocks/>
              <a:stCxn id="187" idx="2"/>
            </p:cNvCxnSpPr>
            <p:nvPr/>
          </p:nvCxnSpPr>
          <p:spPr>
            <a:xfrm>
              <a:off x="9052691" y="4274022"/>
              <a:ext cx="1384036" cy="861852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2" name="Straight Arrow Connector 191"/>
            <p:cNvCxnSpPr>
              <a:cxnSpLocks/>
              <a:stCxn id="186" idx="2"/>
              <a:endCxn id="188" idx="0"/>
            </p:cNvCxnSpPr>
            <p:nvPr/>
          </p:nvCxnSpPr>
          <p:spPr>
            <a:xfrm flipH="1">
              <a:off x="7384658" y="4274023"/>
              <a:ext cx="1170106" cy="861855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3" name="Rectangle 192"/>
            <p:cNvSpPr/>
            <p:nvPr/>
          </p:nvSpPr>
          <p:spPr>
            <a:xfrm>
              <a:off x="9703230" y="5145885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50</a:t>
              </a:r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0432337" y="5145885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73</a:t>
              </a:r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703229" y="5571875"/>
              <a:ext cx="493309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201157" y="557260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0699083" y="557260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8" name="Oval 197"/>
          <p:cNvSpPr/>
          <p:nvPr/>
        </p:nvSpPr>
        <p:spPr>
          <a:xfrm>
            <a:off x="4925332" y="1410123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52947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 0.24861 L -4.58333E-6 -2.22222E-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 0.25023 L -0.03528 0.476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50" grpId="0" animBg="1"/>
      <p:bldP spid="198" grpId="0" animBg="1"/>
      <p:bldP spid="198" grpId="1" animBg="1"/>
      <p:bldP spid="198" grpId="2" animBg="1"/>
      <p:bldP spid="198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Insertion (at 2-node)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6124376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3800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4347866" y="3752450"/>
            <a:ext cx="581223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7319664" y="3752450"/>
            <a:ext cx="681336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124376" y="3752450"/>
            <a:ext cx="0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93" name="Straight Arrow Connector 92"/>
          <p:cNvCxnSpPr>
            <a:cxnSpLocks/>
            <a:stCxn id="62" idx="2"/>
          </p:cNvCxnSpPr>
          <p:nvPr/>
        </p:nvCxnSpPr>
        <p:spPr>
          <a:xfrm flipH="1">
            <a:off x="6738442" y="3752449"/>
            <a:ext cx="581222" cy="66715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454054" y="1640185"/>
            <a:ext cx="2196237" cy="919401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Becomes a 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3-node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56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Insertion (at 3-node)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4600376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09800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2823866" y="3752450"/>
            <a:ext cx="581223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5795664" y="3752450"/>
            <a:ext cx="681336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600376" y="3752450"/>
            <a:ext cx="0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699095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>
            <a:off x="8186241" y="3752450"/>
            <a:ext cx="681335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90952" y="3752450"/>
            <a:ext cx="0" cy="66715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471181" y="1339267"/>
            <a:ext cx="2196237" cy="919401"/>
          </a:xfrm>
          <a:prstGeom prst="wedgeRoundRectCallout">
            <a:avLst>
              <a:gd name="adj1" fmla="val -49382"/>
              <a:gd name="adj2" fmla="val 72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Temporary</a:t>
            </a:r>
          </a:p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4-node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795664" y="2743200"/>
            <a:ext cx="2390576" cy="13716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3405088" y="2752324"/>
            <a:ext cx="2390576" cy="13624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6062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1464E-6 2.96296E-6 L -4.21464E-6 -0.14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3" grpId="0" animBg="1"/>
      <p:bldP spid="8" grpId="0" animBg="1"/>
      <p:bldP spid="8" grpId="1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Into a 3-node whose parent is a 2-node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Insertion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2397767" y="3195902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26874" y="3195902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7767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5694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3620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7401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57401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5328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2"/>
          </p:cNvCxnSpPr>
          <p:nvPr/>
        </p:nvCxnSpPr>
        <p:spPr>
          <a:xfrm>
            <a:off x="2804291" y="2663952"/>
            <a:ext cx="322582" cy="53195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9147" y="2590041"/>
            <a:ext cx="1673727" cy="508977"/>
          </a:xfrm>
          <a:prstGeom prst="wedgeRoundRectCallout">
            <a:avLst>
              <a:gd name="adj1" fmla="val 55381"/>
              <a:gd name="adj2" fmla="val -108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38710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38710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6637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2"/>
            <a:endCxn id="57" idx="0"/>
          </p:cNvCxnSpPr>
          <p:nvPr/>
        </p:nvCxnSpPr>
        <p:spPr>
          <a:xfrm>
            <a:off x="8085601" y="2663952"/>
            <a:ext cx="899639" cy="534054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7874782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71003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7478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02903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69552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00247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97241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4916090" y="250268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1" name="Arrow: Right 60"/>
          <p:cNvSpPr/>
          <p:nvPr/>
        </p:nvSpPr>
        <p:spPr>
          <a:xfrm rot="9000000">
            <a:off x="6188783" y="3941766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3" name="Rectangle 92"/>
          <p:cNvSpPr/>
          <p:nvPr/>
        </p:nvSpPr>
        <p:spPr>
          <a:xfrm>
            <a:off x="4127345" y="4379319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56452" y="4379319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27345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25272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23198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68050" y="557226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368050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5977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909194" y="5577684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909194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07121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Straight Arrow Connector 103"/>
          <p:cNvCxnSpPr>
            <a:cxnSpLocks/>
            <a:stCxn id="97" idx="2"/>
            <a:endCxn id="101" idx="0"/>
          </p:cNvCxnSpPr>
          <p:nvPr/>
        </p:nvCxnSpPr>
        <p:spPr>
          <a:xfrm>
            <a:off x="5372162" y="5062072"/>
            <a:ext cx="1034959" cy="515613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" name="Straight Arrow Connector 104"/>
          <p:cNvCxnSpPr>
            <a:cxnSpLocks/>
            <a:stCxn id="96" idx="2"/>
            <a:endCxn id="98" idx="0"/>
          </p:cNvCxnSpPr>
          <p:nvPr/>
        </p:nvCxnSpPr>
        <p:spPr>
          <a:xfrm flipH="1">
            <a:off x="4865977" y="5062071"/>
            <a:ext cx="8259" cy="51019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985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3" grpId="0" animBg="1"/>
      <p:bldP spid="6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Into a 3-node whose parent is a 3-node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Insertion (2)</a:t>
            </a:r>
            <a:endParaRPr lang="bg-BG" dirty="0"/>
          </a:p>
        </p:txBody>
      </p:sp>
      <p:sp>
        <p:nvSpPr>
          <p:cNvPr id="40" name="Rectangle 39"/>
          <p:cNvSpPr/>
          <p:nvPr/>
        </p:nvSpPr>
        <p:spPr>
          <a:xfrm>
            <a:off x="2718607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7714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8607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6534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460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86755" y="321564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15862" y="321564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6755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4682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2608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/>
          <p:cNvCxnSpPr>
            <a:cxnSpLocks/>
            <a:stCxn id="42" idx="2"/>
          </p:cNvCxnSpPr>
          <p:nvPr/>
        </p:nvCxnSpPr>
        <p:spPr>
          <a:xfrm flipH="1">
            <a:off x="2215862" y="2822618"/>
            <a:ext cx="751709" cy="393023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465771" y="2323506"/>
            <a:ext cx="1673727" cy="508977"/>
          </a:xfrm>
          <a:prstGeom prst="wedgeRoundRectCallout">
            <a:avLst>
              <a:gd name="adj1" fmla="val 82128"/>
              <a:gd name="adj2" fmla="val -220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</a:t>
            </a:r>
            <a:r>
              <a:rPr lang="bg-BG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</p:txBody>
      </p:sp>
      <p:cxnSp>
        <p:nvCxnSpPr>
          <p:cNvPr id="64" name="Straight Arrow Connector 63"/>
          <p:cNvCxnSpPr>
            <a:cxnSpLocks/>
            <a:stCxn id="44" idx="2"/>
          </p:cNvCxnSpPr>
          <p:nvPr/>
        </p:nvCxnSpPr>
        <p:spPr>
          <a:xfrm>
            <a:off x="3963424" y="2822617"/>
            <a:ext cx="456177" cy="42672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Straight Arrow Connector 64"/>
          <p:cNvCxnSpPr>
            <a:cxnSpLocks/>
            <a:stCxn id="43" idx="2"/>
          </p:cNvCxnSpPr>
          <p:nvPr/>
        </p:nvCxnSpPr>
        <p:spPr>
          <a:xfrm>
            <a:off x="3465497" y="2822618"/>
            <a:ext cx="0" cy="393023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66" name="Arrow: Right 65"/>
          <p:cNvSpPr/>
          <p:nvPr/>
        </p:nvSpPr>
        <p:spPr>
          <a:xfrm>
            <a:off x="4800600" y="213892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7" name="Rectangle 66"/>
          <p:cNvSpPr/>
          <p:nvPr/>
        </p:nvSpPr>
        <p:spPr>
          <a:xfrm>
            <a:off x="6787428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516535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7428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85355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83281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9" idx="2"/>
          </p:cNvCxnSpPr>
          <p:nvPr/>
        </p:nvCxnSpPr>
        <p:spPr>
          <a:xfrm flipH="1">
            <a:off x="6385490" y="2822617"/>
            <a:ext cx="650902" cy="333333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Straight Arrow Connector 77"/>
          <p:cNvCxnSpPr>
            <a:cxnSpLocks/>
            <a:stCxn id="71" idx="2"/>
          </p:cNvCxnSpPr>
          <p:nvPr/>
        </p:nvCxnSpPr>
        <p:spPr>
          <a:xfrm>
            <a:off x="8032245" y="2822617"/>
            <a:ext cx="456177" cy="42672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79" name="Straight Arrow Connector 78"/>
          <p:cNvCxnSpPr>
            <a:cxnSpLocks/>
            <a:stCxn id="70" idx="2"/>
          </p:cNvCxnSpPr>
          <p:nvPr/>
        </p:nvCxnSpPr>
        <p:spPr>
          <a:xfrm>
            <a:off x="7534318" y="2822617"/>
            <a:ext cx="364552" cy="42672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5257800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54021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57800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85921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52570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5490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80259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Arrow: Right 86"/>
          <p:cNvSpPr/>
          <p:nvPr/>
        </p:nvSpPr>
        <p:spPr>
          <a:xfrm rot="2889213">
            <a:off x="8638270" y="3199854"/>
            <a:ext cx="1201160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6" name="Rectangle 105"/>
          <p:cNvSpPr/>
          <p:nvPr/>
        </p:nvSpPr>
        <p:spPr>
          <a:xfrm>
            <a:off x="8941208" y="436413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7429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41208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69329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535978" y="4788751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068898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663667" y="4788751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3403" y="548402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83403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781330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824547" y="548944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824547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22474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Straight Arrow Connector 118"/>
          <p:cNvCxnSpPr>
            <a:cxnSpLocks/>
            <a:stCxn id="110" idx="2"/>
            <a:endCxn id="116" idx="0"/>
          </p:cNvCxnSpPr>
          <p:nvPr/>
        </p:nvCxnSpPr>
        <p:spPr>
          <a:xfrm>
            <a:off x="9802679" y="5044784"/>
            <a:ext cx="519795" cy="444665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20" name="Straight Arrow Connector 119"/>
          <p:cNvCxnSpPr>
            <a:cxnSpLocks/>
            <a:stCxn id="108" idx="2"/>
            <a:endCxn id="113" idx="0"/>
          </p:cNvCxnSpPr>
          <p:nvPr/>
        </p:nvCxnSpPr>
        <p:spPr>
          <a:xfrm flipH="1">
            <a:off x="8781329" y="5044783"/>
            <a:ext cx="457264" cy="439242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121" name="Arrow: Right 120"/>
          <p:cNvSpPr/>
          <p:nvPr/>
        </p:nvSpPr>
        <p:spPr>
          <a:xfrm rot="10800000">
            <a:off x="5944115" y="4896661"/>
            <a:ext cx="1558993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2" name="Rectangle 121"/>
          <p:cNvSpPr/>
          <p:nvPr/>
        </p:nvSpPr>
        <p:spPr>
          <a:xfrm>
            <a:off x="3410873" y="436011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90513" y="5029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31657" y="5034623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Straight Arrow Connector 130"/>
          <p:cNvCxnSpPr>
            <a:cxnSpLocks/>
            <a:endCxn id="128" idx="0"/>
          </p:cNvCxnSpPr>
          <p:nvPr/>
        </p:nvCxnSpPr>
        <p:spPr>
          <a:xfrm>
            <a:off x="4191001" y="4786837"/>
            <a:ext cx="538583" cy="24778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" name="Straight Arrow Connector 131"/>
          <p:cNvCxnSpPr>
            <a:cxnSpLocks/>
            <a:endCxn id="125" idx="0"/>
          </p:cNvCxnSpPr>
          <p:nvPr/>
        </p:nvCxnSpPr>
        <p:spPr>
          <a:xfrm flipH="1">
            <a:off x="3188439" y="4786838"/>
            <a:ext cx="497926" cy="242363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133" name="Rectangle 132"/>
          <p:cNvSpPr/>
          <p:nvPr/>
        </p:nvSpPr>
        <p:spPr>
          <a:xfrm>
            <a:off x="1899748" y="582527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429001" y="582540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9" name="Straight Arrow Connector 138"/>
          <p:cNvCxnSpPr>
            <a:cxnSpLocks/>
            <a:endCxn id="133" idx="0"/>
          </p:cNvCxnSpPr>
          <p:nvPr/>
        </p:nvCxnSpPr>
        <p:spPr>
          <a:xfrm flipH="1">
            <a:off x="2397674" y="5455920"/>
            <a:ext cx="569896" cy="369358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" name="Straight Arrow Connector 139"/>
          <p:cNvCxnSpPr>
            <a:cxnSpLocks/>
            <a:endCxn id="136" idx="0"/>
          </p:cNvCxnSpPr>
          <p:nvPr/>
        </p:nvCxnSpPr>
        <p:spPr>
          <a:xfrm>
            <a:off x="3490993" y="5455921"/>
            <a:ext cx="435934" cy="369481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415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5" grpId="0" animBg="1"/>
      <p:bldP spid="128" grpId="0" animBg="1"/>
      <p:bldP spid="133" grpId="0" animBg="1"/>
      <p:bldP spid="1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50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4353909" y="2037080"/>
            <a:ext cx="2498836" cy="934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8281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30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 (2)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5862947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1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9561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B-Trees</a:t>
            </a:r>
          </a:p>
          <a:p>
            <a:r>
              <a:rPr lang="en-US" dirty="0"/>
              <a:t>2-3 Trees</a:t>
            </a:r>
          </a:p>
          <a:p>
            <a:pPr lvl="1"/>
            <a:r>
              <a:rPr lang="en-US" dirty="0"/>
              <a:t>Ordered Operations</a:t>
            </a:r>
          </a:p>
          <a:p>
            <a:pPr lvl="1"/>
            <a:r>
              <a:rPr lang="en-US" dirty="0"/>
              <a:t>Insertion</a:t>
            </a:r>
          </a:p>
          <a:p>
            <a:r>
              <a:rPr lang="en-GB" dirty="0"/>
              <a:t>AVL Trees</a:t>
            </a:r>
          </a:p>
          <a:p>
            <a:pPr lvl="1"/>
            <a:r>
              <a:rPr lang="en-GB" dirty="0"/>
              <a:t>Properties of AVL</a:t>
            </a:r>
          </a:p>
          <a:p>
            <a:pPr lvl="1"/>
            <a:r>
              <a:rPr lang="en-GB" dirty="0"/>
              <a:t>Rotations in AVL (Double Left, Double Right)</a:t>
            </a:r>
          </a:p>
          <a:p>
            <a:pPr lvl="1"/>
            <a:r>
              <a:rPr lang="en-GB" dirty="0"/>
              <a:t>AVL Insertion Algorithm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35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 (3)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6697075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1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7748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5378963" y="29962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/>
          <p:cNvSpPr/>
          <p:nvPr/>
        </p:nvSpPr>
        <p:spPr>
          <a:xfrm>
            <a:off x="6697075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1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7748" y="4038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074075" y="4673600"/>
            <a:ext cx="1747347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5821422" y="4673600"/>
            <a:ext cx="1749327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403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20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 (4)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7396654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9980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7327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773654" y="2159000"/>
            <a:ext cx="1747347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6521001" y="2159000"/>
            <a:ext cx="1749327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2150654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566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10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 (5)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8463454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6780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4127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</p:cNvCxnSpPr>
          <p:nvPr/>
        </p:nvCxnSpPr>
        <p:spPr>
          <a:xfrm flipH="1">
            <a:off x="4964800" y="2159000"/>
            <a:ext cx="2623000" cy="5080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7587801" y="2159000"/>
            <a:ext cx="1749327" cy="5080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3217454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7179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3" name="Arrow: Right 22"/>
          <p:cNvSpPr/>
          <p:nvPr/>
        </p:nvSpPr>
        <p:spPr>
          <a:xfrm rot="5400000">
            <a:off x="7164680" y="32248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ectangle 23"/>
          <p:cNvSpPr/>
          <p:nvPr/>
        </p:nvSpPr>
        <p:spPr>
          <a:xfrm>
            <a:off x="9377854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8979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8527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29" idx="0"/>
          </p:cNvCxnSpPr>
          <p:nvPr/>
        </p:nvCxnSpPr>
        <p:spPr>
          <a:xfrm flipH="1">
            <a:off x="5005527" y="4902200"/>
            <a:ext cx="1743222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cxnSpLocks/>
            <a:stCxn id="26" idx="2"/>
            <a:endCxn id="24" idx="0"/>
          </p:cNvCxnSpPr>
          <p:nvPr/>
        </p:nvCxnSpPr>
        <p:spPr>
          <a:xfrm>
            <a:off x="8502201" y="4902200"/>
            <a:ext cx="1749327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4131854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5076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25" idx="0"/>
          </p:cNvCxnSpPr>
          <p:nvPr/>
        </p:nvCxnSpPr>
        <p:spPr>
          <a:xfrm>
            <a:off x="7628528" y="4902200"/>
            <a:ext cx="4125" cy="787400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74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70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 (6)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4222168" y="2311400"/>
            <a:ext cx="1295352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cxnSpLocks/>
            <a:stCxn id="26" idx="2"/>
            <a:endCxn id="34" idx="0"/>
          </p:cNvCxnSpPr>
          <p:nvPr/>
        </p:nvCxnSpPr>
        <p:spPr>
          <a:xfrm>
            <a:off x="6512522" y="2311400"/>
            <a:ext cx="1296202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>
            <a:off x="6012586" y="2311400"/>
            <a:ext cx="2861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72509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1837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1164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0580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80769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33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 (7)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2676" y="2311400"/>
            <a:ext cx="2124844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2522" y="2311400"/>
            <a:ext cx="2475526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 flipH="1">
            <a:off x="5526276" y="2311400"/>
            <a:ext cx="488320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289560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920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93896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8804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335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77001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40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 (8)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544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2676" y="2311400"/>
            <a:ext cx="2124844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2522" y="2311400"/>
            <a:ext cx="3313726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020444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014596" y="2311400"/>
            <a:ext cx="8756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289560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920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2096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2624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335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7145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8" name="Arrow: Right 17"/>
          <p:cNvSpPr/>
          <p:nvPr/>
        </p:nvSpPr>
        <p:spPr>
          <a:xfrm rot="5400000">
            <a:off x="813791" y="3416186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/>
          <p:nvPr/>
        </p:nvSpPr>
        <p:spPr>
          <a:xfrm>
            <a:off x="6015446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3392676" y="4698124"/>
            <a:ext cx="2124844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7514056" y="4698124"/>
            <a:ext cx="2311668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5020444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870952" y="4698124"/>
            <a:ext cx="143644" cy="7120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2895600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6800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6980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28648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70952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80399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7028325" y="4698124"/>
            <a:ext cx="1049151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13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9" grpId="0" animBg="1"/>
      <p:bldP spid="36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 (9)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5559048" y="17526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2706876" y="3631324"/>
            <a:ext cx="1215648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8342124" y="3631324"/>
            <a:ext cx="797800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3425448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  <a:stCxn id="22" idx="2"/>
          </p:cNvCxnSpPr>
          <p:nvPr/>
        </p:nvCxnSpPr>
        <p:spPr>
          <a:xfrm>
            <a:off x="3922525" y="3631324"/>
            <a:ext cx="1251173" cy="7120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2209800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91000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5048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42848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5152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94599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stCxn id="29" idx="2"/>
            <a:endCxn id="38" idx="0"/>
          </p:cNvCxnSpPr>
          <p:nvPr/>
        </p:nvCxnSpPr>
        <p:spPr>
          <a:xfrm flipH="1">
            <a:off x="7391676" y="3631324"/>
            <a:ext cx="950449" cy="686676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Straight Arrow Connector 39"/>
          <p:cNvCxnSpPr>
            <a:cxnSpLocks/>
            <a:stCxn id="19" idx="2"/>
            <a:endCxn id="29" idx="0"/>
          </p:cNvCxnSpPr>
          <p:nvPr/>
        </p:nvCxnSpPr>
        <p:spPr>
          <a:xfrm>
            <a:off x="6056124" y="2387600"/>
            <a:ext cx="2286000" cy="608724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Straight Arrow Connector 40"/>
          <p:cNvCxnSpPr>
            <a:cxnSpLocks/>
            <a:stCxn id="19" idx="2"/>
            <a:endCxn id="22" idx="0"/>
          </p:cNvCxnSpPr>
          <p:nvPr/>
        </p:nvCxnSpPr>
        <p:spPr>
          <a:xfrm flipH="1">
            <a:off x="3922524" y="2387600"/>
            <a:ext cx="2133600" cy="608724"/>
          </a:xfrm>
          <a:prstGeom prst="straightConnector1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806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Unlike standard BSTs, 2-3 trees </a:t>
            </a:r>
            <a:r>
              <a:rPr lang="en-US" b="1" dirty="0">
                <a:solidFill>
                  <a:schemeClr val="bg1"/>
                </a:solidFill>
              </a:rPr>
              <a:t>grow from the bottom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number of links</a:t>
            </a:r>
            <a:r>
              <a:rPr lang="en-US" dirty="0"/>
              <a:t> from the root to any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node is the same</a:t>
            </a:r>
          </a:p>
          <a:p>
            <a:r>
              <a:rPr lang="en-US" dirty="0"/>
              <a:t>Transformations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dirty="0"/>
              <a:t>Nearly </a:t>
            </a:r>
            <a:r>
              <a:rPr lang="en-US" b="1" dirty="0">
                <a:solidFill>
                  <a:schemeClr val="bg1"/>
                </a:solidFill>
              </a:rPr>
              <a:t>perfectly balanced</a:t>
            </a:r>
          </a:p>
          <a:p>
            <a:r>
              <a:rPr lang="en-US" dirty="0"/>
              <a:t>Inserting </a:t>
            </a:r>
            <a:r>
              <a:rPr lang="en-US" b="1" dirty="0">
                <a:solidFill>
                  <a:schemeClr val="bg1"/>
                </a:solidFill>
              </a:rPr>
              <a:t>10 nodes</a:t>
            </a:r>
            <a:r>
              <a:rPr lang="en-US" dirty="0"/>
              <a:t> will result with height of the tree 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lvl="1"/>
            <a:r>
              <a:rPr lang="en-US" dirty="0"/>
              <a:t>For normal BSTs the height can be </a:t>
            </a:r>
            <a:r>
              <a:rPr lang="en-US" b="1" dirty="0">
                <a:solidFill>
                  <a:schemeClr val="bg1"/>
                </a:solidFill>
              </a:rPr>
              <a:t>9</a:t>
            </a:r>
            <a:r>
              <a:rPr lang="en-US" dirty="0"/>
              <a:t> in the worst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002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" action="ppaction://noaction"/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" action="ppaction://noaction"/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" action="ppaction://noaction"/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" action="ppaction://noaction"/>
              </a:rPr>
              <a:t>When every node on the search path from the root is a 3-node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2-3 Tree - Quiz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68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When every node on the search path from the root is a 3-node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- Answer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Balanced BSTs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Balancing a BST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498631" y="1582089"/>
            <a:ext cx="3194737" cy="1785574"/>
            <a:chOff x="2782365" y="3943936"/>
            <a:chExt cx="3706236" cy="2519455"/>
          </a:xfrm>
        </p:grpSpPr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H="1">
              <a:off x="3875670" y="4431234"/>
              <a:ext cx="500380" cy="475713"/>
            </a:xfrm>
            <a:prstGeom prst="line">
              <a:avLst/>
            </a:prstGeom>
            <a:grp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3234669" y="5425039"/>
              <a:ext cx="260451" cy="374565"/>
            </a:xfrm>
            <a:prstGeom prst="line">
              <a:avLst/>
            </a:prstGeom>
            <a:grp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3851859" y="5481937"/>
              <a:ext cx="187839" cy="346116"/>
            </a:xfrm>
            <a:prstGeom prst="line">
              <a:avLst/>
            </a:prstGeom>
            <a:grp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953777" y="4421751"/>
              <a:ext cx="468811" cy="504162"/>
            </a:xfrm>
            <a:prstGeom prst="line">
              <a:avLst/>
            </a:prstGeom>
            <a:grp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5323142" y="5471166"/>
              <a:ext cx="140486" cy="382467"/>
            </a:xfrm>
            <a:prstGeom prst="line">
              <a:avLst/>
            </a:prstGeom>
            <a:grp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4327638" y="3943936"/>
              <a:ext cx="662964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5286837" y="4856373"/>
              <a:ext cx="662964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384626" y="4856080"/>
              <a:ext cx="662964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2782365" y="5785088"/>
              <a:ext cx="662964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3826603" y="5815409"/>
              <a:ext cx="661385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4857624" y="5803938"/>
              <a:ext cx="662964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5768678" y="5458566"/>
              <a:ext cx="217429" cy="390371"/>
            </a:xfrm>
            <a:prstGeom prst="line">
              <a:avLst/>
            </a:prstGeom>
            <a:grp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5825637" y="5803938"/>
              <a:ext cx="662964" cy="64798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9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2-3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4680" y="2057400"/>
          <a:ext cx="10891731" cy="23050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84199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90930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70373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9817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13782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8263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Structure</a:t>
                      </a:r>
                      <a:endParaRPr lang="bg-BG" sz="2400" kern="1200" dirty="0"/>
                    </a:p>
                    <a:p>
                      <a:pPr marL="0" algn="ctr" defTabSz="914400" rtl="0" eaLnBrk="1" latinLnBrk="0" hangingPunct="1"/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Worst case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Average case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Search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Insert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Delete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Search Hit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Insert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BST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N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N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N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noProof="1"/>
                        <a:t>1.39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noProof="1"/>
                        <a:t>1.39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/>
                        <a:t>2-3 Tree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noProof="1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rgbClr val="CC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b="1" kern="1200" noProof="1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18110" marR="118110" marT="59055" marB="59055">
                    <a:solidFill>
                      <a:srgbClr val="CCC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151860" y="4870845"/>
            <a:ext cx="5638800" cy="508977"/>
          </a:xfrm>
          <a:prstGeom prst="wedgeRoundRectCallout">
            <a:avLst>
              <a:gd name="adj1" fmla="val 43219"/>
              <a:gd name="adj2" fmla="val -149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Constants depend on implementation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775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Properties and Rotations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97" y="1509321"/>
            <a:ext cx="3213954" cy="207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AVL tree</a:t>
            </a:r>
            <a:r>
              <a:rPr lang="en-US" dirty="0"/>
              <a:t> </a:t>
            </a:r>
            <a:r>
              <a:rPr lang="en-US" noProof="1"/>
              <a:t>is a </a:t>
            </a:r>
            <a:r>
              <a:rPr lang="en-US" dirty="0"/>
              <a:t>self-balancing binary-search tree (</a:t>
            </a:r>
            <a:r>
              <a:rPr lang="en-US" dirty="0">
                <a:hlinkClick r:id="rId3"/>
              </a:rPr>
              <a:t>visualization</a:t>
            </a:r>
            <a:r>
              <a:rPr lang="en-US" dirty="0"/>
              <a:t>)</a:t>
            </a:r>
          </a:p>
          <a:p>
            <a:pPr lvl="1"/>
            <a:r>
              <a:rPr lang="en-US" noProof="1"/>
              <a:t>Height of two subtrees can </a:t>
            </a:r>
            <a:r>
              <a:rPr lang="en-US" b="1" noProof="1">
                <a:solidFill>
                  <a:schemeClr val="bg1"/>
                </a:solidFill>
              </a:rPr>
              <a:t>differ by at most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4200" y="3357669"/>
          <a:ext cx="3928618" cy="2284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Worst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8B325-49EE-4864-A9D8-C006CE1981F3}"/>
              </a:ext>
            </a:extLst>
          </p:cNvPr>
          <p:cNvGrpSpPr/>
          <p:nvPr/>
        </p:nvGrpSpPr>
        <p:grpSpPr>
          <a:xfrm>
            <a:off x="1714123" y="3048000"/>
            <a:ext cx="3905546" cy="2960790"/>
            <a:chOff x="2845389" y="3634852"/>
            <a:chExt cx="3185524" cy="2530704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18C85CA-D007-4152-A23A-2C47E61AB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DABB914A-11FE-426C-8F90-C928AAA24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59C9496E-2FBD-4584-A60C-0715ED1D6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BF3B9FA2-AE28-4B1E-BBAB-D9A098831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C5EB970C-5D70-4619-95B4-D28259C1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9BB4A21E-DEB2-4A91-B64E-B78A73EF1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51BD30CE-3288-455E-94E2-12D92CECD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9E4D41E3-7004-4A7D-BC68-2CEF2D19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9A63B631-CF16-43A7-9A16-CC13FCE2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6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Height difference is measured by a balance factor (BF)</a:t>
            </a:r>
            <a:endParaRPr lang="bg-BG" noProof="1"/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BF(Tree)</a:t>
            </a:r>
            <a:r>
              <a:rPr lang="en-GB" noProof="1"/>
              <a:t> = </a:t>
            </a:r>
            <a:r>
              <a:rPr lang="en-US" b="1" noProof="1">
                <a:solidFill>
                  <a:schemeClr val="bg1"/>
                </a:solidFill>
              </a:rPr>
              <a:t>Height(Left)</a:t>
            </a:r>
            <a:r>
              <a:rPr lang="en-US" noProof="1"/>
              <a:t> – </a:t>
            </a:r>
            <a:r>
              <a:rPr lang="en-US" b="1" noProof="1">
                <a:solidFill>
                  <a:schemeClr val="bg1"/>
                </a:solidFill>
              </a:rPr>
              <a:t>Height(Right)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BF of any node is in the range </a:t>
            </a:r>
            <a:r>
              <a:rPr lang="en-US" b="1" dirty="0">
                <a:solidFill>
                  <a:schemeClr val="bg1"/>
                </a:solidFill>
              </a:rPr>
              <a:t>[-1,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BF becomes </a:t>
            </a:r>
            <a:r>
              <a:rPr lang="en-US" b="1" dirty="0">
                <a:solidFill>
                  <a:schemeClr val="bg1"/>
                </a:solidFill>
              </a:rPr>
              <a:t>-2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dirty="0"/>
              <a:t>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dirty="0"/>
              <a:t> rebalance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Rebalancing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630283" y="31551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4899" y="455088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1722" y="402878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5495" y="396191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6017" y="307354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662454" y="2221367"/>
            <a:ext cx="3905546" cy="2960790"/>
            <a:chOff x="2845389" y="3634852"/>
            <a:chExt cx="3185524" cy="2530704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330905" y="1907599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619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Rebalancing is done by </a:t>
            </a:r>
            <a:r>
              <a:rPr lang="en-US" b="1" dirty="0">
                <a:solidFill>
                  <a:schemeClr val="bg1"/>
                </a:solidFill>
              </a:rPr>
              <a:t>retracing</a:t>
            </a:r>
          </a:p>
          <a:p>
            <a:pPr lvl="1"/>
            <a:r>
              <a:rPr lang="en-US" dirty="0"/>
              <a:t>Start from inserted node's parent</a:t>
            </a:r>
            <a:br>
              <a:rPr lang="en-US" dirty="0"/>
            </a:br>
            <a:r>
              <a:rPr lang="en-US" dirty="0"/>
              <a:t>and go up to root</a:t>
            </a:r>
          </a:p>
          <a:p>
            <a:pPr lvl="1"/>
            <a:r>
              <a:rPr lang="en-US" dirty="0"/>
              <a:t>Perform </a:t>
            </a:r>
            <a:r>
              <a:rPr lang="en-US" b="1" dirty="0">
                <a:solidFill>
                  <a:schemeClr val="bg1"/>
                </a:solidFill>
              </a:rPr>
              <a:t>rotations</a:t>
            </a:r>
            <a:r>
              <a:rPr lang="en-US" dirty="0"/>
              <a:t> to restore 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Rebalancing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630283" y="31551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4899" y="455088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71722" y="402878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15495" y="396191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6017" y="307354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2656A-5A32-4F97-8735-F06BE78ECFD5}"/>
              </a:ext>
            </a:extLst>
          </p:cNvPr>
          <p:cNvGrpSpPr/>
          <p:nvPr/>
        </p:nvGrpSpPr>
        <p:grpSpPr>
          <a:xfrm>
            <a:off x="7662454" y="2221368"/>
            <a:ext cx="3905546" cy="4087611"/>
            <a:chOff x="7660866" y="2221367"/>
            <a:chExt cx="3905546" cy="4087611"/>
          </a:xfrm>
        </p:grpSpPr>
        <p:grpSp>
          <p:nvGrpSpPr>
            <p:cNvPr id="19" name="Group 18"/>
            <p:cNvGrpSpPr/>
            <p:nvPr/>
          </p:nvGrpSpPr>
          <p:grpSpPr>
            <a:xfrm>
              <a:off x="7660866" y="2221367"/>
              <a:ext cx="3905546" cy="2960790"/>
              <a:chOff x="2845389" y="3634852"/>
              <a:chExt cx="3185524" cy="2530704"/>
            </a:xfrm>
          </p:grpSpPr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6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7" name="Oval 7"/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10338281" y="5146524"/>
              <a:ext cx="176001" cy="423117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9810996" y="5547489"/>
              <a:ext cx="817455" cy="761489"/>
            </a:xfrm>
            <a:prstGeom prst="ellipse">
              <a:avLst/>
            </a:prstGeom>
            <a:solidFill>
              <a:srgbClr val="D1D5DD"/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</p:grpSp>
      <p:sp useBgFill="1">
        <p:nvSpPr>
          <p:cNvPr id="41" name="TextBox 40"/>
          <p:cNvSpPr txBox="1"/>
          <p:nvPr/>
        </p:nvSpPr>
        <p:spPr>
          <a:xfrm>
            <a:off x="11099626" y="4563677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 useBgFill="1">
        <p:nvSpPr>
          <p:cNvPr id="42" name="TextBox 41"/>
          <p:cNvSpPr txBox="1"/>
          <p:nvPr/>
        </p:nvSpPr>
        <p:spPr>
          <a:xfrm>
            <a:off x="11650223" y="3155136"/>
            <a:ext cx="381000" cy="522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30905" y="1907599"/>
            <a:ext cx="489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 useBgFill="1">
        <p:nvSpPr>
          <p:cNvPr id="43" name="TextBox 42"/>
          <p:cNvSpPr txBox="1"/>
          <p:nvPr/>
        </p:nvSpPr>
        <p:spPr>
          <a:xfrm>
            <a:off x="10355782" y="1910688"/>
            <a:ext cx="4895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753C63-CD19-4BA9-B638-D4D6B92A7306}"/>
              </a:ext>
            </a:extLst>
          </p:cNvPr>
          <p:cNvSpPr txBox="1"/>
          <p:nvPr/>
        </p:nvSpPr>
        <p:spPr>
          <a:xfrm>
            <a:off x="10675152" y="549190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FE6732-7745-4F79-80D5-74987E7C22C1}"/>
              </a:ext>
            </a:extLst>
          </p:cNvPr>
          <p:cNvSpPr/>
          <p:nvPr/>
        </p:nvSpPr>
        <p:spPr>
          <a:xfrm>
            <a:off x="10623175" y="3178737"/>
            <a:ext cx="1066800" cy="9906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         to be child of </a:t>
            </a:r>
          </a:p>
          <a:p>
            <a:r>
              <a:rPr lang="en-US" dirty="0"/>
              <a:t>Set Right Child of          to be Left Child of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6404" y="3897691"/>
            <a:ext cx="1862187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5598" y="399241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4710" y="2440602"/>
            <a:ext cx="1879552" cy="1055608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In Order Preserved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70649" y="3004400"/>
            <a:ext cx="822506" cy="81481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6318" y="433966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7292" y="3672034"/>
            <a:ext cx="584362" cy="75540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6052" y="4285120"/>
            <a:ext cx="822506" cy="81481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8771" y="3004400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8699" y="3691594"/>
            <a:ext cx="533400" cy="71544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3CBD8E-B5DB-430D-87C8-B35C7F3D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20" y="1109203"/>
            <a:ext cx="663894" cy="657686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C4619F-36C8-4952-BC1D-D538E7A94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115" y="1109203"/>
            <a:ext cx="654795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1C794C-0DE8-44D2-A15A-82A830E7E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216" y="1838139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DC6290-8179-4960-BA06-5B4F2EE1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857" y="1835770"/>
            <a:ext cx="663894" cy="657686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30" name="Curved Down Arrow 21">
            <a:extLst>
              <a:ext uri="{FF2B5EF4-FFF2-40B4-BE49-F238E27FC236}">
                <a16:creationId xmlns:a16="http://schemas.microsoft.com/office/drawing/2014/main" id="{14EC9D7A-4FE2-4DD3-9781-10EE4A54197A}"/>
              </a:ext>
            </a:extLst>
          </p:cNvPr>
          <p:cNvSpPr/>
          <p:nvPr/>
        </p:nvSpPr>
        <p:spPr>
          <a:xfrm rot="18948267">
            <a:off x="1360652" y="3335637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>
            <a:off x="2429412" y="39188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1458" y="433966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34" name="Isosceles Triangle 33"/>
          <p:cNvSpPr/>
          <p:nvPr/>
        </p:nvSpPr>
        <p:spPr bwMode="auto">
          <a:xfrm>
            <a:off x="673113" y="522466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5159" y="564545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37" name="Isosceles Triangle 36"/>
          <p:cNvSpPr/>
          <p:nvPr/>
        </p:nvSpPr>
        <p:spPr bwMode="auto">
          <a:xfrm>
            <a:off x="1893234" y="520304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15280" y="5623834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47" name="Isosceles Triangle 46"/>
          <p:cNvSpPr/>
          <p:nvPr/>
        </p:nvSpPr>
        <p:spPr bwMode="auto">
          <a:xfrm>
            <a:off x="10079167" y="513388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01213" y="555467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49" name="Isosceles Triangle 48"/>
          <p:cNvSpPr/>
          <p:nvPr/>
        </p:nvSpPr>
        <p:spPr bwMode="auto">
          <a:xfrm>
            <a:off x="8944267" y="513388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83103" y="555467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51" name="Isosceles Triangle 50"/>
          <p:cNvSpPr/>
          <p:nvPr/>
        </p:nvSpPr>
        <p:spPr bwMode="auto">
          <a:xfrm>
            <a:off x="8173394" y="3796658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83379" y="420611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8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         to be child of </a:t>
            </a:r>
          </a:p>
          <a:p>
            <a:r>
              <a:rPr lang="en-US" dirty="0"/>
              <a:t>Set Left Child of          to be Right Child of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5757" y="2956736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41426" y="4292005"/>
            <a:ext cx="820899" cy="781611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2400" y="3624370"/>
            <a:ext cx="584362" cy="755408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7870" y="4227922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40589" y="2947202"/>
            <a:ext cx="820899" cy="781611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20517" y="3634396"/>
            <a:ext cx="533400" cy="71544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6607" y="3937801"/>
            <a:ext cx="1862187" cy="0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5801" y="4032527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891318" y="1663196"/>
            <a:ext cx="1820518" cy="1055608"/>
          </a:xfrm>
          <a:prstGeom prst="wedgeRoundRectCallout">
            <a:avLst>
              <a:gd name="adj1" fmla="val 1051"/>
              <a:gd name="adj2" fmla="val 85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In Order Preserved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E593D0-C9C6-478A-B270-BD704946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596" y="1196125"/>
            <a:ext cx="663894" cy="657686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C5B69A-1B34-4B56-B4AE-C72E4EF80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951" y="1196125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9C782E-666E-4F6F-A135-DF1AA5CC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93" y="1862157"/>
            <a:ext cx="663894" cy="65768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FD65A0-2AD0-4081-94ED-EC626713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654" y="1867707"/>
            <a:ext cx="663894" cy="657686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y</a:t>
            </a:r>
          </a:p>
        </p:txBody>
      </p:sp>
      <p:sp>
        <p:nvSpPr>
          <p:cNvPr id="24" name="Curved Down Arrow 21">
            <a:extLst>
              <a:ext uri="{FF2B5EF4-FFF2-40B4-BE49-F238E27FC236}">
                <a16:creationId xmlns:a16="http://schemas.microsoft.com/office/drawing/2014/main" id="{997E7D4E-1091-439F-AA3B-FC7446FD8192}"/>
              </a:ext>
            </a:extLst>
          </p:cNvPr>
          <p:cNvSpPr/>
          <p:nvPr/>
        </p:nvSpPr>
        <p:spPr>
          <a:xfrm rot="3242973" flipH="1">
            <a:off x="2545700" y="3241319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 bwMode="auto">
          <a:xfrm>
            <a:off x="3242740" y="504273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4915" y="549867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31" name="Isosceles Triangle 30"/>
          <p:cNvSpPr/>
          <p:nvPr/>
        </p:nvSpPr>
        <p:spPr bwMode="auto">
          <a:xfrm>
            <a:off x="1077557" y="381180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58572" y="419783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40" name="Isosceles Triangle 39"/>
          <p:cNvSpPr/>
          <p:nvPr/>
        </p:nvSpPr>
        <p:spPr bwMode="auto">
          <a:xfrm>
            <a:off x="2049414" y="505700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3824" y="554271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42" name="Isosceles Triangle 41"/>
          <p:cNvSpPr/>
          <p:nvPr/>
        </p:nvSpPr>
        <p:spPr bwMode="auto">
          <a:xfrm>
            <a:off x="8006693" y="508227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87708" y="5468303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47" name="Isosceles Triangle 46"/>
          <p:cNvSpPr/>
          <p:nvPr/>
        </p:nvSpPr>
        <p:spPr bwMode="auto">
          <a:xfrm>
            <a:off x="9260421" y="505700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84831" y="554271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49" name="Isosceles Triangle 48"/>
          <p:cNvSpPr/>
          <p:nvPr/>
        </p:nvSpPr>
        <p:spPr bwMode="auto">
          <a:xfrm>
            <a:off x="10152881" y="384270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65056" y="429864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281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like in </a:t>
            </a:r>
            <a:r>
              <a:rPr lang="en-US" b="1" dirty="0">
                <a:solidFill>
                  <a:schemeClr val="bg1"/>
                </a:solidFill>
              </a:rPr>
              <a:t>ordinary BST</a:t>
            </a:r>
          </a:p>
          <a:p>
            <a:r>
              <a:rPr lang="en-US" dirty="0"/>
              <a:t>Retrace </a:t>
            </a:r>
            <a:r>
              <a:rPr lang="en-US" b="1" dirty="0">
                <a:solidFill>
                  <a:schemeClr val="bg1"/>
                </a:solidFill>
              </a:rPr>
              <a:t>up</a:t>
            </a:r>
            <a:r>
              <a:rPr lang="en-US" dirty="0"/>
              <a:t> to root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Modify balance / height</a:t>
            </a:r>
          </a:p>
          <a:p>
            <a:pPr lvl="1"/>
            <a:r>
              <a:rPr lang="en-US" dirty="0"/>
              <a:t>If balance factor </a:t>
            </a:r>
            <a:r>
              <a:rPr lang="en-US" b="1" noProof="1">
                <a:solidFill>
                  <a:schemeClr val="bg1"/>
                </a:solidFill>
              </a:rPr>
              <a:t>∉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[-1,1]</a:t>
            </a:r>
            <a:br>
              <a:rPr lang="en-US" b="1" noProof="1">
                <a:solidFill>
                  <a:schemeClr val="bg1"/>
                </a:solidFill>
              </a:rPr>
            </a:br>
            <a:r>
              <a:rPr lang="en-US" noProof="1"/>
              <a:t>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rebalance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Insertion 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8142152" y="2216296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>
            <a:off x="7220532" y="3324686"/>
            <a:ext cx="409607" cy="4548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8142153" y="3334075"/>
            <a:ext cx="448886" cy="53462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9323045" y="2216297"/>
            <a:ext cx="547205" cy="56559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0305415" y="3416633"/>
            <a:ext cx="349836" cy="492573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8562492" y="16172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9709705" y="27108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471156" y="264708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671309" y="37576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8418649" y="3779498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10422628" y="3878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955034" y="485262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106304" y="489028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097394" y="492327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9165559" y="492327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6529933" y="4421526"/>
            <a:ext cx="323441" cy="446707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288368" y="4453839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461704" y="4519147"/>
            <a:ext cx="194861" cy="40412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9091559" y="4453839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7400" y="438382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34117" y="44210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0876" y="443520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29244" y="44210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17663" y="329104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2770" y="322841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58723" y="213369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3737" y="33496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33380" y="21249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5828" y="116843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289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15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11</a:t>
            </a:r>
            <a:r>
              <a:rPr lang="en-US" dirty="0"/>
              <a:t> &lt;         </a:t>
            </a:r>
            <a:r>
              <a:rPr lang="en-US" noProof="1">
                <a:sym typeface="Wingdings" panose="05000000000000000000" pitchFamily="2" charset="2"/>
              </a:rPr>
              <a:t>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696755" y="2017681"/>
            <a:ext cx="529045" cy="544049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661788" y="119612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DEAA0-9581-4EAD-9D26-192B5DA35B8A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12144C-7E16-44C2-AE16-7DD7DDF1903E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69F087-DAB7-4B65-B44A-2EFDDF170C47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F02FD4-2477-4B98-B1CB-CD48DB8C859A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A8D31-23CD-429F-BBBA-A017AFC8AE66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50A54B-3985-4F1B-A2A9-7DB4857357C2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E94A39-DDB6-476D-A14E-C31273A0E457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7511CE-E23E-4047-93AC-430C7204C8A2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D4675-4A5E-41E9-8C5D-1459456206C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B7918-0A73-4A3D-BB88-4DC5D6BDAB51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0608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Binary search trees can be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balanced</a:t>
            </a:r>
          </a:p>
          <a:p>
            <a:pPr lvl="1"/>
            <a:r>
              <a:rPr lang="en-US" dirty="0"/>
              <a:t>Subtrees hold nearly equal number of nodes</a:t>
            </a:r>
          </a:p>
          <a:p>
            <a:pPr lvl="1"/>
            <a:r>
              <a:rPr lang="en-US" dirty="0"/>
              <a:t>Subtrees are with nearly the same height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Balanced Binary Search Tree?</a:t>
            </a:r>
            <a:endParaRPr lang="en-GB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605229" y="3299320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260866" y="5271615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368453" y="3958604"/>
            <a:ext cx="701872" cy="3313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22924" y="4213595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6988010" y="5016624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432405" y="5252565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094463" y="4194545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159549" y="4997574"/>
            <a:ext cx="234714" cy="364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940434" y="5233515"/>
            <a:ext cx="845971" cy="80302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699063" y="4978524"/>
            <a:ext cx="357468" cy="3621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4784321" y="3958603"/>
            <a:ext cx="902040" cy="324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11</a:t>
            </a:r>
            <a:r>
              <a:rPr lang="en-US" dirty="0"/>
              <a:t> &lt;</a:t>
            </a:r>
            <a:r>
              <a:rPr lang="en-US" noProof="1">
                <a:sym typeface="Wingdings" panose="05000000000000000000" pitchFamily="2" charset="2"/>
              </a:rPr>
              <a:t>         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70267" y="3169642"/>
            <a:ext cx="529045" cy="544049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661788" y="117801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DDB20D-C13C-4F26-8592-0D928082F6E9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F7D0B2-B1E5-4D11-8186-657E8A2AE96E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C084FA-DF98-430F-8A90-FE6E7D52D8E0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782CC-9051-4AE8-A931-459BECEB0C37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530D7A-372D-4EE3-9FB8-DFF890E38D61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E68BDF-ED08-4BBB-A95A-829D201FBB14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4F46F9-0466-4768-9B84-17FC3B3E7573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CBAE13-2499-44B6-8575-6A9FC5443688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9267BB-514D-4B94-862D-B977219B6BC4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412211-74FB-415E-9982-0E956EB24E1C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50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11</a:t>
            </a:r>
            <a:r>
              <a:rPr lang="en-US" dirty="0"/>
              <a:t> &gt;</a:t>
            </a:r>
            <a:r>
              <a:rPr lang="en-US" noProof="1">
                <a:sym typeface="Wingdings" panose="05000000000000000000" pitchFamily="2" charset="2"/>
              </a:rPr>
              <a:t>         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46176" y="4291909"/>
            <a:ext cx="329036" cy="554103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1649262" y="1161509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08025A-5F5F-46D1-9B31-F5266641EC5A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AD2CEA-62A5-4D38-B87B-35791061FC3A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382AF9-A9EE-4E56-9285-B107E9C043C7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30AE9-C059-458F-8C9D-80662DBCE028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6E8F30-DC2B-4195-A041-F1FBFDB2098F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D6F0AD-1E20-456A-9268-CB8B9F407960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606827-460B-4876-8E0A-C852061AAA79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893E36-522A-4B4F-AB68-2ABE0F022B60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BA0FE8-A7C3-44AD-BE00-FC9C3F3CB7FC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CD8ACF-47F5-4F64-A7DF-AD3363B88AD8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280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11</a:t>
            </a:r>
            <a:r>
              <a:rPr lang="en-US" dirty="0"/>
              <a:t> &gt;</a:t>
            </a:r>
            <a:r>
              <a:rPr lang="en-US" noProof="1">
                <a:sym typeface="Wingdings" panose="05000000000000000000" pitchFamily="2" charset="2"/>
              </a:rPr>
              <a:t>         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31511" y="5622504"/>
            <a:ext cx="329036" cy="554103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1636735" y="1179158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38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Right node is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dirty="0"/>
              <a:t> insert</a:t>
            </a:r>
          </a:p>
          <a:p>
            <a:r>
              <a:rPr lang="en-US" noProof="1"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sym typeface="Wingdings" panose="05000000000000000000" pitchFamily="2" charset="2"/>
              </a:rPr>
              <a:t>        balance is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-1</a:t>
            </a:r>
          </a:p>
          <a:p>
            <a:pPr marL="0" indent="0">
              <a:buNone/>
            </a:pPr>
            <a:endParaRPr lang="en-US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197452" y="1868140"/>
            <a:ext cx="597931" cy="517261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33" y="5847930"/>
            <a:ext cx="817455" cy="745684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561" y="5517106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1EADA560-644B-473A-8104-A7B33B65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89" y="2600515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975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sym typeface="Wingdings" panose="05000000000000000000" pitchFamily="2" charset="2"/>
              </a:rPr>
              <a:t>      balance is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-1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190185" y="1161509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33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561" y="5517106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13" y="187774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3257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sym typeface="Wingdings" panose="05000000000000000000" pitchFamily="2" charset="2"/>
              </a:rPr>
              <a:t>      balance is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177659" y="119612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33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561" y="5517106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13" y="187774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821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sym typeface="Wingdings" panose="05000000000000000000" pitchFamily="2" charset="2"/>
              </a:rPr>
              <a:t>Update         height</a:t>
            </a:r>
          </a:p>
          <a:p>
            <a:r>
              <a:rPr lang="en-US" noProof="1">
                <a:sym typeface="Wingdings" panose="05000000000000000000" pitchFamily="2" charset="2"/>
              </a:rPr>
              <a:t>      balance is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  <a:r>
              <a:rPr lang="en-US" noProof="1">
                <a:sym typeface="Wingdings" panose="05000000000000000000" pitchFamily="2" charset="2"/>
              </a:rPr>
              <a:t> </a:t>
            </a:r>
          </a:p>
          <a:p>
            <a:r>
              <a:rPr lang="en-US" noProof="1">
                <a:sym typeface="Wingdings" panose="05000000000000000000" pitchFamily="2" charset="2"/>
              </a:rPr>
              <a:t>      is left heavy </a:t>
            </a:r>
          </a:p>
          <a:p>
            <a:r>
              <a:rPr lang="en-US" noProof="1">
                <a:sym typeface="Wingdings" panose="05000000000000000000" pitchFamily="2" charset="2"/>
              </a:rPr>
              <a:t>rotate        right</a:t>
            </a:r>
            <a:endParaRPr lang="en-US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6890648" y="2209369"/>
            <a:ext cx="489750" cy="51168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892170" y="3317759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890649" y="3327148"/>
            <a:ext cx="618949" cy="5295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046551" y="2200398"/>
            <a:ext cx="550111" cy="520655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128442" y="3327148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8458201" y="26339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219652" y="2640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240991" y="37435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7386067" y="3729647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9294430" y="376330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4599791" y="48489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805022" y="488335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802546" y="48768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132977" y="487342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007199" y="4428198"/>
            <a:ext cx="400005" cy="44452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892170" y="4436284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238332" y="4438109"/>
            <a:ext cx="325027" cy="4452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058977" y="4403988"/>
            <a:ext cx="410366" cy="4694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190185" y="119612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75F36E-ADC8-44AC-8C07-89AD44A8F2FE}"/>
              </a:ext>
            </a:extLst>
          </p:cNvPr>
          <p:cNvSpPr txBox="1"/>
          <p:nvPr/>
        </p:nvSpPr>
        <p:spPr>
          <a:xfrm>
            <a:off x="4615896" y="4376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292237" y="440398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6895662" y="439434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8596662" y="437124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5366159" y="3284114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7501266" y="322149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6207219" y="2126771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9683114" y="323346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8554158" y="2077295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004324" y="116150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33" y="5847930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561" y="5517106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6124515" y="5747519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13" y="1877740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9D6CFD4F-E4BD-45BA-9A07-1665846E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216" y="3288185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20" y="2568179"/>
            <a:ext cx="597931" cy="556994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3" name="Curved Down Arrow 46">
            <a:extLst>
              <a:ext uri="{FF2B5EF4-FFF2-40B4-BE49-F238E27FC236}">
                <a16:creationId xmlns:a16="http://schemas.microsoft.com/office/drawing/2014/main" id="{D2B10D5C-25FD-4AEB-B8CA-43E08FE3D05C}"/>
              </a:ext>
            </a:extLst>
          </p:cNvPr>
          <p:cNvSpPr/>
          <p:nvPr/>
        </p:nvSpPr>
        <p:spPr>
          <a:xfrm rot="18705402">
            <a:off x="6619123" y="2104763"/>
            <a:ext cx="597191" cy="2977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sym typeface="Wingdings" panose="05000000000000000000" pitchFamily="2" charset="2"/>
              </a:rPr>
              <a:t>       Switch parent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2016" y="2162974"/>
            <a:ext cx="1548971" cy="68454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3540" y="3444223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1850" y="3254931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3167" y="2168367"/>
            <a:ext cx="1219160" cy="52350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4107" y="3297964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3866" y="260478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91022" y="27666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2361" y="38700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1732" y="3700463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20095" y="37341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9811" y="39123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8211" y="48476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8642" y="48442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6959" y="3465262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3997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4642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22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350" y="4546084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2FD0A10-F264-45D5-81A1-130E09AA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57" y="1143000"/>
            <a:ext cx="729350" cy="62677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3004" y="4418012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992" y="48541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99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sym typeface="Wingdings" panose="05000000000000000000" pitchFamily="2" charset="2"/>
              </a:rPr>
              <a:t>       Update height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2016" y="2162974"/>
            <a:ext cx="1548971" cy="6845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3540" y="3444223"/>
            <a:ext cx="486464" cy="5146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1850" y="3254931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3167" y="2168367"/>
            <a:ext cx="1219160" cy="5235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4107" y="3297964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3866" y="260478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91022" y="27666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2361" y="38700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1732" y="3700463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20095" y="37341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9811" y="39123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8211" y="48476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8642" y="48442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6959" y="3465262"/>
            <a:ext cx="253308" cy="43644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3997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4642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22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350" y="4546084"/>
            <a:ext cx="202943" cy="3568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20" y="1141090"/>
            <a:ext cx="675113" cy="61308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3004" y="4418012"/>
            <a:ext cx="400755" cy="47906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992" y="48541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84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sym typeface="Wingdings" panose="05000000000000000000" pitchFamily="2" charset="2"/>
              </a:rPr>
              <a:t>       Update height</a:t>
            </a:r>
          </a:p>
          <a:p>
            <a:r>
              <a:rPr lang="en-US" dirty="0"/>
              <a:t>       Balance is </a:t>
            </a:r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2016" y="2162974"/>
            <a:ext cx="1548971" cy="68454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3540" y="3444223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1850" y="3254931"/>
            <a:ext cx="516323" cy="50274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3167" y="2168367"/>
            <a:ext cx="1219160" cy="52350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4107" y="3297964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3866" y="26047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91022" y="27666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2361" y="38700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1732" y="3700463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20095" y="37341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9811" y="39123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8211" y="48476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8642" y="48442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6959" y="3465262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3997" y="4408925"/>
            <a:ext cx="325027" cy="4452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4642" y="4374804"/>
            <a:ext cx="410366" cy="46943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22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350" y="4546084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733C65FC-6839-4890-B67E-BB4102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20" y="1156693"/>
            <a:ext cx="687639" cy="61308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3004" y="4418012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992" y="48541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FFC48D40-D8DE-422B-8AC5-F61E6B04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20" y="1873123"/>
            <a:ext cx="687639" cy="613085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7731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6233588" y="2471705"/>
            <a:ext cx="4252453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280753 w 5153205"/>
              <a:gd name="connsiteY86" fmla="*/ 227286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480316 w 5153205"/>
              <a:gd name="connsiteY85" fmla="*/ 264370 h 4301934"/>
              <a:gd name="connsiteX86" fmla="*/ 3233850 w 5153205"/>
              <a:gd name="connsiteY86" fmla="*/ 96678 h 4301934"/>
              <a:gd name="connsiteX87" fmla="*/ 2803376 w 5153205"/>
              <a:gd name="connsiteY87" fmla="*/ 29094 h 4301934"/>
              <a:gd name="connsiteX88" fmla="*/ 2516772 w 5153205"/>
              <a:gd name="connsiteY88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480316 w 5153205"/>
              <a:gd name="connsiteY84" fmla="*/ 264370 h 4301934"/>
              <a:gd name="connsiteX85" fmla="*/ 3233850 w 5153205"/>
              <a:gd name="connsiteY85" fmla="*/ 96678 h 4301934"/>
              <a:gd name="connsiteX86" fmla="*/ 2803376 w 5153205"/>
              <a:gd name="connsiteY86" fmla="*/ 29094 h 4301934"/>
              <a:gd name="connsiteX87" fmla="*/ 2516772 w 5153205"/>
              <a:gd name="connsiteY87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480316 w 5153205"/>
              <a:gd name="connsiteY83" fmla="*/ 264370 h 4301934"/>
              <a:gd name="connsiteX84" fmla="*/ 3233850 w 5153205"/>
              <a:gd name="connsiteY84" fmla="*/ 96678 h 4301934"/>
              <a:gd name="connsiteX85" fmla="*/ 2803376 w 5153205"/>
              <a:gd name="connsiteY85" fmla="*/ 29094 h 4301934"/>
              <a:gd name="connsiteX86" fmla="*/ 2516772 w 5153205"/>
              <a:gd name="connsiteY86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511782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233850 w 5153205"/>
              <a:gd name="connsiteY82" fmla="*/ 96678 h 4301934"/>
              <a:gd name="connsiteX83" fmla="*/ 2803376 w 5153205"/>
              <a:gd name="connsiteY83" fmla="*/ 29094 h 4301934"/>
              <a:gd name="connsiteX84" fmla="*/ 2516772 w 5153205"/>
              <a:gd name="connsiteY8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233850 w 5153205"/>
              <a:gd name="connsiteY81" fmla="*/ 96678 h 4301934"/>
              <a:gd name="connsiteX82" fmla="*/ 2803376 w 5153205"/>
              <a:gd name="connsiteY82" fmla="*/ 29094 h 4301934"/>
              <a:gd name="connsiteX83" fmla="*/ 2516772 w 5153205"/>
              <a:gd name="connsiteY8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508085 w 5153205"/>
              <a:gd name="connsiteY79" fmla="*/ 324119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08085 w 5153205"/>
              <a:gd name="connsiteY78" fmla="*/ 324119 h 4301934"/>
              <a:gd name="connsiteX79" fmla="*/ 3233850 w 5153205"/>
              <a:gd name="connsiteY79" fmla="*/ 96678 h 4301934"/>
              <a:gd name="connsiteX80" fmla="*/ 2803376 w 5153205"/>
              <a:gd name="connsiteY80" fmla="*/ 29094 h 4301934"/>
              <a:gd name="connsiteX81" fmla="*/ 2516772 w 5153205"/>
              <a:gd name="connsiteY8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08085 w 5153205"/>
              <a:gd name="connsiteY77" fmla="*/ 324119 h 4301934"/>
              <a:gd name="connsiteX78" fmla="*/ 3233850 w 5153205"/>
              <a:gd name="connsiteY78" fmla="*/ 96678 h 4301934"/>
              <a:gd name="connsiteX79" fmla="*/ 2803376 w 5153205"/>
              <a:gd name="connsiteY79" fmla="*/ 29094 h 4301934"/>
              <a:gd name="connsiteX80" fmla="*/ 2516772 w 5153205"/>
              <a:gd name="connsiteY8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20666 w 5153205"/>
              <a:gd name="connsiteY75" fmla="*/ 626331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reeform 7"/>
          <p:cNvSpPr/>
          <p:nvPr/>
        </p:nvSpPr>
        <p:spPr>
          <a:xfrm>
            <a:off x="1355689" y="2452368"/>
            <a:ext cx="4772205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  <a:alpha val="4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Binary Search 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1539726" y="1172755"/>
            <a:ext cx="2432543" cy="919401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subtree holds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nodes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536562" y="1142296"/>
            <a:ext cx="2613749" cy="919401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subtree holds 4 nodes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9843436" y="2145019"/>
            <a:ext cx="1949479" cy="1328023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subtree has height of 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449936" y="2281507"/>
            <a:ext cx="1922717" cy="1328023"/>
          </a:xfrm>
          <a:prstGeom prst="wedgeRoundRectCallout">
            <a:avLst>
              <a:gd name="adj1" fmla="val 51171"/>
              <a:gd name="adj2" fmla="val 73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subtree has height of 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59" y="1889630"/>
            <a:ext cx="8425101" cy="37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60" grpId="0" animBg="1"/>
      <p:bldP spid="61" grpId="0" animBg="1"/>
      <p:bldP spid="52" grpId="0" animBg="1"/>
      <p:bldP spid="6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More: </a:t>
            </a:r>
            <a:r>
              <a:rPr lang="en-US" dirty="0">
                <a:hlinkClick r:id="rId2"/>
              </a:rPr>
              <a:t>https://en.wikipedia.org/wiki/AVL_tree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- #5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62016" y="2162974"/>
            <a:ext cx="1548971" cy="68454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763540" y="3444223"/>
            <a:ext cx="486464" cy="51467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8761850" y="3254931"/>
            <a:ext cx="516323" cy="5027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8103167" y="2168367"/>
            <a:ext cx="1219160" cy="52350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9854107" y="3297964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9183866" y="26047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091022" y="27666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112361" y="38700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11732" y="3700463"/>
            <a:ext cx="815508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0020095" y="37341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669811" y="391233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7528211" y="48476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8858642" y="48442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756959" y="3465262"/>
            <a:ext cx="253308" cy="43644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963997" y="4408925"/>
            <a:ext cx="325027" cy="4452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8784642" y="4374804"/>
            <a:ext cx="410366" cy="4694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4C9D61-3980-4620-8442-44ADD72B1E97}"/>
              </a:ext>
            </a:extLst>
          </p:cNvPr>
          <p:cNvSpPr txBox="1"/>
          <p:nvPr/>
        </p:nvSpPr>
        <p:spPr>
          <a:xfrm>
            <a:off x="6157026" y="343296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58B837-2823-425F-9FC0-3A15B4E99B8D}"/>
              </a:ext>
            </a:extLst>
          </p:cNvPr>
          <p:cNvSpPr txBox="1"/>
          <p:nvPr/>
        </p:nvSpPr>
        <p:spPr>
          <a:xfrm>
            <a:off x="7621327" y="43651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92AB1F-6C6F-4796-B391-D1B788FEEC64}"/>
              </a:ext>
            </a:extLst>
          </p:cNvPr>
          <p:cNvSpPr txBox="1"/>
          <p:nvPr/>
        </p:nvSpPr>
        <p:spPr>
          <a:xfrm>
            <a:off x="9322327" y="4342056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6E49-D93C-466A-9F0E-C09DF9B8E403}"/>
              </a:ext>
            </a:extLst>
          </p:cNvPr>
          <p:cNvSpPr txBox="1"/>
          <p:nvPr/>
        </p:nvSpPr>
        <p:spPr>
          <a:xfrm>
            <a:off x="4237529" y="3410578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AAAB0B-3AD2-4C7B-B690-3DA6F86D614F}"/>
              </a:ext>
            </a:extLst>
          </p:cNvPr>
          <p:cNvSpPr txBox="1"/>
          <p:nvPr/>
        </p:nvSpPr>
        <p:spPr>
          <a:xfrm>
            <a:off x="10493856" y="3215900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51EC9E-6105-4732-A358-A6A0CB0DE8A5}"/>
              </a:ext>
            </a:extLst>
          </p:cNvPr>
          <p:cNvSpPr txBox="1"/>
          <p:nvPr/>
        </p:nvSpPr>
        <p:spPr>
          <a:xfrm>
            <a:off x="5078589" y="225323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10A1E4-FBBE-47AF-A8EE-977429D6231A}"/>
              </a:ext>
            </a:extLst>
          </p:cNvPr>
          <p:cNvSpPr txBox="1"/>
          <p:nvPr/>
        </p:nvSpPr>
        <p:spPr>
          <a:xfrm>
            <a:off x="8301570" y="3204285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2CC98-1333-4CBF-A5D6-01653D05D358}"/>
              </a:ext>
            </a:extLst>
          </p:cNvPr>
          <p:cNvSpPr txBox="1"/>
          <p:nvPr/>
        </p:nvSpPr>
        <p:spPr>
          <a:xfrm>
            <a:off x="9220201" y="2067580"/>
            <a:ext cx="49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39424-D7F3-4C25-B317-EE6989D10C60}"/>
              </a:ext>
            </a:extLst>
          </p:cNvPr>
          <p:cNvSpPr txBox="1"/>
          <p:nvPr/>
        </p:nvSpPr>
        <p:spPr>
          <a:xfrm>
            <a:off x="7119688" y="124767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034118F2-9D84-47ED-A7D3-5B56B920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22" y="4876908"/>
            <a:ext cx="817455" cy="7456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BFBC7C04-AE56-4379-8476-0CA279515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350" y="4546084"/>
            <a:ext cx="202943" cy="35683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43630-8939-44AE-8FD9-C842F32FB648}"/>
              </a:ext>
            </a:extLst>
          </p:cNvPr>
          <p:cNvSpPr txBox="1"/>
          <p:nvPr/>
        </p:nvSpPr>
        <p:spPr>
          <a:xfrm>
            <a:off x="5989304" y="4776497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D33F776-277F-4800-8289-082BB081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3004" y="4418012"/>
            <a:ext cx="400755" cy="479069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16D14CEB-9BFF-425B-A3F0-372B1C44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992" y="48541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26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8A124836-B8C7-4B22-9920-61072E9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988" y="161027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71611-0F6B-488B-9AB9-61EF6F367B5D}"/>
              </a:ext>
            </a:extLst>
          </p:cNvPr>
          <p:cNvSpPr txBox="1"/>
          <p:nvPr/>
        </p:nvSpPr>
        <p:spPr>
          <a:xfrm>
            <a:off x="11495393" y="4400423"/>
            <a:ext cx="381000" cy="5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62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25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bg1"/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C5178D-F591-4C7F-860F-AC0401589AE5}"/>
              </a:ext>
            </a:extLst>
          </p:cNvPr>
          <p:cNvGrpSpPr/>
          <p:nvPr/>
        </p:nvGrpSpPr>
        <p:grpSpPr>
          <a:xfrm>
            <a:off x="381000" y="2888444"/>
            <a:ext cx="2763058" cy="2197064"/>
            <a:chOff x="912295" y="2261901"/>
            <a:chExt cx="2763058" cy="219706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72C78A-2B37-4F04-A7B9-1C47F0C9B1F5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AB32F7FD-AA28-41FE-ACE1-29E8F028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453AE15C-BA7B-4AC5-9EE5-493778168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FB89B372-3AE9-4B43-B2F2-E50B70D2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FC3F077A-CB82-4998-AB57-4D126447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592C5C3D-13F0-4CA4-812B-48771DD3A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47" name="Oval 7">
                <a:extLst>
                  <a:ext uri="{FF2B5EF4-FFF2-40B4-BE49-F238E27FC236}">
                    <a16:creationId xmlns:a16="http://schemas.microsoft.com/office/drawing/2014/main" id="{46AD06A3-C2CE-4D64-B5CC-CDAEBCAF1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48" name="Oval 8">
                <a:extLst>
                  <a:ext uri="{FF2B5EF4-FFF2-40B4-BE49-F238E27FC236}">
                    <a16:creationId xmlns:a16="http://schemas.microsoft.com/office/drawing/2014/main" id="{D712AE82-02C1-4DC8-B330-E578D3AA2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</p:grp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B1D843F9-E1B0-4DCE-BE80-3C670ACF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6A9C3C52-290F-455D-ADC0-3BC936992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81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8" grpId="0"/>
      <p:bldP spid="1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25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bg1"/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6DB43E-18B7-48FE-9860-4860702A98A2}"/>
              </a:ext>
            </a:extLst>
          </p:cNvPr>
          <p:cNvSpPr/>
          <p:nvPr/>
        </p:nvSpPr>
        <p:spPr>
          <a:xfrm>
            <a:off x="3809394" y="3540621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255B89-B674-455A-BB34-CC2E0972893D}"/>
              </a:ext>
            </a:extLst>
          </p:cNvPr>
          <p:cNvSpPr/>
          <p:nvPr/>
        </p:nvSpPr>
        <p:spPr>
          <a:xfrm>
            <a:off x="7315200" y="3542229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16C845-B89F-4B99-946E-788F5C2B651B}"/>
              </a:ext>
            </a:extLst>
          </p:cNvPr>
          <p:cNvGrpSpPr/>
          <p:nvPr/>
        </p:nvGrpSpPr>
        <p:grpSpPr>
          <a:xfrm>
            <a:off x="4597192" y="2922265"/>
            <a:ext cx="2032208" cy="2209817"/>
            <a:chOff x="4062762" y="2261901"/>
            <a:chExt cx="2032208" cy="220981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6D659A-17DD-49FD-BE83-E2CCE27A8E8B}"/>
                </a:ext>
              </a:extLst>
            </p:cNvPr>
            <p:cNvGrpSpPr/>
            <p:nvPr/>
          </p:nvGrpSpPr>
          <p:grpSpPr>
            <a:xfrm>
              <a:off x="4062762" y="2261901"/>
              <a:ext cx="2032208" cy="2209817"/>
              <a:chOff x="2845389" y="3634852"/>
              <a:chExt cx="2220847" cy="2530704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4D9DB562-4A27-4974-958F-C0CC7F7B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19B31CCA-8728-48CE-B9EE-4E21B2A3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Line 13">
                <a:extLst>
                  <a:ext uri="{FF2B5EF4-FFF2-40B4-BE49-F238E27FC236}">
                    <a16:creationId xmlns:a16="http://schemas.microsoft.com/office/drawing/2014/main" id="{A5FB73C2-EE86-4CCD-990E-DE4C59C80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Oval 4">
                <a:extLst>
                  <a:ext uri="{FF2B5EF4-FFF2-40B4-BE49-F238E27FC236}">
                    <a16:creationId xmlns:a16="http://schemas.microsoft.com/office/drawing/2014/main" id="{7E331A38-6B42-491B-A2C9-F0C63E5B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rgbClr val="FFB0B0"/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94" name="Oval 7">
                <a:extLst>
                  <a:ext uri="{FF2B5EF4-FFF2-40B4-BE49-F238E27FC236}">
                    <a16:creationId xmlns:a16="http://schemas.microsoft.com/office/drawing/2014/main" id="{2137D23A-A8C2-4601-8D7C-5CAF524C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95" name="Oval 8">
                <a:extLst>
                  <a:ext uri="{FF2B5EF4-FFF2-40B4-BE49-F238E27FC236}">
                    <a16:creationId xmlns:a16="http://schemas.microsoft.com/office/drawing/2014/main" id="{F3992DFA-8BD5-4458-805D-20AC6094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E97DC346-3D50-4B36-AB35-49CD35EB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</p:grpSp>
        <p:sp>
          <p:nvSpPr>
            <p:cNvPr id="79" name="Curved Down Arrow 46">
              <a:extLst>
                <a:ext uri="{FF2B5EF4-FFF2-40B4-BE49-F238E27FC236}">
                  <a16:creationId xmlns:a16="http://schemas.microsoft.com/office/drawing/2014/main" id="{90180ED5-9A2A-4346-993A-39AD6ED3E19D}"/>
                </a:ext>
              </a:extLst>
            </p:cNvPr>
            <p:cNvSpPr/>
            <p:nvPr/>
          </p:nvSpPr>
          <p:spPr>
            <a:xfrm rot="18705402">
              <a:off x="4782740" y="2484448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751452-D100-49FD-946E-05782474676F}"/>
              </a:ext>
            </a:extLst>
          </p:cNvPr>
          <p:cNvGrpSpPr/>
          <p:nvPr/>
        </p:nvGrpSpPr>
        <p:grpSpPr>
          <a:xfrm>
            <a:off x="8767406" y="2936805"/>
            <a:ext cx="2393218" cy="2253501"/>
            <a:chOff x="8466355" y="2423234"/>
            <a:chExt cx="2393218" cy="225350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EA2D2D2-DBCC-4E85-8D4B-018ECB25CA98}"/>
                </a:ext>
              </a:extLst>
            </p:cNvPr>
            <p:cNvGrpSpPr/>
            <p:nvPr/>
          </p:nvGrpSpPr>
          <p:grpSpPr>
            <a:xfrm>
              <a:off x="8466355" y="2423234"/>
              <a:ext cx="2393218" cy="1674997"/>
              <a:chOff x="3451089" y="3634852"/>
              <a:chExt cx="2615367" cy="1918223"/>
            </a:xfrm>
          </p:grpSpPr>
          <p:sp>
            <p:nvSpPr>
              <p:cNvPr id="109" name="Line 11">
                <a:extLst>
                  <a:ext uri="{FF2B5EF4-FFF2-40B4-BE49-F238E27FC236}">
                    <a16:creationId xmlns:a16="http://schemas.microsoft.com/office/drawing/2014/main" id="{DF57640B-05E3-4985-BE5C-C6B6E97F8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" name="Line 15">
                <a:extLst>
                  <a:ext uri="{FF2B5EF4-FFF2-40B4-BE49-F238E27FC236}">
                    <a16:creationId xmlns:a16="http://schemas.microsoft.com/office/drawing/2014/main" id="{D31DCFA1-437B-4D8D-9C5F-8CD3AB82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3" name="Line 16">
                <a:extLst>
                  <a:ext uri="{FF2B5EF4-FFF2-40B4-BE49-F238E27FC236}">
                    <a16:creationId xmlns:a16="http://schemas.microsoft.com/office/drawing/2014/main" id="{76615254-A771-499C-913B-CE3D18D04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4" name="Oval 4">
                <a:extLst>
                  <a:ext uri="{FF2B5EF4-FFF2-40B4-BE49-F238E27FC236}">
                    <a16:creationId xmlns:a16="http://schemas.microsoft.com/office/drawing/2014/main" id="{85781211-7558-455B-99E9-2748BD71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116" name="Oval 7">
                <a:extLst>
                  <a:ext uri="{FF2B5EF4-FFF2-40B4-BE49-F238E27FC236}">
                    <a16:creationId xmlns:a16="http://schemas.microsoft.com/office/drawing/2014/main" id="{10833BB9-C01E-4F82-9025-F0DC9864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9" name="Oval 10">
                <a:extLst>
                  <a:ext uri="{FF2B5EF4-FFF2-40B4-BE49-F238E27FC236}">
                    <a16:creationId xmlns:a16="http://schemas.microsoft.com/office/drawing/2014/main" id="{2A030B40-92DD-45DF-AADD-F1BD5023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rgbClr val="FFB0B0"/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</p:grpSp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D5F6B04F-60B0-4974-B040-2EF90D14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354" y="410838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800B71-A114-45B1-8CDF-3D59C97F5F66}"/>
              </a:ext>
            </a:extLst>
          </p:cNvPr>
          <p:cNvGrpSpPr/>
          <p:nvPr/>
        </p:nvGrpSpPr>
        <p:grpSpPr>
          <a:xfrm>
            <a:off x="381000" y="2888444"/>
            <a:ext cx="2763058" cy="2197064"/>
            <a:chOff x="912295" y="2261901"/>
            <a:chExt cx="2763058" cy="219706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14D89FE-4A17-413D-8980-B6926047BC87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83222"/>
              <a:chOff x="3011375" y="3634852"/>
              <a:chExt cx="3019538" cy="2500247"/>
            </a:xfrm>
          </p:grpSpPr>
          <p:sp>
            <p:nvSpPr>
              <p:cNvPr id="57" name="Line 11">
                <a:extLst>
                  <a:ext uri="{FF2B5EF4-FFF2-40B4-BE49-F238E27FC236}">
                    <a16:creationId xmlns:a16="http://schemas.microsoft.com/office/drawing/2014/main" id="{DECD9828-577B-45DE-A989-5D66A30F3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Line 12">
                <a:extLst>
                  <a:ext uri="{FF2B5EF4-FFF2-40B4-BE49-F238E27FC236}">
                    <a16:creationId xmlns:a16="http://schemas.microsoft.com/office/drawing/2014/main" id="{AD400D9A-1CF9-4921-8D28-9D2677235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Line 15">
                <a:extLst>
                  <a:ext uri="{FF2B5EF4-FFF2-40B4-BE49-F238E27FC236}">
                    <a16:creationId xmlns:a16="http://schemas.microsoft.com/office/drawing/2014/main" id="{84CB08CC-60E2-429C-A50F-A1EF874BB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BC610E36-59D9-4701-99C0-CADEF53D0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1" name="Oval 5">
                <a:extLst>
                  <a:ext uri="{FF2B5EF4-FFF2-40B4-BE49-F238E27FC236}">
                    <a16:creationId xmlns:a16="http://schemas.microsoft.com/office/drawing/2014/main" id="{D3B06831-C866-4F41-94E0-470BBCF3F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62" name="Oval 7">
                <a:extLst>
                  <a:ext uri="{FF2B5EF4-FFF2-40B4-BE49-F238E27FC236}">
                    <a16:creationId xmlns:a16="http://schemas.microsoft.com/office/drawing/2014/main" id="{EBD92990-7EE3-4346-91E9-36C6C737C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63" name="Oval 8">
                <a:extLst>
                  <a:ext uri="{FF2B5EF4-FFF2-40B4-BE49-F238E27FC236}">
                    <a16:creationId xmlns:a16="http://schemas.microsoft.com/office/drawing/2014/main" id="{E89407B1-6A7F-4983-9964-47FB62926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</p:grpSp>
        <p:sp>
          <p:nvSpPr>
            <p:cNvPr id="55" name="Oval 7">
              <a:extLst>
                <a:ext uri="{FF2B5EF4-FFF2-40B4-BE49-F238E27FC236}">
                  <a16:creationId xmlns:a16="http://schemas.microsoft.com/office/drawing/2014/main" id="{C066DCD6-22B1-41E1-B0CB-E99C1A15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690C2B24-A56C-4C47-99B8-1411A1BDA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0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560063" y="1312217"/>
            <a:ext cx="3071873" cy="2585808"/>
            <a:chOff x="4403608" y="1775680"/>
            <a:chExt cx="3071873" cy="258580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705039" flipV="1">
              <a:off x="5523830" y="1746133"/>
              <a:ext cx="1922104" cy="19811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A8FD08-BBAA-4A54-BBF9-38174642A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710045" flipV="1">
              <a:off x="4433155" y="2409837"/>
              <a:ext cx="1922104" cy="1981198"/>
            </a:xfrm>
            <a:prstGeom prst="rect">
              <a:avLst/>
            </a:prstGeom>
          </p:spPr>
        </p:pic>
      </p:grp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Double Rotations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Double Left, Double Right Rotation</a:t>
            </a:r>
          </a:p>
        </p:txBody>
      </p:sp>
    </p:spTree>
    <p:extLst>
      <p:ext uri="{BB962C8B-B14F-4D97-AF65-F5344CB8AC3E}">
        <p14:creationId xmlns:p14="http://schemas.microsoft.com/office/powerpoint/2010/main" val="237598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Rotation Problem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35145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459610" y="4144442"/>
            <a:ext cx="604478" cy="59760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880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520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70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8" name="Curved Down Arrow 21">
            <a:extLst>
              <a:ext uri="{FF2B5EF4-FFF2-40B4-BE49-F238E27FC236}">
                <a16:creationId xmlns:a16="http://schemas.microsoft.com/office/drawing/2014/main" id="{F1271AB8-13F7-4E74-8D22-484CAC5F07F5}"/>
              </a:ext>
            </a:extLst>
          </p:cNvPr>
          <p:cNvSpPr/>
          <p:nvPr/>
        </p:nvSpPr>
        <p:spPr>
          <a:xfrm rot="18948267">
            <a:off x="2622689" y="2502638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320FC1-EEF4-4671-848A-DE7417579C7F}"/>
              </a:ext>
            </a:extLst>
          </p:cNvPr>
          <p:cNvSpPr txBox="1"/>
          <p:nvPr/>
        </p:nvSpPr>
        <p:spPr>
          <a:xfrm>
            <a:off x="4625201" y="1847334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B6D32-0D5B-4D8A-B2E3-5FF92508C52B}"/>
              </a:ext>
            </a:extLst>
          </p:cNvPr>
          <p:cNvSpPr txBox="1"/>
          <p:nvPr/>
        </p:nvSpPr>
        <p:spPr>
          <a:xfrm>
            <a:off x="2403527" y="333461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08AB8-6047-427F-A84B-F019B770B5A5}"/>
              </a:ext>
            </a:extLst>
          </p:cNvPr>
          <p:cNvSpPr txBox="1"/>
          <p:nvPr/>
        </p:nvSpPr>
        <p:spPr>
          <a:xfrm>
            <a:off x="4580082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4431905" y="545157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44080" y="590750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2125651" y="418343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2540" y="4600304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3224168" y="544375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8578" y="592946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4139651" y="302176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1826" y="347769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4499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48" grpId="0" animBg="1"/>
      <p:bldP spid="60" grpId="0"/>
      <p:bldP spid="61" grpId="0"/>
      <p:bldP spid="6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Rotate a node with opposite balanced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Rotation Problem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35145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459610" y="4144442"/>
            <a:ext cx="604478" cy="59760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8880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520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770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47" name="AutoShape 5">
            <a:extLst>
              <a:ext uri="{FF2B5EF4-FFF2-40B4-BE49-F238E27FC236}">
                <a16:creationId xmlns:a16="http://schemas.microsoft.com/office/drawing/2014/main" id="{F0442416-4124-46E0-A20F-B156214F8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099" y="1913178"/>
            <a:ext cx="2637737" cy="1055608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Rotate Right 5 doesn’t solve it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8" name="Curved Down Arrow 21">
            <a:extLst>
              <a:ext uri="{FF2B5EF4-FFF2-40B4-BE49-F238E27FC236}">
                <a16:creationId xmlns:a16="http://schemas.microsoft.com/office/drawing/2014/main" id="{F1271AB8-13F7-4E74-8D22-484CAC5F07F5}"/>
              </a:ext>
            </a:extLst>
          </p:cNvPr>
          <p:cNvSpPr/>
          <p:nvPr/>
        </p:nvSpPr>
        <p:spPr>
          <a:xfrm rot="18948267">
            <a:off x="2622689" y="2502638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D4AB8CCC-11F5-4911-B3B5-B70EDB563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6434" y="2979668"/>
            <a:ext cx="456608" cy="540612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363235FB-FAB8-4723-A765-3CC9467146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7735" y="4213196"/>
            <a:ext cx="430036" cy="563981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4">
            <a:extLst>
              <a:ext uri="{FF2B5EF4-FFF2-40B4-BE49-F238E27FC236}">
                <a16:creationId xmlns:a16="http://schemas.microsoft.com/office/drawing/2014/main" id="{7011155B-4C4C-45D3-A4C0-6D2A42C5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684" y="3506859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70AFA39-DD3C-46C7-A0B3-9186E4CC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106" y="2286001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6641D46-A84D-4DE0-8B55-28CC9E51C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180" y="4692571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0F9B831-9DB2-4597-9D6C-A2A722F20B1B}"/>
              </a:ext>
            </a:extLst>
          </p:cNvPr>
          <p:cNvSpPr/>
          <p:nvPr/>
        </p:nvSpPr>
        <p:spPr>
          <a:xfrm>
            <a:off x="5933229" y="3779874"/>
            <a:ext cx="609600" cy="62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320FC1-EEF4-4671-848A-DE7417579C7F}"/>
              </a:ext>
            </a:extLst>
          </p:cNvPr>
          <p:cNvSpPr txBox="1"/>
          <p:nvPr/>
        </p:nvSpPr>
        <p:spPr>
          <a:xfrm>
            <a:off x="4625201" y="1847334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B6D32-0D5B-4D8A-B2E3-5FF92508C52B}"/>
              </a:ext>
            </a:extLst>
          </p:cNvPr>
          <p:cNvSpPr txBox="1"/>
          <p:nvPr/>
        </p:nvSpPr>
        <p:spPr>
          <a:xfrm>
            <a:off x="2403527" y="333461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08AB8-6047-427F-A84B-F019B770B5A5}"/>
              </a:ext>
            </a:extLst>
          </p:cNvPr>
          <p:cNvSpPr txBox="1"/>
          <p:nvPr/>
        </p:nvSpPr>
        <p:spPr>
          <a:xfrm>
            <a:off x="4580082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36E35-47C3-40C1-8E7E-B6918766E564}"/>
              </a:ext>
            </a:extLst>
          </p:cNvPr>
          <p:cNvSpPr txBox="1"/>
          <p:nvPr/>
        </p:nvSpPr>
        <p:spPr>
          <a:xfrm>
            <a:off x="7245312" y="436514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169D2-DCBF-464E-9125-D87D3C23FED8}"/>
              </a:ext>
            </a:extLst>
          </p:cNvPr>
          <p:cNvSpPr txBox="1"/>
          <p:nvPr/>
        </p:nvSpPr>
        <p:spPr>
          <a:xfrm>
            <a:off x="9148152" y="3249974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5A5ABC-23E7-4D1E-A42F-582A81F72249}"/>
              </a:ext>
            </a:extLst>
          </p:cNvPr>
          <p:cNvSpPr txBox="1"/>
          <p:nvPr/>
        </p:nvSpPr>
        <p:spPr>
          <a:xfrm>
            <a:off x="8358560" y="1827645"/>
            <a:ext cx="58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36" name="Isosceles Triangle 35"/>
          <p:cNvSpPr/>
          <p:nvPr/>
        </p:nvSpPr>
        <p:spPr bwMode="auto">
          <a:xfrm>
            <a:off x="4373925" y="547177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6100" y="592770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38" name="Isosceles Triangle 37"/>
          <p:cNvSpPr/>
          <p:nvPr/>
        </p:nvSpPr>
        <p:spPr bwMode="auto">
          <a:xfrm>
            <a:off x="2067671" y="420363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94560" y="4620504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40" name="Isosceles Triangle 39"/>
          <p:cNvSpPr/>
          <p:nvPr/>
        </p:nvSpPr>
        <p:spPr bwMode="auto">
          <a:xfrm>
            <a:off x="3166188" y="546395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90598" y="594966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42" name="Isosceles Triangle 41"/>
          <p:cNvSpPr/>
          <p:nvPr/>
        </p:nvSpPr>
        <p:spPr bwMode="auto">
          <a:xfrm>
            <a:off x="4081671" y="304196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93846" y="349789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  <p:sp>
        <p:nvSpPr>
          <p:cNvPr id="44" name="Isosceles Triangle 43"/>
          <p:cNvSpPr/>
          <p:nvPr/>
        </p:nvSpPr>
        <p:spPr bwMode="auto">
          <a:xfrm>
            <a:off x="6781820" y="290668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08709" y="332355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46" name="Isosceles Triangle 45"/>
          <p:cNvSpPr/>
          <p:nvPr/>
        </p:nvSpPr>
        <p:spPr bwMode="auto">
          <a:xfrm>
            <a:off x="8604615" y="430038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16790" y="475631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  <p:sp>
        <p:nvSpPr>
          <p:cNvPr id="63" name="Isosceles Triangle 62"/>
          <p:cNvSpPr/>
          <p:nvPr/>
        </p:nvSpPr>
        <p:spPr bwMode="auto">
          <a:xfrm>
            <a:off x="7964390" y="5470138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76565" y="592607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65" name="Isosceles Triangle 64"/>
          <p:cNvSpPr/>
          <p:nvPr/>
        </p:nvSpPr>
        <p:spPr bwMode="auto">
          <a:xfrm>
            <a:off x="6756653" y="546231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81063" y="594802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723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414070" y="1753911"/>
            <a:ext cx="3363859" cy="1834863"/>
            <a:chOff x="4267205" y="1942131"/>
            <a:chExt cx="3581395" cy="192210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4296752" y="1912584"/>
              <a:ext cx="1922104" cy="19811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EE59FB-81D4-4C61-A6CC-9E6284BD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5896949" y="1912584"/>
              <a:ext cx="1922104" cy="1981198"/>
            </a:xfrm>
            <a:prstGeom prst="rect">
              <a:avLst/>
            </a:prstGeom>
          </p:spPr>
        </p:pic>
      </p:grp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Double Right Rotation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Right-Left</a:t>
            </a:r>
          </a:p>
        </p:txBody>
      </p:sp>
    </p:spTree>
    <p:extLst>
      <p:ext uri="{BB962C8B-B14F-4D97-AF65-F5344CB8AC3E}">
        <p14:creationId xmlns:p14="http://schemas.microsoft.com/office/powerpoint/2010/main" val="4210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Rotate Right (node) with negatively balanced Left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Right Rotation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5440810" y="4144442"/>
            <a:ext cx="604478" cy="59760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582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B7A78-7BEF-4CE2-BEC2-F649ECBA40D7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43AC71-48E8-45CA-BC58-E09597B20029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849DB-53CA-4791-89A6-81D1EAF1E76C}"/>
              </a:ext>
            </a:extLst>
          </p:cNvPr>
          <p:cNvSpPr txBox="1"/>
          <p:nvPr/>
        </p:nvSpPr>
        <p:spPr>
          <a:xfrm>
            <a:off x="6642169" y="4461078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7" name="Isosceles Triangle 16"/>
          <p:cNvSpPr/>
          <p:nvPr/>
        </p:nvSpPr>
        <p:spPr bwMode="auto">
          <a:xfrm>
            <a:off x="6161533" y="5514711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3708" y="5970644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4116866" y="422084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43755" y="463771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4953796" y="550689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78206" y="5992595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869279" y="3084898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1454" y="354083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4357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Left Rotate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Right Rotation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5440810" y="4144442"/>
            <a:ext cx="604478" cy="59760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858251" y="4693777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" name="Curved Up Arrow 19">
            <a:extLst>
              <a:ext uri="{FF2B5EF4-FFF2-40B4-BE49-F238E27FC236}">
                <a16:creationId xmlns:a16="http://schemas.microsoft.com/office/drawing/2014/main" id="{4E82C4F2-4B86-4F79-A4F0-B0E9B0A1E0A5}"/>
              </a:ext>
            </a:extLst>
          </p:cNvPr>
          <p:cNvSpPr/>
          <p:nvPr/>
        </p:nvSpPr>
        <p:spPr>
          <a:xfrm rot="13921607">
            <a:off x="5724864" y="3703405"/>
            <a:ext cx="1066800" cy="554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B358D-C224-491F-A5D9-C52243A40C50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FA1A2-4EF8-40B5-9DEB-44E5988BBEF0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9624E-C98B-468E-B4F1-B24230855DE8}"/>
              </a:ext>
            </a:extLst>
          </p:cNvPr>
          <p:cNvSpPr txBox="1"/>
          <p:nvPr/>
        </p:nvSpPr>
        <p:spPr>
          <a:xfrm>
            <a:off x="6642169" y="4461078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6308289" y="5350398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0464" y="580633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4283097" y="421981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09986" y="4636675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100552" y="534257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4962" y="582828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6507569" y="259693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19744" y="305286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9419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Balance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6049" y="4104904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1" y="468226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5032269" y="428727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4444" y="4743203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3164168" y="551723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1057" y="593410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5" name="Isosceles Triangle 24"/>
          <p:cNvSpPr/>
          <p:nvPr/>
        </p:nvSpPr>
        <p:spPr bwMode="auto">
          <a:xfrm>
            <a:off x="4381974" y="552805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06384" y="601375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5970470" y="310212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2645" y="355806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784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B-Trees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B-Tree</a:t>
            </a:r>
            <a:r>
              <a:rPr lang="en-US" dirty="0"/>
              <a:t>s Concept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28" y="2201592"/>
            <a:ext cx="3160294" cy="8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Balance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6049" y="4104904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1" y="468226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5016384" y="423318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8559" y="4689113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3148283" y="546314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5172" y="588001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5" name="Isosceles Triangle 24"/>
          <p:cNvSpPr/>
          <p:nvPr/>
        </p:nvSpPr>
        <p:spPr bwMode="auto">
          <a:xfrm>
            <a:off x="4366089" y="547396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90499" y="595966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5954585" y="304803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66760" y="350397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82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Right Rotate </a:t>
            </a:r>
            <a:r>
              <a:rPr lang="en-US" b="1" dirty="0">
                <a:solidFill>
                  <a:schemeClr val="bg1"/>
                </a:solidFill>
              </a:rPr>
              <a:t>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6049" y="4104904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1" y="468226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12017414-85DE-4819-BF89-B4B69B4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733" y="1922824"/>
            <a:ext cx="2568022" cy="1055608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Reduced to Single Right (5)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Curved Down Arrow 21">
            <a:extLst>
              <a:ext uri="{FF2B5EF4-FFF2-40B4-BE49-F238E27FC236}">
                <a16:creationId xmlns:a16="http://schemas.microsoft.com/office/drawing/2014/main" id="{0BA45CD4-320D-4433-A99D-961315E741E8}"/>
              </a:ext>
            </a:extLst>
          </p:cNvPr>
          <p:cNvSpPr/>
          <p:nvPr/>
        </p:nvSpPr>
        <p:spPr>
          <a:xfrm rot="18948267">
            <a:off x="4646990" y="2479307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D6F63-60CE-4A61-8F77-343B6D43C92A}"/>
              </a:ext>
            </a:extLst>
          </p:cNvPr>
          <p:cNvSpPr txBox="1"/>
          <p:nvPr/>
        </p:nvSpPr>
        <p:spPr>
          <a:xfrm>
            <a:off x="6625473" y="184886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D8581-53D0-493C-BB0E-DF69A4BFE6F2}"/>
              </a:ext>
            </a:extLst>
          </p:cNvPr>
          <p:cNvSpPr txBox="1"/>
          <p:nvPr/>
        </p:nvSpPr>
        <p:spPr>
          <a:xfrm>
            <a:off x="4376297" y="312965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94541-D456-4DDF-AC2C-ED6951BAD268}"/>
              </a:ext>
            </a:extLst>
          </p:cNvPr>
          <p:cNvSpPr txBox="1"/>
          <p:nvPr/>
        </p:nvSpPr>
        <p:spPr>
          <a:xfrm>
            <a:off x="3429000" y="4415455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032269" y="428727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44444" y="4743203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5" name="Isosceles Triangle 24"/>
          <p:cNvSpPr/>
          <p:nvPr/>
        </p:nvSpPr>
        <p:spPr bwMode="auto">
          <a:xfrm>
            <a:off x="3164168" y="551723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91057" y="5934101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4381974" y="552805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384" y="601375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9" name="Isosceles Triangle 28"/>
          <p:cNvSpPr/>
          <p:nvPr/>
        </p:nvSpPr>
        <p:spPr bwMode="auto">
          <a:xfrm>
            <a:off x="5970470" y="310212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82645" y="355806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569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Balance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079" y="3456324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4471" y="2920584"/>
            <a:ext cx="488583" cy="59196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2" name="Isosceles Triangle 31"/>
          <p:cNvSpPr/>
          <p:nvPr/>
        </p:nvSpPr>
        <p:spPr bwMode="auto">
          <a:xfrm>
            <a:off x="6386102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8277" y="472640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36" name="Isosceles Triangle 35"/>
          <p:cNvSpPr/>
          <p:nvPr/>
        </p:nvSpPr>
        <p:spPr bwMode="auto">
          <a:xfrm>
            <a:off x="3950490" y="425965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77379" y="467652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38" name="Isosceles Triangle 37"/>
          <p:cNvSpPr/>
          <p:nvPr/>
        </p:nvSpPr>
        <p:spPr bwMode="auto">
          <a:xfrm>
            <a:off x="5168296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92706" y="475618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40" name="Isosceles Triangle 39"/>
          <p:cNvSpPr/>
          <p:nvPr/>
        </p:nvSpPr>
        <p:spPr bwMode="auto">
          <a:xfrm>
            <a:off x="7585902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98077" y="472640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349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Balance </a:t>
            </a:r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079" y="3456324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4471" y="2920584"/>
            <a:ext cx="488583" cy="59196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6386102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98277" y="472640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3950490" y="425965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7379" y="467652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168296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2706" y="475618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7585902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98077" y="472640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10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Balance Restored!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495700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869279" y="225486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33226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079" y="3456324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4471" y="2920584"/>
            <a:ext cx="488583" cy="59196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FE472-9D45-4919-AE4B-1B1D6E357974}"/>
              </a:ext>
            </a:extLst>
          </p:cNvPr>
          <p:cNvSpPr txBox="1"/>
          <p:nvPr/>
        </p:nvSpPr>
        <p:spPr>
          <a:xfrm>
            <a:off x="7691256" y="314896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2EC37-AFFD-428D-A094-9D659142D4DC}"/>
              </a:ext>
            </a:extLst>
          </p:cNvPr>
          <p:cNvSpPr txBox="1"/>
          <p:nvPr/>
        </p:nvSpPr>
        <p:spPr>
          <a:xfrm>
            <a:off x="5717473" y="1819523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58DF8-40AB-43F8-B2BC-D76D274644F0}"/>
              </a:ext>
            </a:extLst>
          </p:cNvPr>
          <p:cNvSpPr txBox="1"/>
          <p:nvPr/>
        </p:nvSpPr>
        <p:spPr>
          <a:xfrm>
            <a:off x="4505542" y="3082907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6386102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98277" y="472640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3950490" y="425965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7379" y="467652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168296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2706" y="475618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7585902" y="427047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98077" y="472640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75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381500" y="1694918"/>
            <a:ext cx="3429000" cy="1922104"/>
            <a:chOff x="4182896" y="1942131"/>
            <a:chExt cx="3429000" cy="192210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5660245" y="1912584"/>
              <a:ext cx="1922104" cy="19811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DEA09-4A9C-4E0D-851A-B47A48CDA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4212443" y="1912584"/>
              <a:ext cx="1922104" cy="1981198"/>
            </a:xfrm>
            <a:prstGeom prst="rect">
              <a:avLst/>
            </a:prstGeom>
          </p:spPr>
        </p:pic>
      </p:grp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Double Left Rotation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Left-Right</a:t>
            </a:r>
          </a:p>
        </p:txBody>
      </p:sp>
    </p:spTree>
    <p:extLst>
      <p:ext uri="{BB962C8B-B14F-4D97-AF65-F5344CB8AC3E}">
        <p14:creationId xmlns:p14="http://schemas.microsoft.com/office/powerpoint/2010/main" val="1869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Rotate </a:t>
            </a:r>
            <a:r>
              <a:rPr lang="en-US" b="1" dirty="0">
                <a:solidFill>
                  <a:schemeClr val="bg1"/>
                </a:solidFill>
              </a:rPr>
              <a:t>Left (node</a:t>
            </a:r>
            <a:r>
              <a:rPr lang="en-US" dirty="0"/>
              <a:t>) with positively balanced </a:t>
            </a:r>
            <a:r>
              <a:rPr lang="en-US" b="1" dirty="0">
                <a:solidFill>
                  <a:schemeClr val="bg1"/>
                </a:solidFill>
              </a:rPr>
              <a:t>Right Child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46118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6016863" y="4144442"/>
            <a:ext cx="604478" cy="59760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7541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411472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5386447" y="4693777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9848F-22BC-4AB0-B5DF-6076DBE63A58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8B4B2-9572-4441-9C0F-A8EAE1771A41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1CFE6-AC3C-4C40-B346-1051EF7B5CCC}"/>
              </a:ext>
            </a:extLst>
          </p:cNvPr>
          <p:cNvSpPr txBox="1"/>
          <p:nvPr/>
        </p:nvSpPr>
        <p:spPr>
          <a:xfrm>
            <a:off x="4985312" y="451731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4673137" y="548464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85312" y="594057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1" name="Isosceles Triangle 20"/>
          <p:cNvSpPr/>
          <p:nvPr/>
        </p:nvSpPr>
        <p:spPr bwMode="auto">
          <a:xfrm>
            <a:off x="6441150" y="423086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68039" y="464772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886295" y="549550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10705" y="598121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5" name="Isosceles Triangle 24"/>
          <p:cNvSpPr/>
          <p:nvPr/>
        </p:nvSpPr>
        <p:spPr bwMode="auto">
          <a:xfrm>
            <a:off x="4772781" y="296601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84956" y="342195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404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Rotate Right</a:t>
            </a:r>
            <a:r>
              <a:rPr lang="en-US" b="1" dirty="0">
                <a:solidFill>
                  <a:schemeClr val="bg1"/>
                </a:solidFill>
              </a:rPr>
              <a:t> 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46118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6016863" y="4144442"/>
            <a:ext cx="604478" cy="597604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75419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411472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5386447" y="4693777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" name="Curved Up Arrow 19">
            <a:extLst>
              <a:ext uri="{FF2B5EF4-FFF2-40B4-BE49-F238E27FC236}">
                <a16:creationId xmlns:a16="http://schemas.microsoft.com/office/drawing/2014/main" id="{4E82C4F2-4B86-4F79-A4F0-B0E9B0A1E0A5}"/>
              </a:ext>
            </a:extLst>
          </p:cNvPr>
          <p:cNvSpPr/>
          <p:nvPr/>
        </p:nvSpPr>
        <p:spPr>
          <a:xfrm rot="7678393" flipH="1">
            <a:off x="5270487" y="3703405"/>
            <a:ext cx="1066800" cy="554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3D11B-1E17-47C9-BBAA-F69AED77D84D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03694-7A9B-4080-B0B0-DB18B86EB898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5DF56-27B9-4546-871F-C5F99A2229CD}"/>
              </a:ext>
            </a:extLst>
          </p:cNvPr>
          <p:cNvSpPr txBox="1"/>
          <p:nvPr/>
        </p:nvSpPr>
        <p:spPr>
          <a:xfrm>
            <a:off x="4985312" y="451731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4673137" y="5484646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5312" y="5940579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0" name="Isosceles Triangle 19"/>
          <p:cNvSpPr/>
          <p:nvPr/>
        </p:nvSpPr>
        <p:spPr bwMode="auto">
          <a:xfrm>
            <a:off x="6441150" y="423086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68039" y="464772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5886295" y="5495505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0705" y="598121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4" name="Isosceles Triangle 23"/>
          <p:cNvSpPr/>
          <p:nvPr/>
        </p:nvSpPr>
        <p:spPr bwMode="auto">
          <a:xfrm>
            <a:off x="4477936" y="259204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0111" y="304798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755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Balance </a:t>
            </a:r>
            <a:r>
              <a:rPr lang="en-US" b="1" dirty="0">
                <a:solidFill>
                  <a:schemeClr val="bg1"/>
                </a:solidFill>
              </a:rPr>
              <a:t>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3295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2596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8649" y="342195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946" y="4104904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11514" y="468226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EE42A-01CB-4CAB-A002-62EBB2D0F10D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3ECE-72FD-44D1-B860-22D58338DDA7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1FA0B-E8A2-466E-8302-D9E09B305D24}"/>
              </a:ext>
            </a:extLst>
          </p:cNvPr>
          <p:cNvSpPr txBox="1"/>
          <p:nvPr/>
        </p:nvSpPr>
        <p:spPr>
          <a:xfrm>
            <a:off x="8159461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5865431" y="424351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7606" y="4699447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7763233" y="551999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0122" y="593685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5" name="Isosceles Triangle 24"/>
          <p:cNvSpPr/>
          <p:nvPr/>
        </p:nvSpPr>
        <p:spPr bwMode="auto">
          <a:xfrm>
            <a:off x="6559754" y="5516972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4164" y="6002677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4753145" y="302459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5320" y="348053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008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Balance </a:t>
            </a:r>
            <a:r>
              <a:rPr lang="en-US" b="1" dirty="0">
                <a:solidFill>
                  <a:schemeClr val="bg1"/>
                </a:solidFill>
              </a:rPr>
              <a:t>(3)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3295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2596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8649" y="342195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946" y="4104904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11514" y="468226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EE42A-01CB-4CAB-A002-62EBB2D0F10D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3ECE-72FD-44D1-B860-22D58338DDA7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1FA0B-E8A2-466E-8302-D9E09B305D24}"/>
              </a:ext>
            </a:extLst>
          </p:cNvPr>
          <p:cNvSpPr txBox="1"/>
          <p:nvPr/>
        </p:nvSpPr>
        <p:spPr>
          <a:xfrm>
            <a:off x="8159461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Isosceles Triangle 17"/>
          <p:cNvSpPr/>
          <p:nvPr/>
        </p:nvSpPr>
        <p:spPr bwMode="auto">
          <a:xfrm>
            <a:off x="5865431" y="424351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7606" y="4699447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7763233" y="551999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0122" y="593685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5" name="Isosceles Triangle 24"/>
          <p:cNvSpPr/>
          <p:nvPr/>
        </p:nvSpPr>
        <p:spPr bwMode="auto">
          <a:xfrm>
            <a:off x="6559754" y="5516972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4164" y="6002677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4753145" y="302459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5320" y="348053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6409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B-trees</a:t>
            </a:r>
            <a:r>
              <a:rPr lang="en-US" b="1" dirty="0"/>
              <a:t> </a:t>
            </a:r>
            <a:r>
              <a:rPr lang="en-US" dirty="0"/>
              <a:t>are generalization of the concept of ordered binary search trees – see the </a:t>
            </a:r>
            <a:r>
              <a:rPr lang="en-US" b="1" dirty="0">
                <a:hlinkClick r:id="rId3"/>
              </a:rPr>
              <a:t>visualization</a:t>
            </a:r>
            <a:endParaRPr lang="en-US" b="1" dirty="0"/>
          </a:p>
          <a:p>
            <a:pPr lvl="1"/>
            <a:r>
              <a:rPr lang="en-US" dirty="0"/>
              <a:t>B-tree of order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has between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2*b</a:t>
            </a:r>
            <a:r>
              <a:rPr lang="en-US" dirty="0"/>
              <a:t> keys in a node and between </a:t>
            </a:r>
            <a:r>
              <a:rPr lang="en-US" b="1" dirty="0">
                <a:solidFill>
                  <a:schemeClr val="bg1"/>
                </a:solidFill>
              </a:rPr>
              <a:t>b+1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2*b+1</a:t>
            </a:r>
            <a:r>
              <a:rPr lang="en-US" dirty="0"/>
              <a:t> child nodes</a:t>
            </a:r>
          </a:p>
          <a:p>
            <a:pPr lvl="1"/>
            <a:r>
              <a:rPr lang="en-US" dirty="0"/>
              <a:t>The keys in each node are ordered increasingly</a:t>
            </a:r>
          </a:p>
          <a:p>
            <a:pPr lvl="1"/>
            <a:r>
              <a:rPr lang="en-US" dirty="0"/>
              <a:t>All keys in a child node have values between their left and right parent keys</a:t>
            </a:r>
          </a:p>
          <a:p>
            <a:r>
              <a:rPr lang="en-US" dirty="0"/>
              <a:t>B-trees can be efficiently stored on the hard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B-Trees?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Rotate Left </a:t>
            </a:r>
            <a:r>
              <a:rPr lang="en-US" b="1" dirty="0">
                <a:solidFill>
                  <a:schemeClr val="bg1"/>
                </a:solidFill>
              </a:rPr>
              <a:t>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12017414-85DE-4819-BF89-B4B69B4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63" y="1865219"/>
            <a:ext cx="2354827" cy="1055608"/>
          </a:xfrm>
          <a:prstGeom prst="wedgeRoundRectCallout">
            <a:avLst>
              <a:gd name="adj1" fmla="val -58883"/>
              <a:gd name="adj2" fmla="val -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Reduced to Single Left (5)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3295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2596" y="2254866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8649" y="3421950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98F673F7-7846-4FFA-B608-AAC791E8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946" y="4104904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B92E37-A017-4948-AA8C-BB8194BEF9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11514" y="4682266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Curved Down Arrow 21">
            <a:extLst>
              <a:ext uri="{FF2B5EF4-FFF2-40B4-BE49-F238E27FC236}">
                <a16:creationId xmlns:a16="http://schemas.microsoft.com/office/drawing/2014/main" id="{0BA45CD4-320D-4433-A99D-961315E741E8}"/>
              </a:ext>
            </a:extLst>
          </p:cNvPr>
          <p:cNvSpPr/>
          <p:nvPr/>
        </p:nvSpPr>
        <p:spPr>
          <a:xfrm rot="2651733" flipH="1">
            <a:off x="6348918" y="2479307"/>
            <a:ext cx="1053420" cy="525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0668BF-E7F1-46A9-9B92-110E257C5FF1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979C3-88CB-49DC-8C76-0DEA74AB3C59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A0958-2B6A-4472-91CE-F2068D718661}"/>
              </a:ext>
            </a:extLst>
          </p:cNvPr>
          <p:cNvSpPr txBox="1"/>
          <p:nvPr/>
        </p:nvSpPr>
        <p:spPr>
          <a:xfrm>
            <a:off x="8159461" y="4404432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865431" y="4243514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7606" y="4699447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5" name="Isosceles Triangle 24"/>
          <p:cNvSpPr/>
          <p:nvPr/>
        </p:nvSpPr>
        <p:spPr bwMode="auto">
          <a:xfrm>
            <a:off x="7763233" y="551999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90122" y="5936858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7" name="Isosceles Triangle 26"/>
          <p:cNvSpPr/>
          <p:nvPr/>
        </p:nvSpPr>
        <p:spPr bwMode="auto">
          <a:xfrm>
            <a:off x="6559754" y="5516972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84164" y="6002677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9" name="Isosceles Triangle 28"/>
          <p:cNvSpPr/>
          <p:nvPr/>
        </p:nvSpPr>
        <p:spPr bwMode="auto">
          <a:xfrm>
            <a:off x="4753145" y="3024597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5320" y="3480530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327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Balance </a:t>
            </a:r>
            <a:r>
              <a:rPr lang="en-US" b="1" dirty="0">
                <a:solidFill>
                  <a:schemeClr val="bg1"/>
                </a:solidFill>
              </a:rPr>
              <a:t>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3001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2302" y="225486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8355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5502" y="3456324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5982" y="2920584"/>
            <a:ext cx="488583" cy="59196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6231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-2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5975395" y="418343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87570" y="463937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7139104" y="4190091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5993" y="460695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739834" y="421596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244" y="4701665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9" name="Isosceles Triangle 28"/>
          <p:cNvSpPr/>
          <p:nvPr/>
        </p:nvSpPr>
        <p:spPr bwMode="auto">
          <a:xfrm>
            <a:off x="3581311" y="421781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3486" y="467374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526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Balance </a:t>
            </a:r>
            <a:r>
              <a:rPr lang="en-US" b="1" dirty="0">
                <a:solidFill>
                  <a:schemeClr val="bg1"/>
                </a:solidFill>
              </a:rPr>
              <a:t>(5)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3001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2302" y="225486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8355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5502" y="3456324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5982" y="2920584"/>
            <a:ext cx="488583" cy="59196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6231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5975395" y="418343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87570" y="463937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7139104" y="4190091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5993" y="460695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739834" y="421596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244" y="4701665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9" name="Isosceles Triangle 28"/>
          <p:cNvSpPr/>
          <p:nvPr/>
        </p:nvSpPr>
        <p:spPr bwMode="auto">
          <a:xfrm>
            <a:off x="3581311" y="421781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3486" y="467374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1775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Balance </a:t>
            </a:r>
            <a:r>
              <a:rPr lang="en-US" b="1" dirty="0">
                <a:solidFill>
                  <a:schemeClr val="bg1"/>
                </a:solidFill>
              </a:rPr>
              <a:t>(4)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Double Rotations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033001" y="2920585"/>
            <a:ext cx="520335" cy="59905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 flipH="1">
            <a:off x="5362302" y="2254866"/>
            <a:ext cx="817455" cy="761489"/>
          </a:xfrm>
          <a:prstGeom prst="ellipse">
            <a:avLst/>
          </a:prstGeom>
          <a:solidFill>
            <a:srgbClr val="C8E7A7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flipH="1">
            <a:off x="6398355" y="3421950"/>
            <a:ext cx="817455" cy="761489"/>
          </a:xfrm>
          <a:prstGeom prst="ellipse">
            <a:avLst/>
          </a:prstGeom>
          <a:solidFill>
            <a:srgbClr val="FFB0B0"/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3A46F13F-4F17-4AC4-853D-246DB6E096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95502" y="3456324"/>
            <a:ext cx="817455" cy="761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0F58BB46-EAAE-4944-A4D0-E01AD8E66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5982" y="2920584"/>
            <a:ext cx="488583" cy="591966"/>
          </a:xfrm>
          <a:prstGeom prst="line">
            <a:avLst/>
          </a:prstGeom>
          <a:noFill/>
          <a:ln w="38100">
            <a:solidFill>
              <a:srgbClr val="B8BCC4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E6658-448C-4DE0-8DFB-ABE397EDE19D}"/>
              </a:ext>
            </a:extLst>
          </p:cNvPr>
          <p:cNvSpPr txBox="1"/>
          <p:nvPr/>
        </p:nvSpPr>
        <p:spPr>
          <a:xfrm>
            <a:off x="4985312" y="1901099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5C205-97C5-420A-B8B0-0770827CB250}"/>
              </a:ext>
            </a:extLst>
          </p:cNvPr>
          <p:cNvSpPr txBox="1"/>
          <p:nvPr/>
        </p:nvSpPr>
        <p:spPr>
          <a:xfrm>
            <a:off x="7202701" y="311932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1109D-62C5-493F-8E81-A4C050AB342D}"/>
              </a:ext>
            </a:extLst>
          </p:cNvPr>
          <p:cNvSpPr txBox="1"/>
          <p:nvPr/>
        </p:nvSpPr>
        <p:spPr>
          <a:xfrm>
            <a:off x="4176231" y="2989330"/>
            <a:ext cx="56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Isosceles Triangle 18"/>
          <p:cNvSpPr/>
          <p:nvPr/>
        </p:nvSpPr>
        <p:spPr bwMode="auto">
          <a:xfrm>
            <a:off x="5975395" y="4183439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87570" y="4639372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C</a:t>
            </a:r>
          </a:p>
        </p:txBody>
      </p:sp>
      <p:sp>
        <p:nvSpPr>
          <p:cNvPr id="22" name="Isosceles Triangle 21"/>
          <p:cNvSpPr/>
          <p:nvPr/>
        </p:nvSpPr>
        <p:spPr bwMode="auto">
          <a:xfrm>
            <a:off x="7139104" y="4190091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5993" y="460695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A</a:t>
            </a:r>
          </a:p>
        </p:txBody>
      </p:sp>
      <p:sp>
        <p:nvSpPr>
          <p:cNvPr id="26" name="Isosceles Triangle 25"/>
          <p:cNvSpPr/>
          <p:nvPr/>
        </p:nvSpPr>
        <p:spPr bwMode="auto">
          <a:xfrm>
            <a:off x="4739834" y="4215960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244" y="4701665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B</a:t>
            </a:r>
          </a:p>
        </p:txBody>
      </p:sp>
      <p:sp>
        <p:nvSpPr>
          <p:cNvPr id="29" name="Isosceles Triangle 28"/>
          <p:cNvSpPr/>
          <p:nvPr/>
        </p:nvSpPr>
        <p:spPr bwMode="auto">
          <a:xfrm>
            <a:off x="3581311" y="4217813"/>
            <a:ext cx="1109709" cy="1135948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3486" y="4673746"/>
            <a:ext cx="460888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FA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175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22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bg1"/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5812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4801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</a:t>
            </a:r>
            <a:endParaRPr lang="bg-BG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C5178D-F591-4C7F-860F-AC0401589AE5}"/>
              </a:ext>
            </a:extLst>
          </p:cNvPr>
          <p:cNvGrpSpPr/>
          <p:nvPr/>
        </p:nvGrpSpPr>
        <p:grpSpPr>
          <a:xfrm>
            <a:off x="381000" y="2888444"/>
            <a:ext cx="2763058" cy="2199756"/>
            <a:chOff x="912295" y="2261901"/>
            <a:chExt cx="2763058" cy="219975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72C78A-2B37-4F04-A7B9-1C47F0C9B1F5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AB32F7FD-AA28-41FE-ACE1-29E8F028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453AE15C-BA7B-4AC5-9EE5-493778168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FB89B372-3AE9-4B43-B2F2-E50B70D2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Line 16">
                <a:extLst>
                  <a:ext uri="{FF2B5EF4-FFF2-40B4-BE49-F238E27FC236}">
                    <a16:creationId xmlns:a16="http://schemas.microsoft.com/office/drawing/2014/main" id="{2C664016-46A3-4EFB-BF6E-EC6B83500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FC3F077A-CB82-4998-AB57-4D126447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592C5C3D-13F0-4CA4-812B-48771DD3A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47" name="Oval 7">
                <a:extLst>
                  <a:ext uri="{FF2B5EF4-FFF2-40B4-BE49-F238E27FC236}">
                    <a16:creationId xmlns:a16="http://schemas.microsoft.com/office/drawing/2014/main" id="{46AD06A3-C2CE-4D64-B5CC-CDAEBCAF1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48" name="Oval 8">
                <a:extLst>
                  <a:ext uri="{FF2B5EF4-FFF2-40B4-BE49-F238E27FC236}">
                    <a16:creationId xmlns:a16="http://schemas.microsoft.com/office/drawing/2014/main" id="{D712AE82-02C1-4DC8-B330-E578D3AA2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49" name="Oval 10">
                <a:extLst>
                  <a:ext uri="{FF2B5EF4-FFF2-40B4-BE49-F238E27FC236}">
                    <a16:creationId xmlns:a16="http://schemas.microsoft.com/office/drawing/2014/main" id="{E8A9A5E2-DA87-4BFD-9FA2-BB921B6D6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B1D843F9-E1B0-4DCE-BE80-3C670ACF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6A9C3C52-290F-455D-ADC0-3BC936992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8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1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Insert </a:t>
            </a:r>
            <a:r>
              <a:rPr lang="en-US" b="1" dirty="0">
                <a:solidFill>
                  <a:schemeClr val="bg1"/>
                </a:solidFill>
              </a:rPr>
              <a:t>22</a:t>
            </a:r>
            <a:r>
              <a:rPr lang="en-US" dirty="0"/>
              <a:t>. What will be the </a:t>
            </a:r>
            <a:r>
              <a:rPr lang="en-US" b="1" dirty="0">
                <a:solidFill>
                  <a:schemeClr val="bg1"/>
                </a:solidFill>
              </a:rPr>
              <a:t>resulting tree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Quiz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06ED59-F201-46EA-A73C-A6065A266A40}"/>
              </a:ext>
            </a:extLst>
          </p:cNvPr>
          <p:cNvGrpSpPr/>
          <p:nvPr/>
        </p:nvGrpSpPr>
        <p:grpSpPr>
          <a:xfrm>
            <a:off x="381000" y="2888444"/>
            <a:ext cx="2763058" cy="2199756"/>
            <a:chOff x="912295" y="2261901"/>
            <a:chExt cx="2763058" cy="2199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18AFDE-0CCF-4402-AB3D-8E394EB34FDC}"/>
                </a:ext>
              </a:extLst>
            </p:cNvPr>
            <p:cNvGrpSpPr/>
            <p:nvPr/>
          </p:nvGrpSpPr>
          <p:grpSpPr>
            <a:xfrm>
              <a:off x="912295" y="2261901"/>
              <a:ext cx="2763058" cy="2199756"/>
              <a:chOff x="3011375" y="3634852"/>
              <a:chExt cx="3019538" cy="2519182"/>
            </a:xfrm>
          </p:grpSpPr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B13918A0-E16C-44CC-809B-B9DB7A7B5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3B7E8CE9-A719-4D3D-9D8A-7D2E50B5A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6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20FFC903-F234-4B92-9E05-A1C1A6407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F0ED35C0-9658-4E75-B1D1-68D01A9D8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808E67C1-E11F-4A23-9F5F-945814B13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9" name="Oval 5">
                <a:extLst>
                  <a:ext uri="{FF2B5EF4-FFF2-40B4-BE49-F238E27FC236}">
                    <a16:creationId xmlns:a16="http://schemas.microsoft.com/office/drawing/2014/main" id="{8F5A8ED6-DE25-4D5B-B179-E6DFC9323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8CBF9E37-E3DF-4871-89B3-0D6AC856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1" name="Oval 8">
                <a:extLst>
                  <a:ext uri="{FF2B5EF4-FFF2-40B4-BE49-F238E27FC236}">
                    <a16:creationId xmlns:a16="http://schemas.microsoft.com/office/drawing/2014/main" id="{60EAF642-CA89-4F7F-B3F1-6084E7863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375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66DF469D-7DCA-4700-A676-91B8D9E0D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C5E9402F-064A-434B-95C5-CF52C357F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496" y="389061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166E0A7-4E42-48AF-BC91-FEB54538C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921" y="3588661"/>
              <a:ext cx="228071" cy="32580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36DB43E-18B7-48FE-9860-4860702A98A2}"/>
              </a:ext>
            </a:extLst>
          </p:cNvPr>
          <p:cNvSpPr/>
          <p:nvPr/>
        </p:nvSpPr>
        <p:spPr>
          <a:xfrm>
            <a:off x="3352800" y="3540621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255B89-B674-455A-BB34-CC2E0972893D}"/>
              </a:ext>
            </a:extLst>
          </p:cNvPr>
          <p:cNvSpPr/>
          <p:nvPr/>
        </p:nvSpPr>
        <p:spPr>
          <a:xfrm>
            <a:off x="7515091" y="3542229"/>
            <a:ext cx="686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noProof="1">
                <a:cs typeface="Consolas" pitchFamily="49" charset="0"/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16C845-B89F-4B99-946E-788F5C2B651B}"/>
              </a:ext>
            </a:extLst>
          </p:cNvPr>
          <p:cNvGrpSpPr/>
          <p:nvPr/>
        </p:nvGrpSpPr>
        <p:grpSpPr>
          <a:xfrm>
            <a:off x="4157898" y="2922265"/>
            <a:ext cx="2939666" cy="3104313"/>
            <a:chOff x="4062763" y="2261901"/>
            <a:chExt cx="2939666" cy="3104313"/>
          </a:xfrm>
        </p:grpSpPr>
        <p:sp>
          <p:nvSpPr>
            <p:cNvPr id="75" name="Oval 8">
              <a:extLst>
                <a:ext uri="{FF2B5EF4-FFF2-40B4-BE49-F238E27FC236}">
                  <a16:creationId xmlns:a16="http://schemas.microsoft.com/office/drawing/2014/main" id="{8E0546CD-8C43-4C76-BF10-02B6FA82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498" y="4797869"/>
              <a:ext cx="610116" cy="568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6D659A-17DD-49FD-BE83-E2CCE27A8E8B}"/>
                </a:ext>
              </a:extLst>
            </p:cNvPr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4D9DB562-4A27-4974-958F-C0CC7F7B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19B31CCA-8728-48CE-B9EE-4E21B2A3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Line 13">
                <a:extLst>
                  <a:ext uri="{FF2B5EF4-FFF2-40B4-BE49-F238E27FC236}">
                    <a16:creationId xmlns:a16="http://schemas.microsoft.com/office/drawing/2014/main" id="{A5FB73C2-EE86-4CCD-990E-DE4C59C80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Line 15">
                <a:extLst>
                  <a:ext uri="{FF2B5EF4-FFF2-40B4-BE49-F238E27FC236}">
                    <a16:creationId xmlns:a16="http://schemas.microsoft.com/office/drawing/2014/main" id="{362C1DBE-EB64-4A31-A7E4-B7B49329C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1" name="Line 16">
                <a:extLst>
                  <a:ext uri="{FF2B5EF4-FFF2-40B4-BE49-F238E27FC236}">
                    <a16:creationId xmlns:a16="http://schemas.microsoft.com/office/drawing/2014/main" id="{7C07B6BA-BDF3-4093-B816-810464C87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Oval 4">
                <a:extLst>
                  <a:ext uri="{FF2B5EF4-FFF2-40B4-BE49-F238E27FC236}">
                    <a16:creationId xmlns:a16="http://schemas.microsoft.com/office/drawing/2014/main" id="{7E331A38-6B42-491B-A2C9-F0C63E5B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93" name="Oval 5">
                <a:extLst>
                  <a:ext uri="{FF2B5EF4-FFF2-40B4-BE49-F238E27FC236}">
                    <a16:creationId xmlns:a16="http://schemas.microsoft.com/office/drawing/2014/main" id="{5D3D01A3-7018-4DA7-B1A8-D51C06665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B0B0"/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94" name="Oval 7">
                <a:extLst>
                  <a:ext uri="{FF2B5EF4-FFF2-40B4-BE49-F238E27FC236}">
                    <a16:creationId xmlns:a16="http://schemas.microsoft.com/office/drawing/2014/main" id="{2137D23A-A8C2-4601-8D7C-5CAF524C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95" name="Oval 8">
                <a:extLst>
                  <a:ext uri="{FF2B5EF4-FFF2-40B4-BE49-F238E27FC236}">
                    <a16:creationId xmlns:a16="http://schemas.microsoft.com/office/drawing/2014/main" id="{F3992DFA-8BD5-4458-805D-20AC6094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E97DC346-3D50-4B36-AB35-49CD35EB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97" name="Oval 10">
                <a:extLst>
                  <a:ext uri="{FF2B5EF4-FFF2-40B4-BE49-F238E27FC236}">
                    <a16:creationId xmlns:a16="http://schemas.microsoft.com/office/drawing/2014/main" id="{E4A910E1-F100-45E0-A475-C8B76019D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B2BC232A-CE96-42E5-B60A-4913A088B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3262" y="4445123"/>
              <a:ext cx="189447" cy="352746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Curved Up Arrow 45">
              <a:extLst>
                <a:ext uri="{FF2B5EF4-FFF2-40B4-BE49-F238E27FC236}">
                  <a16:creationId xmlns:a16="http://schemas.microsoft.com/office/drawing/2014/main" id="{B2363562-84A7-4B5C-8722-7EE9952BC142}"/>
                </a:ext>
              </a:extLst>
            </p:cNvPr>
            <p:cNvSpPr/>
            <p:nvPr/>
          </p:nvSpPr>
          <p:spPr>
            <a:xfrm rot="14699148">
              <a:off x="6565676" y="4270310"/>
              <a:ext cx="574828" cy="29867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79" name="Curved Down Arrow 46">
              <a:extLst>
                <a:ext uri="{FF2B5EF4-FFF2-40B4-BE49-F238E27FC236}">
                  <a16:creationId xmlns:a16="http://schemas.microsoft.com/office/drawing/2014/main" id="{90180ED5-9A2A-4346-993A-39AD6ED3E19D}"/>
                </a:ext>
              </a:extLst>
            </p:cNvPr>
            <p:cNvSpPr/>
            <p:nvPr/>
          </p:nvSpPr>
          <p:spPr>
            <a:xfrm rot="17717446">
              <a:off x="5780348" y="3344234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751452-D100-49FD-946E-05782474676F}"/>
              </a:ext>
            </a:extLst>
          </p:cNvPr>
          <p:cNvGrpSpPr/>
          <p:nvPr/>
        </p:nvGrpSpPr>
        <p:grpSpPr>
          <a:xfrm>
            <a:off x="8213154" y="2936805"/>
            <a:ext cx="3470236" cy="2253500"/>
            <a:chOff x="7912103" y="2423235"/>
            <a:chExt cx="3470236" cy="22535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EA2D2D2-DBCC-4E85-8D4B-018ECB25CA98}"/>
                </a:ext>
              </a:extLst>
            </p:cNvPr>
            <p:cNvGrpSpPr/>
            <p:nvPr/>
          </p:nvGrpSpPr>
          <p:grpSpPr>
            <a:xfrm>
              <a:off x="7912103" y="2423235"/>
              <a:ext cx="3470236" cy="2243344"/>
              <a:chOff x="2845389" y="3634852"/>
              <a:chExt cx="3792358" cy="2569099"/>
            </a:xfrm>
          </p:grpSpPr>
          <p:sp>
            <p:nvSpPr>
              <p:cNvPr id="109" name="Line 11">
                <a:extLst>
                  <a:ext uri="{FF2B5EF4-FFF2-40B4-BE49-F238E27FC236}">
                    <a16:creationId xmlns:a16="http://schemas.microsoft.com/office/drawing/2014/main" id="{DF57640B-05E3-4985-BE5C-C6B6E97F8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0" name="Line 12">
                <a:extLst>
                  <a:ext uri="{FF2B5EF4-FFF2-40B4-BE49-F238E27FC236}">
                    <a16:creationId xmlns:a16="http://schemas.microsoft.com/office/drawing/2014/main" id="{E63D485B-6425-421E-8549-94F44687F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1" name="Line 13">
                <a:extLst>
                  <a:ext uri="{FF2B5EF4-FFF2-40B4-BE49-F238E27FC236}">
                    <a16:creationId xmlns:a16="http://schemas.microsoft.com/office/drawing/2014/main" id="{5B6BFB26-CF05-4F06-A79A-C25768EC2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2" name="Line 15">
                <a:extLst>
                  <a:ext uri="{FF2B5EF4-FFF2-40B4-BE49-F238E27FC236}">
                    <a16:creationId xmlns:a16="http://schemas.microsoft.com/office/drawing/2014/main" id="{D31DCFA1-437B-4D8D-9C5F-8CD3AB82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3" name="Line 16">
                <a:extLst>
                  <a:ext uri="{FF2B5EF4-FFF2-40B4-BE49-F238E27FC236}">
                    <a16:creationId xmlns:a16="http://schemas.microsoft.com/office/drawing/2014/main" id="{76615254-A771-499C-913B-CE3D18D04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4" name="Oval 4">
                <a:extLst>
                  <a:ext uri="{FF2B5EF4-FFF2-40B4-BE49-F238E27FC236}">
                    <a16:creationId xmlns:a16="http://schemas.microsoft.com/office/drawing/2014/main" id="{85781211-7558-455B-99E9-2748BD71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15" name="Oval 5">
                <a:extLst>
                  <a:ext uri="{FF2B5EF4-FFF2-40B4-BE49-F238E27FC236}">
                    <a16:creationId xmlns:a16="http://schemas.microsoft.com/office/drawing/2014/main" id="{0E17C07E-37C3-404F-97C2-47A974802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0997" y="5553076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16" name="Oval 7">
                <a:extLst>
                  <a:ext uri="{FF2B5EF4-FFF2-40B4-BE49-F238E27FC236}">
                    <a16:creationId xmlns:a16="http://schemas.microsoft.com/office/drawing/2014/main" id="{10833BB9-C01E-4F82-9025-F0DC9864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117" name="Oval 8">
                <a:extLst>
                  <a:ext uri="{FF2B5EF4-FFF2-40B4-BE49-F238E27FC236}">
                    <a16:creationId xmlns:a16="http://schemas.microsoft.com/office/drawing/2014/main" id="{61F41409-5773-495B-85F7-4FF95A6B7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118" name="Oval 9">
                <a:extLst>
                  <a:ext uri="{FF2B5EF4-FFF2-40B4-BE49-F238E27FC236}">
                    <a16:creationId xmlns:a16="http://schemas.microsoft.com/office/drawing/2014/main" id="{349C8E2E-CAC5-4970-A3B9-05C11F94E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119" name="Oval 10">
                <a:extLst>
                  <a:ext uri="{FF2B5EF4-FFF2-40B4-BE49-F238E27FC236}">
                    <a16:creationId xmlns:a16="http://schemas.microsoft.com/office/drawing/2014/main" id="{2A030B40-92DD-45DF-AADD-F1BD5023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706" y="456962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rgbClr val="B8BCC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22</a:t>
                </a:r>
              </a:p>
            </p:txBody>
          </p:sp>
        </p:grpSp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D5F6B04F-60B0-4974-B040-2EF90D141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354" y="4108389"/>
              <a:ext cx="610116" cy="5683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01" name="Line 16">
              <a:extLst>
                <a:ext uri="{FF2B5EF4-FFF2-40B4-BE49-F238E27FC236}">
                  <a16:creationId xmlns:a16="http://schemas.microsoft.com/office/drawing/2014/main" id="{DEC6B200-E24F-4FD1-B56C-1E6BBE6C5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9841" y="3758817"/>
              <a:ext cx="282694" cy="339416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2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- Summary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4680" y="1851660"/>
          <a:ext cx="10831521" cy="34861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68521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Structure</a:t>
                      </a:r>
                      <a:endParaRPr lang="bg-BG" sz="2400" kern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Worst case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Average case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Search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Insert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Delete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Search Hit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Insert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>
                    <a:solidFill>
                      <a:srgbClr val="A3AB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BST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N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1.39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1.39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2-3 Tree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kern="1200" noProof="1"/>
                        <a:t>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/>
                        <a:t>Red-Black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2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dirty="0"/>
                        <a:t>AVL Tree</a:t>
                      </a:r>
                      <a:endParaRPr lang="bg-BG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1.44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1.44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1.44 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1"/>
                        <a:t>lg N</a:t>
                      </a:r>
                      <a:endParaRPr lang="en-US" sz="240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1912302"/>
                  </a:ext>
                </a:extLst>
              </a:tr>
            </a:tbl>
          </a:graphicData>
        </a:graphic>
      </p:graphicFrame>
      <p:sp>
        <p:nvSpPr>
          <p:cNvPr id="5" name="AutoShape 5">
            <a:extLst>
              <a:ext uri="{FF2B5EF4-FFF2-40B4-BE49-F238E27FC236}">
                <a16:creationId xmlns:a16="http://schemas.microsoft.com/office/drawing/2014/main" id="{F1D63262-5D71-4BC5-8BDE-DE1D321C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640" y="5581577"/>
            <a:ext cx="3733800" cy="1055608"/>
          </a:xfrm>
          <a:prstGeom prst="wedgeRoundRectCallout">
            <a:avLst>
              <a:gd name="adj1" fmla="val -57047"/>
              <a:gd name="adj2" fmla="val -49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Insert/Delete perform O(</a:t>
            </a:r>
            <a:r>
              <a:rPr lang="en-US" sz="2800" b="1" dirty="0" err="1">
                <a:solidFill>
                  <a:srgbClr val="FFFFFF"/>
                </a:solidFill>
              </a:rPr>
              <a:t>lgN</a:t>
            </a:r>
            <a:r>
              <a:rPr lang="en-US" sz="2800" b="1" dirty="0">
                <a:solidFill>
                  <a:srgbClr val="FFFFFF"/>
                </a:solidFill>
              </a:rPr>
              <a:t>) rotations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Balancing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BDF157-B310-4F61-A38E-84050F9C8BA2}"/>
              </a:ext>
            </a:extLst>
          </p:cNvPr>
          <p:cNvGrpSpPr/>
          <p:nvPr/>
        </p:nvGrpSpPr>
        <p:grpSpPr>
          <a:xfrm>
            <a:off x="4648437" y="1258188"/>
            <a:ext cx="2571071" cy="2473841"/>
            <a:chOff x="4062763" y="2261901"/>
            <a:chExt cx="2939666" cy="3104313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85D7844C-BCDA-4094-A14A-2E1994C80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498" y="4797869"/>
              <a:ext cx="610116" cy="568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FFA72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E2177D-D921-4393-95EF-8B58C469D9F7}"/>
                </a:ext>
              </a:extLst>
            </p:cNvPr>
            <p:cNvGrpSpPr/>
            <p:nvPr/>
          </p:nvGrpSpPr>
          <p:grpSpPr>
            <a:xfrm>
              <a:off x="4062763" y="2261901"/>
              <a:ext cx="2914946" cy="2209817"/>
              <a:chOff x="2845389" y="3634852"/>
              <a:chExt cx="3185524" cy="2530704"/>
            </a:xfrm>
          </p:grpSpPr>
          <p:sp>
            <p:nvSpPr>
              <p:cNvPr id="22" name="Line 11">
                <a:extLst>
                  <a:ext uri="{FF2B5EF4-FFF2-40B4-BE49-F238E27FC236}">
                    <a16:creationId xmlns:a16="http://schemas.microsoft.com/office/drawing/2014/main" id="{71FABEDD-F1A2-4AD2-ABC6-E272D5A4C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937" y="4124325"/>
                <a:ext cx="503237" cy="4778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12">
                <a:extLst>
                  <a:ext uri="{FF2B5EF4-FFF2-40B4-BE49-F238E27FC236}">
                    <a16:creationId xmlns:a16="http://schemas.microsoft.com/office/drawing/2014/main" id="{E3182A69-9F61-48B8-9561-4F1F3B5E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275" y="5122567"/>
                <a:ext cx="261938" cy="376237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Line 13">
                <a:extLst>
                  <a:ext uri="{FF2B5EF4-FFF2-40B4-BE49-F238E27FC236}">
                    <a16:creationId xmlns:a16="http://schemas.microsoft.com/office/drawing/2014/main" id="{5A7235A8-9441-4D99-A40D-048E6C823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989" y="5179720"/>
                <a:ext cx="188912" cy="34766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Line 15">
                <a:extLst>
                  <a:ext uri="{FF2B5EF4-FFF2-40B4-BE49-F238E27FC236}">
                    <a16:creationId xmlns:a16="http://schemas.microsoft.com/office/drawing/2014/main" id="{B3DE4606-96D2-4D3F-BA65-9B1F64563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6A670B35-FE09-4074-A39E-D9EE33A7B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0675" y="5168900"/>
                <a:ext cx="141288" cy="384175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Oval 4">
                <a:extLst>
                  <a:ext uri="{FF2B5EF4-FFF2-40B4-BE49-F238E27FC236}">
                    <a16:creationId xmlns:a16="http://schemas.microsoft.com/office/drawing/2014/main" id="{F905D227-F046-4C01-98CC-86FE2B834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28" name="Oval 5">
                <a:extLst>
                  <a:ext uri="{FF2B5EF4-FFF2-40B4-BE49-F238E27FC236}">
                    <a16:creationId xmlns:a16="http://schemas.microsoft.com/office/drawing/2014/main" id="{348EDA10-8D17-4EDF-B034-3F710CB02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29" name="Oval 7">
                <a:extLst>
                  <a:ext uri="{FF2B5EF4-FFF2-40B4-BE49-F238E27FC236}">
                    <a16:creationId xmlns:a16="http://schemas.microsoft.com/office/drawing/2014/main" id="{FBC6738F-0125-4389-B907-2F23024EC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089" y="455106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49AA8B05-CC02-4170-9939-0006230E4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389" y="5484224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31" name="Oval 9">
                <a:extLst>
                  <a:ext uri="{FF2B5EF4-FFF2-40B4-BE49-F238E27FC236}">
                    <a16:creationId xmlns:a16="http://schemas.microsoft.com/office/drawing/2014/main" id="{823CD565-F912-4404-8BE8-E6ED66D58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589" y="5514681"/>
                <a:ext cx="665162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  <a:endPara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Oval 10">
                <a:extLst>
                  <a:ext uri="{FF2B5EF4-FFF2-40B4-BE49-F238E27FC236}">
                    <a16:creationId xmlns:a16="http://schemas.microsoft.com/office/drawing/2014/main" id="{56E44B56-ACFD-4FB1-8353-88302640C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499" y="5503159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</p:grp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4E8100C0-BC54-45D7-886A-F0072DBB7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3262" y="4445123"/>
              <a:ext cx="189447" cy="3527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Curved Up Arrow 45">
              <a:extLst>
                <a:ext uri="{FF2B5EF4-FFF2-40B4-BE49-F238E27FC236}">
                  <a16:creationId xmlns:a16="http://schemas.microsoft.com/office/drawing/2014/main" id="{10B5561D-817A-494E-BA76-FE4A988D9FB6}"/>
                </a:ext>
              </a:extLst>
            </p:cNvPr>
            <p:cNvSpPr/>
            <p:nvPr/>
          </p:nvSpPr>
          <p:spPr>
            <a:xfrm rot="14699148">
              <a:off x="6565676" y="4270310"/>
              <a:ext cx="574828" cy="29867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46">
              <a:extLst>
                <a:ext uri="{FF2B5EF4-FFF2-40B4-BE49-F238E27FC236}">
                  <a16:creationId xmlns:a16="http://schemas.microsoft.com/office/drawing/2014/main" id="{2ED174C8-09CE-49CB-A6FE-89014CE39978}"/>
                </a:ext>
              </a:extLst>
            </p:cNvPr>
            <p:cNvSpPr/>
            <p:nvPr/>
          </p:nvSpPr>
          <p:spPr>
            <a:xfrm rot="17717446">
              <a:off x="5780348" y="3344234"/>
              <a:ext cx="597191" cy="29779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9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Right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2" y="1600201"/>
            <a:ext cx="10058398" cy="428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Node&lt;T&gt;</a:t>
            </a:r>
            <a:r>
              <a:rPr lang="en-US" sz="2800" b="1" noProof="1">
                <a:latin typeface="Consolas" pitchFamily="49" charset="0"/>
              </a:rPr>
              <a:t> rotateRight(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Node&lt;T&gt;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Node&lt;T&gt; left = node.left;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node.left = node.left.right;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left.right = node;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updateHeight(</a:t>
            </a:r>
            <a:r>
              <a:rPr lang="en-US" sz="2800" b="1" noProof="1">
                <a:latin typeface="Consolas" pitchFamily="49" charset="0"/>
              </a:rPr>
              <a:t>node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endParaRPr lang="en-US" sz="28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800" b="1" noProof="1">
                <a:latin typeface="Consolas" pitchFamily="49" charset="0"/>
              </a:rPr>
              <a:t> left;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50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 Node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0624" y="1317528"/>
            <a:ext cx="11349482" cy="52923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private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Node&lt;T&gt;</a:t>
            </a:r>
            <a:r>
              <a:rPr lang="en-US" sz="2100" b="1" noProof="1">
                <a:latin typeface="Consolas" pitchFamily="49" charset="0"/>
              </a:rPr>
              <a:t> balance(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Node&lt;T&gt;</a:t>
            </a:r>
            <a:r>
              <a:rPr lang="en-US" sz="2100" b="1" noProof="1">
                <a:latin typeface="Consolas" pitchFamily="49" charset="0"/>
              </a:rPr>
              <a:t> node) {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int balance = height(node.Left) - height(node.Right);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if (balance &lt; -1) </a:t>
            </a:r>
            <a:r>
              <a:rPr lang="en-US" sz="2100" b="1" i="1" noProof="1">
                <a:solidFill>
                  <a:schemeClr val="accent2"/>
                </a:solidFill>
                <a:latin typeface="Consolas" pitchFamily="49" charset="0"/>
              </a:rPr>
              <a:t>// Right child is heavy</a:t>
            </a:r>
            <a:r>
              <a:rPr lang="en-US" sz="2100" b="1" noProof="1">
                <a:latin typeface="Consolas" pitchFamily="49" charset="0"/>
              </a:rPr>
              <a:t> {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  balance = height(node.right.left) - height(node.right.right);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100" b="1" noProof="1">
                <a:latin typeface="Consolas" pitchFamily="49" charset="0"/>
              </a:rPr>
              <a:t> (balance &lt;= 0) {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100" b="1" noProof="1">
                <a:latin typeface="Consolas" pitchFamily="49" charset="0"/>
              </a:rPr>
              <a:t> rotateLeft(node); }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en-US" sz="2100" b="1" noProof="1">
                <a:latin typeface="Consolas" pitchFamily="49" charset="0"/>
              </a:rPr>
              <a:t> { node.right = rotateRight(node.right);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100" b="1" noProof="1">
                <a:latin typeface="Consolas" pitchFamily="49" charset="0"/>
              </a:rPr>
              <a:t> rotateLeft(node); }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else i</a:t>
            </a:r>
            <a:r>
              <a:rPr lang="en-US" sz="2100" b="1" noProof="1">
                <a:latin typeface="Consolas" pitchFamily="49" charset="0"/>
              </a:rPr>
              <a:t>f (balance &gt; 1) </a:t>
            </a:r>
            <a:r>
              <a:rPr lang="en-US" sz="2100" b="1" i="1" noProof="1">
                <a:solidFill>
                  <a:schemeClr val="accent2"/>
                </a:solidFill>
                <a:latin typeface="Consolas" pitchFamily="49" charset="0"/>
              </a:rPr>
              <a:t>// Left child is heavy </a:t>
            </a:r>
            <a:r>
              <a:rPr lang="en-US" sz="21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  balance = height(node.Left.Left) - height(node.Left.Right);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2100" b="1" noProof="1">
                <a:latin typeface="Consolas" pitchFamily="49" charset="0"/>
              </a:rPr>
              <a:t> (balance &gt;= 0) {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100" b="1" noProof="1">
                <a:latin typeface="Consolas" pitchFamily="49" charset="0"/>
              </a:rPr>
              <a:t> rotateRight(node); }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en-US" sz="2100" b="1" noProof="1">
                <a:latin typeface="Consolas" pitchFamily="49" charset="0"/>
              </a:rPr>
              <a:t> { node.left = rotateLeft(node.left);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100" b="1" noProof="1">
                <a:latin typeface="Consolas" pitchFamily="49" charset="0"/>
              </a:rPr>
              <a:t> rotateRight(node); }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endParaRPr lang="en-US" sz="21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 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100" b="1" noProof="1">
                <a:latin typeface="Consolas" pitchFamily="49" charset="0"/>
              </a:rPr>
              <a:t> node;</a:t>
            </a:r>
          </a:p>
          <a:p>
            <a:pPr defTabSz="1218438">
              <a:lnSpc>
                <a:spcPct val="105000"/>
              </a:lnSpc>
            </a:pPr>
            <a:r>
              <a:rPr lang="en-US" sz="21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4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B-Tree of order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 (max count of child nodes), also known as 2-3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14582" y="1860479"/>
            <a:ext cx="9982428" cy="3968158"/>
            <a:chOff x="1214582" y="1860479"/>
            <a:chExt cx="9982428" cy="3968158"/>
          </a:xfrm>
        </p:grpSpPr>
        <p:cxnSp>
          <p:nvCxnSpPr>
            <p:cNvPr id="127" name="Straight Arrow Connector 126"/>
            <p:cNvCxnSpPr>
              <a:cxnSpLocks/>
              <a:stCxn id="229" idx="2"/>
            </p:cNvCxnSpPr>
            <p:nvPr/>
          </p:nvCxnSpPr>
          <p:spPr>
            <a:xfrm flipH="1">
              <a:off x="3944832" y="2543231"/>
              <a:ext cx="1829304" cy="1047312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8" name="Straight Arrow Connector 127"/>
            <p:cNvCxnSpPr>
              <a:cxnSpLocks/>
              <a:stCxn id="230" idx="2"/>
              <a:endCxn id="246" idx="0"/>
            </p:cNvCxnSpPr>
            <p:nvPr/>
          </p:nvCxnSpPr>
          <p:spPr>
            <a:xfrm>
              <a:off x="6272063" y="2543232"/>
              <a:ext cx="2531664" cy="1048039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20" name="Rectangle 219"/>
            <p:cNvSpPr/>
            <p:nvPr/>
          </p:nvSpPr>
          <p:spPr>
            <a:xfrm>
              <a:off x="3215726" y="3591270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944833" y="3591270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215726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713653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211579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525173" y="1860479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25173" y="228719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023100" y="228719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219201" y="5135880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948308" y="5135880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214582" y="556187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717128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215054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7" name="Straight Arrow Connector 236"/>
            <p:cNvCxnSpPr>
              <a:cxnSpLocks/>
              <a:stCxn id="222" idx="2"/>
            </p:cNvCxnSpPr>
            <p:nvPr/>
          </p:nvCxnSpPr>
          <p:spPr>
            <a:xfrm flipH="1">
              <a:off x="1944919" y="4274023"/>
              <a:ext cx="1519770" cy="861855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8" name="Rectangle 237"/>
            <p:cNvSpPr/>
            <p:nvPr/>
          </p:nvSpPr>
          <p:spPr>
            <a:xfrm>
              <a:off x="3443517" y="5135880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443517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941444" y="556260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100147" y="5138665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100147" y="556538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598074" y="556538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4" name="Straight Arrow Connector 243"/>
            <p:cNvCxnSpPr>
              <a:cxnSpLocks/>
              <a:stCxn id="226" idx="2"/>
              <a:endCxn id="241" idx="0"/>
            </p:cNvCxnSpPr>
            <p:nvPr/>
          </p:nvCxnSpPr>
          <p:spPr>
            <a:xfrm>
              <a:off x="4460543" y="4274023"/>
              <a:ext cx="1137531" cy="864643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5" name="Straight Arrow Connector 244"/>
            <p:cNvCxnSpPr>
              <a:cxnSpLocks/>
              <a:stCxn id="225" idx="2"/>
              <a:endCxn id="238" idx="0"/>
            </p:cNvCxnSpPr>
            <p:nvPr/>
          </p:nvCxnSpPr>
          <p:spPr>
            <a:xfrm flipH="1">
              <a:off x="3941444" y="4274022"/>
              <a:ext cx="21173" cy="861858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6" name="Rectangle 245"/>
            <p:cNvSpPr/>
            <p:nvPr/>
          </p:nvSpPr>
          <p:spPr>
            <a:xfrm>
              <a:off x="8305801" y="3591270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8305801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803728" y="4017990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886732" y="5135877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32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6886732" y="5562597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384659" y="5562597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7" name="Straight Arrow Connector 256"/>
            <p:cNvCxnSpPr>
              <a:cxnSpLocks/>
              <a:stCxn id="248" idx="2"/>
            </p:cNvCxnSpPr>
            <p:nvPr/>
          </p:nvCxnSpPr>
          <p:spPr>
            <a:xfrm>
              <a:off x="9052691" y="4274022"/>
              <a:ext cx="1384036" cy="861852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0" name="Straight Arrow Connector 259"/>
            <p:cNvCxnSpPr>
              <a:cxnSpLocks/>
              <a:stCxn id="247" idx="2"/>
              <a:endCxn id="249" idx="0"/>
            </p:cNvCxnSpPr>
            <p:nvPr/>
          </p:nvCxnSpPr>
          <p:spPr>
            <a:xfrm flipH="1">
              <a:off x="7384658" y="4274023"/>
              <a:ext cx="1170106" cy="861855"/>
            </a:xfrm>
            <a:prstGeom prst="straightConnector1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8" name="Rectangle 67"/>
            <p:cNvSpPr/>
            <p:nvPr/>
          </p:nvSpPr>
          <p:spPr>
            <a:xfrm>
              <a:off x="9703230" y="5145885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50</a:t>
              </a:r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432337" y="5145885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73</a:t>
              </a:r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703229" y="5571875"/>
              <a:ext cx="493309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201157" y="557260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699083" y="5572605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8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B-Trees can be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>
                <a:solidFill>
                  <a:schemeClr val="bg2"/>
                </a:solidFill>
              </a:rPr>
              <a:t> sored on disks</a:t>
            </a:r>
          </a:p>
          <a:p>
            <a:r>
              <a:rPr lang="en-US" dirty="0">
                <a:solidFill>
                  <a:schemeClr val="bg2"/>
                </a:solidFill>
              </a:rPr>
              <a:t>2-3 tree is </a:t>
            </a:r>
            <a:r>
              <a:rPr lang="en-US" b="1" dirty="0">
                <a:solidFill>
                  <a:schemeClr val="bg1"/>
                </a:solidFill>
              </a:rPr>
              <a:t>B-Tree</a:t>
            </a:r>
            <a:r>
              <a:rPr lang="en-US" dirty="0">
                <a:solidFill>
                  <a:schemeClr val="bg2"/>
                </a:solidFill>
              </a:rPr>
              <a:t> of order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2"/>
                </a:solidFill>
              </a:rPr>
              <a:t>Not </a:t>
            </a:r>
            <a:r>
              <a:rPr lang="en-US" b="1" dirty="0">
                <a:solidFill>
                  <a:schemeClr val="bg1"/>
                </a:solidFill>
              </a:rPr>
              <a:t>perfectly</a:t>
            </a:r>
            <a:r>
              <a:rPr lang="en-US" dirty="0">
                <a:solidFill>
                  <a:schemeClr val="bg2"/>
                </a:solidFill>
              </a:rPr>
              <a:t> balanced</a:t>
            </a:r>
          </a:p>
          <a:p>
            <a:r>
              <a:rPr lang="en-US" dirty="0">
                <a:solidFill>
                  <a:schemeClr val="bg2"/>
                </a:solidFill>
              </a:rPr>
              <a:t>Performs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>
                <a:solidFill>
                  <a:schemeClr val="bg2"/>
                </a:solidFill>
              </a:rPr>
              <a:t> transformations</a:t>
            </a:r>
          </a:p>
          <a:p>
            <a:r>
              <a:rPr lang="en-US" dirty="0">
                <a:solidFill>
                  <a:schemeClr val="bg2"/>
                </a:solidFill>
              </a:rPr>
              <a:t>AVL Trees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Rotations right and left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Double rotations</a:t>
            </a:r>
          </a:p>
        </p:txBody>
      </p:sp>
    </p:spTree>
    <p:extLst>
      <p:ext uri="{BB962C8B-B14F-4D97-AF65-F5344CB8AC3E}">
        <p14:creationId xmlns:p14="http://schemas.microsoft.com/office/powerpoint/2010/main" val="318546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1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B72353-7C45-4B4B-8540-F0559682AF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DEBD4-F712-442E-8148-2C6D31CAC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2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B-Trees hold a </a:t>
            </a:r>
            <a:r>
              <a:rPr lang="en-US" b="1" dirty="0">
                <a:solidFill>
                  <a:schemeClr val="bg1"/>
                </a:solidFill>
              </a:rPr>
              <a:t>range of child nodes</a:t>
            </a:r>
            <a:r>
              <a:rPr lang="en-US" dirty="0"/>
              <a:t>, not single one</a:t>
            </a:r>
          </a:p>
          <a:p>
            <a:pPr lvl="1"/>
            <a:r>
              <a:rPr lang="en-US" dirty="0"/>
              <a:t>B-trees do not need re-balancing so frequently</a:t>
            </a:r>
          </a:p>
          <a:p>
            <a:r>
              <a:rPr lang="en-US" dirty="0"/>
              <a:t>B-Trees are good for </a:t>
            </a:r>
            <a:r>
              <a:rPr lang="en-US" b="1" dirty="0">
                <a:solidFill>
                  <a:schemeClr val="bg1"/>
                </a:solidFill>
              </a:rPr>
              <a:t>database indexes</a:t>
            </a:r>
          </a:p>
          <a:p>
            <a:pPr lvl="1"/>
            <a:r>
              <a:rPr lang="en-US" dirty="0"/>
              <a:t>Because a single node is stored in a single cluster of the </a:t>
            </a:r>
            <a:br>
              <a:rPr lang="en-US" dirty="0"/>
            </a:br>
            <a:r>
              <a:rPr lang="en-US" dirty="0"/>
              <a:t>hard drive</a:t>
            </a:r>
          </a:p>
          <a:p>
            <a:pPr lvl="1"/>
            <a:r>
              <a:rPr lang="en-US" dirty="0"/>
              <a:t>Minimize the number of disk operations (which are very slow)</a:t>
            </a:r>
          </a:p>
          <a:p>
            <a:r>
              <a:rPr lang="en-US" dirty="0"/>
              <a:t>B-Trees are almost perfectly balanced</a:t>
            </a:r>
          </a:p>
          <a:p>
            <a:pPr lvl="1"/>
            <a:r>
              <a:rPr lang="en-US" dirty="0"/>
              <a:t>The count of nodes from the root to any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node is the same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B-Trees vs. Other Balanced Search Trees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2849</Words>
  <Application>Microsoft Office PowerPoint</Application>
  <PresentationFormat>Широк екран</PresentationFormat>
  <Paragraphs>1212</Paragraphs>
  <Slides>85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85</vt:i4>
      </vt:variant>
    </vt:vector>
  </HeadingPairs>
  <TitlesOfParts>
    <vt:vector size="91" baseType="lpstr">
      <vt:lpstr>Arial</vt:lpstr>
      <vt:lpstr>Calibri</vt:lpstr>
      <vt:lpstr>Consolas</vt:lpstr>
      <vt:lpstr>Wingdings</vt:lpstr>
      <vt:lpstr>Wingdings 2</vt:lpstr>
      <vt:lpstr>SoftUni</vt:lpstr>
      <vt:lpstr>B-Trees - 2-3 Trees and AVL Trees</vt:lpstr>
      <vt:lpstr>Table of Contents</vt:lpstr>
      <vt:lpstr>Презентация на PowerPoint</vt:lpstr>
      <vt:lpstr>What is a Balanced Binary Search Tree?</vt:lpstr>
      <vt:lpstr>Balanced Binary Search Tree – Example</vt:lpstr>
      <vt:lpstr>Презентация на PowerPoint</vt:lpstr>
      <vt:lpstr>What are B-Trees?</vt:lpstr>
      <vt:lpstr>B-Tree – Example</vt:lpstr>
      <vt:lpstr>B-Trees vs. Other Balanced Search Trees</vt:lpstr>
      <vt:lpstr>Презентация на PowerPoint</vt:lpstr>
      <vt:lpstr>Definition</vt:lpstr>
      <vt:lpstr>2-3 Tree Example</vt:lpstr>
      <vt:lpstr>2-3 Tree Searching</vt:lpstr>
      <vt:lpstr>2-3 Tree Insertion (at 2-node)</vt:lpstr>
      <vt:lpstr>2-3 Tree Insertion (at 3-node)</vt:lpstr>
      <vt:lpstr>2-3 Tree Insertion</vt:lpstr>
      <vt:lpstr>2-3 Tree Insertion (2)</vt:lpstr>
      <vt:lpstr>2-3 Tree Construction</vt:lpstr>
      <vt:lpstr>2-3 Tree Construction (2)</vt:lpstr>
      <vt:lpstr>2-3 Tree Construction (3)</vt:lpstr>
      <vt:lpstr>2-3 Tree Construction (4)</vt:lpstr>
      <vt:lpstr>2-3 Tree Construction (5)</vt:lpstr>
      <vt:lpstr>2-3 Tree Construction (6)</vt:lpstr>
      <vt:lpstr>2-3 Tree Construction (7)</vt:lpstr>
      <vt:lpstr>2-3 Tree Construction (8)</vt:lpstr>
      <vt:lpstr>2-3 Tree Construction (9)</vt:lpstr>
      <vt:lpstr>2-3 Tree Properties</vt:lpstr>
      <vt:lpstr>2-3 Tree - Quiz</vt:lpstr>
      <vt:lpstr>2-3 Tree - Answer</vt:lpstr>
      <vt:lpstr>2-3 Tree - Summary</vt:lpstr>
      <vt:lpstr>Презентация на PowerPoint</vt:lpstr>
      <vt:lpstr>AVL Tree</vt:lpstr>
      <vt:lpstr>AVL Tree Rebalancing</vt:lpstr>
      <vt:lpstr>AVL Tree Rebalancing</vt:lpstr>
      <vt:lpstr>Right Rotation</vt:lpstr>
      <vt:lpstr>Left Rotation</vt:lpstr>
      <vt:lpstr>AVL Tree Insertion Algorithm</vt:lpstr>
      <vt:lpstr>Insertion - #1</vt:lpstr>
      <vt:lpstr>Insertion - #2</vt:lpstr>
      <vt:lpstr>Insertion - #3</vt:lpstr>
      <vt:lpstr>Insertion - #4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Insertion - #5</vt:lpstr>
      <vt:lpstr>AVL Tree - Quiz</vt:lpstr>
      <vt:lpstr>AVL Tree - Quiz</vt:lpstr>
      <vt:lpstr>Презентация на PowerPoint</vt:lpstr>
      <vt:lpstr>Single Rotation Problem</vt:lpstr>
      <vt:lpstr>Single Rotation Problem (2)</vt:lpstr>
      <vt:lpstr>Презентация на PowerPoint</vt:lpstr>
      <vt:lpstr>Double Right Rotation</vt:lpstr>
      <vt:lpstr>Double Right Rotation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Презентация на PowerPoint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Double Rotations</vt:lpstr>
      <vt:lpstr>AVL Tree - Quiz</vt:lpstr>
      <vt:lpstr>AVL Tree - Quiz</vt:lpstr>
      <vt:lpstr>AVL Tree - Summary</vt:lpstr>
      <vt:lpstr>Презентация на PowerPoint</vt:lpstr>
      <vt:lpstr>Rotate Right</vt:lpstr>
      <vt:lpstr>Balance Node</vt:lpstr>
      <vt:lpstr>Summary</vt:lpstr>
      <vt:lpstr>Презентация на PowerPoint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 Yonkova</cp:lastModifiedBy>
  <cp:revision>48</cp:revision>
  <dcterms:created xsi:type="dcterms:W3CDTF">2018-05-23T13:08:44Z</dcterms:created>
  <dcterms:modified xsi:type="dcterms:W3CDTF">2022-11-25T11:30:35Z</dcterms:modified>
  <cp:category>programming;computer programming;software development;web development</cp:category>
</cp:coreProperties>
</file>