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613" r:id="rId38"/>
    <p:sldId id="608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A951EF-3073-4122-927F-37B6A27E734C}">
          <p14:sldIdLst>
            <p14:sldId id="256"/>
            <p14:sldId id="257"/>
            <p14:sldId id="258"/>
          </p14:sldIdLst>
        </p14:section>
        <p14:section name="Query Basics" id="{D3DCF60F-8E17-4D54-BC72-91EC9D6650E9}">
          <p14:sldIdLst>
            <p14:sldId id="259"/>
            <p14:sldId id="260"/>
            <p14:sldId id="261"/>
          </p14:sldIdLst>
        </p14:section>
        <p14:section name="Retrieving Data" id="{8A01E710-DCEC-48A6-8C00-C639FACF901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Writing Data in Tables" id="{159493D7-1A02-47F5-AC97-50A4AF8383FA}">
          <p14:sldIdLst>
            <p14:sldId id="281"/>
            <p14:sldId id="282"/>
            <p14:sldId id="283"/>
          </p14:sldIdLst>
        </p14:section>
        <p14:section name="Modifying Existing Records" id="{4F7D6406-D016-4548-9059-D062F10274DF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E191A289-2F6F-4F24-8D64-2615B898D08E}">
          <p14:sldIdLst>
            <p14:sldId id="290"/>
            <p14:sldId id="296"/>
            <p14:sldId id="613"/>
            <p14:sldId id="608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67" y="5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Create, Retrieve, Update, Delete – Using SQL Queries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CRUD in MySQL Server</a:t>
            </a:r>
            <a:endParaRPr lang="bg-BG" dirty="0"/>
          </a:p>
        </p:txBody>
      </p:sp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90" y="2246171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34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employees</a:t>
            </a:r>
            <a:r>
              <a:rPr lang="en-US" dirty="0"/>
              <a:t> from "</a:t>
            </a:r>
            <a:r>
              <a:rPr lang="en-US" b="1" dirty="0"/>
              <a:t>Hotel</a:t>
            </a:r>
            <a:r>
              <a:rPr lang="en-US" dirty="0"/>
              <a:t>" database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Retrieve</a:t>
            </a:r>
            <a:r>
              <a:rPr lang="en-GB" dirty="0"/>
              <a:t> 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Ordered</a:t>
            </a:r>
            <a:r>
              <a:rPr lang="en-GB" b="1" dirty="0"/>
              <a:t> </a:t>
            </a:r>
            <a:r>
              <a:rPr lang="en-GB" dirty="0"/>
              <a:t>by 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42971"/>
              </p:ext>
            </p:extLst>
          </p:nvPr>
        </p:nvGraphicFramePr>
        <p:xfrm>
          <a:off x="2072640" y="4546924"/>
          <a:ext cx="8046720" cy="196291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0247" y="1322752"/>
            <a:ext cx="10950008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id, first_name, last_name, job_title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 Information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346000" y="1422006"/>
            <a:ext cx="2514600" cy="600968"/>
          </a:xfrm>
          <a:prstGeom prst="wedgeRoundRectCallout">
            <a:avLst>
              <a:gd name="adj1" fmla="val -59204"/>
              <a:gd name="adj2" fmla="val -2174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02502" y="1438003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621000" y="2217455"/>
            <a:ext cx="2514600" cy="600968"/>
          </a:xfrm>
          <a:prstGeom prst="wedgeRoundRectCallout">
            <a:avLst>
              <a:gd name="adj1" fmla="val -64634"/>
              <a:gd name="adj2" fmla="val -4137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51936" y="1976483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620247" y="3662192"/>
            <a:ext cx="10950008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793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</a:p>
          <a:p>
            <a:r>
              <a:rPr lang="en-US" dirty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'First Name',</a:t>
            </a:r>
          </a:p>
          <a:p>
            <a:r>
              <a:rPr lang="en-US" dirty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'Last Name',</a:t>
            </a:r>
          </a:p>
          <a:p>
            <a:r>
              <a:rPr lang="en-US" dirty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'Job Title'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64" y="2993375"/>
            <a:ext cx="11815018" cy="65023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heading: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16931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concat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dirty="0"/>
              <a:t>arguments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String literals are enclosed in [</a:t>
            </a:r>
            <a:r>
              <a:rPr lang="en-US" sz="3200" b="1" noProof="1">
                <a:solidFill>
                  <a:srgbClr val="FFA72A"/>
                </a:solidFill>
                <a:cs typeface="Consolas" panose="020B0609020204030204" pitchFamily="49" charset="0"/>
              </a:rPr>
              <a:t>'</a:t>
            </a:r>
            <a:r>
              <a:rPr lang="en-US" sz="3200" dirty="0"/>
              <a:t>](</a:t>
            </a:r>
            <a:r>
              <a:rPr lang="en-US" sz="3200" b="1" dirty="0">
                <a:solidFill>
                  <a:srgbClr val="FFA72A"/>
                </a:solidFill>
              </a:rPr>
              <a:t>single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rgbClr val="FFA72A"/>
                </a:solidFill>
              </a:rPr>
              <a:t>quotes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Table and column names containing special symbols use 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rgbClr val="FFA72A"/>
                </a:solidFill>
              </a:rPr>
              <a:t>`</a:t>
            </a:r>
            <a:r>
              <a:rPr lang="en-US" sz="3200" dirty="0"/>
              <a:t>]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A72A"/>
                </a:solidFill>
              </a:rPr>
              <a:t>backtick</a:t>
            </a:r>
            <a:r>
              <a:rPr lang="en-US" sz="32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(1)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70878" y="4419000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Another function of concatenation is </a:t>
            </a:r>
            <a:r>
              <a:rPr lang="en-US" sz="3500" b="1" dirty="0">
                <a:solidFill>
                  <a:schemeClr val="bg1"/>
                </a:solidFill>
              </a:rPr>
              <a:t>concat_ws()</a:t>
            </a:r>
            <a:r>
              <a:rPr lang="bg-BG" sz="3500" dirty="0"/>
              <a:t> - </a:t>
            </a:r>
            <a:r>
              <a:rPr lang="en-US" sz="3500" dirty="0"/>
              <a:t>stands for </a:t>
            </a:r>
          </a:p>
          <a:p>
            <a:pPr marL="0" indent="0">
              <a:buNone/>
            </a:pPr>
            <a:r>
              <a:rPr lang="bg-BG" sz="3500" dirty="0"/>
              <a:t> </a:t>
            </a:r>
            <a:r>
              <a:rPr lang="en-GB" sz="3500" dirty="0"/>
              <a:t>	</a:t>
            </a:r>
            <a:r>
              <a:rPr lang="en-US" sz="3500" dirty="0"/>
              <a:t>concatenate with </a:t>
            </a:r>
            <a:r>
              <a:rPr lang="en-US" sz="3500" b="1" dirty="0">
                <a:solidFill>
                  <a:schemeClr val="bg1"/>
                </a:solidFill>
              </a:rPr>
              <a:t>separator</a:t>
            </a:r>
            <a:r>
              <a:rPr lang="en-US" sz="3500" dirty="0"/>
              <a:t> and is a special form of </a:t>
            </a:r>
            <a:r>
              <a:rPr lang="en-US" sz="3500" b="1" dirty="0"/>
              <a:t>CONCAT()</a:t>
            </a:r>
            <a:endParaRPr lang="bg-BG" sz="3500" dirty="0"/>
          </a:p>
          <a:p>
            <a:endParaRPr lang="bg-BG" sz="3500" dirty="0"/>
          </a:p>
          <a:p>
            <a:endParaRPr lang="bg-BG" sz="3500" dirty="0"/>
          </a:p>
          <a:p>
            <a:endParaRPr lang="bg-BG" sz="3500" dirty="0"/>
          </a:p>
          <a:p>
            <a:endParaRPr lang="bg-BG" sz="3500" dirty="0"/>
          </a:p>
          <a:p>
            <a:endParaRPr lang="bg-BG" sz="3500" dirty="0"/>
          </a:p>
          <a:p>
            <a:pPr marL="0" indent="0">
              <a:buNone/>
            </a:pPr>
            <a:endParaRPr lang="bg-BG" sz="3500" dirty="0"/>
          </a:p>
          <a:p>
            <a:r>
              <a:rPr lang="en-US" sz="3500" dirty="0"/>
              <a:t>Skip any </a:t>
            </a:r>
            <a:r>
              <a:rPr lang="en-US" sz="3500" b="1" dirty="0">
                <a:solidFill>
                  <a:schemeClr val="bg1"/>
                </a:solidFill>
              </a:rPr>
              <a:t>NULL</a:t>
            </a:r>
            <a:r>
              <a:rPr lang="en-US" sz="3500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(2)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2487" y="3226119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641989" y="3302319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1011000" y="2548617"/>
            <a:ext cx="2514600" cy="600968"/>
          </a:xfrm>
          <a:prstGeom prst="wedgeRoundRectCallout">
            <a:avLst>
              <a:gd name="adj1" fmla="val 60536"/>
              <a:gd name="adj2" fmla="val 5231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8076000" y="2553570"/>
            <a:ext cx="2514600" cy="600968"/>
          </a:xfrm>
          <a:prstGeom prst="wedgeRoundRectCallout">
            <a:avLst>
              <a:gd name="adj1" fmla="val -66363"/>
              <a:gd name="adj2" fmla="val 5224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648546" y="3302319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Employees with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Employees with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819401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216000" y="2079000"/>
            <a:ext cx="2439945" cy="646687"/>
          </a:xfrm>
          <a:prstGeom prst="wedgeRoundRectCallout">
            <a:avLst>
              <a:gd name="adj1" fmla="val -59953"/>
              <a:gd name="adj2" fmla="val 4468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253849" y="3789000"/>
            <a:ext cx="2652151" cy="646687"/>
          </a:xfrm>
          <a:prstGeom prst="wedgeRoundRectCallout">
            <a:avLst>
              <a:gd name="adj1" fmla="val -66982"/>
              <a:gd name="adj2" fmla="val 1733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775000" y="3436265"/>
            <a:ext cx="6641999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775000" y="5417069"/>
            <a:ext cx="6641999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775000" y="1855572"/>
            <a:ext cx="6641999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93848"/>
            <a:ext cx="11818096" cy="5528766"/>
          </a:xfrm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employees</a:t>
            </a:r>
            <a:r>
              <a:rPr lang="en-US" sz="3200" dirty="0"/>
              <a:t>, order by id</a:t>
            </a:r>
            <a:endParaRPr lang="en-GB" sz="3200" dirty="0"/>
          </a:p>
          <a:p>
            <a:pPr lvl="1"/>
            <a:r>
              <a:rPr lang="en-GB" sz="3000" dirty="0"/>
              <a:t>Who are in </a:t>
            </a:r>
            <a:r>
              <a:rPr lang="en-GB" sz="3000" b="1" dirty="0"/>
              <a:t>department 4</a:t>
            </a:r>
            <a:r>
              <a:rPr lang="en-GB" sz="3000" dirty="0"/>
              <a:t> </a:t>
            </a:r>
          </a:p>
          <a:p>
            <a:pPr lvl="1"/>
            <a:r>
              <a:rPr lang="en-GB" sz="3000" dirty="0"/>
              <a:t>Have salary </a:t>
            </a:r>
            <a:r>
              <a:rPr lang="en-GB" sz="3000" b="1" dirty="0"/>
              <a:t>higher or equal to 1</a:t>
            </a:r>
            <a:r>
              <a:rPr lang="bg-BG" sz="3000" b="1" dirty="0"/>
              <a:t>0</a:t>
            </a:r>
            <a:r>
              <a:rPr lang="en-GB" sz="3000" b="1" dirty="0"/>
              <a:t>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Problem: </a:t>
            </a:r>
            <a:r>
              <a:rPr lang="en-GB" sz="3800" dirty="0"/>
              <a:t>Select Employees by Multiple Filters</a:t>
            </a:r>
            <a:endParaRPr lang="en-US" sz="3800" dirty="0"/>
          </a:p>
        </p:txBody>
      </p:sp>
      <p:sp>
        <p:nvSpPr>
          <p:cNvPr id="7" name="Text Placeholder 6"/>
          <p:cNvSpPr txBox="1"/>
          <p:nvPr/>
        </p:nvSpPr>
        <p:spPr>
          <a:xfrm>
            <a:off x="616711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1000;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4000" y="441846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3"/>
          <p:cNvPicPr/>
          <p:nvPr/>
        </p:nvPicPr>
        <p:blipFill>
          <a:blip r:embed="rId2"/>
          <a:stretch/>
        </p:blipFill>
        <p:spPr>
          <a:xfrm>
            <a:off x="2269740" y="3251541"/>
            <a:ext cx="7042920" cy="9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449000"/>
            <a:ext cx="11804822" cy="5188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Not the same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Checking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6000" y="4028474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16000" y="5328643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16000" y="2728306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2496000" y="3527761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/>
              <a:t>Query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Retrieving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Writing Data in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Modifying Existing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1336"/>
              </p:ext>
            </p:extLst>
          </p:nvPr>
        </p:nvGraphicFramePr>
        <p:xfrm>
          <a:off x="7831461" y="1886557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64014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05666"/>
              </p:ext>
            </p:extLst>
          </p:nvPr>
        </p:nvGraphicFramePr>
        <p:xfrm>
          <a:off x="7831460" y="430572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Views are </a:t>
            </a:r>
            <a:r>
              <a:rPr lang="en-US" sz="3600" b="1" dirty="0">
                <a:solidFill>
                  <a:schemeClr val="bg1"/>
                </a:solidFill>
              </a:rPr>
              <a:t>virtual tables </a:t>
            </a:r>
            <a:r>
              <a:rPr lang="en-US" sz="3600" dirty="0"/>
              <a:t>made from others tables, views or joins between them</a:t>
            </a:r>
          </a:p>
          <a:p>
            <a:r>
              <a:rPr lang="en-US" sz="3600" dirty="0"/>
              <a:t>Usage:</a:t>
            </a:r>
          </a:p>
          <a:p>
            <a:pPr lvl="1"/>
            <a:r>
              <a:rPr lang="en-US" sz="3400" dirty="0"/>
              <a:t>To simplify writing complex queries </a:t>
            </a:r>
          </a:p>
          <a:p>
            <a:pPr lvl="1"/>
            <a:r>
              <a:rPr lang="en-US" sz="3400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02281"/>
              </p:ext>
            </p:extLst>
          </p:nvPr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23946"/>
              </p:ext>
            </p:extLst>
          </p:nvPr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40096"/>
              </p:ext>
            </p:extLst>
          </p:nvPr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030" y="2077808"/>
            <a:ext cx="11187000" cy="2092881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4828" y="4846401"/>
            <a:ext cx="6502343" cy="492443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a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that selects all information about the </a:t>
            </a:r>
            <a:r>
              <a:rPr lang="en-US" sz="3400" b="1" dirty="0">
                <a:solidFill>
                  <a:schemeClr val="bg1"/>
                </a:solidFill>
              </a:rPr>
              <a:t>top paid 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employee</a:t>
            </a:r>
          </a:p>
          <a:p>
            <a:pPr lvl="1"/>
            <a:r>
              <a:rPr lang="en-US" sz="3200" dirty="0"/>
              <a:t>Name the view </a:t>
            </a:r>
            <a:r>
              <a:rPr lang="en-US" sz="3200" b="1" noProof="1">
                <a:solidFill>
                  <a:schemeClr val="bg1"/>
                </a:solidFill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Hotel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827080" y="4132889"/>
            <a:ext cx="914400" cy="93194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0" name="Picture 4"/>
          <p:cNvPicPr/>
          <p:nvPr/>
        </p:nvPicPr>
        <p:blipFill>
          <a:blip r:embed="rId2"/>
          <a:stretch/>
        </p:blipFill>
        <p:spPr>
          <a:xfrm>
            <a:off x="2046000" y="5314655"/>
            <a:ext cx="8476560" cy="694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091" y="1773485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8291505" y="3738738"/>
            <a:ext cx="3228989" cy="640710"/>
          </a:xfrm>
          <a:prstGeom prst="wedgeRoundRectCallout">
            <a:avLst>
              <a:gd name="adj1" fmla="val -59933"/>
              <a:gd name="adj2" fmla="val -5099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361000" y="3700973"/>
            <a:ext cx="2743200" cy="640710"/>
          </a:xfrm>
          <a:prstGeom prst="wedgeRoundRectCallout">
            <a:avLst>
              <a:gd name="adj1" fmla="val 59229"/>
              <a:gd name="adj2" fmla="val -4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4091" y="5094000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`v_top_paid_employee`;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3" y="1539000"/>
            <a:ext cx="2706373" cy="2371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Writing Data in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SQL 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 marL="357505" indent="-357505">
              <a:lnSpc>
                <a:spcPct val="100000"/>
              </a:lnSpc>
            </a:pPr>
            <a:r>
              <a:rPr lang="en-US" sz="3200" dirty="0"/>
              <a:t>The SQL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Bulk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(1)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7581000" y="1206210"/>
            <a:ext cx="3870000" cy="623445"/>
          </a:xfrm>
          <a:prstGeom prst="wedgeRoundRectCallout">
            <a:avLst>
              <a:gd name="adj1" fmla="val -61994"/>
              <a:gd name="adj2" fmla="val 614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 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814229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23031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496300" y="3024000"/>
            <a:ext cx="2819400" cy="575318"/>
          </a:xfrm>
          <a:prstGeom prst="wedgeRoundRectCallout">
            <a:avLst>
              <a:gd name="adj1" fmla="val -64585"/>
              <a:gd name="adj2" fmla="val 144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505" indent="-357505">
              <a:lnSpc>
                <a:spcPct val="100000"/>
              </a:lnSpc>
            </a:pPr>
            <a:r>
              <a:rPr lang="en-US" sz="3200" dirty="0"/>
              <a:t>You can use existing records to create a </a:t>
            </a:r>
            <a:r>
              <a:rPr lang="en-US" sz="32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2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64605"/>
              <a:gd name="adj2" fmla="val 3177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621000" y="3278305"/>
            <a:ext cx="2636523" cy="596911"/>
          </a:xfrm>
          <a:prstGeom prst="wedgeRoundRectCallout">
            <a:avLst>
              <a:gd name="adj1" fmla="val -70499"/>
              <a:gd name="adj2" fmla="val -6102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6239716" y="4313601"/>
            <a:ext cx="2452800" cy="596911"/>
          </a:xfrm>
          <a:prstGeom prst="wedgeRoundRectCallout">
            <a:avLst>
              <a:gd name="adj1" fmla="val -68429"/>
              <a:gd name="adj2" fmla="val 4772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Modifying Existing Records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SQL UPDATE and DELETE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rgbClr val="FFA72A"/>
                </a:solidFill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2000071"/>
            <a:ext cx="972993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34482" y="3657601"/>
            <a:ext cx="972993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456000" y="2163280"/>
            <a:ext cx="2060498" cy="679926"/>
          </a:xfrm>
          <a:prstGeom prst="wedgeRoundRectCallout">
            <a:avLst>
              <a:gd name="adj1" fmla="val -63843"/>
              <a:gd name="adj2" fmla="val 1346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Update</a:t>
            </a:r>
            <a:r>
              <a:rPr lang="en-GB" sz="3400" dirty="0"/>
              <a:t> all employees salaries whose </a:t>
            </a:r>
            <a:r>
              <a:rPr lang="en-GB" sz="3400" b="1" dirty="0"/>
              <a:t>job_title</a:t>
            </a:r>
            <a:r>
              <a:rPr lang="en-GB" sz="3400" dirty="0"/>
              <a:t> is "</a:t>
            </a:r>
            <a:r>
              <a:rPr lang="en-GB" sz="3400" b="1" spc="-1" dirty="0">
                <a:solidFill>
                  <a:srgbClr val="234465"/>
                </a:solidFill>
              </a:rPr>
              <a:t>Manager</a:t>
            </a:r>
            <a:r>
              <a:rPr lang="en-GB" sz="3400" dirty="0"/>
              <a:t>" by </a:t>
            </a:r>
            <a:r>
              <a:rPr lang="en-GB" sz="3400" b="1" dirty="0"/>
              <a:t>100</a:t>
            </a:r>
            <a:endParaRPr lang="en-GB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6" name="Arrow: Down 6"/>
          <p:cNvSpPr/>
          <p:nvPr/>
        </p:nvSpPr>
        <p:spPr>
          <a:xfrm rot="16200000">
            <a:off x="7220237" y="3612976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7201" y="2842170"/>
            <a:ext cx="527879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UPDATE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employees</a:t>
            </a:r>
            <a:endParaRPr lang="en-US" sz="2600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SET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salary = salary + 100</a:t>
            </a:r>
            <a:endParaRPr lang="en-US" sz="2600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WHERE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en-US" sz="2600" b="1" spc="-1" dirty="0" err="1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job_title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= 'Manager';</a:t>
            </a:r>
            <a:endParaRPr lang="en-US" sz="2600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SELECT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salary</a:t>
            </a:r>
            <a:endParaRPr lang="en-US" sz="2600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600" b="1" spc="-1" dirty="0">
                <a:solidFill>
                  <a:srgbClr val="FFA000"/>
                </a:solidFill>
                <a:latin typeface="Consolas" panose="020B0609020204030204" pitchFamily="49" charset="0"/>
                <a:ea typeface="DejaVu Sans"/>
              </a:rPr>
              <a:t>FROM</a:t>
            </a:r>
            <a:r>
              <a:rPr lang="en-US" sz="2600" b="1" spc="-1" dirty="0">
                <a:solidFill>
                  <a:srgbClr val="234465"/>
                </a:solidFill>
                <a:latin typeface="Consolas" panose="020B0609020204030204" pitchFamily="49" charset="0"/>
                <a:ea typeface="DejaVu Sans"/>
              </a:rPr>
              <a:t> employees;</a:t>
            </a:r>
            <a:endParaRPr lang="en-US" sz="2600" spc="-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82873-14D7-4652-BC7E-6C109679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73" y="2214000"/>
            <a:ext cx="1749053" cy="3935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DELETE</a:t>
            </a:r>
            <a:r>
              <a:rPr lang="en-US" b="1" dirty="0"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470138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40697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96000" y="2161079"/>
            <a:ext cx="1791184" cy="679926"/>
          </a:xfrm>
          <a:prstGeom prst="wedgeRoundRectCallout">
            <a:avLst>
              <a:gd name="adj1" fmla="val -62496"/>
              <a:gd name="adj2" fmla="val 1624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all employees from the "</a:t>
            </a:r>
            <a:r>
              <a:rPr lang="en-GB" b="1" dirty="0"/>
              <a:t>employees</a:t>
            </a:r>
            <a:r>
              <a:rPr lang="en-GB" dirty="0"/>
              <a:t>"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by 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1821000" y="3429000"/>
            <a:ext cx="7158480" cy="1515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59019" y="2829065"/>
            <a:ext cx="5057371" cy="24033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DELETE FROM</a:t>
            </a:r>
            <a:r>
              <a:rPr lang="en-US" sz="2800" dirty="0"/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SELECT * FROM 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81642" y="4030726"/>
            <a:ext cx="2636523" cy="596911"/>
          </a:xfrm>
          <a:prstGeom prst="wedgeRoundRectCallout">
            <a:avLst>
              <a:gd name="adj1" fmla="val 59994"/>
              <a:gd name="adj2" fmla="val 158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4386000" y="2124000"/>
            <a:ext cx="2636523" cy="596911"/>
          </a:xfrm>
          <a:prstGeom prst="wedgeRoundRectCallout">
            <a:avLst>
              <a:gd name="adj1" fmla="val -61844"/>
              <a:gd name="adj2" fmla="val 5006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records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46000" y="2946338"/>
            <a:ext cx="659719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`start_date` = '2006-01-01';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03" y="1603601"/>
            <a:ext cx="2318395" cy="2318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Query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SQL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43001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 (1)</a:t>
            </a:r>
            <a:endParaRPr lang="bg-BG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3900" y="1827636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first_name, last_name, job_title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3900" y="4768607"/>
            <a:ext cx="1074102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3900" y="3300167"/>
            <a:ext cx="1074102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start_date='2003-06-01';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 (2)</a:t>
            </a:r>
            <a:endParaRPr lang="bg-BG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3351" y="1942710"/>
            <a:ext cx="638764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3351" y="4489987"/>
            <a:ext cx="63876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Retrieving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SQL SELECT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89775" y="5269864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  <p:sp>
        <p:nvSpPr>
          <p:cNvPr id="8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"employees"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01000" y="4733103"/>
            <a:ext cx="4588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38805"/>
              </p:ext>
            </p:extLst>
          </p:nvPr>
        </p:nvGraphicFramePr>
        <p:xfrm>
          <a:off x="554184" y="2022296"/>
          <a:ext cx="11125200" cy="23743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2451000" y="5311932"/>
            <a:ext cx="2514600" cy="1054111"/>
          </a:xfrm>
          <a:prstGeom prst="wedgeRoundRectCallout">
            <a:avLst>
              <a:gd name="adj1" fmla="val 59364"/>
              <a:gd name="adj2" fmla="val -5267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941000" y="5311932"/>
            <a:ext cx="2108454" cy="646687"/>
          </a:xfrm>
          <a:prstGeom prst="wedgeRoundRectCallout">
            <a:avLst>
              <a:gd name="adj1" fmla="val -66943"/>
              <a:gd name="adj2" fmla="val -5024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</TotalTime>
  <Words>2873</Words>
  <Application>Microsoft Office PowerPoint</Application>
  <PresentationFormat>Widescreen</PresentationFormat>
  <Paragraphs>449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Basic CRUD in MySQL Server</vt:lpstr>
      <vt:lpstr>Table of Contents</vt:lpstr>
      <vt:lpstr>Have a Question?</vt:lpstr>
      <vt:lpstr>Query Basics</vt:lpstr>
      <vt:lpstr>SQL Queries – Few Examples (1)</vt:lpstr>
      <vt:lpstr>SQL Queries – Few Examples (2)</vt:lpstr>
      <vt:lpstr>Retrieving Data</vt:lpstr>
      <vt:lpstr>Capabilities of SQL SELECT </vt:lpstr>
      <vt:lpstr>SELECT – Examples</vt:lpstr>
      <vt:lpstr>Problem: Select Employee Information</vt:lpstr>
      <vt:lpstr>Solution: Select Employee Information</vt:lpstr>
      <vt:lpstr>Concatenation (1)</vt:lpstr>
      <vt:lpstr>Concatenation 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 (1)</vt:lpstr>
      <vt:lpstr>Views (2)</vt:lpstr>
      <vt:lpstr>Views – Example</vt:lpstr>
      <vt:lpstr>Problem: Top Paid Employee</vt:lpstr>
      <vt:lpstr>Solution: Top Paid Employee</vt:lpstr>
      <vt:lpstr>Writing Data in Tables</vt:lpstr>
      <vt:lpstr>Inserting Data (1)</vt:lpstr>
      <vt:lpstr>Inserting Data (2)</vt:lpstr>
      <vt:lpstr>Modifying Existing Records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59</cp:revision>
  <dcterms:created xsi:type="dcterms:W3CDTF">2018-05-23T13:08:44Z</dcterms:created>
  <dcterms:modified xsi:type="dcterms:W3CDTF">2022-09-16T08:34:46Z</dcterms:modified>
  <cp:category>programming;computer programming;software development;web development</cp:category>
</cp:coreProperties>
</file>