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9" r:id="rId40"/>
    <p:sldId id="614" r:id="rId41"/>
    <p:sldId id="615" r:id="rId42"/>
    <p:sldId id="301" r:id="rId43"/>
    <p:sldId id="3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21E2877-1476-4630-9A67-F99D2B523DE3}">
          <p14:sldIdLst>
            <p14:sldId id="256"/>
            <p14:sldId id="257"/>
            <p14:sldId id="258"/>
          </p14:sldIdLst>
        </p14:section>
        <p14:section name="Functions in MySQL" id="{0826268B-B4FB-407C-8E11-2E9F8DB3C8CF}">
          <p14:sldIdLst>
            <p14:sldId id="259"/>
            <p14:sldId id="260"/>
          </p14:sldIdLst>
        </p14:section>
        <p14:section name="String Functions" id="{60B7D0B0-3715-4C19-8A8D-1C673C6AF771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th Functions" id="{E5B51AAD-A82F-49D7-8CD1-1A16C2C6F8EA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Date Functions" id="{DFAD990B-7195-4143-8385-5E0E385F589D}">
          <p14:sldIdLst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Wildcards" id="{711F2A4C-765A-4E13-A275-CA19ECA28768}">
          <p14:sldIdLst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Conclusion" id="{963C4F22-1779-4AEC-B8AD-2D692945308D}">
          <p14:sldIdLst>
            <p14:sldId id="293"/>
            <p14:sldId id="299"/>
            <p14:sldId id="614"/>
            <p14:sldId id="615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051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652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oftuni.bg/" TargetMode="Externa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jpeg"/><Relationship Id="rId23" Type="http://schemas.openxmlformats.org/officeDocument/2006/relationships/image" Target="../media/image4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721" y="2574000"/>
            <a:ext cx="2384558" cy="2384556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and Wildcards</a:t>
            </a:r>
          </a:p>
          <a:p>
            <a:r>
              <a:rPr lang="en-US" dirty="0"/>
              <a:t>in MySQL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9755" y="40192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15" name="TextBox 14"/>
          <p:cNvSpPr txBox="1"/>
          <p:nvPr/>
        </p:nvSpPr>
        <p:spPr>
          <a:xfrm rot="20610845">
            <a:off x="7447137" y="2196097"/>
            <a:ext cx="2296869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Functions</a:t>
            </a:r>
          </a:p>
          <a:p>
            <a:pPr algn="ctr">
              <a:lnSpc>
                <a:spcPct val="85000"/>
              </a:lnSpc>
            </a:pPr>
            <a:r>
              <a:rPr lang="en-US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</a:t>
            </a:r>
            <a:r>
              <a:rPr lang="en-US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Wildcards</a:t>
            </a:r>
          </a:p>
        </p:txBody>
      </p:sp>
      <p:pic>
        <p:nvPicPr>
          <p:cNvPr id="16" name="Picture 15" descr="database, stor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842240"/>
            <a:ext cx="1791034" cy="192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816162" y="6154681"/>
            <a:ext cx="1817229" cy="642346"/>
          </a:xfrm>
        </p:spPr>
        <p:txBody>
          <a:bodyPr/>
          <a:lstStyle/>
          <a:p>
            <a:pPr lvl="0"/>
            <a:r>
              <a:rPr lang="en-US" sz="1800" dirty="0">
                <a:solidFill>
                  <a:schemeClr val="bg1"/>
                </a:solidFill>
                <a:hlinkClick r:id="rId5"/>
              </a:rPr>
              <a:t>https://softuni.bg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Find Book Titles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3499" y="1410462"/>
            <a:ext cx="8839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title FROM books WHERE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title, 1, 3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 "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";</a:t>
            </a:r>
          </a:p>
        </p:txBody>
      </p:sp>
      <p:sp>
        <p:nvSpPr>
          <p:cNvPr id="8" name="Стрелка надолу 7"/>
          <p:cNvSpPr/>
          <p:nvPr/>
        </p:nvSpPr>
        <p:spPr>
          <a:xfrm>
            <a:off x="5562599" y="2664679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922" y="3302700"/>
            <a:ext cx="3566354" cy="3352800"/>
          </a:xfrm>
          <a:prstGeom prst="rect">
            <a:avLst/>
          </a:prstGeom>
          <a:ln>
            <a:solidFill>
              <a:schemeClr val="accent6">
                <a:lumMod val="9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29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– replaces specific string with another</a:t>
            </a:r>
          </a:p>
          <a:p>
            <a:pPr lvl="1"/>
            <a:r>
              <a:rPr lang="en-US" dirty="0"/>
              <a:t>Performs a case-sensitive match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9200" y="3415743"/>
            <a:ext cx="975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Replacement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46000" y="3960508"/>
            <a:ext cx="2743200" cy="606743"/>
          </a:xfrm>
          <a:prstGeom prst="wedgeRoundRectCallout">
            <a:avLst>
              <a:gd name="adj1" fmla="val 65022"/>
              <a:gd name="adj2" fmla="val -568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from table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556000" y="2822647"/>
            <a:ext cx="2743200" cy="606743"/>
          </a:xfrm>
          <a:prstGeom prst="wedgeRoundRectCallout">
            <a:avLst>
              <a:gd name="adj1" fmla="val -61700"/>
              <a:gd name="adj2" fmla="val 490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to replace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896000" y="3960341"/>
            <a:ext cx="2340600" cy="869463"/>
          </a:xfrm>
          <a:prstGeom prst="wedgeRoundRectCallout">
            <a:avLst>
              <a:gd name="adj1" fmla="val -63754"/>
              <a:gd name="adj2" fmla="val -45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Replacement pattern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26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0800"/>
              </a:spcBef>
            </a:pPr>
            <a:r>
              <a:rPr lang="en-US" dirty="0"/>
              <a:t>Censor the word </a:t>
            </a:r>
            <a:r>
              <a:rPr lang="en-US" b="1" dirty="0">
                <a:solidFill>
                  <a:srgbClr val="FFA000"/>
                </a:solidFill>
              </a:rPr>
              <a:t>blood</a:t>
            </a:r>
            <a:r>
              <a:rPr lang="en-US" dirty="0"/>
              <a:t>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– Example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789306" y="2575513"/>
            <a:ext cx="86133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(`title`, 'blood', '*****')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AS </a:t>
            </a:r>
            <a:r>
              <a:rPr lang="en-US" sz="2800" dirty="0">
                <a:latin typeface="Consolas" panose="020B0609020204030204" pitchFamily="49" charset="0"/>
              </a:rPr>
              <a:t>'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latin typeface="Consolas" panose="020B0609020204030204" pitchFamily="49" charset="0"/>
              </a:rPr>
              <a:t>'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FROM `album`;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803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find all book titles that start with "</a:t>
            </a:r>
            <a:r>
              <a:rPr lang="en-US" b="1" dirty="0">
                <a:solidFill>
                  <a:srgbClr val="FFA000"/>
                </a:solidFill>
              </a:rPr>
              <a:t>The</a:t>
            </a:r>
            <a:r>
              <a:rPr lang="en-US" dirty="0"/>
              <a:t>" and replace the substring with "</a:t>
            </a:r>
            <a:r>
              <a:rPr lang="en-US" b="1" dirty="0">
                <a:solidFill>
                  <a:srgbClr val="FFA000"/>
                </a:solidFill>
              </a:rPr>
              <a:t>***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book_library</a:t>
            </a:r>
            <a:r>
              <a:rPr lang="en-US" dirty="0"/>
              <a:t>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Replace Titles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12" y="3294000"/>
            <a:ext cx="3609975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95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Replace Titles</a:t>
            </a:r>
          </a:p>
        </p:txBody>
      </p:sp>
      <p:sp>
        <p:nvSpPr>
          <p:cNvPr id="8" name="Стрелка надолу 7"/>
          <p:cNvSpPr/>
          <p:nvPr/>
        </p:nvSpPr>
        <p:spPr>
          <a:xfrm rot="16200000">
            <a:off x="7772400" y="3619929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3504"/>
          <a:stretch/>
        </p:blipFill>
        <p:spPr>
          <a:xfrm>
            <a:off x="8383724" y="2315003"/>
            <a:ext cx="3122477" cy="299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81000" y="3302596"/>
            <a:ext cx="561498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SELECT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2000" b="1" dirty="0">
                <a:latin typeface="Consolas" panose="020B0609020204030204" pitchFamily="49" charset="0"/>
              </a:rPr>
              <a:t>(`title`, 'The', '***')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AS 'Title' FROM `books`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WHERE SUBSTRING(title, 1, 3) = 'The';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81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LTRIM</a:t>
            </a:r>
            <a:r>
              <a:rPr lang="en-US" dirty="0"/>
              <a:t> &amp; </a:t>
            </a:r>
            <a:r>
              <a:rPr lang="en-US" b="1" dirty="0">
                <a:solidFill>
                  <a:srgbClr val="FFA000"/>
                </a:solidFill>
              </a:rPr>
              <a:t>RTRIM</a:t>
            </a:r>
            <a:r>
              <a:rPr lang="en-US" dirty="0"/>
              <a:t> – remove </a:t>
            </a:r>
            <a:r>
              <a:rPr lang="en-US" b="1" dirty="0">
                <a:solidFill>
                  <a:srgbClr val="FFA000"/>
                </a:solidFill>
              </a:rPr>
              <a:t>spaces</a:t>
            </a:r>
            <a:r>
              <a:rPr lang="en-US" dirty="0"/>
              <a:t> from either side of string</a:t>
            </a:r>
            <a:endParaRPr lang="en-US" dirty="0">
              <a:solidFill>
                <a:schemeClr val="accent1"/>
              </a:solidFill>
            </a:endParaRPr>
          </a:p>
          <a:p>
            <a:pPr>
              <a:spcBef>
                <a:spcPts val="11400"/>
              </a:spcBef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CHAR_LENGTH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count number of characters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LENGHT</a:t>
            </a:r>
            <a:r>
              <a:rPr lang="en-US" dirty="0"/>
              <a:t> – get number of used bytes (double for Unicode)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(3)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24200" y="4027236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CHAR_LENGTH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24200" y="5703636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4200" y="2050706"/>
            <a:ext cx="5943600" cy="1085237"/>
            <a:chOff x="1217612" y="2023128"/>
            <a:chExt cx="4114800" cy="10852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17612" y="2023128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rgbClr val="FFA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LTRIM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17612" y="2563600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rgbClr val="FFA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RTRIM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93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– get characters from beginning or end of string</a:t>
            </a:r>
          </a:p>
          <a:p>
            <a:pPr>
              <a:spcBef>
                <a:spcPts val="13800"/>
              </a:spcBef>
            </a:pPr>
            <a:r>
              <a:rPr lang="en-US" dirty="0"/>
              <a:t>Example: name shorthand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(4)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09800" y="2079000"/>
            <a:ext cx="77724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LEFT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RIGHT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09800" y="4493972"/>
            <a:ext cx="7772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`id`, `start`,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LEFT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(`name`, 3) AS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Shorthand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`games`;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3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UPPER</a:t>
            </a:r>
            <a:r>
              <a:rPr lang="en-US" dirty="0"/>
              <a:t> – change letter casing</a:t>
            </a:r>
          </a:p>
          <a:p>
            <a:pPr>
              <a:spcBef>
                <a:spcPts val="12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– reverse order of all characters in string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REPEAT</a:t>
            </a:r>
            <a:r>
              <a:rPr lang="en-US" dirty="0"/>
              <a:t> – repeat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86100" y="1958470"/>
            <a:ext cx="60198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LOWER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UPPER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86100" y="4114801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086100" y="5726366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REPEAT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String, Count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770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3017484"/>
          </a:xfr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LOCATE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locate specific pattern (substring) in string</a:t>
            </a:r>
          </a:p>
          <a:p>
            <a:pPr>
              <a:spcBef>
                <a:spcPts val="13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– insert substring at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(6)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1600" y="2657479"/>
            <a:ext cx="9447212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rm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LOCATE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Pattern, String,[Position]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0012" y="4495801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String, Position, Length, 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7311000" y="5139000"/>
            <a:ext cx="3581400" cy="868963"/>
          </a:xfrm>
          <a:prstGeom prst="wedgeRoundRectCallout">
            <a:avLst>
              <a:gd name="adj1" fmla="val -61301"/>
              <a:gd name="adj2" fmla="val -460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characters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delete</a:t>
            </a:r>
          </a:p>
        </p:txBody>
      </p:sp>
      <p:sp>
        <p:nvSpPr>
          <p:cNvPr id="9" name="AutoShape 5"/>
          <p:cNvSpPr>
            <a:spLocks noChangeAspect="1" noChangeArrowheads="1"/>
          </p:cNvSpPr>
          <p:nvPr/>
        </p:nvSpPr>
        <p:spPr bwMode="auto">
          <a:xfrm>
            <a:off x="7491000" y="1899000"/>
            <a:ext cx="4114799" cy="707397"/>
          </a:xfrm>
          <a:prstGeom prst="wedgeRoundRectCallout">
            <a:avLst>
              <a:gd name="adj1" fmla="val -59117"/>
              <a:gd name="adj2" fmla="val 54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If omitted, begins at 1</a:t>
            </a:r>
            <a:endParaRPr lang="bg-BG" sz="2800" b="1" dirty="0">
              <a:solidFill>
                <a:srgbClr val="FFFFFF"/>
              </a:solidFill>
            </a:endParaRPr>
          </a:p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1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47801"/>
            <a:ext cx="3755804" cy="250230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Arithmetical Operators and Numeric Functions</a:t>
            </a:r>
            <a:endParaRPr lang="en-GB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</p:spTree>
    <p:extLst>
      <p:ext uri="{BB962C8B-B14F-4D97-AF65-F5344CB8AC3E}">
        <p14:creationId xmlns:p14="http://schemas.microsoft.com/office/powerpoint/2010/main" val="5488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Functions in MySQL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String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600" dirty="0">
                <a:solidFill>
                  <a:srgbClr val="234465"/>
                </a:solidFill>
              </a:rPr>
              <a:t>Math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234465"/>
                </a:solidFill>
              </a:rPr>
              <a:t>Date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Wildcards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67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Supported common arithmetic operators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Arithmetical Operators</a:t>
            </a:r>
          </a:p>
        </p:txBody>
      </p:sp>
      <p:graphicFrame>
        <p:nvGraphicFramePr>
          <p:cNvPr id="12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550041"/>
              </p:ext>
            </p:extLst>
          </p:nvPr>
        </p:nvGraphicFramePr>
        <p:xfrm>
          <a:off x="2953925" y="2287301"/>
          <a:ext cx="6280975" cy="35814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0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DIV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Integer division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/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Division operator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-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Minus Operator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%, MOD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Modulo operator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+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Addition operator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*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Multiplication operator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284809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-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 (arg)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Change sign of argument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803021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796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063772"/>
            <a:ext cx="11804822" cy="557035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Used primarily for numeric </a:t>
            </a:r>
            <a:r>
              <a:rPr lang="en-US" b="1" dirty="0">
                <a:solidFill>
                  <a:schemeClr val="bg1"/>
                </a:solidFill>
              </a:rPr>
              <a:t>manipulation</a:t>
            </a:r>
            <a:r>
              <a:rPr lang="en-US" dirty="0"/>
              <a:t> and/or mathematical </a:t>
            </a:r>
            <a:r>
              <a:rPr lang="en-US" b="1" dirty="0">
                <a:solidFill>
                  <a:schemeClr val="bg1"/>
                </a:solidFill>
              </a:rPr>
              <a:t>calculations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the value of Pi (15 –digit precision)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ABS</a:t>
            </a:r>
            <a:r>
              <a:rPr lang="en-US" dirty="0"/>
              <a:t> – absolute value</a:t>
            </a:r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Functions (1) 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892414" y="3304184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PI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+0.000000000000000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892414" y="5249463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ABS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32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SQRT</a:t>
            </a:r>
            <a:r>
              <a:rPr lang="en-US" dirty="0"/>
              <a:t> – square root</a:t>
            </a:r>
          </a:p>
          <a:p>
            <a:pPr>
              <a:spcBef>
                <a:spcPts val="6000"/>
              </a:spcBef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POW</a:t>
            </a:r>
            <a:r>
              <a:rPr lang="en-US" dirty="0"/>
              <a:t> – raise value to desired exponent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Functions (2)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5600" y="23940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0127" y="52740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POW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Exponent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64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CONV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Converts numbers between different number bases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obtain desired precision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45332"/>
            <a:ext cx="9715594" cy="882654"/>
          </a:xfrm>
        </p:spPr>
        <p:txBody>
          <a:bodyPr/>
          <a:lstStyle/>
          <a:p>
            <a:r>
              <a:rPr lang="en-US" dirty="0"/>
              <a:t>Math Functions (1)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625857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ROUND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Precision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202097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CONV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from_base,to_base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176000" y="3077391"/>
            <a:ext cx="3651350" cy="611443"/>
          </a:xfrm>
          <a:prstGeom prst="wedgeRoundRectCallout">
            <a:avLst>
              <a:gd name="adj1" fmla="val -59412"/>
              <a:gd name="adj2" fmla="val 54178"/>
              <a:gd name="adj3" fmla="val 16667"/>
            </a:avLst>
          </a:prstGeom>
          <a:solidFill>
            <a:srgbClr val="4F6987">
              <a:alpha val="95000"/>
            </a:srgb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Can be negative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5600" y="5181600"/>
            <a:ext cx="6400800" cy="1089530"/>
            <a:chOff x="2894012" y="518160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FLOOR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72636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CEILING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709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SIGN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returns +1, -1 or 0, depending on value sign</a:t>
            </a:r>
          </a:p>
          <a:p>
            <a:pPr>
              <a:spcBef>
                <a:spcPts val="9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 a random value in range [0,1)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Seed</a:t>
            </a:r>
            <a:r>
              <a:rPr lang="en-US" dirty="0"/>
              <a:t> is not specified, one is assigned at random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(2)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209295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SIGN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65709" y="4876800"/>
            <a:ext cx="6400800" cy="1089530"/>
            <a:chOff x="2894012" y="454927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09403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Seed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7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21444" cy="2229432"/>
          </a:xfrm>
          <a:prstGeom prst="rect">
            <a:avLst/>
          </a:prstGeom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Date Functions</a:t>
            </a:r>
          </a:p>
        </p:txBody>
      </p:sp>
    </p:spTree>
    <p:extLst>
      <p:ext uri="{BB962C8B-B14F-4D97-AF65-F5344CB8AC3E}">
        <p14:creationId xmlns:p14="http://schemas.microsoft.com/office/powerpoint/2010/main" val="383490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8680" y="1201991"/>
            <a:ext cx="11815018" cy="50175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EXTRACT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extract a segment from a date as an integer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CA" b="1" dirty="0">
                <a:solidFill>
                  <a:schemeClr val="bg1"/>
                </a:solidFill>
              </a:rPr>
              <a:t>TIMESTAMPDIFF</a:t>
            </a:r>
            <a:r>
              <a:rPr lang="en-CA" dirty="0"/>
              <a:t> – find difference between two dates</a:t>
            </a:r>
          </a:p>
          <a:p>
            <a:pPr>
              <a:buClr>
                <a:schemeClr val="tx1"/>
              </a:buClr>
            </a:pPr>
            <a:endParaRPr lang="en-CA" dirty="0"/>
          </a:p>
          <a:p>
            <a:pPr lvl="1">
              <a:buClr>
                <a:schemeClr val="tx1"/>
              </a:buClr>
            </a:pPr>
            <a:r>
              <a:rPr lang="en-US" sz="3200" b="1" i="1" dirty="0">
                <a:solidFill>
                  <a:schemeClr val="tx2"/>
                </a:solidFill>
                <a:cs typeface="Arial" panose="020B0604020202020204" pitchFamily="34" charset="0"/>
              </a:rPr>
              <a:t>Part</a:t>
            </a:r>
            <a:r>
              <a:rPr lang="en-US" sz="3200" dirty="0"/>
              <a:t> can be any part and format of date or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45331"/>
            <a:ext cx="9715594" cy="882654"/>
          </a:xfrm>
        </p:spPr>
        <p:txBody>
          <a:bodyPr/>
          <a:lstStyle/>
          <a:p>
            <a:r>
              <a:rPr lang="en-US" dirty="0"/>
              <a:t>Date Functions (1)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4609" y="1890589"/>
            <a:ext cx="47857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Part FROM Date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54609" y="4885523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year, %Y, %y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month, %M, %m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day, %w, %D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YEAR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MONTH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DAY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54609" y="3319181"/>
            <a:ext cx="85195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Part, FirstDate, SecondDate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17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– Example</a:t>
            </a:r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62794" y="2349000"/>
            <a:ext cx="10666412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`employee_id`, `first_name`, `last_name`,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`hire_date`, '2017-05-31')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AS 'Years In Service'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`employees`</a:t>
            </a: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9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calculate how many days have authors lived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TIMESTAMPDIFF</a:t>
            </a:r>
          </a:p>
          <a:p>
            <a:pPr lvl="1"/>
            <a:r>
              <a:rPr lang="en-US" dirty="0"/>
              <a:t>Query book_library database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Days Lived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000" y="2093608"/>
            <a:ext cx="4717078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Days Lived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219200" y="1611685"/>
            <a:ext cx="10134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SELECT  concat(first_name, ' ', last_name) AS 'Full Name', 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TIMESTAMPDIFF</a:t>
            </a:r>
            <a:r>
              <a:rPr lang="en-US" sz="2400" b="1" dirty="0">
                <a:latin typeface="Consolas" panose="020B0609020204030204" pitchFamily="49" charset="0"/>
              </a:rPr>
              <a:t>(DAY, born, died) AS 'Days Lived'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FROM authors;</a:t>
            </a:r>
          </a:p>
        </p:txBody>
      </p:sp>
      <p:sp>
        <p:nvSpPr>
          <p:cNvPr id="7" name="Стрелка надолу 6"/>
          <p:cNvSpPr/>
          <p:nvPr/>
        </p:nvSpPr>
        <p:spPr>
          <a:xfrm>
            <a:off x="6051000" y="3069607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000" y="3654000"/>
            <a:ext cx="3671887" cy="2906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22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#java-</a:t>
            </a:r>
            <a:r>
              <a:rPr lang="en-US" sz="11500" b="1" dirty="0" err="1"/>
              <a:t>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424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DATE_FORMAT</a:t>
            </a:r>
            <a:r>
              <a:rPr lang="en-US" dirty="0"/>
              <a:t> – formats the date value according to the format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NOW</a:t>
            </a:r>
            <a:r>
              <a:rPr lang="en-US" dirty="0"/>
              <a:t> – obtain current date and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62000" y="2619000"/>
            <a:ext cx="103290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FORMAT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('2017/05/31', '%Y %b %D') AS 'Date';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1000" y="4671945"/>
            <a:ext cx="2775753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NOW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393654" y="2422089"/>
            <a:ext cx="3429001" cy="568237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Wildcards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Selecting Results by Partial Match</a:t>
            </a:r>
          </a:p>
        </p:txBody>
      </p:sp>
    </p:spTree>
    <p:extLst>
      <p:ext uri="{BB962C8B-B14F-4D97-AF65-F5344CB8AC3E}">
        <p14:creationId xmlns:p14="http://schemas.microsoft.com/office/powerpoint/2010/main" val="366129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 substitute any other character(s) in a string</a:t>
            </a:r>
          </a:p>
          <a:p>
            <a:pPr lvl="1"/>
            <a:r>
              <a:rPr lang="en-US" b="1" dirty="0"/>
              <a:t>'</a:t>
            </a:r>
            <a:r>
              <a:rPr lang="en-US" b="1" dirty="0">
                <a:solidFill>
                  <a:schemeClr val="bg1"/>
                </a:solidFill>
              </a:rPr>
              <a:t>%</a:t>
            </a:r>
            <a:r>
              <a:rPr lang="en-US" b="1" dirty="0"/>
              <a:t>'</a:t>
            </a:r>
            <a:r>
              <a:rPr lang="en-US" dirty="0"/>
              <a:t> - represents zero, one, or multiple characters</a:t>
            </a:r>
          </a:p>
          <a:p>
            <a:pPr lvl="1"/>
            <a:r>
              <a:rPr lang="en-US" b="1" dirty="0"/>
              <a:t>'</a:t>
            </a:r>
            <a:r>
              <a:rPr lang="en-US" b="1" dirty="0">
                <a:solidFill>
                  <a:schemeClr val="bg1"/>
                </a:solidFill>
              </a:rPr>
              <a:t>_</a:t>
            </a:r>
            <a:r>
              <a:rPr lang="en-US" b="1" dirty="0"/>
              <a:t>'</a:t>
            </a:r>
            <a:r>
              <a:rPr lang="en-US" dirty="0"/>
              <a:t> - represents a single character</a:t>
            </a:r>
          </a:p>
          <a:p>
            <a:pPr lvl="1"/>
            <a:r>
              <a:rPr lang="en-US" dirty="0"/>
              <a:t>Can be used in combinations</a:t>
            </a:r>
          </a:p>
          <a:p>
            <a:r>
              <a:rPr lang="en-US" dirty="0"/>
              <a:t>Used with </a:t>
            </a:r>
            <a:r>
              <a:rPr lang="en-US" b="1" dirty="0">
                <a:solidFill>
                  <a:schemeClr val="bg1"/>
                </a:solidFill>
              </a:rPr>
              <a:t>LIKE</a:t>
            </a:r>
            <a:r>
              <a:rPr lang="en-US" dirty="0"/>
              <a:t> operator in a </a:t>
            </a:r>
            <a:r>
              <a:rPr lang="en-US" b="1" dirty="0">
                <a:solidFill>
                  <a:schemeClr val="bg1"/>
                </a:solidFill>
              </a:rPr>
              <a:t>WHERE</a:t>
            </a:r>
            <a:r>
              <a:rPr lang="en-US" dirty="0"/>
              <a:t> clause</a:t>
            </a:r>
          </a:p>
          <a:p>
            <a:pPr lvl="1"/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45331"/>
            <a:ext cx="8625520" cy="882654"/>
          </a:xfrm>
        </p:spPr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54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any values that start with "a"</a:t>
            </a:r>
          </a:p>
          <a:p>
            <a:endParaRPr lang="en-US" dirty="0"/>
          </a:p>
          <a:p>
            <a:r>
              <a:rPr lang="en-US" dirty="0"/>
              <a:t>Find any values that have "r" in second position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Finds any values that starts with "a" and ends with "o"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2002" y="40341"/>
            <a:ext cx="9577597" cy="1110780"/>
          </a:xfrm>
        </p:spPr>
        <p:txBody>
          <a:bodyPr/>
          <a:lstStyle/>
          <a:p>
            <a:r>
              <a:rPr lang="en-US"/>
              <a:t>Wildcards – Examples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3812" y="1981590"/>
            <a:ext cx="96012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</a:pP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kumimoji="1" lang="en-US" sz="2800" b="1" noProof="1">
                <a:latin typeface="Consolas" pitchFamily="49" charset="0"/>
              </a:rPr>
              <a:t> customer_name 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LIKE</a:t>
            </a:r>
            <a:r>
              <a:rPr kumimoji="1" lang="en-US" sz="2800" b="1" noProof="1">
                <a:latin typeface="Consolas" pitchFamily="49" charset="0"/>
              </a:rPr>
              <a:t> '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a%</a:t>
            </a:r>
            <a:r>
              <a:rPr kumimoji="1" lang="en-US" sz="2800" b="1" noProof="1">
                <a:latin typeface="Consolas" pitchFamily="49" charset="0"/>
              </a:rPr>
              <a:t>';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93812" y="3343208"/>
            <a:ext cx="96012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</a:pP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customer_name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LIKE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'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_r%</a:t>
            </a:r>
            <a:r>
              <a:rPr kumimoji="1" lang="en-US" sz="2800" b="1" noProof="1">
                <a:latin typeface="Consolas" pitchFamily="49" charset="0"/>
              </a:rPr>
              <a:t>';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93812" y="4781504"/>
            <a:ext cx="96012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</a:pP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customer_name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LIKE</a:t>
            </a:r>
            <a:r>
              <a:rPr kumimoji="1" lang="en-US" sz="2800" b="1" noProof="1">
                <a:solidFill>
                  <a:srgbClr val="F3CD60"/>
                </a:solidFill>
                <a:latin typeface="Consolas" pitchFamily="49" charset="0"/>
              </a:rPr>
              <a:t> </a:t>
            </a:r>
            <a:r>
              <a:rPr kumimoji="1" lang="en-US" sz="2800" b="1" noProof="1">
                <a:latin typeface="Consolas" pitchFamily="49" charset="0"/>
              </a:rPr>
              <a:t>'</a:t>
            </a:r>
            <a:r>
              <a:rPr kumimoji="1" lang="en-US" sz="2800" b="1" noProof="1">
                <a:solidFill>
                  <a:schemeClr val="bg1"/>
                </a:solidFill>
                <a:latin typeface="Consolas" pitchFamily="49" charset="0"/>
              </a:rPr>
              <a:t>a%o</a:t>
            </a:r>
            <a:r>
              <a:rPr kumimoji="1" lang="en-US" sz="2800" b="1" noProof="1">
                <a:latin typeface="Consolas" pitchFamily="49" charset="0"/>
              </a:rPr>
              <a:t>';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62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Supported characters also include: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\</a:t>
            </a:r>
            <a:r>
              <a:rPr lang="en-US" dirty="0"/>
              <a:t> – specify prefix to treat special characters as normal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b="1" dirty="0">
                <a:solidFill>
                  <a:schemeClr val="bg1"/>
                </a:solidFill>
              </a:rPr>
              <a:t>charlist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specifying which characters to look for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[!</a:t>
            </a:r>
            <a:r>
              <a:rPr lang="en-US" b="1" dirty="0">
                <a:solidFill>
                  <a:schemeClr val="bg1"/>
                </a:solidFill>
              </a:rPr>
              <a:t>charlist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excluding</a:t>
            </a:r>
            <a:r>
              <a:rPr lang="en-US" dirty="0"/>
              <a:t> characters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Characters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14400" y="4191000"/>
            <a:ext cx="9601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`customers`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`city`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[a-c]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%'; 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116288" y="5203652"/>
            <a:ext cx="2667000" cy="611443"/>
          </a:xfrm>
          <a:prstGeom prst="wedgeRoundRectCallout">
            <a:avLst>
              <a:gd name="adj1" fmla="val -68937"/>
              <a:gd name="adj2" fmla="val -58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"a", "b", or "c"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682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retrieve information about the titles of all Harry Potter books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Wildcards</a:t>
            </a:r>
          </a:p>
          <a:p>
            <a:pPr lvl="1"/>
            <a:r>
              <a:rPr lang="en-US" dirty="0"/>
              <a:t>Query book_library database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Harry Potter Books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3960508"/>
            <a:ext cx="3429000" cy="2437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795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Harry Potter Books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28700" y="1764000"/>
            <a:ext cx="10134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SELECT title FROM books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800" b="1" dirty="0">
                <a:latin typeface="Consolas" panose="020B0609020204030204" pitchFamily="49" charset="0"/>
              </a:rPr>
              <a:t> title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LIKE</a:t>
            </a:r>
            <a:r>
              <a:rPr lang="en-US" sz="2800" b="1" dirty="0">
                <a:latin typeface="Consolas" panose="020B0609020204030204" pitchFamily="49" charset="0"/>
              </a:rPr>
              <a:t>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Harry Potter%</a:t>
            </a:r>
            <a:r>
              <a:rPr lang="en-US" sz="2800" b="1" dirty="0"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7" name="Стрелка надолу 6"/>
          <p:cNvSpPr/>
          <p:nvPr/>
        </p:nvSpPr>
        <p:spPr>
          <a:xfrm>
            <a:off x="5905500" y="3084700"/>
            <a:ext cx="381000" cy="3810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A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278" y="3832293"/>
            <a:ext cx="4039466" cy="2622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39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dirty="0"/>
              <a:t> - pattern matching using 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Regular Expression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236772"/>
            <a:ext cx="9601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`employee_id`, `first_name`, `last_name`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FROM `employees`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WHERE `first_name`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^\[^K\]{3}\$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761000" y="3744000"/>
            <a:ext cx="3651350" cy="611443"/>
          </a:xfrm>
          <a:prstGeom prst="wedgeRoundRectCallout">
            <a:avLst>
              <a:gd name="adj1" fmla="val -57329"/>
              <a:gd name="adj2" fmla="val -396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expression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69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295401"/>
            <a:ext cx="8632995" cy="542468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CA" sz="3200" dirty="0">
                <a:solidFill>
                  <a:srgbClr val="FFFFFF"/>
                </a:solidFill>
              </a:rPr>
              <a:t>MySQL Server provides various built-in 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3200" dirty="0">
                <a:solidFill>
                  <a:srgbClr val="FFFFFF"/>
                </a:solidFill>
              </a:rPr>
              <a:t>     functions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CA" sz="3000" b="1" dirty="0">
                <a:solidFill>
                  <a:schemeClr val="bg1"/>
                </a:solidFill>
              </a:rPr>
              <a:t>Numerical</a:t>
            </a:r>
            <a:r>
              <a:rPr lang="en-CA" sz="3000" dirty="0">
                <a:solidFill>
                  <a:srgbClr val="FFFFFF"/>
                </a:solidFill>
              </a:rPr>
              <a:t> functions	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CA" sz="3000" b="1" dirty="0">
                <a:solidFill>
                  <a:schemeClr val="bg1"/>
                </a:solidFill>
              </a:rPr>
              <a:t>String</a:t>
            </a:r>
            <a:r>
              <a:rPr lang="en-CA" sz="3000" dirty="0">
                <a:solidFill>
                  <a:srgbClr val="FFFFFF"/>
                </a:solidFill>
              </a:rPr>
              <a:t> functions</a:t>
            </a:r>
          </a:p>
          <a:p>
            <a:pPr lvl="0">
              <a:lnSpc>
                <a:spcPct val="100000"/>
              </a:lnSpc>
            </a:pPr>
            <a:r>
              <a:rPr lang="en-CA" sz="3200" dirty="0">
                <a:solidFill>
                  <a:srgbClr val="FFFFFF"/>
                </a:solidFill>
              </a:rPr>
              <a:t>Using Wildcards, we can obtain results by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3200" dirty="0">
                <a:solidFill>
                  <a:schemeClr val="bg1"/>
                </a:solidFill>
              </a:rPr>
              <a:t>     </a:t>
            </a:r>
            <a:r>
              <a:rPr lang="en-CA" sz="3200" b="1" dirty="0">
                <a:solidFill>
                  <a:schemeClr val="bg1"/>
                </a:solidFill>
              </a:rPr>
              <a:t>partial string matches</a:t>
            </a:r>
          </a:p>
          <a:p>
            <a:pPr lvl="1">
              <a:lnSpc>
                <a:spcPct val="100000"/>
              </a:lnSpc>
            </a:pPr>
            <a:r>
              <a:rPr lang="en-CA" sz="3000" dirty="0">
                <a:solidFill>
                  <a:srgbClr val="FFFFFF"/>
                </a:solidFill>
              </a:rPr>
              <a:t>Regular expressions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904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447800"/>
            <a:ext cx="4754380" cy="4754380"/>
          </a:xfrm>
          <a:prstGeom prst="rect">
            <a:avLst/>
          </a:prstGeom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 in MySQL</a:t>
            </a:r>
          </a:p>
        </p:txBody>
      </p:sp>
    </p:spTree>
    <p:extLst>
      <p:ext uri="{BB962C8B-B14F-4D97-AF65-F5344CB8AC3E}">
        <p14:creationId xmlns:p14="http://schemas.microsoft.com/office/powerpoint/2010/main" val="114922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255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String</a:t>
            </a:r>
            <a:r>
              <a:rPr lang="en-US" dirty="0"/>
              <a:t> Functions – for </a:t>
            </a:r>
            <a:r>
              <a:rPr lang="en-US" b="1" dirty="0">
                <a:solidFill>
                  <a:srgbClr val="FFA000"/>
                </a:solidFill>
              </a:rPr>
              <a:t>manipulating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text</a:t>
            </a:r>
            <a:r>
              <a:rPr lang="en-US" dirty="0"/>
              <a:t>, both from table values or user input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E.g. concatenate column values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Math</a:t>
            </a:r>
            <a:r>
              <a:rPr lang="en-US" dirty="0"/>
              <a:t> Functions – calculations and working with aggregate data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E.g. perform geometry and currency operations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Date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and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Time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Functions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E.g. find length of timespan</a:t>
            </a:r>
          </a:p>
          <a:p>
            <a:pPr>
              <a:buClr>
                <a:srgbClr val="234465"/>
              </a:buClr>
            </a:pPr>
            <a:r>
              <a:rPr lang="en-US" dirty="0"/>
              <a:t>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721" y="4047691"/>
            <a:ext cx="2459309" cy="245930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552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447800"/>
            <a:ext cx="2466135" cy="2260624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42894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SUBSTRING()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– extracts part of a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(1)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00201" y="2437457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598801" y="3678789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598801" y="4918012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4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4400"/>
              </a:spcBef>
            </a:pPr>
            <a:r>
              <a:rPr lang="en-US" dirty="0"/>
              <a:t>Get short summary of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 – Example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2000" y="2349000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`article_id`, `author`, `content`,</a:t>
            </a:r>
          </a:p>
          <a:p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</a:rPr>
              <a:t>      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(`content`, 1, 200) AS </a:t>
            </a:r>
            <a:r>
              <a:rPr lang="en-US" sz="2800" dirty="0">
                <a:latin typeface="Consolas" panose="020B0609020204030204" pitchFamily="49" charset="0"/>
              </a:rPr>
              <a:t>'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Summary</a:t>
            </a:r>
            <a:r>
              <a:rPr lang="en-US" sz="2800" dirty="0">
                <a:latin typeface="Consolas" panose="020B0609020204030204" pitchFamily="49" charset="0"/>
              </a:rPr>
              <a:t>'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FROM `articles`;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062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query to find all book titles that start with "The"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book_library</a:t>
            </a:r>
            <a:r>
              <a:rPr lang="en-US" dirty="0"/>
              <a:t>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Book Titles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823" y="2664000"/>
            <a:ext cx="3566354" cy="3352800"/>
          </a:xfrm>
          <a:prstGeom prst="rect">
            <a:avLst/>
          </a:prstGeom>
          <a:ln>
            <a:solidFill>
              <a:schemeClr val="accent6">
                <a:lumMod val="9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110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3785</TotalTime>
  <Words>1554</Words>
  <Application>Microsoft Office PowerPoint</Application>
  <PresentationFormat>Widescreen</PresentationFormat>
  <Paragraphs>294</Paragraphs>
  <Slides>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Built-in Functions</vt:lpstr>
      <vt:lpstr>Table of Contents</vt:lpstr>
      <vt:lpstr>Questions</vt:lpstr>
      <vt:lpstr>Functions in MySQL</vt:lpstr>
      <vt:lpstr>SQL Functions</vt:lpstr>
      <vt:lpstr>String Functions</vt:lpstr>
      <vt:lpstr>String Functions (1) </vt:lpstr>
      <vt:lpstr>SUBSTRING – Example</vt:lpstr>
      <vt:lpstr>Problem: Find Book Titles</vt:lpstr>
      <vt:lpstr>Solution: Find Book Titles</vt:lpstr>
      <vt:lpstr>String Functions (2)</vt:lpstr>
      <vt:lpstr>REPLACE – Example</vt:lpstr>
      <vt:lpstr>Problem: Replace Titles</vt:lpstr>
      <vt:lpstr>Solution: Replace Titles</vt:lpstr>
      <vt:lpstr>String Functions (3)</vt:lpstr>
      <vt:lpstr>String Functions (4)</vt:lpstr>
      <vt:lpstr>String Functions (5)</vt:lpstr>
      <vt:lpstr>String Functions (6)</vt:lpstr>
      <vt:lpstr>Math Functions</vt:lpstr>
      <vt:lpstr>Arithmetical Operators</vt:lpstr>
      <vt:lpstr>Numeric Functions (1) </vt:lpstr>
      <vt:lpstr>Numeric Functions (2)</vt:lpstr>
      <vt:lpstr>Math Functions (1)</vt:lpstr>
      <vt:lpstr>Math Functions (2)</vt:lpstr>
      <vt:lpstr>Date Functions</vt:lpstr>
      <vt:lpstr>Date Functions (1)</vt:lpstr>
      <vt:lpstr>Date Functions – Example</vt:lpstr>
      <vt:lpstr>Problem: Days Lived</vt:lpstr>
      <vt:lpstr>Solution: Days Lived</vt:lpstr>
      <vt:lpstr>Date Functions (2)</vt:lpstr>
      <vt:lpstr>Wildcards</vt:lpstr>
      <vt:lpstr>Wildcards</vt:lpstr>
      <vt:lpstr>Wildcards – Examples</vt:lpstr>
      <vt:lpstr>Wildcard Characters</vt:lpstr>
      <vt:lpstr>Problem: Harry Potter Books</vt:lpstr>
      <vt:lpstr>Solution: Harry Potter Books</vt:lpstr>
      <vt:lpstr>Using Regular Expression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subject>DB Basics with MySQL Practical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Topuzakova, Desislava</cp:lastModifiedBy>
  <cp:revision>73</cp:revision>
  <dcterms:created xsi:type="dcterms:W3CDTF">2018-05-23T13:08:44Z</dcterms:created>
  <dcterms:modified xsi:type="dcterms:W3CDTF">2022-09-18T11:02:08Z</dcterms:modified>
  <cp:category>db;databases;sql;programming;computer programming;software development</cp:category>
</cp:coreProperties>
</file>