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614" r:id="rId40"/>
    <p:sldId id="615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F99B72E-6B63-46B0-98EC-F709A43BFC24}">
          <p14:sldIdLst>
            <p14:sldId id="256"/>
            <p14:sldId id="257"/>
            <p14:sldId id="258"/>
          </p14:sldIdLst>
        </p14:section>
        <p14:section name="User-Defined Functions" id="{64FA2614-FEA2-410C-A76D-54ABFAAFA227}">
          <p14:sldIdLst>
            <p14:sldId id="259"/>
            <p14:sldId id="260"/>
            <p14:sldId id="261"/>
            <p14:sldId id="262"/>
            <p14:sldId id="263"/>
          </p14:sldIdLst>
        </p14:section>
        <p14:section name="Stored Procedures" id="{1FC62026-32CA-4289-8668-D7138597EE3F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Transactions" id="{37EF987E-BDD4-424F-ABDD-9F012729B8B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Triggers" id="{67E5AFA7-43C0-4127-800C-45EBC368A0E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Summary" id="{53DF0B83-5981-4ECC-AB30-5A692CF4622D}">
          <p14:sldIdLst>
            <p14:sldId id="292"/>
            <p14:sldId id="298"/>
            <p14:sldId id="614"/>
            <p14:sldId id="615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20D3E7-8228-448E-A71C-FED6D43DF855}" type="slidenum">
              <a:rPr lang="en-US"/>
              <a:t>29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577010-E72C-43E2-A3EA-4608701522CE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 anchorCtr="0">
            <a:noAutofit/>
          </a:bodyPr>
          <a:lstStyle/>
          <a:p>
            <a:r>
              <a:rPr lang="en-US" sz="3200" noProof="1">
                <a:solidFill>
                  <a:srgbClr val="234465"/>
                </a:solidFill>
              </a:rPr>
              <a:t>User-defined Functions, Procedures, Triggers and Transactions</a:t>
            </a: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Database Programmability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SoftUni Team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50398"/>
            <a:ext cx="4648200" cy="290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b="1" dirty="0">
                <a:solidFill>
                  <a:srgbClr val="FFA000"/>
                </a:solidFill>
              </a:rPr>
              <a:t>logic</a:t>
            </a:r>
            <a:r>
              <a:rPr lang="en-US" dirty="0"/>
              <a:t> removed from the application and placed </a:t>
            </a:r>
            <a:r>
              <a:rPr lang="en-US" b="1" dirty="0">
                <a:solidFill>
                  <a:srgbClr val="FFA000"/>
                </a:solidFill>
              </a:rPr>
              <a:t>on the database server</a:t>
            </a:r>
            <a:endParaRPr lang="en-US" b="1" dirty="0"/>
          </a:p>
          <a:p>
            <a:pPr lvl="1">
              <a:spcBef>
                <a:spcPct val="35000"/>
              </a:spcBef>
            </a:pPr>
            <a:r>
              <a:rPr lang="en-US" dirty="0"/>
              <a:t>Can greatly cut down traffic on the network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Improve the security of the 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Separate data access routines from the business logic </a:t>
            </a:r>
          </a:p>
          <a:p>
            <a:pPr>
              <a:spcBef>
                <a:spcPct val="35000"/>
              </a:spcBef>
            </a:pPr>
            <a:r>
              <a:rPr lang="en-US" dirty="0"/>
              <a:t>Stored procedures are accessed by programs using different     platforms and API's.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CREATE PROCEDURE</a:t>
            </a:r>
          </a:p>
          <a:p>
            <a:r>
              <a:rPr lang="en-US" altLang="en-US" dirty="0"/>
              <a:t>Example: </a:t>
            </a:r>
            <a:endParaRPr lang="bg-BG" altLang="en-US" dirty="0"/>
          </a:p>
          <a:p>
            <a:endParaRPr lang="en-GB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985844" y="2574000"/>
            <a:ext cx="101346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usp_select_employees_by_seniority() 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*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ROUND((DATEDIFF(NOW(), hire_date) / 365.25)) &lt; 15;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79277" y="2709000"/>
            <a:ext cx="2743200" cy="449080"/>
          </a:xfrm>
          <a:prstGeom prst="wedgeRoundRectCallout">
            <a:avLst>
              <a:gd name="adj1" fmla="val -61192"/>
              <a:gd name="adj2" fmla="val 4971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86125" y="3793035"/>
            <a:ext cx="2590800" cy="449080"/>
          </a:xfrm>
          <a:prstGeom prst="wedgeRoundRectCallout">
            <a:avLst>
              <a:gd name="adj1" fmla="val -61910"/>
              <a:gd name="adj2" fmla="val 5216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/>
              <a:t>Executing and Dropping Stored Procedures</a:t>
            </a:r>
            <a:endParaRPr lang="bg-BG" sz="3700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rgbClr val="FFA000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537012" y="4239000"/>
            <a:ext cx="859477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37011" y="2103828"/>
            <a:ext cx="723762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define a parameterized procedure use the syntax: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3195053" y="2261517"/>
            <a:ext cx="72786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usp_procedure_name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(parameter_1_name parameter_type,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parameter_2_name parameter_type,…)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100" y="1380273"/>
            <a:ext cx="105918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usp_select_employees_by_seniority(min_years_at_work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first_name, last_name, hire_date,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ROUND(DATEDIFF(NOW(),DATE(hire_date)) / 365.25,0) AS 'years'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ROUND(DATEDIFF(NOW(),DATE(hire_date)) / 365.25,0) &gt; min_years_at_work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ORDER BY hire_date;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  <a:b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usp_select_employees_by_seniority(15);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41000" y="1380273"/>
            <a:ext cx="3290755" cy="449080"/>
          </a:xfrm>
          <a:prstGeom prst="wedgeRoundRectCallout">
            <a:avLst>
              <a:gd name="adj1" fmla="val -54689"/>
              <a:gd name="adj2" fmla="val 3962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71965" y="2587387"/>
            <a:ext cx="2667000" cy="449080"/>
          </a:xfrm>
          <a:prstGeom prst="wedgeRoundRectCallout">
            <a:avLst>
              <a:gd name="adj1" fmla="val -57662"/>
              <a:gd name="adj2" fmla="val 5657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38537" y="5679000"/>
            <a:ext cx="1666855" cy="449080"/>
          </a:xfrm>
          <a:prstGeom prst="wedgeRoundRectCallout">
            <a:avLst>
              <a:gd name="adj1" fmla="val -65694"/>
              <a:gd name="adj2" fmla="val 599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561000" y="1179000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usp_add_numbers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(first_number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second_number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result INT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SET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= first_number + second_number;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SET @answer=0;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CALL usp_add_numbers(5, 6,@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10200" y="1923073"/>
            <a:ext cx="3063114" cy="449080"/>
          </a:xfrm>
          <a:prstGeom prst="wedgeRoundRectCallout">
            <a:avLst>
              <a:gd name="adj1" fmla="val -63951"/>
              <a:gd name="adj2" fmla="val 1370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10200" y="4896878"/>
            <a:ext cx="3290755" cy="449080"/>
          </a:xfrm>
          <a:prstGeom prst="wedgeRoundRectCallout">
            <a:avLst>
              <a:gd name="adj1" fmla="val -57039"/>
              <a:gd name="adj2" fmla="val 518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0226506" y="5276937"/>
            <a:ext cx="1526524" cy="753731"/>
          </a:xfrm>
          <a:prstGeom prst="wedgeRoundRectCallout">
            <a:avLst>
              <a:gd name="adj1" fmla="val -60399"/>
              <a:gd name="adj2" fmla="val -52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525000" y="3946856"/>
            <a:ext cx="1600200" cy="1174562"/>
            <a:chOff x="9828212" y="2895600"/>
            <a:chExt cx="1600200" cy="117456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828212" y="2895600"/>
              <a:ext cx="16002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@answer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828212" y="3483041"/>
              <a:ext cx="1600200" cy="5871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Employees Promotion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Write a stored procedure that raises employees salaries by        department name (as parameter) </a:t>
            </a:r>
            <a:r>
              <a:rPr lang="en-US" dirty="0">
                <a:solidFill>
                  <a:srgbClr val="FFA000"/>
                </a:solidFill>
              </a:rPr>
              <a:t>by 5%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Use </a:t>
            </a:r>
            <a:r>
              <a:rPr lang="en-US" noProof="1"/>
              <a:t>soft</a:t>
            </a:r>
            <a:r>
              <a:rPr lang="en-US" dirty="0"/>
              <a:t>_</a:t>
            </a:r>
            <a:r>
              <a:rPr lang="en-US" noProof="1"/>
              <a:t>uni</a:t>
            </a:r>
            <a:r>
              <a:rPr lang="en-US" dirty="0"/>
              <a:t> database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1609"/>
            <a:ext cx="11207718" cy="124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1676401"/>
            <a:ext cx="9601200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usp_raise_salaries(department_name varchar(50))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UPDATE employees AS 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 JOIN departments AS 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e.department_id = d.department_id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SET salary = salary * 1.05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WHERE d.name = department_name;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Employees Promotion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309235"/>
            <a:ext cx="11804650" cy="5091566"/>
          </a:xfrm>
        </p:spPr>
        <p:txBody>
          <a:bodyPr/>
          <a:lstStyle/>
          <a:p>
            <a:r>
              <a:rPr lang="en-US" dirty="0">
                <a:latin typeface="+mj-lt"/>
              </a:rPr>
              <a:t>Procedure result for 'Sales' department:</a:t>
            </a:r>
          </a:p>
        </p:txBody>
      </p:sp>
      <p:graphicFrame>
        <p:nvGraphicFramePr>
          <p:cNvPr id="8" name="Group 49"/>
          <p:cNvGraphicFramePr/>
          <p:nvPr/>
        </p:nvGraphicFramePr>
        <p:xfrm>
          <a:off x="1221247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Текстово поле 1"/>
          <p:cNvSpPr txBox="1"/>
          <p:nvPr/>
        </p:nvSpPr>
        <p:spPr>
          <a:xfrm>
            <a:off x="996701" y="3032486"/>
            <a:ext cx="471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before</a:t>
            </a:r>
            <a:r>
              <a:rPr lang="en-US" sz="3200" dirty="0"/>
              <a:t> procedure call: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6394832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50 505.00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75 705.00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Текстово поле 9"/>
          <p:cNvSpPr txBox="1"/>
          <p:nvPr/>
        </p:nvSpPr>
        <p:spPr>
          <a:xfrm>
            <a:off x="6315614" y="3032485"/>
            <a:ext cx="442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after</a:t>
            </a:r>
            <a:r>
              <a:rPr lang="en-US" sz="3200" dirty="0"/>
              <a:t> procedure call: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20644" y="2174777"/>
            <a:ext cx="610626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usp_raise_salaries('Sales');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6102" y="1676400"/>
            <a:ext cx="2899798" cy="2057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Transaction?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Executing Operations As a Whole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User-Defined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FFA000"/>
                </a:solidFill>
              </a:rPr>
              <a:t>sequence of actions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       executed as a whole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</a:t>
            </a:r>
            <a:r>
              <a:rPr lang="en-US" b="1" dirty="0">
                <a:solidFill>
                  <a:srgbClr val="FFA000"/>
                </a:solidFill>
              </a:rPr>
              <a:t>all</a:t>
            </a:r>
            <a:r>
              <a:rPr lang="en-US" dirty="0"/>
              <a:t> of them complete successfully or </a:t>
            </a:r>
            <a:r>
              <a:rPr lang="en-US" b="1" dirty="0">
                <a:solidFill>
                  <a:srgbClr val="FFA000"/>
                </a:solidFill>
              </a:rPr>
              <a:t>none</a:t>
            </a:r>
            <a:r>
              <a:rPr lang="en-US" dirty="0"/>
              <a:t>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the whole operation  is cancelled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90172" y="4775279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cxnSp>
        <p:nvCxnSpPr>
          <p:cNvPr id="7" name="Curved Connector 6"/>
          <p:cNvCxnSpPr>
            <a:stCxn id="16" idx="2"/>
            <a:endCxn id="14" idx="2"/>
          </p:cNvCxnSpPr>
          <p:nvPr/>
        </p:nvCxnSpPr>
        <p:spPr>
          <a:xfrm rot="5400000">
            <a:off x="3672467" y="2459947"/>
            <a:ext cx="12700" cy="3994563"/>
          </a:xfrm>
          <a:prstGeom prst="curvedConnector3">
            <a:avLst>
              <a:gd name="adj1" fmla="val 81085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4010" y="1200952"/>
            <a:ext cx="10151790" cy="527604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b="1" dirty="0">
                <a:solidFill>
                  <a:srgbClr val="FFA000"/>
                </a:solidFill>
              </a:rPr>
              <a:t>consistency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            </a:t>
            </a:r>
            <a:r>
              <a:rPr lang="en-US" b="1" dirty="0">
                <a:solidFill>
                  <a:srgbClr val="FFA000"/>
                </a:solidFill>
              </a:rPr>
              <a:t>integrity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database.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executed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dirty="0">
              <a:solidFill>
                <a:srgbClr val="FFA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99167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7666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1406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8948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05809" y="262034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31174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63801" y="238540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75817" y="4618699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68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0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4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0" y="247775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390" y="406865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303" y="247775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69889" y="409657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70892" y="198120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1017" y="525601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5419" y="247775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30784" y="447610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3411" y="224281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75427" y="447610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3996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2819" y="541872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Problem: Employees Promotion by ID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1" y="1371601"/>
            <a:ext cx="11647669" cy="4988124"/>
          </a:xfrm>
        </p:spPr>
        <p:txBody>
          <a:bodyPr>
            <a:normAutofit/>
          </a:bodyPr>
          <a:lstStyle/>
          <a:p>
            <a:r>
              <a:rPr lang="en-US" dirty="0"/>
              <a:t>Write a transaction that raises an employee's salary by id only if the employee exists in the database</a:t>
            </a:r>
          </a:p>
          <a:p>
            <a:pPr lvl="1"/>
            <a:r>
              <a:rPr lang="en-US" dirty="0"/>
              <a:t>If not, no changes should be made</a:t>
            </a:r>
          </a:p>
          <a:p>
            <a:pPr lvl="1"/>
            <a:r>
              <a:rPr lang="en-US" dirty="0"/>
              <a:t>Use soft_uni database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1408549"/>
            <a:ext cx="104394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CREATE PROCEDURE usp_raise_salary_by_id(id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TRANSACTION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IF((SELECT count(employee_id) FROM employees WHERE employee_id like id)&lt;&gt;1) THEN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	UPDATE employees AS e SET salary = salary + salary*0.05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	WHERE e.employee_id = id;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END IF;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3770" y="1285286"/>
            <a:ext cx="11358019" cy="5434012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dirty="0">
                <a:solidFill>
                  <a:srgbClr val="FFA000"/>
                </a:solidFill>
              </a:rPr>
              <a:t>ACID</a:t>
            </a:r>
            <a:r>
              <a:rPr lang="en-US" dirty="0"/>
              <a:t>" transactions</a:t>
            </a:r>
          </a:p>
          <a:p>
            <a:pPr lvl="1"/>
            <a:r>
              <a:rPr lang="en-US" dirty="0"/>
              <a:t>E.g. Oracle, MySQL, MS SQL Server, …</a:t>
            </a:r>
          </a:p>
          <a:p>
            <a:r>
              <a:rPr lang="en-US" dirty="0"/>
              <a:t>ACID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pic>
        <p:nvPicPr>
          <p:cNvPr id="7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Maintaining the Integrity of the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87464"/>
            <a:ext cx="11276012" cy="4732337"/>
          </a:xfrm>
        </p:spPr>
        <p:txBody>
          <a:bodyPr>
            <a:normAutofit/>
          </a:bodyPr>
          <a:lstStyle/>
          <a:p>
            <a:r>
              <a:rPr lang="en-US" dirty="0"/>
              <a:t>Triggers - small programs in the database itself, activated by the database events application layer</a:t>
            </a:r>
          </a:p>
          <a:p>
            <a:pPr lvl="1"/>
            <a:r>
              <a:rPr lang="en-US" dirty="0"/>
              <a:t>UPDATE, DELETE or INSERT queries</a:t>
            </a:r>
          </a:p>
          <a:p>
            <a:pPr lvl="1"/>
            <a:r>
              <a:rPr lang="en-US" dirty="0"/>
              <a:t>Called in case of specific </a:t>
            </a:r>
            <a:r>
              <a:rPr lang="en-US" b="1" dirty="0">
                <a:solidFill>
                  <a:srgbClr val="FFA000"/>
                </a:solidFill>
              </a:rPr>
              <a:t>event</a:t>
            </a:r>
          </a:p>
          <a:p>
            <a:r>
              <a:rPr lang="en-US" dirty="0"/>
              <a:t>We do not call triggers </a:t>
            </a:r>
            <a:r>
              <a:rPr lang="en-US" b="1" dirty="0">
                <a:solidFill>
                  <a:srgbClr val="FFA000"/>
                </a:solidFill>
              </a:rPr>
              <a:t>explicitly</a:t>
            </a:r>
          </a:p>
          <a:p>
            <a:pPr lvl="1"/>
            <a:r>
              <a:rPr lang="en-US" dirty="0"/>
              <a:t>Triggers are </a:t>
            </a:r>
            <a:r>
              <a:rPr lang="en-US" b="1" dirty="0">
                <a:solidFill>
                  <a:srgbClr val="FFA000"/>
                </a:solidFill>
              </a:rPr>
              <a:t>attached</a:t>
            </a:r>
            <a:r>
              <a:rPr lang="en-US" dirty="0"/>
              <a:t> to a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9" y="1150938"/>
            <a:ext cx="5827713" cy="9826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Before</a:t>
            </a: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04261"/>
            <a:ext cx="0" cy="4038600"/>
          </a:xfrm>
          <a:prstGeom prst="line">
            <a:avLst/>
          </a:prstGeom>
          <a:ln w="25400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8401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After</a:t>
            </a:r>
          </a:p>
          <a:p>
            <a:pPr marL="357505" lvl="1" indent="0">
              <a:lnSpc>
                <a:spcPct val="100000"/>
              </a:lnSpc>
              <a:buNone/>
            </a:pP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56611" y="4646625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6779" y="2389176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9829" y="4722825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4" name="Arrow: Down 13"/>
          <p:cNvSpPr/>
          <p:nvPr/>
        </p:nvSpPr>
        <p:spPr>
          <a:xfrm rot="10800000">
            <a:off x="9574075" y="3884626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5" name="Arrow: Down 14"/>
          <p:cNvSpPr/>
          <p:nvPr/>
        </p:nvSpPr>
        <p:spPr>
          <a:xfrm rot="16200000">
            <a:off x="11028407" y="4584719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6" name="Arrow: Down 15"/>
          <p:cNvSpPr/>
          <p:nvPr/>
        </p:nvSpPr>
        <p:spPr>
          <a:xfrm rot="20894067">
            <a:off x="10261961" y="3758952"/>
            <a:ext cx="329848" cy="1373834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98979" y="4646626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5979" y="2195329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5507" y="4722826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7" name="Arrow: Down 26"/>
          <p:cNvSpPr/>
          <p:nvPr/>
        </p:nvSpPr>
        <p:spPr>
          <a:xfrm rot="10800000">
            <a:off x="1577066" y="3701722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8" name="Arrow: Down 27"/>
          <p:cNvSpPr/>
          <p:nvPr/>
        </p:nvSpPr>
        <p:spPr>
          <a:xfrm rot="16200000">
            <a:off x="4914085" y="4584720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9" name="Arrow: Down 28"/>
          <p:cNvSpPr/>
          <p:nvPr/>
        </p:nvSpPr>
        <p:spPr>
          <a:xfrm rot="20894067">
            <a:off x="2155208" y="3638672"/>
            <a:ext cx="311252" cy="121917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5944" y="1272224"/>
            <a:ext cx="11352212" cy="5280977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703017" y="2743201"/>
            <a:ext cx="2502582" cy="808023"/>
          </a:xfrm>
          <a:prstGeom prst="roundRect">
            <a:avLst>
              <a:gd name="adj" fmla="val 53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77599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3276600" y="5168857"/>
            <a:ext cx="1553418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078598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</a:p>
        </p:txBody>
      </p:sp>
      <p:cxnSp>
        <p:nvCxnSpPr>
          <p:cNvPr id="18" name="Straight Connector 37"/>
          <p:cNvCxnSpPr>
            <a:stCxn id="12" idx="2"/>
            <a:endCxn id="15" idx="0"/>
          </p:cNvCxnSpPr>
          <p:nvPr/>
        </p:nvCxnSpPr>
        <p:spPr>
          <a:xfrm flipH="1">
            <a:off x="4053310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38"/>
          <p:cNvCxnSpPr>
            <a:stCxn id="12" idx="2"/>
            <a:endCxn id="14" idx="0"/>
          </p:cNvCxnSpPr>
          <p:nvPr/>
        </p:nvCxnSpPr>
        <p:spPr>
          <a:xfrm>
            <a:off x="5954308" y="3551223"/>
            <a:ext cx="0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39"/>
          <p:cNvCxnSpPr>
            <a:stCxn id="12" idx="2"/>
            <a:endCxn id="16" idx="0"/>
          </p:cNvCxnSpPr>
          <p:nvPr/>
        </p:nvCxnSpPr>
        <p:spPr>
          <a:xfrm>
            <a:off x="5954309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Triggered</a:t>
            </a:r>
            <a:endParaRPr lang="bg-BG" dirty="0"/>
          </a:p>
        </p:txBody>
      </p:sp>
      <p:sp>
        <p:nvSpPr>
          <p:cNvPr id="13" name="Content Placeholder 4"/>
          <p:cNvSpPr>
            <a:spLocks noGrp="1"/>
          </p:cNvSpPr>
          <p:nvPr>
            <p:ph idx="4294967295"/>
          </p:nvPr>
        </p:nvSpPr>
        <p:spPr>
          <a:xfrm>
            <a:off x="190406" y="1269001"/>
            <a:ext cx="11845594" cy="548825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Create a table </a:t>
            </a:r>
            <a:r>
              <a:rPr lang="en-GB" noProof="1"/>
              <a:t>deleted</a:t>
            </a:r>
            <a:r>
              <a:rPr lang="en-GB" dirty="0"/>
              <a:t>_employees with fields:</a:t>
            </a:r>
          </a:p>
          <a:p>
            <a:pPr lvl="1">
              <a:lnSpc>
                <a:spcPct val="95000"/>
              </a:lnSpc>
            </a:pPr>
            <a:r>
              <a:rPr lang="en-GB" noProof="1"/>
              <a:t>employee</a:t>
            </a:r>
            <a:r>
              <a:rPr lang="en-GB" dirty="0"/>
              <a:t>_id – primary key </a:t>
            </a:r>
          </a:p>
          <a:p>
            <a:pPr lvl="1">
              <a:lnSpc>
                <a:spcPct val="95000"/>
              </a:lnSpc>
            </a:pPr>
            <a:r>
              <a:rPr lang="en-GB" dirty="0"/>
              <a:t>first_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last</a:t>
            </a:r>
            <a:r>
              <a:rPr lang="en-GB" dirty="0"/>
              <a:t>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middle</a:t>
            </a:r>
            <a:r>
              <a:rPr lang="en-GB" dirty="0"/>
              <a:t>_name, </a:t>
            </a:r>
            <a:r>
              <a:rPr lang="en-GB" noProof="1"/>
              <a:t>job</a:t>
            </a:r>
            <a:r>
              <a:rPr lang="en-GB" dirty="0"/>
              <a:t>_title, </a:t>
            </a:r>
            <a:r>
              <a:rPr lang="en-GB" noProof="1"/>
              <a:t>deparment</a:t>
            </a:r>
            <a:r>
              <a:rPr lang="en-GB" dirty="0"/>
              <a:t>_id, salary</a:t>
            </a:r>
          </a:p>
          <a:p>
            <a:pPr>
              <a:lnSpc>
                <a:spcPct val="95000"/>
              </a:lnSpc>
            </a:pPr>
            <a:r>
              <a:rPr lang="en-GB" dirty="0"/>
              <a:t>Add a trigger to the employees table that logs deleted employees into the deleted_</a:t>
            </a:r>
            <a:r>
              <a:rPr lang="en-GB" noProof="1"/>
              <a:t>employees</a:t>
            </a:r>
            <a:r>
              <a:rPr lang="en-GB" dirty="0"/>
              <a:t> table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Use soft_uni database 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14" y="4724400"/>
            <a:ext cx="1828800" cy="1828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45331"/>
            <a:ext cx="9715594" cy="882654"/>
          </a:xfrm>
        </p:spPr>
        <p:txBody>
          <a:bodyPr/>
          <a:lstStyle/>
          <a:p>
            <a:r>
              <a:rPr lang="en-US" dirty="0"/>
              <a:t>Solution: Triggered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35911" y="1584000"/>
            <a:ext cx="9720177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deleted_employees(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employee_id INT PRIMARY KEY AUTO_INCREMENT,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first_name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last_name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middle_name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job_title VARCHAR(50),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department_id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salary DOUBLE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 (2)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0" y="1569937"/>
            <a:ext cx="108966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tr_deleted_employees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DELETE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EACH ROW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INSERT INTO deleted_employees (first_name,last_name,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middle_name,job_title,department_id,salary)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VALUES(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.first_name,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.last_name,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.middle_name,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.job_title,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.department_id,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.salary);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899237" y="2667001"/>
            <a:ext cx="6062577" cy="1209675"/>
          </a:xfrm>
          <a:prstGeom prst="wedgeRoundRectCallout">
            <a:avLst>
              <a:gd name="adj1" fmla="val -57366"/>
              <a:gd name="adj2" fmla="val 5162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and NEW keywords allow you to access columns before/after trigger action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Triggered 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9322" y="1235212"/>
            <a:ext cx="11712085" cy="5317988"/>
          </a:xfrm>
        </p:spPr>
        <p:txBody>
          <a:bodyPr/>
          <a:lstStyle/>
          <a:p>
            <a:r>
              <a:rPr lang="en-US" dirty="0">
                <a:latin typeface="+mj-lt"/>
              </a:rPr>
              <a:t>Trigger action result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NOTE: Remove foreign key checks before trying to delete           employees</a:t>
            </a:r>
          </a:p>
          <a:p>
            <a:pPr lvl="1">
              <a:buClr>
                <a:schemeClr val="tx2"/>
              </a:buClr>
            </a:pPr>
            <a:r>
              <a:rPr lang="en-US" sz="2800" b="1" dirty="0">
                <a:solidFill>
                  <a:srgbClr val="FFA000"/>
                </a:solidFill>
              </a:rPr>
              <a:t>DO NOT</a:t>
            </a:r>
            <a:r>
              <a:rPr lang="en-US" sz="2800" dirty="0">
                <a:solidFill>
                  <a:srgbClr val="FFA000"/>
                </a:solidFill>
              </a:rPr>
              <a:t> </a:t>
            </a:r>
            <a:r>
              <a:rPr lang="en-US" sz="2800" dirty="0"/>
              <a:t>submit foreign key restriction changes in the Judge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264" y="3734748"/>
            <a:ext cx="9220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employee_id IN (1);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371601" y="4445038"/>
            <a:ext cx="578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in </a:t>
            </a:r>
            <a:r>
              <a:rPr lang="en-US" sz="3200" noProof="1"/>
              <a:t>deleted</a:t>
            </a:r>
            <a:r>
              <a:rPr lang="en-US" sz="3200" dirty="0"/>
              <a:t>_</a:t>
            </a:r>
            <a:r>
              <a:rPr lang="en-US" sz="3200" noProof="1"/>
              <a:t>employees</a:t>
            </a:r>
            <a:r>
              <a:rPr lang="en-US" sz="3200" dirty="0"/>
              <a:t> table: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1476022" y="5278437"/>
          <a:ext cx="8305801" cy="954024"/>
        </p:xfrm>
        <a:graphic>
          <a:graphicData uri="http://schemas.openxmlformats.org/drawingml/2006/table">
            <a:tbl>
              <a:tblPr/>
              <a:tblGrid>
                <a:gridCol w="24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2"/>
                </a:solidFill>
              </a:rPr>
              <a:t>We can </a:t>
            </a:r>
            <a:r>
              <a:rPr lang="en-GB" sz="2800" dirty="0">
                <a:solidFill>
                  <a:srgbClr val="FFA000"/>
                </a:solidFill>
              </a:rPr>
              <a:t>optimize</a:t>
            </a:r>
            <a:r>
              <a:rPr lang="en-GB" sz="2800" dirty="0">
                <a:solidFill>
                  <a:schemeClr val="bg2"/>
                </a:solidFill>
              </a:rPr>
              <a:t> with User-defined </a:t>
            </a:r>
            <a:r>
              <a:rPr lang="en-GB" sz="2800" dirty="0">
                <a:solidFill>
                  <a:srgbClr val="FFA000"/>
                </a:solidFill>
              </a:rPr>
              <a:t>Functions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rgbClr val="FFA000"/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improve </a:t>
            </a:r>
            <a:r>
              <a:rPr lang="en-GB" sz="2800" dirty="0">
                <a:solidFill>
                  <a:srgbClr val="FFA000"/>
                </a:solidFill>
              </a:rPr>
              <a:t>security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dirty="0">
                <a:solidFill>
                  <a:srgbClr val="FFA000"/>
                </a:solidFill>
              </a:rPr>
              <a:t>consistency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chemeClr val="bg2"/>
                </a:solidFill>
              </a:rPr>
              <a:t>Stored </a:t>
            </a:r>
            <a:r>
              <a:rPr lang="en-GB" sz="2800" dirty="0">
                <a:solidFill>
                  <a:srgbClr val="FFA000"/>
                </a:solidFill>
              </a:rPr>
              <a:t>Procedures</a:t>
            </a:r>
            <a:r>
              <a:rPr lang="en-GB" sz="2800" dirty="0">
                <a:solidFill>
                  <a:schemeClr val="bg2"/>
                </a:solidFill>
              </a:rPr>
              <a:t> encapsulate </a:t>
            </a:r>
            <a:r>
              <a:rPr lang="en-GB" sz="2800" dirty="0">
                <a:solidFill>
                  <a:srgbClr val="FFA000"/>
                </a:solidFill>
              </a:rPr>
              <a:t>repetitive logic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rgbClr val="FFA000"/>
                </a:solidFill>
              </a:rPr>
              <a:t>Triggers</a:t>
            </a:r>
            <a:r>
              <a:rPr lang="en-GB" sz="2800" dirty="0">
                <a:solidFill>
                  <a:schemeClr val="bg2"/>
                </a:solidFill>
              </a:rPr>
              <a:t> execute </a:t>
            </a:r>
            <a:r>
              <a:rPr lang="en-GB" sz="2800" dirty="0">
                <a:solidFill>
                  <a:srgbClr val="FFA000"/>
                </a:solidFill>
              </a:rPr>
              <a:t>before</a:t>
            </a:r>
            <a:r>
              <a:rPr lang="en-GB" sz="2800" dirty="0">
                <a:solidFill>
                  <a:schemeClr val="bg2"/>
                </a:solidFill>
              </a:rPr>
              <a:t> certain </a:t>
            </a:r>
            <a:r>
              <a:rPr lang="en-GB" sz="2800" dirty="0">
                <a:solidFill>
                  <a:srgbClr val="FFA000"/>
                </a:solidFill>
              </a:rPr>
              <a:t>events</a:t>
            </a:r>
            <a:r>
              <a:rPr lang="en-GB" sz="2800" dirty="0">
                <a:solidFill>
                  <a:schemeClr val="bg2"/>
                </a:solidFill>
              </a:rPr>
              <a:t> on tables.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0"/>
            <a:ext cx="2550947" cy="2635276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User-Defined Functions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Encapsulating Custom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15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2106" y="1211264"/>
            <a:ext cx="11804650" cy="5570537"/>
          </a:xfrm>
        </p:spPr>
        <p:txBody>
          <a:bodyPr/>
          <a:lstStyle/>
          <a:p>
            <a:r>
              <a:rPr lang="en-US" dirty="0"/>
              <a:t>Extend the functionality of a MySQL Server</a:t>
            </a:r>
          </a:p>
          <a:p>
            <a:pPr lvl="1"/>
            <a:r>
              <a:rPr lang="en-US" dirty="0"/>
              <a:t>Modular programming – write </a:t>
            </a:r>
            <a:r>
              <a:rPr lang="en-US" b="1" dirty="0">
                <a:solidFill>
                  <a:srgbClr val="FFA000"/>
                </a:solidFill>
              </a:rPr>
              <a:t>once</a:t>
            </a:r>
            <a:r>
              <a:rPr lang="en-US" dirty="0"/>
              <a:t>, call it </a:t>
            </a:r>
            <a:r>
              <a:rPr lang="en-US" b="1" dirty="0">
                <a:solidFill>
                  <a:srgbClr val="FFA000"/>
                </a:solidFill>
              </a:rPr>
              <a:t>any number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times</a:t>
            </a:r>
          </a:p>
          <a:p>
            <a:pPr lvl="1"/>
            <a:r>
              <a:rPr lang="en-US" dirty="0"/>
              <a:t>Faster execution – doesn't need to be reparsed and reoptimized with each use</a:t>
            </a:r>
          </a:p>
          <a:p>
            <a:pPr lvl="1"/>
            <a:r>
              <a:rPr lang="en-US" dirty="0"/>
              <a:t>Break out complex logic into </a:t>
            </a:r>
            <a:r>
              <a:rPr lang="en-US" b="1" dirty="0">
                <a:solidFill>
                  <a:srgbClr val="FFA000"/>
                </a:solidFill>
              </a:rPr>
              <a:t>shorter code blocks</a:t>
            </a:r>
          </a:p>
          <a:p>
            <a:r>
              <a:rPr lang="en-US" dirty="0"/>
              <a:t>Functions can be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Scalar – return </a:t>
            </a:r>
            <a:r>
              <a:rPr lang="en-US" b="1" dirty="0">
                <a:solidFill>
                  <a:srgbClr val="FFA000"/>
                </a:solidFill>
              </a:rPr>
              <a:t>single value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Table-Valued </a:t>
            </a:r>
            <a:r>
              <a:rPr lang="en-US" dirty="0">
                <a:latin typeface="+mj-lt"/>
              </a:rPr>
              <a:t>– return a </a:t>
            </a:r>
            <a:r>
              <a:rPr lang="en-US" b="1" dirty="0">
                <a:solidFill>
                  <a:srgbClr val="FFA000"/>
                </a:solidFill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sz="3200" dirty="0"/>
              <a:t>Write a function </a:t>
            </a:r>
            <a:r>
              <a:rPr lang="en-GB" sz="3200" b="1" noProof="1">
                <a:solidFill>
                  <a:srgbClr val="FFA000"/>
                </a:solidFill>
              </a:rPr>
              <a:t>ufn</a:t>
            </a:r>
            <a:r>
              <a:rPr lang="en-GB" sz="3200" b="1" dirty="0">
                <a:solidFill>
                  <a:srgbClr val="FFA000"/>
                </a:solidFill>
              </a:rPr>
              <a:t>_</a:t>
            </a:r>
            <a:r>
              <a:rPr lang="en-GB" sz="3200" b="1" noProof="1">
                <a:solidFill>
                  <a:srgbClr val="FFA000"/>
                </a:solidFill>
              </a:rPr>
              <a:t>count</a:t>
            </a:r>
            <a:r>
              <a:rPr lang="en-GB" sz="3200" b="1" dirty="0">
                <a:solidFill>
                  <a:srgbClr val="FFA000"/>
                </a:solidFill>
              </a:rPr>
              <a:t>_</a:t>
            </a:r>
            <a:r>
              <a:rPr lang="en-GB" sz="3200" b="1" noProof="1">
                <a:solidFill>
                  <a:srgbClr val="FFA000"/>
                </a:solidFill>
              </a:rPr>
              <a:t>employees</a:t>
            </a:r>
            <a:r>
              <a:rPr lang="en-GB" sz="3200" b="1" dirty="0">
                <a:solidFill>
                  <a:srgbClr val="FFA000"/>
                </a:solidFill>
              </a:rPr>
              <a:t>_</a:t>
            </a:r>
            <a:r>
              <a:rPr lang="en-GB" sz="3200" b="1" noProof="1">
                <a:solidFill>
                  <a:srgbClr val="FFA000"/>
                </a:solidFill>
              </a:rPr>
              <a:t>by</a:t>
            </a:r>
            <a:r>
              <a:rPr lang="en-GB" sz="3200" b="1" dirty="0">
                <a:solidFill>
                  <a:srgbClr val="FFA000"/>
                </a:solidFill>
              </a:rPr>
              <a:t>_town</a:t>
            </a:r>
            <a:r>
              <a:rPr lang="en-GB" sz="3200" b="1" dirty="0"/>
              <a:t>(</a:t>
            </a:r>
            <a:r>
              <a:rPr lang="en-GB" sz="3200" b="1" noProof="1"/>
              <a:t>town</a:t>
            </a:r>
            <a:r>
              <a:rPr lang="en-GB" sz="3200" b="1" dirty="0"/>
              <a:t>_name)        </a:t>
            </a:r>
            <a:r>
              <a:rPr lang="en-US" sz="3200" dirty="0"/>
              <a:t>that:</a:t>
            </a:r>
          </a:p>
          <a:p>
            <a:pPr lvl="1"/>
            <a:r>
              <a:rPr lang="en-US" sz="3000" dirty="0"/>
              <a:t>Accepts town name as a parameter</a:t>
            </a:r>
          </a:p>
          <a:p>
            <a:pPr lvl="1"/>
            <a:r>
              <a:rPr lang="en-US" sz="3000" dirty="0"/>
              <a:t>Returns the count of employees in the database who live in that town</a:t>
            </a:r>
            <a:endParaRPr lang="en-GB" sz="3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1364466"/>
            <a:ext cx="10591800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CREATE FUNCTION </a:t>
            </a:r>
            <a:r>
              <a:rPr lang="en-US" sz="2000" dirty="0" err="1"/>
              <a:t>ufn_count_employees_by_town</a:t>
            </a:r>
            <a:r>
              <a:rPr lang="en-US" sz="2000" dirty="0"/>
              <a:t>(</a:t>
            </a:r>
            <a:r>
              <a:rPr lang="en-US" sz="2000" dirty="0" err="1"/>
              <a:t>town_name</a:t>
            </a:r>
            <a:r>
              <a:rPr lang="en-US" sz="2000" dirty="0"/>
              <a:t> VARCHAR(20))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RETURNS INT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DETERMINISTIC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BEGIN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A000"/>
                </a:solidFill>
              </a:rPr>
              <a:t>DECLARE</a:t>
            </a:r>
            <a:r>
              <a:rPr lang="en-US" sz="2000" dirty="0"/>
              <a:t> </a:t>
            </a:r>
            <a:r>
              <a:rPr lang="en-US" sz="2000" dirty="0" err="1"/>
              <a:t>e_count</a:t>
            </a:r>
            <a:r>
              <a:rPr lang="en-US" sz="2000" dirty="0"/>
              <a:t> INT;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SET </a:t>
            </a:r>
            <a:r>
              <a:rPr lang="en-US" sz="2000" dirty="0" err="1"/>
              <a:t>e_count</a:t>
            </a:r>
            <a:r>
              <a:rPr lang="en-US" sz="2000" dirty="0"/>
              <a:t> := (SELECT COUNT(</a:t>
            </a:r>
            <a:r>
              <a:rPr lang="en-US" sz="2000" dirty="0" err="1"/>
              <a:t>employee_id</a:t>
            </a:r>
            <a:r>
              <a:rPr lang="en-US" sz="2000" dirty="0"/>
              <a:t>) FROM employees AS 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 JOIN addresses AS a ON </a:t>
            </a:r>
            <a:r>
              <a:rPr lang="en-US" sz="2000" dirty="0" err="1"/>
              <a:t>a.address_id</a:t>
            </a:r>
            <a:r>
              <a:rPr lang="en-US" sz="2000" dirty="0"/>
              <a:t> = </a:t>
            </a:r>
            <a:r>
              <a:rPr lang="en-US" sz="2000" dirty="0" err="1"/>
              <a:t>e.address_id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 JOIN towns AS t ON </a:t>
            </a:r>
            <a:r>
              <a:rPr lang="en-US" sz="2000" dirty="0" err="1"/>
              <a:t>t.town_id</a:t>
            </a:r>
            <a:r>
              <a:rPr lang="en-US" sz="2000" dirty="0"/>
              <a:t> = </a:t>
            </a:r>
            <a:r>
              <a:rPr lang="en-US" sz="2000" dirty="0" err="1"/>
              <a:t>a.town_id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WHERE t.name = </a:t>
            </a:r>
            <a:r>
              <a:rPr lang="en-US" sz="2000" dirty="0" err="1"/>
              <a:t>town_name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A0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e_count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END</a:t>
            </a:r>
            <a:r>
              <a:rPr lang="en-US" sz="2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Count Employees by Town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79400" y="1871744"/>
            <a:ext cx="2743200" cy="449080"/>
          </a:xfrm>
          <a:prstGeom prst="wedgeRoundRectCallout">
            <a:avLst>
              <a:gd name="adj1" fmla="val -57863"/>
              <a:gd name="adj2" fmla="val -5249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01000" y="3069000"/>
            <a:ext cx="2743200" cy="449080"/>
          </a:xfrm>
          <a:prstGeom prst="wedgeRoundRectCallout">
            <a:avLst>
              <a:gd name="adj1" fmla="val -56891"/>
              <a:gd name="adj2" fmla="val 5409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4011" y="1222921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Examples of expected output: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1" y="2874952"/>
            <a:ext cx="79011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ufn_count_employees_by_town('Sofia');</a:t>
            </a:r>
          </a:p>
        </p:txBody>
      </p:sp>
      <p:sp>
        <p:nvSpPr>
          <p:cNvPr id="3" name="Стрелка надясно 2"/>
          <p:cNvSpPr/>
          <p:nvPr/>
        </p:nvSpPr>
        <p:spPr>
          <a:xfrm>
            <a:off x="9012772" y="2979127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93026" y="2874952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9104055" y="1739799"/>
            <a:ext cx="175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Employees</a:t>
            </a:r>
          </a:p>
          <a:p>
            <a:pPr algn="ctr"/>
            <a:r>
              <a:rPr lang="en-US" sz="2800" dirty="0"/>
              <a:t> count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14401" y="4008190"/>
            <a:ext cx="79127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ufn_count_employees_by_town('Berlin');</a:t>
            </a:r>
          </a:p>
        </p:txBody>
      </p:sp>
      <p:sp>
        <p:nvSpPr>
          <p:cNvPr id="14" name="Стрелка надясно 13"/>
          <p:cNvSpPr/>
          <p:nvPr/>
        </p:nvSpPr>
        <p:spPr>
          <a:xfrm>
            <a:off x="8998121" y="4112365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91049" y="4008190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352800" y="2253749"/>
            <a:ext cx="2743200" cy="449080"/>
          </a:xfrm>
          <a:prstGeom prst="wedgeRoundRectCallout">
            <a:avLst>
              <a:gd name="adj1" fmla="val -57608"/>
              <a:gd name="adj2" fmla="val 453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03912" y="5141428"/>
            <a:ext cx="790790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ufn_count_employees_by_town(NULL);</a:t>
            </a:r>
          </a:p>
        </p:txBody>
      </p:sp>
      <p:sp>
        <p:nvSpPr>
          <p:cNvPr id="18" name="Стрелка надясно 17"/>
          <p:cNvSpPr/>
          <p:nvPr/>
        </p:nvSpPr>
        <p:spPr>
          <a:xfrm>
            <a:off x="8979382" y="5245603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787388" y="5141428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143001"/>
            <a:ext cx="2702901" cy="270290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Sets of Queries Stored On DB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</TotalTime>
  <Words>2188</Words>
  <Application>Microsoft Office PowerPoint</Application>
  <PresentationFormat>Widescreen</PresentationFormat>
  <Paragraphs>391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Database Programmability</vt:lpstr>
      <vt:lpstr>Table of Contents</vt:lpstr>
      <vt:lpstr>Questions</vt:lpstr>
      <vt:lpstr>User-Defined Functions</vt:lpstr>
      <vt:lpstr>User-Defined Functions</vt:lpstr>
      <vt:lpstr>Problem: Count Employees by Town</vt:lpstr>
      <vt:lpstr>Solution: Count Employees by Town</vt:lpstr>
      <vt:lpstr>Result: Count Employees by Town</vt:lpstr>
      <vt:lpstr>Stored Procedures</vt:lpstr>
      <vt:lpstr>Stored Procedures</vt:lpstr>
      <vt:lpstr>Creating Stored Procedures</vt:lpstr>
      <vt:lpstr>Executing and Dropping Stored Procedures</vt:lpstr>
      <vt:lpstr>Defining Parameterized Procedures</vt:lpstr>
      <vt:lpstr>Parameterized Stored Procedures – Example</vt:lpstr>
      <vt:lpstr>Returning Values Using OUTPUT Parameters</vt:lpstr>
      <vt:lpstr>Problem: Employees Promotion</vt:lpstr>
      <vt:lpstr>Solution: Employees Promotion</vt:lpstr>
      <vt:lpstr>Result: Employees Promotion</vt:lpstr>
      <vt:lpstr>What is a Transaction?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Problem: Employees Promotion by ID</vt:lpstr>
      <vt:lpstr>Solution: Employees Promotion</vt:lpstr>
      <vt:lpstr>Transactions Properties</vt:lpstr>
      <vt:lpstr>Triggers</vt:lpstr>
      <vt:lpstr>What Are Triggers?</vt:lpstr>
      <vt:lpstr>MySQL Types of Triggers</vt:lpstr>
      <vt:lpstr>Events</vt:lpstr>
      <vt:lpstr>Problem: Triggered</vt:lpstr>
      <vt:lpstr>Solution: Triggered (1)</vt:lpstr>
      <vt:lpstr>Solution: Triggered (2)</vt:lpstr>
      <vt:lpstr>Result: Triggered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Functions; Triggers and Transactions</dc:title>
  <dc:subject>Software Development Course</dc:subject>
  <dc:creator>Software University</dc:creator>
  <cp:keywords>Databases; SoftUni; Software University; MSSQL; SQL Management Studio; SQL Server Express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46</cp:revision>
  <dcterms:created xsi:type="dcterms:W3CDTF">2018-05-23T13:08:44Z</dcterms:created>
  <dcterms:modified xsi:type="dcterms:W3CDTF">2022-10-03T14:05:01Z</dcterms:modified>
  <cp:category>DB Basics Course @ SoftUni - https://softuni.bg/courses/databases-basics-ms-sql-server</cp:category>
</cp:coreProperties>
</file>