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614" r:id="rId35"/>
    <p:sldId id="615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3CF218-30A8-401B-A687-E22BAC3899B4}">
          <p14:sldIdLst>
            <p14:sldId id="256"/>
            <p14:sldId id="257"/>
            <p14:sldId id="258"/>
          </p14:sldIdLst>
        </p14:section>
        <p14:section name="Joins" id="{4482E4EB-B661-4E7B-87D9-209B5E8E03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bqueries" id="{C2231DA1-9254-478B-99A9-757958B253FF}">
          <p14:sldIdLst>
            <p14:sldId id="278"/>
            <p14:sldId id="279"/>
            <p14:sldId id="280"/>
            <p14:sldId id="281"/>
          </p14:sldIdLst>
        </p14:section>
        <p14:section name="Indices" id="{0B14808E-5169-4023-90A1-1EE14E59F6C0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A8C18E47-CEE7-49D9-A95C-E44D1BA8E7BF}">
          <p14:sldIdLst>
            <p14:sldId id="287"/>
            <p14:sldId id="293"/>
            <p14:sldId id="614"/>
            <p14:sldId id="615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BA63B-286B-46C9-B52C-1B6101BC0A03}" type="slidenum">
              <a:rPr lang="en-US"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1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Produces a set of records which </a:t>
            </a:r>
            <a:r>
              <a:rPr lang="en-US" sz="3200" b="1" dirty="0">
                <a:solidFill>
                  <a:schemeClr val="bg1"/>
                </a:solidFill>
              </a:rPr>
              <a:t>match in both tables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3614" y="4039219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#or just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433074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9688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91000" y="5814000"/>
            <a:ext cx="2545372" cy="510626"/>
          </a:xfrm>
          <a:prstGeom prst="wedgeRoundRectCallout">
            <a:avLst>
              <a:gd name="adj1" fmla="val -63516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4" y="1837556"/>
            <a:ext cx="3347814" cy="192747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5009" y="175864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464" y="4131024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0754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026000" y="5942941"/>
            <a:ext cx="2545372" cy="510626"/>
          </a:xfrm>
          <a:prstGeom prst="wedgeRoundRectCallout">
            <a:avLst>
              <a:gd name="adj1" fmla="val -63130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7517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03" y="190133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405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2011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026000" y="5996374"/>
            <a:ext cx="2545372" cy="510626"/>
          </a:xfrm>
          <a:prstGeom prst="wedgeRoundRectCallout">
            <a:avLst>
              <a:gd name="adj1" fmla="val -58494"/>
              <a:gd name="adj2" fmla="val -58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4861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   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00" y="3879000"/>
            <a:ext cx="3581400" cy="237827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2444" y="10528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285" y="161787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467601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51208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8830" y="4343400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(1)</a:t>
            </a:r>
            <a:endParaRPr lang="bg-BG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8888" y="4599002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76000" y="5668030"/>
            <a:ext cx="3005126" cy="581402"/>
          </a:xfrm>
          <a:prstGeom prst="wedgeRoundRectCallout">
            <a:avLst>
              <a:gd name="adj1" fmla="val -56586"/>
              <a:gd name="adj2" fmla="val -42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(2)</a:t>
            </a:r>
            <a:endParaRPr lang="bg-BG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/>
        </p:nvGraphicFramePr>
        <p:xfrm>
          <a:off x="6629401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/>
        </p:nvGraphicFramePr>
        <p:xfrm>
          <a:off x="1524000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2124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5082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7247"/>
              </p:ext>
            </p:extLst>
          </p:nvPr>
        </p:nvGraphicFramePr>
        <p:xfrm>
          <a:off x="2125632" y="4190948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122438" y="3622908"/>
            <a:ext cx="111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</a:t>
            </a:r>
          </a:p>
        </p:txBody>
      </p:sp>
      <p:cxnSp>
        <p:nvCxnSpPr>
          <p:cNvPr id="10" name="Съединител &quot;права стрелка&quot; 9"/>
          <p:cNvCxnSpPr>
            <a:cxnSpLocks/>
          </p:cNvCxnSpPr>
          <p:nvPr/>
        </p:nvCxnSpPr>
        <p:spPr>
          <a:xfrm flipV="1">
            <a:off x="4792960" y="1853652"/>
            <a:ext cx="1684040" cy="2191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>
            <a:cxnSpLocks/>
          </p:cNvCxnSpPr>
          <p:nvPr/>
        </p:nvCxnSpPr>
        <p:spPr>
          <a:xfrm>
            <a:off x="4792960" y="1875570"/>
            <a:ext cx="1691680" cy="40570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800600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2960" y="1866478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800600" y="1872701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6089650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4945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/>
        </p:nvGraphicFramePr>
        <p:xfrm>
          <a:off x="1102755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/>
        </p:nvGraphicFramePr>
        <p:xfrm>
          <a:off x="6248400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INNER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1231"/>
              </p:ext>
            </p:extLst>
          </p:nvPr>
        </p:nvGraphicFramePr>
        <p:xfrm>
          <a:off x="723781" y="1177108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2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0548"/>
              </p:ext>
            </p:extLst>
          </p:nvPr>
        </p:nvGraphicFramePr>
        <p:xfrm>
          <a:off x="6366000" y="1182254"/>
          <a:ext cx="4876800" cy="3103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32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41000" y="2520352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38143" y="2979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752505" y="3846286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366000" y="2957129"/>
            <a:ext cx="4876800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405624" y="2111366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366000" y="3846286"/>
            <a:ext cx="4884727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1235"/>
              </p:ext>
            </p:extLst>
          </p:nvPr>
        </p:nvGraphicFramePr>
        <p:xfrm>
          <a:off x="1776000" y="4630395"/>
          <a:ext cx="8495674" cy="1777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179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LEFT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6292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68098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278506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1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38717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2">
            <a:extLst>
              <a:ext uri="{FF2B5EF4-FFF2-40B4-BE49-F238E27FC236}">
                <a16:creationId xmlns:a16="http://schemas.microsoft.com/office/drawing/2014/main" id="{DE68A67E-97CF-4B26-91E3-D64FA02D6530}"/>
              </a:ext>
            </a:extLst>
          </p:cNvPr>
          <p:cNvSpPr/>
          <p:nvPr/>
        </p:nvSpPr>
        <p:spPr>
          <a:xfrm>
            <a:off x="734870" y="167732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2">
            <a:extLst>
              <a:ext uri="{FF2B5EF4-FFF2-40B4-BE49-F238E27FC236}">
                <a16:creationId xmlns:a16="http://schemas.microsoft.com/office/drawing/2014/main" id="{2CA8C1E8-94E2-4A0F-9883-9661A2303D36}"/>
              </a:ext>
            </a:extLst>
          </p:cNvPr>
          <p:cNvSpPr/>
          <p:nvPr/>
        </p:nvSpPr>
        <p:spPr>
          <a:xfrm>
            <a:off x="741000" y="2979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61" grpId="0" animBg="1"/>
      <p:bldP spid="6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JOINS</a:t>
            </a:r>
          </a:p>
          <a:p>
            <a:pPr lvl="1"/>
            <a:r>
              <a:rPr lang="en-US" dirty="0"/>
              <a:t>Gathering Data From Multiple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Subqueries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RIGHT JOIN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36817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5620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Правоъгълник 17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Правоъгълник 18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Правоъгълник 19"/>
          <p:cNvSpPr/>
          <p:nvPr/>
        </p:nvSpPr>
        <p:spPr>
          <a:xfrm>
            <a:off x="6263051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Правоъгълник 20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2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02273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19">
            <a:extLst>
              <a:ext uri="{FF2B5EF4-FFF2-40B4-BE49-F238E27FC236}">
                <a16:creationId xmlns:a16="http://schemas.microsoft.com/office/drawing/2014/main" id="{E853E88A-9CCC-40EE-B824-52BE80C42CDE}"/>
              </a:ext>
            </a:extLst>
          </p:cNvPr>
          <p:cNvSpPr/>
          <p:nvPr/>
        </p:nvSpPr>
        <p:spPr>
          <a:xfrm>
            <a:off x="6263051" y="2524572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19">
            <a:extLst>
              <a:ext uri="{FF2B5EF4-FFF2-40B4-BE49-F238E27FC236}">
                <a16:creationId xmlns:a16="http://schemas.microsoft.com/office/drawing/2014/main" id="{B0F511FC-8A46-430B-9072-AED2C8B4CAF0}"/>
              </a:ext>
            </a:extLst>
          </p:cNvPr>
          <p:cNvSpPr/>
          <p:nvPr/>
        </p:nvSpPr>
        <p:spPr>
          <a:xfrm>
            <a:off x="6268869" y="21065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5181600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81893" y="1874728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CONCAT(</a:t>
            </a:r>
            <a:r>
              <a:rPr lang="en-US" sz="2800" b="1" noProof="1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' ',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'</a:t>
            </a:r>
            <a:r>
              <a:rPr lang="en-US" sz="2800" b="1" noProof="1">
                <a:latin typeface="Consolas" panose="020B0609020204030204" pitchFamily="49" charset="0"/>
              </a:rPr>
              <a:t>full</a:t>
            </a:r>
            <a:r>
              <a:rPr lang="en-US" sz="2800" b="1" dirty="0">
                <a:latin typeface="Consolas" panose="020B0609020204030204" pitchFamily="49" charset="0"/>
              </a:rPr>
              <a:t>_name',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4572000" y="1543553"/>
            <a:ext cx="2819400" cy="2129098"/>
            <a:chOff x="3177125" y="1931894"/>
            <a:chExt cx="5138738" cy="2403883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35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/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8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/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/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/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sp>
        <p:nvSpPr>
          <p:cNvPr id="9" name="Подзаглавие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0780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4009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7292339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6801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"soft_uni" database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8106900" y="436680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79725"/>
              </p:ext>
            </p:extLst>
          </p:nvPr>
        </p:nvGraphicFramePr>
        <p:xfrm>
          <a:off x="8889466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3759" y="5642283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1877479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81893" y="2122445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'count'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	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78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Indices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Clustered and Non-Clustered Indices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cs typeface="Consolas" panose="020B0609020204030204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cs typeface="Consolas" panose="020B0609020204030204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determine the order </a:t>
            </a:r>
            <a:r>
              <a:rPr lang="en-US" dirty="0">
                <a:solidFill>
                  <a:schemeClr val="tx2"/>
                </a:solidFill>
              </a:rPr>
              <a:t>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b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6" name="Rectangle 9"/>
          <p:cNvSpPr/>
          <p:nvPr/>
        </p:nvSpPr>
        <p:spPr>
          <a:xfrm>
            <a:off x="8382000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6000" y="5659548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8154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800323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5221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stCxn id="6" idx="1"/>
            <a:endCxn id="31" idx="0"/>
          </p:cNvCxnSpPr>
          <p:nvPr/>
        </p:nvCxnSpPr>
        <p:spPr>
          <a:xfrm rot="10800000" flipV="1">
            <a:off x="7497953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stCxn id="6" idx="3"/>
            <a:endCxn id="32" idx="0"/>
          </p:cNvCxnSpPr>
          <p:nvPr/>
        </p:nvCxnSpPr>
        <p:spPr>
          <a:xfrm>
            <a:off x="9448800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stCxn id="6" idx="2"/>
            <a:endCxn id="30" idx="0"/>
          </p:cNvCxnSpPr>
          <p:nvPr/>
        </p:nvCxnSpPr>
        <p:spPr>
          <a:xfrm>
            <a:off x="8915400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stCxn id="31" idx="2"/>
          </p:cNvCxnSpPr>
          <p:nvPr/>
        </p:nvCxnSpPr>
        <p:spPr>
          <a:xfrm flipH="1">
            <a:off x="7130563" y="4930041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stCxn id="31" idx="2"/>
          </p:cNvCxnSpPr>
          <p:nvPr/>
        </p:nvCxnSpPr>
        <p:spPr>
          <a:xfrm>
            <a:off x="7497951" y="4930041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/>
          <p:nvPr/>
        </p:nvCxnSpPr>
        <p:spPr>
          <a:xfrm flipH="1">
            <a:off x="8282192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stCxn id="30" idx="2"/>
          </p:cNvCxnSpPr>
          <p:nvPr/>
        </p:nvCxnSpPr>
        <p:spPr>
          <a:xfrm flipH="1">
            <a:off x="8880930" y="4930041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stCxn id="30" idx="2"/>
          </p:cNvCxnSpPr>
          <p:nvPr/>
        </p:nvCxnSpPr>
        <p:spPr>
          <a:xfrm>
            <a:off x="8915401" y="4930041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stCxn id="32" idx="2"/>
          </p:cNvCxnSpPr>
          <p:nvPr/>
        </p:nvCxnSpPr>
        <p:spPr>
          <a:xfrm flipH="1">
            <a:off x="10078580" y="4930041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stCxn id="32" idx="2"/>
          </p:cNvCxnSpPr>
          <p:nvPr/>
        </p:nvCxnSpPr>
        <p:spPr>
          <a:xfrm>
            <a:off x="10336294" y="4930041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5" name="Rectangle 9"/>
          <p:cNvSpPr/>
          <p:nvPr/>
        </p:nvSpPr>
        <p:spPr>
          <a:xfrm>
            <a:off x="8382000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/>
          <p:cNvSpPr/>
          <p:nvPr/>
        </p:nvSpPr>
        <p:spPr>
          <a:xfrm>
            <a:off x="8317501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6839670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9674568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/>
          <p:cNvCxnSpPr>
            <a:stCxn id="5" idx="1"/>
            <a:endCxn id="30" idx="0"/>
          </p:cNvCxnSpPr>
          <p:nvPr/>
        </p:nvCxnSpPr>
        <p:spPr>
          <a:xfrm rot="10800000" flipV="1">
            <a:off x="7537298" y="2856596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stCxn id="5" idx="3"/>
            <a:endCxn id="31" idx="0"/>
          </p:cNvCxnSpPr>
          <p:nvPr/>
        </p:nvCxnSpPr>
        <p:spPr>
          <a:xfrm>
            <a:off x="9448801" y="2856597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stCxn id="5" idx="2"/>
            <a:endCxn id="29" idx="0"/>
          </p:cNvCxnSpPr>
          <p:nvPr/>
        </p:nvCxnSpPr>
        <p:spPr>
          <a:xfrm>
            <a:off x="8915401" y="3123297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/>
          <p:nvPr/>
        </p:nvCxnSpPr>
        <p:spPr>
          <a:xfrm flipH="1">
            <a:off x="7314725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/>
          <p:nvPr/>
        </p:nvCxnSpPr>
        <p:spPr>
          <a:xfrm>
            <a:off x="7619872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endCxn id="23" idx="2"/>
          </p:cNvCxnSpPr>
          <p:nvPr/>
        </p:nvCxnSpPr>
        <p:spPr>
          <a:xfrm flipH="1">
            <a:off x="8494646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endCxn id="21" idx="2"/>
          </p:cNvCxnSpPr>
          <p:nvPr/>
        </p:nvCxnSpPr>
        <p:spPr>
          <a:xfrm>
            <a:off x="9037323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endCxn id="19" idx="2"/>
          </p:cNvCxnSpPr>
          <p:nvPr/>
        </p:nvCxnSpPr>
        <p:spPr>
          <a:xfrm>
            <a:off x="9037322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endCxn id="17" idx="2"/>
          </p:cNvCxnSpPr>
          <p:nvPr/>
        </p:nvCxnSpPr>
        <p:spPr>
          <a:xfrm flipH="1">
            <a:off x="10264530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endCxn id="15" idx="2"/>
          </p:cNvCxnSpPr>
          <p:nvPr/>
        </p:nvCxnSpPr>
        <p:spPr>
          <a:xfrm>
            <a:off x="10458217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/>
          <p:cNvSpPr/>
          <p:nvPr/>
        </p:nvSpPr>
        <p:spPr>
          <a:xfrm>
            <a:off x="8304146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6519235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0098509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343532" y="4090561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29" idx="2"/>
          </p:cNvCxnSpPr>
          <p:nvPr/>
        </p:nvCxnSpPr>
        <p:spPr>
          <a:xfrm>
            <a:off x="8954747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/>
          <p:cNvCxnSpPr/>
          <p:nvPr/>
        </p:nvCxnSpPr>
        <p:spPr>
          <a:xfrm>
            <a:off x="10402237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/>
          <p:cNvSpPr txBox="1"/>
          <p:nvPr/>
        </p:nvSpPr>
        <p:spPr>
          <a:xfrm>
            <a:off x="4905730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/>
          <p:cNvGrpSpPr/>
          <p:nvPr/>
        </p:nvGrpSpPr>
        <p:grpSpPr>
          <a:xfrm>
            <a:off x="6172200" y="5659548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/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54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/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/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/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/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1" y="2593857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4689" y="4112226"/>
            <a:ext cx="2932706" cy="564085"/>
          </a:xfrm>
          <a:prstGeom prst="wedgeRoundRectCallout">
            <a:avLst>
              <a:gd name="adj1" fmla="val 56525"/>
              <a:gd name="adj2" fmla="val -45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6000" y="4190026"/>
            <a:ext cx="2932706" cy="564085"/>
          </a:xfrm>
          <a:prstGeom prst="wedgeRoundRectCallout">
            <a:avLst>
              <a:gd name="adj1" fmla="val -60444"/>
              <a:gd name="adj2" fmla="val -48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7994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58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>
            <a:fillRect/>
          </a:stretch>
        </p:blipFill>
        <p:spPr>
          <a:xfrm>
            <a:off x="4953000" y="1447801"/>
            <a:ext cx="2090852" cy="246194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155700" y="4325982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281000" y="3868781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802162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1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2484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81200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/>
          <p:nvPr/>
        </p:nvGraphicFramePr>
        <p:xfrm>
          <a:off x="533401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(1)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7400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last_name, name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05294"/>
              </p:ext>
            </p:extLst>
          </p:nvPr>
        </p:nvGraphicFramePr>
        <p:xfrm>
          <a:off x="3733800" y="3609000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4700922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1407205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6536418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8001723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2895601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1752600" y="2261902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010400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2510</Words>
  <Application>Microsoft Office PowerPoint</Application>
  <PresentationFormat>Widescreen</PresentationFormat>
  <Paragraphs>666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 and Indices</vt:lpstr>
      <vt:lpstr>Table of Contents</vt:lpstr>
      <vt:lpstr>Questions</vt:lpstr>
      <vt:lpstr>JOINs</vt:lpstr>
      <vt:lpstr>Data from Multiple Tables</vt:lpstr>
      <vt:lpstr>Cartesian Product (1)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 (1)</vt:lpstr>
      <vt:lpstr>Cross Join (2)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Subqueries</vt:lpstr>
      <vt:lpstr>Subqueries</vt:lpstr>
      <vt:lpstr>Problem: Higher Salary </vt:lpstr>
      <vt:lpstr>Solution: Higher Salary </vt:lpstr>
      <vt:lpstr>Indices</vt:lpstr>
      <vt:lpstr>Indices</vt:lpstr>
      <vt:lpstr>Clustered Indices</vt:lpstr>
      <vt:lpstr>Non-Clustered Indices</vt:lpstr>
      <vt:lpstr>Indices Syntax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92</cp:revision>
  <dcterms:created xsi:type="dcterms:W3CDTF">2018-05-23T13:08:44Z</dcterms:created>
  <dcterms:modified xsi:type="dcterms:W3CDTF">2022-09-30T08:16:12Z</dcterms:modified>
  <cp:category>DB Basics Course @ SoftUni - https://softuni.bg/courses/databases-basics-mysql</cp:category>
</cp:coreProperties>
</file>