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614" r:id="rId44"/>
    <p:sldId id="615" r:id="rId45"/>
    <p:sldId id="304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8762D6-7D9E-4C8E-8775-A61843BD3A27}">
          <p14:sldIdLst>
            <p14:sldId id="256"/>
            <p14:sldId id="257"/>
            <p14:sldId id="258"/>
          </p14:sldIdLst>
        </p14:section>
        <p14:section name="Java Persistence API Inheritance" id="{78D0A463-882E-4D98-B0DD-4B4C99D05C67}">
          <p14:sldIdLst>
            <p14:sldId id="259"/>
            <p14:sldId id="260"/>
            <p14:sldId id="261"/>
          </p14:sldIdLst>
        </p14:section>
        <p14:section name="TABLE_PER_CLASS" id="{C57F0757-4A8C-4BE7-B297-0A88BD3C5B96}">
          <p14:sldIdLst>
            <p14:sldId id="262"/>
            <p14:sldId id="263"/>
            <p14:sldId id="264"/>
            <p14:sldId id="265"/>
            <p14:sldId id="266"/>
          </p14:sldIdLst>
        </p14:section>
        <p14:section name="JOINED" id="{56B32895-83F7-414D-8D60-96C5CD26766A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INGLE_TABLE" id="{79B88135-DD2D-48FC-828E-392B10985B98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Relations" id="{F7361D54-5DB4-4110-AAC4-0E16CCEB69CF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2"/>
            <p14:sldId id="614"/>
            <p14:sldId id="615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90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734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98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658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039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701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7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761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63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8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85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3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Entity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216969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(3)</a:t>
            </a:r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46075"/>
            <a:ext cx="11804650" cy="5570537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5800" y="1836000"/>
            <a:ext cx="61722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>
                <a:solidFill>
                  <a:schemeClr val="tx1"/>
                </a:solidFill>
              </a:rPr>
              <a:t>..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bike = new Bike();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car = new Car();</a:t>
            </a:r>
          </a:p>
          <a:p>
            <a:pPr lvl="1"/>
            <a:endParaRPr lang="en-US" sz="1800" noProof="1">
              <a:solidFill>
                <a:schemeClr val="tx1"/>
              </a:solidFill>
            </a:endParaRP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em.persist(bike);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5800" y="1311157"/>
            <a:ext cx="61722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Main.java</a:t>
            </a: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9048"/>
              </p:ext>
            </p:extLst>
          </p:nvPr>
        </p:nvGraphicFramePr>
        <p:xfrm>
          <a:off x="15240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71031"/>
              </p:ext>
            </p:extLst>
          </p:nvPr>
        </p:nvGraphicFramePr>
        <p:xfrm>
          <a:off x="62484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Disadvantages</a:t>
            </a:r>
            <a:r>
              <a:rPr lang="en-US" sz="3400" dirty="0"/>
              <a:t>: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Repeating information in each table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Changes in super class involves changes in all subclass </a:t>
            </a:r>
            <a:br>
              <a:rPr lang="bg-BG" sz="3200" dirty="0"/>
            </a:br>
            <a:r>
              <a:rPr lang="en-US" sz="3200" dirty="0"/>
              <a:t>tables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Advantages</a:t>
            </a:r>
            <a:r>
              <a:rPr lang="en-US" sz="3400" dirty="0"/>
              <a:t>: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NULL values – no unneeded fields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Simple style to implement inheritance </a:t>
            </a:r>
            <a:br>
              <a:rPr lang="bg-BG" sz="3200" dirty="0"/>
            </a:br>
            <a:r>
              <a:rPr lang="en-US" sz="3200" dirty="0"/>
              <a:t>mapping</a:t>
            </a:r>
            <a:endParaRPr lang="bg-BG" sz="3200" dirty="0"/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Conclusion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8708" y="3876917"/>
            <a:ext cx="2442618" cy="26450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b="1" dirty="0">
                <a:solidFill>
                  <a:schemeClr val="bg1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00" y="4572001"/>
            <a:ext cx="17294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1894947"/>
            <a:ext cx="73152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@Table(name = "vehicles")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@Inheritance(strategy = InheritanceType.JOINED)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public abstract class Vehicle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@Id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@GeneratedValue(strategy = GenerationType.TABLE)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int 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@Basic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Vehicle() {}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    this.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 =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0" y="1385989"/>
            <a:ext cx="731520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7201" y="198120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7201" y="381681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902068"/>
            <a:ext cx="10287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@MappedSuperclass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</a:t>
            </a:r>
            <a:r>
              <a:rPr lang="en-US" sz="2200" noProof="1"/>
              <a:t>TransportationVehicle</a:t>
            </a:r>
            <a:r>
              <a:rPr lang="en-US" sz="22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TransportationVehicle(){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TransportationVehicle(String type,int loadCapacity)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this.loadCapacity = loadCapacity;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Getters and setters</a:t>
            </a:r>
            <a:r>
              <a:rPr lang="en-US" sz="2200" noProof="1">
                <a:solidFill>
                  <a:schemeClr val="tx1"/>
                </a:solidFill>
              </a:rPr>
              <a:t>	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1313921"/>
            <a:ext cx="10287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836815"/>
            <a:ext cx="11380788" cy="4853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@MappedSuperclass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PassengerVehicle</a:t>
            </a:r>
            <a:r>
              <a:rPr lang="en-US" sz="2400" noProof="1">
                <a:solidFill>
                  <a:schemeClr val="tx1"/>
                </a:solidFill>
              </a:rPr>
              <a:t> extends Vehicle {   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private int numOfPassengers;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PassengerVehicle() { }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PassengerVehicle(String type,int numOfPassengers) {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</a:t>
            </a:r>
            <a:r>
              <a:rPr lang="en-US" sz="2400" noProof="1"/>
              <a:t>super</a:t>
            </a:r>
            <a:r>
              <a:rPr lang="en-US" sz="2400" noProof="1">
                <a:solidFill>
                  <a:schemeClr val="tx1"/>
                </a:solidFill>
              </a:rPr>
              <a:t>(type);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this.numOfPassengers = numOfPassengers;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</a:t>
            </a:r>
            <a:r>
              <a:rPr lang="en-US" sz="2400" i="1" noProof="1">
                <a:solidFill>
                  <a:schemeClr val="accent2"/>
                </a:solidFill>
              </a:rPr>
              <a:t>// Getters and setters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187049"/>
            <a:ext cx="1138078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Strategy: Example (4)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2521" y="1671453"/>
            <a:ext cx="592347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numOfContainers;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i="1" noProof="1">
                <a:solidFill>
                  <a:schemeClr val="accent2"/>
                </a:solidFill>
              </a:rPr>
              <a:t>    </a:t>
            </a:r>
            <a:r>
              <a:rPr lang="en-GB" sz="1600" noProof="1">
                <a:solidFill>
                  <a:schemeClr val="tx1"/>
                </a:solidFill>
              </a:rPr>
              <a:t>public Truck(){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Truck(String type, int numOfContainers,int loadCapacity)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super(type,loadCapacity);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this.numOfContainers = numOfContainers;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</a:t>
            </a:r>
            <a:r>
              <a:rPr lang="en-GB" sz="1600" i="1" noProof="1">
                <a:solidFill>
                  <a:schemeClr val="accent2"/>
                </a:solidFill>
              </a:rPr>
              <a:t>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2521" y="1143000"/>
            <a:ext cx="592347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11696" y="1671453"/>
            <a:ext cx="5670686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Car(String type,int numOfPassengers){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 numOfPassengers);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</a:t>
            </a:r>
            <a:r>
              <a:rPr lang="en-GB" sz="1600" i="1" noProof="1">
                <a:solidFill>
                  <a:schemeClr val="accent2"/>
                </a:solidFill>
              </a:rPr>
              <a:t>// Getters and setters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11696" y="1143000"/>
            <a:ext cx="56706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2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892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543801" y="3828182"/>
            <a:ext cx="254801" cy="53650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6948" y="2899932"/>
            <a:ext cx="485910" cy="262334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23636"/>
              </p:ext>
            </p:extLst>
          </p:nvPr>
        </p:nvGraphicFramePr>
        <p:xfrm>
          <a:off x="5095505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505486"/>
              </p:ext>
            </p:extLst>
          </p:nvPr>
        </p:nvGraphicFramePr>
        <p:xfrm>
          <a:off x="533400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numOfPassengers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814942"/>
              </p:ext>
            </p:extLst>
          </p:nvPr>
        </p:nvGraphicFramePr>
        <p:xfrm>
          <a:off x="5376000" y="4532692"/>
          <a:ext cx="6361318" cy="1316736"/>
        </p:xfrm>
        <a:graphic>
          <a:graphicData uri="http://schemas.openxmlformats.org/drawingml/2006/table">
            <a:tbl>
              <a:tblPr/>
              <a:tblGrid>
                <a:gridCol w="7650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068102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528216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42263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numOfContainers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26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Disadvantages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Multiple JOINS - for deep hierarchies it may give </a:t>
            </a:r>
            <a:br>
              <a:rPr lang="en-GB" dirty="0"/>
            </a:br>
            <a:r>
              <a:rPr lang="en-GB" dirty="0"/>
              <a:t>poor performance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NULL values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repeating information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Foreign keys involved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Reduced changes in schema on superclass</a:t>
            </a:r>
            <a:br>
              <a:rPr lang="en-GB" dirty="0"/>
            </a:br>
            <a:r>
              <a:rPr lang="en-GB" dirty="0"/>
              <a:t> changes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3914" y="3072939"/>
            <a:ext cx="2701323" cy="2925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4" y="1150939"/>
            <a:ext cx="11695257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single table is used to store all the instances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inheritance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column for every attribute of every 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discriminator column </a:t>
            </a:r>
            <a:r>
              <a:rPr lang="en-US" dirty="0"/>
              <a:t>is used to determine to which </a:t>
            </a:r>
            <a:br>
              <a:rPr lang="en-US" dirty="0"/>
            </a:br>
            <a:r>
              <a:rPr lang="en-US" dirty="0"/>
              <a:t>class the particular 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Persistence API Inheritance.</a:t>
            </a:r>
          </a:p>
          <a:p>
            <a:r>
              <a:rPr lang="en-US" dirty="0"/>
              <a:t>Table Relations.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07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/>
              <a:t>SINGLE TABLE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5999" y="1788292"/>
            <a:ext cx="7631999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"vehicles")</a:t>
            </a:r>
          </a:p>
          <a:p>
            <a:r>
              <a:rPr lang="en-US" sz="2000" noProof="1"/>
              <a:t>@Inheritance(strategy=InheritanceType.SINGLE_TABLE)</a:t>
            </a:r>
          </a:p>
          <a:p>
            <a:r>
              <a:rPr lang="en-US" sz="2000" noProof="1"/>
              <a:t>@DiscriminatorColumn(name = "type")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@Id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@GeneratedValue(strategy = GenerationType.TABLE)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id;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@Basic</a:t>
            </a:r>
          </a:p>
          <a:p>
            <a:r>
              <a:rPr lang="en-US" sz="2000" noProof="1"/>
              <a:t>    @Column(insertable = false,updatable = false)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Vehicle() {}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Vehicle(String type)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this.type =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  <a:r>
              <a:rPr lang="bg-BG" sz="2000" noProof="1">
                <a:solidFill>
                  <a:schemeClr val="tx1"/>
                </a:solidFill>
              </a:rPr>
              <a:t> </a:t>
            </a:r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5999" y="1214702"/>
            <a:ext cx="763199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03594" y="1905315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17045" y="4114800"/>
            <a:ext cx="3145841" cy="806354"/>
          </a:xfrm>
          <a:prstGeom prst="wedgeRoundRectCallout">
            <a:avLst>
              <a:gd name="adj1" fmla="val -52965"/>
              <a:gd name="adj2" fmla="val -490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81200"/>
            <a:ext cx="1146235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@MappedSuperclass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TransportationVehicle() {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TransportationVehicle(String type, int loadCapacity)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this.loadCapacity =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</a:t>
            </a:r>
            <a:r>
              <a:rPr lang="en-US" sz="2400" i="1" noProof="1">
                <a:solidFill>
                  <a:schemeClr val="accent2"/>
                </a:solidFill>
              </a:rPr>
              <a:t>// Getters and setters</a:t>
            </a:r>
            <a:r>
              <a:rPr lang="en-US" sz="2400" noProof="1">
                <a:solidFill>
                  <a:schemeClr val="tx1"/>
                </a:solidFill>
              </a:rPr>
              <a:t>	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42976"/>
            <a:ext cx="11462358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2129909"/>
            <a:ext cx="91440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@MappedSuperclass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</a:t>
            </a:r>
            <a:r>
              <a:rPr lang="en-US" sz="2000" noProof="1"/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noOfpassengers;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PassengerVehicle() { }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/>
              <a:t>super</a:t>
            </a:r>
            <a:r>
              <a:rPr lang="en-US" sz="2000" noProof="1">
                <a:solidFill>
                  <a:schemeClr val="tx1"/>
                </a:solidFill>
              </a:rPr>
              <a:t>(type);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this.noOfpassengers = noOfpassengers;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i="1" noProof="1">
                <a:solidFill>
                  <a:schemeClr val="accent2"/>
                </a:solidFill>
              </a:rPr>
              <a:t>// Getters and setters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1524000"/>
            <a:ext cx="9144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6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00053"/>
            <a:ext cx="5867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"truck")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</a:t>
            </a:r>
            <a:r>
              <a:rPr lang="en-GB" sz="1600" i="1" noProof="1">
                <a:solidFill>
                  <a:schemeClr val="accent2"/>
                </a:solidFill>
              </a:rPr>
              <a:t>// Constructors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i="1" noProof="1">
                <a:solidFill>
                  <a:schemeClr val="accent2"/>
                </a:solidFill>
              </a:rPr>
              <a:t>    // Getters and setters  </a:t>
            </a:r>
            <a:r>
              <a:rPr lang="en-GB" sz="1600" noProof="1">
                <a:solidFill>
                  <a:schemeClr val="tx1"/>
                </a:solidFill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716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53200" y="1900053"/>
            <a:ext cx="55641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"car")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 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53200" y="1371600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50319"/>
              </p:ext>
            </p:extLst>
          </p:nvPr>
        </p:nvGraphicFramePr>
        <p:xfrm>
          <a:off x="684964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87030"/>
            <a:ext cx="3124200" cy="582600"/>
          </a:xfrm>
          <a:prstGeom prst="wedgeRoundRectCallout">
            <a:avLst>
              <a:gd name="adj1" fmla="val -40500"/>
              <a:gd name="adj2" fmla="val -772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column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1" y="1447800"/>
            <a:ext cx="224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One-to-One, One-to-Many, Many-to-Many</a:t>
            </a:r>
          </a:p>
        </p:txBody>
      </p:sp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226023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– Unidirectional (1)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316506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24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8947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123952"/>
              </p:ext>
            </p:extLst>
          </p:nvPr>
        </p:nvGraphicFramePr>
        <p:xfrm>
          <a:off x="685800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92107"/>
              </p:ext>
            </p:extLst>
          </p:nvPr>
        </p:nvGraphicFramePr>
        <p:xfrm>
          <a:off x="8056776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– Unidirectional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7731" y="1858567"/>
            <a:ext cx="83820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@Entity</a:t>
            </a:r>
          </a:p>
          <a:p>
            <a:r>
              <a:rPr lang="en-US" noProof="1"/>
              <a:t>@Table(name = "shampoos")</a:t>
            </a:r>
          </a:p>
          <a:p>
            <a:r>
              <a:rPr lang="en-US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@OneToOne(optional = false)</a:t>
            </a:r>
          </a:p>
          <a:p>
            <a:r>
              <a:rPr lang="en-US" noProof="1"/>
              <a:t>    @JoinColumn(name = "label_id"</a:t>
            </a:r>
            <a:r>
              <a:rPr lang="en-US" noProof="1">
                <a:solidFill>
                  <a:schemeClr val="tx1"/>
                </a:solidFill>
              </a:rPr>
              <a:t>, 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referencedColumnName = "id"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BasicLabel label;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27731" y="1252659"/>
            <a:ext cx="8382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91000" y="3301715"/>
            <a:ext cx="3429000" cy="45985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68716" y="3480628"/>
            <a:ext cx="2743200" cy="461898"/>
          </a:xfrm>
          <a:prstGeom prst="wedgeRoundRectCallout">
            <a:avLst>
              <a:gd name="adj1" fmla="val -59092"/>
              <a:gd name="adj2" fmla="val 395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96000" y="4210848"/>
            <a:ext cx="2616969" cy="675172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36000" y="5168595"/>
            <a:ext cx="2590800" cy="675607"/>
          </a:xfrm>
          <a:prstGeom prst="wedgeRoundRectCallout">
            <a:avLst>
              <a:gd name="adj1" fmla="val -66518"/>
              <a:gd name="adj2" fmla="val -10477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label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One-To-One – Bidirectional (1)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3619" y="3098692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9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60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206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6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7166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9634"/>
              </p:ext>
            </p:extLst>
          </p:nvPr>
        </p:nvGraphicFramePr>
        <p:xfrm>
          <a:off x="685800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201794"/>
              </p:ext>
            </p:extLst>
          </p:nvPr>
        </p:nvGraphicFramePr>
        <p:xfrm>
          <a:off x="8236043" y="2286001"/>
          <a:ext cx="3282624" cy="2416973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shampoo: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– Bidirectional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8400" y="2133601"/>
            <a:ext cx="7391400" cy="38387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"labels")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BasicLabel implements Label{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@OneToOne(mappedBy = "label", </a:t>
            </a:r>
          </a:p>
          <a:p>
            <a:pPr lvl="1"/>
            <a:r>
              <a:rPr lang="en-US" noProof="1"/>
              <a:t>   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BasicShampoo basicShampoo;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38400" y="1527692"/>
            <a:ext cx="7391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BasicLabel.java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34100" y="3276601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650591" y="4319103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– Unidirectional (1)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6022" y="2966066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09675" y="2966066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9674" y="2825137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30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392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1423" y="244858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24622" y="2794511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21927"/>
              </p:ext>
            </p:extLst>
          </p:nvPr>
        </p:nvGraphicFramePr>
        <p:xfrm>
          <a:off x="414422" y="248521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42620"/>
              </p:ext>
            </p:extLst>
          </p:nvPr>
        </p:nvGraphicFramePr>
        <p:xfrm>
          <a:off x="8720222" y="2480139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int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– Unidirectional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8700" y="2057400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endParaRPr lang="en-US" sz="2200" noProof="1"/>
          </a:p>
          <a:p>
            <a:r>
              <a:rPr lang="en-US" sz="2200" noProof="1"/>
              <a:t>@Entity</a:t>
            </a:r>
          </a:p>
          <a:p>
            <a:r>
              <a:rPr lang="en-US" sz="2200" noProof="1"/>
              <a:t>@Table(name = "shampoos")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noProof="1"/>
              <a:t>@ManyToOne(optional = false)</a:t>
            </a:r>
          </a:p>
          <a:p>
            <a:r>
              <a:rPr lang="en-US" sz="2200" noProof="1"/>
              <a:t>    @JoinColumn(name = "batch_id", referencedColumnName = "id")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ProductionBatch batch;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28700" y="1451492"/>
            <a:ext cx="10058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09800" y="3925778"/>
            <a:ext cx="3591922" cy="378044"/>
          </a:xfrm>
          <a:prstGeom prst="wedgeRoundRectCallout">
            <a:avLst>
              <a:gd name="adj1" fmla="val -38521"/>
              <a:gd name="adj2" fmla="val 781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91250" y="3924157"/>
            <a:ext cx="29337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24600" y="5488954"/>
            <a:ext cx="2362202" cy="910708"/>
          </a:xfrm>
          <a:prstGeom prst="wedgeRoundRectCallout">
            <a:avLst>
              <a:gd name="adj1" fmla="val -36766"/>
              <a:gd name="adj2" fmla="val -6678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64850" y="5488954"/>
            <a:ext cx="2796939" cy="761540"/>
          </a:xfrm>
          <a:prstGeom prst="wedgeRoundRectCallout">
            <a:avLst>
              <a:gd name="adj1" fmla="val -37044"/>
              <a:gd name="adj2" fmla="val -741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batches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– Bidirectional (1)</a:t>
            </a:r>
            <a:endParaRPr lang="bg-BG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3168" y="265682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6821" y="2656820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6820" y="2515891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901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63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8569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1768" y="2485265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131"/>
              </p:ext>
            </p:extLst>
          </p:nvPr>
        </p:nvGraphicFramePr>
        <p:xfrm>
          <a:off x="532168" y="198120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7637"/>
              </p:ext>
            </p:extLst>
          </p:nvPr>
        </p:nvGraphicFramePr>
        <p:xfrm>
          <a:off x="8644022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shampoos:     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– Bidirectional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2246872"/>
            <a:ext cx="11125196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"batches")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ProductionBatch implements Batch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@OneToMany(mappedBy = "batch", targetEntity = BasicShampoo.class, </a:t>
            </a:r>
          </a:p>
          <a:p>
            <a:pPr lvl="1"/>
            <a:r>
              <a:rPr lang="en-US" noProof="1"/>
              <a:t>	       fetch = FetchType.LAZY, cascade = CascadeType.ALL)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Set&lt;Shampoo&gt; shampoos;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1640963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ProductionBatch.java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2400" y="3505201"/>
            <a:ext cx="3886200" cy="337369"/>
          </a:xfrm>
          <a:prstGeom prst="wedgeRoundRectCallout">
            <a:avLst>
              <a:gd name="adj1" fmla="val -39311"/>
              <a:gd name="adj2" fmla="val 86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91498" y="3456419"/>
            <a:ext cx="3124200" cy="386150"/>
          </a:xfrm>
          <a:prstGeom prst="wedgeRoundRectCallout">
            <a:avLst>
              <a:gd name="adj1" fmla="val -40148"/>
              <a:gd name="adj2" fmla="val 819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4680133"/>
            <a:ext cx="2133600" cy="378044"/>
          </a:xfrm>
          <a:prstGeom prst="wedgeRoundRectCallout">
            <a:avLst>
              <a:gd name="adj1" fmla="val -54125"/>
              <a:gd name="adj2" fmla="val -447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 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9200" y="4680133"/>
            <a:ext cx="20574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type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1943" y="1997645"/>
            <a:ext cx="116586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endParaRPr lang="en-US" sz="2000" noProof="1"/>
          </a:p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"shampoos")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@ManyToMany</a:t>
            </a:r>
          </a:p>
          <a:p>
            <a:r>
              <a:rPr lang="en-US" sz="2000" noProof="1"/>
              <a:t>    @JoinTable(name = "shampoos_ingredients",</a:t>
            </a:r>
          </a:p>
          <a:p>
            <a:r>
              <a:rPr lang="en-US" sz="2000" noProof="1"/>
              <a:t>    joinColumns = @JoinColumn(name = "shampoo_id", referencedColumnName = "id"),</a:t>
            </a:r>
          </a:p>
          <a:p>
            <a:r>
              <a:rPr lang="en-US" sz="2000" noProof="1"/>
              <a:t>    inverseJoinColumns = @JoinColumn(name = "ingredient_id", </a:t>
            </a:r>
            <a:br>
              <a:rPr lang="bg-BG" sz="2000" noProof="1"/>
            </a:br>
            <a:r>
              <a:rPr lang="bg-BG" sz="2000" noProof="1"/>
              <a:t>		</a:t>
            </a:r>
            <a:r>
              <a:rPr lang="en-US" sz="2000" noProof="1"/>
              <a:t>referencedColumnName = "id"))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Set&lt;BasicIngredient&gt; ingredients;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1943" y="1391736"/>
            <a:ext cx="116586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1601" y="3505200"/>
            <a:ext cx="3763427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1534" y="3429000"/>
            <a:ext cx="1835067" cy="635446"/>
          </a:xfrm>
          <a:prstGeom prst="wedgeRoundRectCallout">
            <a:avLst>
              <a:gd name="adj1" fmla="val -39819"/>
              <a:gd name="adj2" fmla="val 747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6600" y="5340748"/>
            <a:ext cx="2971800" cy="575303"/>
          </a:xfrm>
          <a:prstGeom prst="wedgeRoundRectCallout">
            <a:avLst>
              <a:gd name="adj1" fmla="val -36127"/>
              <a:gd name="adj2" fmla="val -81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mapping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94540" y="3854274"/>
            <a:ext cx="2051696" cy="649767"/>
          </a:xfrm>
          <a:prstGeom prst="wedgeRoundRectCallout">
            <a:avLst>
              <a:gd name="adj1" fmla="val -62382"/>
              <a:gd name="adj2" fmla="val 391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shampoos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632140" y="3581400"/>
            <a:ext cx="1952024" cy="750894"/>
          </a:xfrm>
          <a:prstGeom prst="wedgeRoundRectCallout">
            <a:avLst>
              <a:gd name="adj1" fmla="val 2370"/>
              <a:gd name="adj2" fmla="val 729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ingredients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9196" y="1891059"/>
            <a:ext cx="9601204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"ingredients")</a:t>
            </a:r>
          </a:p>
          <a:p>
            <a:pPr lvl="1"/>
            <a:r>
              <a:rPr lang="en-US" noProof="1"/>
              <a:t>@Inheritance(strategy = InheritanceType.SINGLE_TABLE)</a:t>
            </a:r>
          </a:p>
          <a:p>
            <a:pPr lvl="1"/>
            <a:r>
              <a:rPr lang="en-US" noProof="1"/>
              <a:t>@DiscriminatorColumn(name = "type", discriminatorType = DiscriminatorType.STRING)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abstract class BasicIngredient implements Ingredient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@ManyToMany(mappedBy = "ingredients", </a:t>
            </a:r>
            <a:br>
              <a:rPr lang="bg-BG" noProof="1"/>
            </a:br>
            <a:r>
              <a:rPr lang="bg-BG" noProof="1"/>
              <a:t>  </a:t>
            </a:r>
            <a:r>
              <a:rPr lang="en-US" noProof="1"/>
              <a:t>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Set&lt;BasicShampoo&gt; shampoos;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9196" y="1285150"/>
            <a:ext cx="96012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BasicIngredient.java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0" y="4191001"/>
            <a:ext cx="4038600" cy="282737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6964" y="4914000"/>
            <a:ext cx="3200400" cy="279578"/>
          </a:xfrm>
          <a:prstGeom prst="wedgeRoundRectCallout">
            <a:avLst>
              <a:gd name="adj1" fmla="val -55431"/>
              <a:gd name="adj2" fmla="val 8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– Fetch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7"/>
            <a:ext cx="11804650" cy="5570538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b="1" dirty="0">
                <a:solidFill>
                  <a:schemeClr val="bg1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46075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Fetching Strategies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EAGER – retrieves all entity objects reachable through fetched </a:t>
            </a:r>
            <a:br>
              <a:rPr lang="en-US" dirty="0"/>
            </a:br>
            <a:r>
              <a:rPr lang="en-US" dirty="0"/>
              <a:t>entity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Can cause </a:t>
            </a:r>
            <a:r>
              <a:rPr lang="en-US" b="1" dirty="0">
                <a:solidFill>
                  <a:schemeClr val="bg1"/>
                </a:solidFill>
              </a:rPr>
              <a:t>slowdown</a:t>
            </a:r>
            <a:r>
              <a:rPr lang="en-US" dirty="0"/>
              <a:t> when used with a big data source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retrieves all reachable entity objects </a:t>
            </a:r>
            <a:r>
              <a:rPr lang="en-US" b="1" dirty="0">
                <a:solidFill>
                  <a:schemeClr val="bg1"/>
                </a:solidFill>
              </a:rPr>
              <a:t>only when fetched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entity's getter method is called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492583" y="4953001"/>
            <a:ext cx="11162385" cy="1449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University university = em.find((long) 1); </a:t>
            </a:r>
            <a:r>
              <a:rPr lang="en-US" noProof="1"/>
              <a:t>// collection students = null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/>
              <a:t>// The collection holding the students is populated when the getter is called</a:t>
            </a:r>
          </a:p>
          <a:p>
            <a:r>
              <a:rPr lang="en-US" noProof="1">
                <a:solidFill>
                  <a:schemeClr val="tx1"/>
                </a:solidFill>
              </a:rPr>
              <a:t>university.getStudents();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1"/>
            <a:ext cx="9715594" cy="882654"/>
          </a:xfrm>
        </p:spPr>
        <p:txBody>
          <a:bodyPr/>
          <a:lstStyle/>
          <a:p>
            <a:r>
              <a:rPr lang="en-US" dirty="0"/>
              <a:t>Cascading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50939"/>
            <a:ext cx="11784012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JPA translates </a:t>
            </a:r>
            <a:r>
              <a:rPr lang="en-US" b="1" noProof="1">
                <a:solidFill>
                  <a:schemeClr val="bg1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b="1" noProof="1">
                <a:solidFill>
                  <a:schemeClr val="bg1"/>
                </a:solidFill>
              </a:rPr>
              <a:t>DML</a:t>
            </a:r>
            <a:r>
              <a:rPr lang="en-US" noProof="1"/>
              <a:t> </a:t>
            </a:r>
            <a:br>
              <a:rPr lang="bg-BG" noProof="1"/>
            </a:br>
            <a:r>
              <a:rPr lang="en-US" noProof="1"/>
              <a:t>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behavior is configured through the </a:t>
            </a:r>
            <a:r>
              <a:rPr lang="en-US" b="1" dirty="0">
                <a:solidFill>
                  <a:schemeClr val="bg1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</a:t>
            </a:r>
            <a:br>
              <a:rPr lang="bg-BG" sz="3200" noProof="1"/>
            </a:br>
            <a:r>
              <a:rPr lang="en-US" sz="3200" noProof="1"/>
              <a:t>operations cascade to related entities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</a:t>
            </a:r>
            <a:br>
              <a:rPr lang="en-US" sz="3200" noProof="1"/>
            </a:br>
            <a:r>
              <a:rPr lang="en-US" sz="3200" noProof="1"/>
              <a:t>into managed state when the owning entity is merged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</a:t>
            </a:r>
            <a:br>
              <a:rPr lang="bg-BG" sz="3200" noProof="1"/>
            </a:br>
            <a:r>
              <a:rPr lang="en-US" sz="3200" noProof="1"/>
              <a:t>operation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 Persistence API Inheritance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192272"/>
            <a:ext cx="3200400" cy="1066800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Fundamental Inheritance Concepts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CascadeType.DETACH</a:t>
            </a:r>
            <a:r>
              <a:rPr lang="en-US" noProof="1"/>
              <a:t>: detaches all related entities if a </a:t>
            </a:r>
            <a:br>
              <a:rPr lang="en-US" noProof="1"/>
            </a:br>
            <a:r>
              <a:rPr lang="en-US" noProof="1"/>
              <a:t>"manual detach" occurs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CascadeType.ALL</a:t>
            </a:r>
            <a:r>
              <a:rPr lang="en-US" noProof="1"/>
              <a:t>: is shorthand for all of the above cascade</a:t>
            </a:r>
            <a:br>
              <a:rPr lang="bg-BG" noProof="1"/>
            </a:br>
            <a:r>
              <a:rPr lang="en-US" noProof="1"/>
              <a:t> operations</a:t>
            </a:r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Relational databases don't support inheritance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It is implemented by JPA: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SINGLE_TABLE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TABLE_PER_CLASS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JOINED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Table relations are Un/Bidirectional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One-to-One</a:t>
            </a:r>
            <a:r>
              <a:rPr lang="en-GB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Many-to-One</a:t>
            </a:r>
            <a:r>
              <a:rPr lang="en-GB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Many-to-Many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28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endParaRPr lang="bg-BG" dirty="0"/>
          </a:p>
          <a:p>
            <a:r>
              <a:rPr lang="en-US" dirty="0"/>
              <a:t>Inheritance is a fundamental concept in most programming </a:t>
            </a:r>
            <a:br>
              <a:rPr lang="bg-BG" dirty="0"/>
            </a:br>
            <a:r>
              <a:rPr lang="en-US" dirty="0"/>
              <a:t>languages</a:t>
            </a:r>
          </a:p>
          <a:p>
            <a:pPr lvl="1"/>
            <a:r>
              <a:rPr lang="en-US" dirty="0"/>
              <a:t>SQL does not support this kind of relationships</a:t>
            </a:r>
            <a:endParaRPr lang="bg-BG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Implemented by any JPA framework by </a:t>
            </a:r>
            <a:br>
              <a:rPr lang="bg-BG" dirty="0"/>
            </a:br>
            <a:r>
              <a:rPr lang="bg-BG" dirty="0"/>
              <a:t>	</a:t>
            </a:r>
            <a:r>
              <a:rPr lang="en-US" b="1" dirty="0">
                <a:solidFill>
                  <a:schemeClr val="bg1"/>
                </a:solidFill>
              </a:rPr>
              <a:t>inheriting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83" y="1155803"/>
            <a:ext cx="11804650" cy="5570537"/>
          </a:xfrm>
        </p:spPr>
        <p:txBody>
          <a:bodyPr/>
          <a:lstStyle/>
          <a:p>
            <a:r>
              <a:rPr lang="en-US" dirty="0"/>
              <a:t>Implemented by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javax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persistence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.Inheritance</a:t>
            </a:r>
            <a:r>
              <a:rPr lang="en-US" sz="3000" b="1" dirty="0">
                <a:solidFill>
                  <a:srgbClr val="F3CD60"/>
                </a:solidFill>
                <a:latin typeface="Consolas" panose="020B0609020204030204" pitchFamily="49" charset="0"/>
              </a:rPr>
              <a:t> </a:t>
            </a:r>
            <a:br>
              <a:rPr lang="bg-BG" sz="2800" b="1" dirty="0">
                <a:solidFill>
                  <a:srgbClr val="F3CD60"/>
                </a:solidFill>
                <a:latin typeface="Consolas" panose="020B0609020204030204" pitchFamily="49" charset="0"/>
              </a:rPr>
            </a:br>
            <a:r>
              <a:rPr lang="en-US" dirty="0"/>
              <a:t>annotation</a:t>
            </a:r>
          </a:p>
          <a:p>
            <a:r>
              <a:rPr lang="en-US" dirty="0"/>
              <a:t>The following mapping strategies are used to map the entity </a:t>
            </a:r>
            <a:br>
              <a:rPr lang="bg-BG" dirty="0"/>
            </a:br>
            <a:r>
              <a:rPr lang="en-US" dirty="0"/>
              <a:t>data to the underlying database:</a:t>
            </a:r>
          </a:p>
          <a:p>
            <a:pPr lvl="1"/>
            <a:r>
              <a:rPr lang="en-US" dirty="0"/>
              <a:t>A single </a:t>
            </a:r>
            <a:r>
              <a:rPr lang="en-US" b="1" dirty="0">
                <a:solidFill>
                  <a:schemeClr val="bg1"/>
                </a:solidFill>
              </a:rPr>
              <a:t>table per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hierarchy</a:t>
            </a:r>
          </a:p>
          <a:p>
            <a:pPr lvl="1"/>
            <a:r>
              <a:rPr lang="en-US" dirty="0"/>
              <a:t>A table per </a:t>
            </a:r>
            <a:r>
              <a:rPr lang="en-US" b="1" dirty="0">
                <a:solidFill>
                  <a:schemeClr val="bg1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</a:t>
            </a:r>
            <a:r>
              <a:rPr lang="bg-BG" dirty="0"/>
              <a:t> </a:t>
            </a:r>
            <a:r>
              <a:rPr lang="en-GB" dirty="0"/>
              <a:t>Strategy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 creation for each entity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table defined for each concrete class in the inheritance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inheritance to be used in the object model, when it does not exist in the data model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Querying root or branch classes can be very </a:t>
            </a:r>
            <a:br>
              <a:rPr lang="bg-BG" dirty="0"/>
            </a:br>
            <a:r>
              <a:rPr lang="en-US" dirty="0"/>
              <a:t>difficult and </a:t>
            </a:r>
            <a:r>
              <a:rPr lang="en-US" b="1" dirty="0">
                <a:solidFill>
                  <a:schemeClr val="bg1"/>
                </a:solidFill>
              </a:rPr>
              <a:t>inefficient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072552"/>
            <a:ext cx="9067800" cy="4404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@Entity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@Inheritance(strategy = InheritanceType.TABLE_PER_CLASS)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public abstract class Vehicle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@Id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@GeneratedValue(strategy = GenerationType.TABLE)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long id;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@Basic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String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Vehicle() {}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Vehicle(String type)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    this.type =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}</a:t>
            </a:r>
            <a:br>
              <a:rPr lang="bg-BG" sz="2000" b="1" noProof="1">
                <a:latin typeface="Consolas" panose="020B0609020204030204" pitchFamily="49" charset="0"/>
              </a:rPr>
            </a:b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466644"/>
            <a:ext cx="90678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3401" y="191396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3401" y="3871599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698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"bikes")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Bike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"BIKE";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Bike(){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9698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90665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"cars")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Car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90665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6601" y="2467769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67801" y="2492616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2404</Words>
  <Application>Microsoft Office PowerPoint</Application>
  <PresentationFormat>Widescreen</PresentationFormat>
  <Paragraphs>587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Hibernate (JPA) Code First Entity Relations</vt:lpstr>
      <vt:lpstr>Table of Contents</vt:lpstr>
      <vt:lpstr>Questions</vt:lpstr>
      <vt:lpstr>Java Persistence API Inheritance</vt:lpstr>
      <vt:lpstr>Inheritance</vt:lpstr>
      <vt:lpstr>JPA Inheritance Strategies</vt:lpstr>
      <vt:lpstr>Table Per Class Strategy</vt:lpstr>
      <vt:lpstr>Table Per Class Strategy: Example (1)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 (1)</vt:lpstr>
      <vt:lpstr>Table Per Class Strategy: Example (2)</vt:lpstr>
      <vt:lpstr>Table Per Class Strategy: Example (3)</vt:lpstr>
      <vt:lpstr>Table Per Class Strategy: Example (4)</vt:lpstr>
      <vt:lpstr>Results – Joined Strategy</vt:lpstr>
      <vt:lpstr>Results – Joined Strategy</vt:lpstr>
      <vt:lpstr>Table Per Class: Single Table</vt:lpstr>
      <vt:lpstr>SINGLE TABLE: Example</vt:lpstr>
      <vt:lpstr>Table Per Class Strategy: Example (1)</vt:lpstr>
      <vt:lpstr>Table Per Class Strategy: Example (2)</vt:lpstr>
      <vt:lpstr>Table Per Class Strategy: Example (3)</vt:lpstr>
      <vt:lpstr>Results – Joined Strategy</vt:lpstr>
      <vt:lpstr>Table Relations</vt:lpstr>
      <vt:lpstr>Database Relationships</vt:lpstr>
      <vt:lpstr>One-To-One – Unidirectional (1)</vt:lpstr>
      <vt:lpstr>One-To-One – Unidirectional (2)</vt:lpstr>
      <vt:lpstr>One-To-One – Bidirectional (1)</vt:lpstr>
      <vt:lpstr>One-To-One – Bidirectional (2)</vt:lpstr>
      <vt:lpstr>Many-To-One – Unidirectional (1)</vt:lpstr>
      <vt:lpstr>Many-To-One – Unidirectional (2)</vt:lpstr>
      <vt:lpstr>One-To-Many – Bidirectional (1)</vt:lpstr>
      <vt:lpstr>One-To-Many – Bidirectional (2)</vt:lpstr>
      <vt:lpstr>Many-To-Many – Unidirectional</vt:lpstr>
      <vt:lpstr>Many-To-Many – Bidirectional</vt:lpstr>
      <vt:lpstr>Lazy Loading – Fetch Types</vt:lpstr>
      <vt:lpstr>Fetching Strategies</vt:lpstr>
      <vt:lpstr>Cascading (1)</vt:lpstr>
      <vt:lpstr>Cascading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78</cp:revision>
  <dcterms:created xsi:type="dcterms:W3CDTF">2018-05-23T13:08:44Z</dcterms:created>
  <dcterms:modified xsi:type="dcterms:W3CDTF">2022-10-11T14:38:47Z</dcterms:modified>
  <cp:category>https://softuni.bg/trainings/1444/databases-advanced-hibernate-october-2016</cp:category>
</cp:coreProperties>
</file>