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1304" r:id="rId2"/>
    <p:sldId id="1305" r:id="rId3"/>
    <p:sldId id="1306" r:id="rId4"/>
    <p:sldId id="1307" r:id="rId5"/>
    <p:sldId id="1308" r:id="rId6"/>
    <p:sldId id="1347" r:id="rId7"/>
    <p:sldId id="1348" r:id="rId8"/>
    <p:sldId id="1338" r:id="rId9"/>
    <p:sldId id="1336" r:id="rId10"/>
    <p:sldId id="1309" r:id="rId11"/>
    <p:sldId id="1349" r:id="rId12"/>
    <p:sldId id="1350" r:id="rId13"/>
    <p:sldId id="1343" r:id="rId14"/>
    <p:sldId id="1352" r:id="rId15"/>
    <p:sldId id="1353" r:id="rId16"/>
    <p:sldId id="1341" r:id="rId17"/>
    <p:sldId id="1310" r:id="rId18"/>
    <p:sldId id="1337" r:id="rId19"/>
    <p:sldId id="1334" r:id="rId20"/>
    <p:sldId id="1333" r:id="rId21"/>
    <p:sldId id="401" r:id="rId22"/>
    <p:sldId id="1354" r:id="rId23"/>
    <p:sldId id="1355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47"/>
            <p14:sldId id="1348"/>
            <p14:sldId id="1338"/>
            <p14:sldId id="1336"/>
            <p14:sldId id="1309"/>
            <p14:sldId id="1349"/>
            <p14:sldId id="1350"/>
            <p14:sldId id="1343"/>
            <p14:sldId id="1352"/>
            <p14:sldId id="1353"/>
          </p14:sldIdLst>
        </p14:section>
        <p14:section name="ORM Advantages" id="{3975BD24-6264-4BEB-B096-C9D1B414820A}">
          <p14:sldIdLst>
            <p14:sldId id="1341"/>
            <p14:sldId id="1310"/>
            <p14:sldId id="1337"/>
            <p14:sldId id="1334"/>
          </p14:sldIdLst>
        </p14:section>
        <p14:section name="Conclusion" id="{EEF783E4-896D-4A40-8151-751DD59FA1E4}">
          <p14:sldIdLst>
            <p14:sldId id="1333"/>
            <p14:sldId id="401"/>
            <p14:sldId id="1354"/>
            <p14:sldId id="135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33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3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65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83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91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34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0"/>
          <a:stretch/>
        </p:blipFill>
        <p:spPr>
          <a:xfrm>
            <a:off x="3533778" y="2268762"/>
            <a:ext cx="4345381" cy="28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</a:t>
            </a:r>
            <a:br>
              <a:rPr lang="en-US" dirty="0"/>
            </a:br>
            <a:r>
              <a:rPr lang="en-US" dirty="0"/>
              <a:t>data operations as: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persist, update, delete, merge, </a:t>
            </a:r>
            <a:r>
              <a:rPr lang="en-US" dirty="0" err="1"/>
              <a:t>createQuery</a:t>
            </a:r>
            <a:r>
              <a:rPr lang="en-US" dirty="0"/>
              <a:t> and so on.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Save entity to DB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Retrieve data from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 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35038" y="2642001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31000" y="2439000"/>
            <a:ext cx="4556516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Student(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session.save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(student);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2138" y="2139241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students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73757" y="4824795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4"/>
          <p:cNvSpPr txBox="1"/>
          <p:nvPr/>
        </p:nvSpPr>
        <p:spPr>
          <a:xfrm>
            <a:off x="966000" y="4694445"/>
            <a:ext cx="4556516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(Student)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6598967" y="4694445"/>
            <a:ext cx="4962042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 * FROM students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WHERE id=1;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5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dirty="0"/>
              <a:t>We can use and specific ORM Query Language as </a:t>
            </a:r>
            <a:r>
              <a:rPr lang="en-US" b="1" dirty="0">
                <a:solidFill>
                  <a:schemeClr val="bg1"/>
                </a:solidFill>
              </a:rPr>
              <a:t>HQL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Using HQL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Using SQL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6000" y="2453171"/>
            <a:ext cx="59850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List&lt;Student&gt;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("FROM Student").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Box 4"/>
          <p:cNvSpPr txBox="1"/>
          <p:nvPr/>
        </p:nvSpPr>
        <p:spPr>
          <a:xfrm>
            <a:off x="2946000" y="4284000"/>
            <a:ext cx="59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Employee";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query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query.addEntity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results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529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gnetic Disk 17"/>
          <p:cNvSpPr/>
          <p:nvPr/>
        </p:nvSpPr>
        <p:spPr bwMode="auto">
          <a:xfrm>
            <a:off x="8175718" y="2259000"/>
            <a:ext cx="2420282" cy="3240000"/>
          </a:xfrm>
          <a:prstGeom prst="flowChartMagneticDisk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the database after the entity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6000" y="2633008"/>
            <a:ext cx="2520000" cy="26809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48626" y="335349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36000" y="431052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936000" y="3623008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77249" y="360050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First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7235757" y="3622832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09873" y="3434516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409873" y="444747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33991" y="2578669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33092" y="2382987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75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old-fashioned, but very powerful</a:t>
            </a:r>
          </a:p>
          <a:p>
            <a:r>
              <a:rPr lang="en-US" dirty="0"/>
              <a:t>Implemented in the "classical" 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+ XML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2676000" y="2645519"/>
            <a:ext cx="5760000" cy="3996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&lt;description&gt;Mapping file&lt;/description&gt;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&lt;entity class="Employee"&gt;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&lt;table name="EMPLOYEETABLE"/&gt;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&lt;id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&lt;generated-value strategy="TABLE"/&gt;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&lt;/id&gt;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&lt;column name="EMP_NAME" length="100"/&gt;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&lt;/entity&gt;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Java annotations and XML</a:t>
            </a:r>
          </a:p>
          <a:p>
            <a:r>
              <a:rPr lang="en-US" dirty="0"/>
              <a:t>Easier to implement and maintain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Mapped to DB Tables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486000" y="2754000"/>
            <a:ext cx="477034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@Table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"employees")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"name")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"position")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position;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And disadvantages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ORM Advantages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5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Productivity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Eliminates repetitive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Generates database automatically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Fewer lines of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Easier to manage object model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Lazy loading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Caching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Database vendor independence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database is abstracted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Can be configured outside the application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088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Due to overhead or auto generated SQL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Some operations are hard to implement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Lose understanding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What the code is actually doing -</a:t>
            </a:r>
            <a:br>
              <a:rPr lang="en-US" dirty="0"/>
            </a:br>
            <a:r>
              <a:rPr lang="en-US" dirty="0"/>
              <a:t> the developer is more in control using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9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Introduction to ORM</a:t>
            </a:r>
          </a:p>
          <a:p>
            <a:pPr lvl="1"/>
            <a:r>
              <a:rPr lang="en-GB" dirty="0"/>
              <a:t>Architecture</a:t>
            </a:r>
          </a:p>
          <a:p>
            <a:pPr lvl="1"/>
            <a:r>
              <a:rPr lang="en-GB" dirty="0"/>
              <a:t>Example</a:t>
            </a:r>
          </a:p>
          <a:p>
            <a:pPr lvl="1"/>
            <a:r>
              <a:rPr lang="en-GB" dirty="0"/>
              <a:t>Approaches</a:t>
            </a:r>
          </a:p>
          <a:p>
            <a:r>
              <a:rPr lang="en-GB" dirty="0"/>
              <a:t>ORM Advantages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Object-Relational Mapping </a:t>
            </a:r>
            <a:r>
              <a:rPr lang="en-US" sz="3400" dirty="0">
                <a:solidFill>
                  <a:schemeClr val="bg2"/>
                </a:solidFill>
              </a:rPr>
              <a:t>(ORM) allows manipulating databases </a:t>
            </a:r>
            <a:r>
              <a:rPr lang="en-US" sz="3400" b="1" dirty="0">
                <a:solidFill>
                  <a:schemeClr val="accent1"/>
                </a:solidFill>
              </a:rPr>
              <a:t>using common classes and objects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chemeClr val="bg2"/>
                </a:solidFill>
              </a:rPr>
              <a:t>The main difference, between JDBC and ORM, is </a:t>
            </a:r>
            <a:r>
              <a:rPr lang="en-GB" sz="3400" b="1" dirty="0">
                <a:solidFill>
                  <a:schemeClr val="accent1"/>
                </a:solidFill>
              </a:rPr>
              <a:t>complexity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 + XML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mapped to </a:t>
            </a:r>
            <a:r>
              <a:rPr lang="en-US" sz="3400" b="1" dirty="0">
                <a:solidFill>
                  <a:schemeClr val="accent1"/>
                </a:solidFill>
              </a:rPr>
              <a:t>DB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tables</a:t>
            </a:r>
          </a:p>
          <a:p>
            <a:pPr>
              <a:buClr>
                <a:schemeClr val="bg2"/>
              </a:buClr>
            </a:pPr>
            <a:endParaRPr lang="en-GB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18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java-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Technique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converting data </a:t>
            </a:r>
            <a:r>
              <a:rPr lang="en-GB" dirty="0"/>
              <a:t>between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incompatible type systems using </a:t>
            </a: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languages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ym typeface="Wingdings" panose="05000000000000000000" pitchFamily="2" charset="2"/>
              </a:rPr>
              <a:t>Java/C#/etc. classes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Database Tables 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Java/C#/etc.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(2)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959808" y="3729010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00" y="2659671"/>
            <a:ext cx="4840497" cy="2705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7288" r="5609" b="5068"/>
          <a:stretch/>
        </p:blipFill>
        <p:spPr>
          <a:xfrm>
            <a:off x="1776000" y="2754001"/>
            <a:ext cx="2700001" cy="27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In OOP, data-management tasks act 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are almost always </a:t>
            </a:r>
            <a:r>
              <a:rPr lang="en-US" b="1" dirty="0">
                <a:solidFill>
                  <a:schemeClr val="bg1"/>
                </a:solidFill>
              </a:rPr>
              <a:t>non-scalar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can only store and manipulate </a:t>
            </a:r>
            <a:r>
              <a:rPr lang="en-US" b="1" dirty="0">
                <a:solidFill>
                  <a:schemeClr val="bg1"/>
                </a:solidFill>
              </a:rPr>
              <a:t>scalar</a:t>
            </a:r>
            <a:r>
              <a:rPr lang="en-US" dirty="0"/>
              <a:t> values, organized within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endParaRPr lang="en-US" dirty="0"/>
          </a:p>
          <a:p>
            <a:r>
              <a:rPr lang="en-US" dirty="0"/>
              <a:t>We must </a:t>
            </a:r>
            <a:r>
              <a:rPr lang="en-US" b="1" dirty="0">
                <a:solidFill>
                  <a:schemeClr val="bg1"/>
                </a:solidFill>
              </a:rPr>
              <a:t>manually</a:t>
            </a:r>
            <a:r>
              <a:rPr lang="en-US" dirty="0"/>
              <a:t> convert values into groups of simpler values to store in DB and convert them back when </a:t>
            </a:r>
            <a:r>
              <a:rPr lang="en-GB" dirty="0"/>
              <a:t>we retrieve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ORM?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main difference, between JDBC and ORM, is </a:t>
            </a:r>
            <a:r>
              <a:rPr lang="en-GB" b="1" dirty="0">
                <a:solidFill>
                  <a:schemeClr val="bg1"/>
                </a:solidFill>
              </a:rPr>
              <a:t>complexity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JDBC/SQL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simple as to present data directly from the database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domain driven and the relations among objects is complex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 and ORM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40720" y="1558534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Presentation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0720" y="3214487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Service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1000" y="4869000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Persistence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000" y="5623332"/>
            <a:ext cx="4500000" cy="529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ORM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8029986" y="3750185"/>
            <a:ext cx="1890000" cy="2743408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2620720" y="2470456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2631000" y="4199334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131069" y="5139926"/>
            <a:ext cx="900788" cy="748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1049</Words>
  <Application>Microsoft Office PowerPoint</Application>
  <PresentationFormat>Widescreen</PresentationFormat>
  <Paragraphs>206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ORM Introduction</vt:lpstr>
      <vt:lpstr>What is ORM? </vt:lpstr>
      <vt:lpstr>What is ORM? (2)</vt:lpstr>
      <vt:lpstr>Why do we need ORM?</vt:lpstr>
      <vt:lpstr>JDBC and ORM</vt:lpstr>
      <vt:lpstr>Application Architecture</vt:lpstr>
      <vt:lpstr>ORM Frameworks: Features</vt:lpstr>
      <vt:lpstr>Perform data operations with ORM (1)</vt:lpstr>
      <vt:lpstr>Perform data operations with ORM (2)</vt:lpstr>
      <vt:lpstr>Code First Model</vt:lpstr>
      <vt:lpstr>POJO + XML</vt:lpstr>
      <vt:lpstr>POJO Mapped to DB Tables</vt:lpstr>
      <vt:lpstr>ORM Advantages</vt:lpstr>
      <vt:lpstr>ORM Advantages (1)</vt:lpstr>
      <vt:lpstr>ORM Advantages (2)</vt:lpstr>
      <vt:lpstr>ORM Disadvantages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166</cp:revision>
  <dcterms:created xsi:type="dcterms:W3CDTF">2018-05-23T13:08:44Z</dcterms:created>
  <dcterms:modified xsi:type="dcterms:W3CDTF">2022-10-11T14:38:22Z</dcterms:modified>
  <cp:category>programming;computer programming;software development;databases</cp:category>
</cp:coreProperties>
</file>