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92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9" r:id="rId43"/>
    <p:sldId id="614" r:id="rId44"/>
    <p:sldId id="615" r:id="rId45"/>
    <p:sldId id="291" r:id="rId46"/>
    <p:sldId id="2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B073B23-2AF6-4C23-88BD-611E5C395E89}">
          <p14:sldIdLst>
            <p14:sldId id="256"/>
            <p14:sldId id="257"/>
            <p14:sldId id="258"/>
          </p14:sldIdLst>
        </p14:section>
        <p14:section name="Framework" id="{9B1B9743-E765-4629-8E2A-D521F1C1DB20}">
          <p14:sldIdLst>
            <p14:sldId id="292"/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Spring Data Framework" id="{6C1F79E5-8A8E-4F17-BFF6-0EC02BEFBB9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pring Data Repositories" id="{9B4D4D60-EA63-489F-B5AE-210F6F1A50F1}">
          <p14:sldIdLst>
            <p14:sldId id="269"/>
            <p14:sldId id="270"/>
            <p14:sldId id="271"/>
          </p14:sldIdLst>
        </p14:section>
        <p14:section name="Spring Data Query Creation" id="{EEAE0815-C4C8-451D-B6E4-D669935AC619}">
          <p14:sldIdLst>
            <p14:sldId id="272"/>
            <p14:sldId id="273"/>
            <p14:sldId id="274"/>
            <p14:sldId id="275"/>
          </p14:sldIdLst>
        </p14:section>
        <p14:section name="Spring Data Services" id="{E13D1651-D2DA-49EB-ABF2-E6CA3260AE72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2305B059-6EFF-4146-AD51-98F0831C384B}">
          <p14:sldIdLst>
            <p14:sldId id="283"/>
            <p14:sldId id="289"/>
            <p14:sldId id="614"/>
            <p14:sldId id="615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Data, Repositories,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2077381"/>
            <a:ext cx="2774457" cy="2774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Projects</a:t>
            </a:r>
          </a:p>
        </p:txBody>
      </p:sp>
    </p:spTree>
    <p:extLst>
      <p:ext uri="{BB962C8B-B14F-4D97-AF65-F5344CB8AC3E}">
        <p14:creationId xmlns:p14="http://schemas.microsoft.com/office/powerpoint/2010/main" val="3236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/>
              <a:t>Makes it easy to </a:t>
            </a:r>
            <a:r>
              <a:rPr lang="en-GB" b="1" dirty="0">
                <a:solidFill>
                  <a:schemeClr val="bg1"/>
                </a:solidFill>
              </a:rPr>
              <a:t>create stand-alone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production-grade Spring based Applications</a:t>
            </a:r>
            <a:endParaRPr lang="en-GB" dirty="0"/>
          </a:p>
          <a:p>
            <a:r>
              <a:rPr lang="en-US" dirty="0"/>
              <a:t>Spring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comprehensive programming and configuration model </a:t>
            </a:r>
            <a:r>
              <a:rPr lang="en-GB" dirty="0"/>
              <a:t>for modern Java-based enterprise applications - on any kind of deployment platform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GB" dirty="0"/>
              <a:t>Spring Data's mission is to </a:t>
            </a:r>
            <a:r>
              <a:rPr lang="en-GB" b="1" dirty="0">
                <a:solidFill>
                  <a:schemeClr val="bg1"/>
                </a:solidFill>
              </a:rPr>
              <a:t>provide a familiar and consistent</a:t>
            </a:r>
            <a:r>
              <a:rPr lang="en-GB" dirty="0"/>
              <a:t>, Spring-based </a:t>
            </a:r>
            <a:r>
              <a:rPr lang="en-GB" b="1" dirty="0">
                <a:solidFill>
                  <a:schemeClr val="bg1"/>
                </a:solidFill>
              </a:rPr>
              <a:t>programming model for data access</a:t>
            </a:r>
            <a:r>
              <a:rPr lang="en-GB" dirty="0"/>
              <a:t> while still retaining the special traits of the underlying data store</a:t>
            </a:r>
          </a:p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Cloud</a:t>
            </a:r>
          </a:p>
          <a:p>
            <a:pPr lvl="1"/>
            <a:r>
              <a:rPr lang="en-GB" dirty="0"/>
              <a:t>Spring Cloud </a:t>
            </a:r>
            <a:r>
              <a:rPr lang="en-GB" b="1" dirty="0">
                <a:solidFill>
                  <a:schemeClr val="bg1"/>
                </a:solidFill>
              </a:rPr>
              <a:t>provides tools for developers to quickly build</a:t>
            </a:r>
            <a:r>
              <a:rPr lang="en-GB" dirty="0"/>
              <a:t> some of the </a:t>
            </a:r>
            <a:r>
              <a:rPr lang="en-GB" b="1" dirty="0">
                <a:solidFill>
                  <a:schemeClr val="bg1"/>
                </a:solidFill>
              </a:rPr>
              <a:t>common patterns in distributed systems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79" y="1269000"/>
            <a:ext cx="2612441" cy="2612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205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7157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Open-Source Application framework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inversion of control container</a:t>
            </a:r>
            <a:r>
              <a:rPr lang="en-GB" dirty="0"/>
              <a:t> for the Java platform</a:t>
            </a:r>
          </a:p>
          <a:p>
            <a:r>
              <a:rPr lang="en-GB" dirty="0"/>
              <a:t>Core features can be used by any Java application </a:t>
            </a:r>
            <a:r>
              <a:rPr lang="en-GB" b="1" dirty="0">
                <a:solidFill>
                  <a:schemeClr val="bg1"/>
                </a:solidFill>
              </a:rPr>
              <a:t>extensions</a:t>
            </a:r>
            <a:r>
              <a:rPr lang="en-GB" dirty="0"/>
              <a:t> for building web applications </a:t>
            </a:r>
            <a:r>
              <a:rPr lang="en-GB" b="1" dirty="0">
                <a:solidFill>
                  <a:schemeClr val="bg1"/>
                </a:solidFill>
              </a:rPr>
              <a:t>on top of the Java 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0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Framework</a:t>
            </a:r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608" y="2154741"/>
            <a:ext cx="3554786" cy="1137532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Spring Framework Ecosystem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framework for the Java Platform</a:t>
            </a:r>
          </a:p>
          <a:p>
            <a:pPr lvl="1"/>
            <a:r>
              <a:rPr lang="en-US" dirty="0"/>
              <a:t>Technology stack - includes several modules that provide a range of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Framework</a:t>
            </a:r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971800" y="2895599"/>
            <a:ext cx="29374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Access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6019800" y="2895600"/>
            <a:ext cx="2819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Servlets </a:t>
            </a:r>
          </a:p>
          <a:p>
            <a:pPr algn="ctr" defTabSz="1217930" latinLnBrk="1"/>
            <a:endParaRPr lang="en-US" sz="20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2971800" y="4572001"/>
            <a:ext cx="58674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Container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Core, Context, Beans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971800" y="54864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835087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cxnSp>
        <p:nvCxnSpPr>
          <p:cNvPr id="12" name="Съединител &quot;права стрелка&quot; 11"/>
          <p:cNvCxnSpPr/>
          <p:nvPr/>
        </p:nvCxnSpPr>
        <p:spPr>
          <a:xfrm flipV="1">
            <a:off x="2133600" y="3650428"/>
            <a:ext cx="618990" cy="28587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30423" y="3969539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1800" y="2895599"/>
            <a:ext cx="2937428" cy="144921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  <p:bldP spid="8" grpId="0" animBg="1"/>
      <p:bldP spid="9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Library that adds an </a:t>
            </a:r>
            <a:r>
              <a:rPr lang="en-US" sz="3400" b="1" dirty="0">
                <a:solidFill>
                  <a:schemeClr val="bg1"/>
                </a:solidFill>
              </a:rPr>
              <a:t>extra layer of abstraction </a:t>
            </a:r>
            <a:r>
              <a:rPr lang="en-US" sz="3400" dirty="0"/>
              <a:t>on the top of our JPA provider</a:t>
            </a:r>
          </a:p>
          <a:p>
            <a:r>
              <a:rPr lang="en-US" sz="3400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Data JPA is not a JPA provider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04" y="4048225"/>
            <a:ext cx="4779640" cy="246450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Framework</a:t>
            </a:r>
            <a:endParaRPr lang="en-GB" dirty="0"/>
          </a:p>
          <a:p>
            <a:pPr lvl="1"/>
            <a:r>
              <a:rPr lang="en-GB" dirty="0"/>
              <a:t>Spring Platform</a:t>
            </a:r>
          </a:p>
          <a:p>
            <a:pPr lvl="2"/>
            <a:r>
              <a:rPr lang="en-GB" dirty="0"/>
              <a:t>Spring Projects</a:t>
            </a:r>
          </a:p>
          <a:p>
            <a:pPr lvl="3"/>
            <a:r>
              <a:rPr lang="en-GB" dirty="0"/>
              <a:t>Spring Boot</a:t>
            </a:r>
          </a:p>
          <a:p>
            <a:pPr lvl="3"/>
            <a:r>
              <a:rPr lang="en-GB" dirty="0"/>
              <a:t>Spring </a:t>
            </a:r>
            <a:r>
              <a:rPr lang="en-US" dirty="0"/>
              <a:t>Framework</a:t>
            </a:r>
          </a:p>
          <a:p>
            <a:r>
              <a:rPr lang="en-US" dirty="0"/>
              <a:t>Spring Data Framework</a:t>
            </a:r>
            <a:endParaRPr lang="en-US" sz="3600" dirty="0"/>
          </a:p>
          <a:p>
            <a:r>
              <a:rPr lang="en-US" dirty="0"/>
              <a:t>Spring Data Repositories </a:t>
            </a:r>
            <a:endParaRPr lang="en-US" sz="3600" dirty="0"/>
          </a:p>
          <a:p>
            <a:r>
              <a:rPr lang="en-US" sz="3600" dirty="0"/>
              <a:t>Spring Data Query Creation</a:t>
            </a:r>
          </a:p>
          <a:p>
            <a:r>
              <a:rPr lang="en-US" sz="3600" dirty="0"/>
              <a:t>Spring Data Services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164500" y="1628275"/>
            <a:ext cx="396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Spring Data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95200" y="2999875"/>
            <a:ext cx="7101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Hibernate,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EclipseLink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etc.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>
            <a:off x="4069500" y="2426469"/>
            <a:ext cx="0" cy="4610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/>
          <p:nvPr/>
        </p:nvCxnSpPr>
        <p:spPr>
          <a:xfrm>
            <a:off x="4069500" y="3802758"/>
            <a:ext cx="0" cy="4191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/>
          <p:cNvSpPr/>
          <p:nvPr/>
        </p:nvSpPr>
        <p:spPr>
          <a:xfrm>
            <a:off x="2850300" y="4371475"/>
            <a:ext cx="2438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</a:t>
            </a:r>
          </a:p>
        </p:txBody>
      </p:sp>
      <p:cxnSp>
        <p:nvCxnSpPr>
          <p:cNvPr id="13" name="Съединител &quot;права стрелка&quot; 12"/>
          <p:cNvCxnSpPr/>
          <p:nvPr/>
        </p:nvCxnSpPr>
        <p:spPr>
          <a:xfrm flipH="1">
            <a:off x="31242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/>
          <p:cNvSpPr/>
          <p:nvPr/>
        </p:nvSpPr>
        <p:spPr>
          <a:xfrm>
            <a:off x="1524000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RDBMS</a:t>
            </a: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101268" y="2807768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/>
          <p:cNvCxnSpPr/>
          <p:nvPr/>
        </p:nvCxnSpPr>
        <p:spPr>
          <a:xfrm>
            <a:off x="44196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/>
          <p:cNvSpPr/>
          <p:nvPr/>
        </p:nvSpPr>
        <p:spPr>
          <a:xfrm>
            <a:off x="4148123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NRDBMS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ldLvl="0" animBg="1"/>
      <p:bldP spid="14" grpId="0" animBg="1"/>
      <p:bldP spid="15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</a:t>
            </a:r>
            <a:br>
              <a:rPr lang="en-US" dirty="0"/>
            </a:br>
            <a:r>
              <a:rPr lang="en-US" dirty="0"/>
              <a:t>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</a:t>
            </a:r>
            <a:br>
              <a:rPr lang="en-US" dirty="0"/>
            </a:br>
            <a:r>
              <a:rPr lang="en-US" dirty="0"/>
              <a:t>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Dependencies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828800" y="2708994"/>
            <a:ext cx="883920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&lt;parent&gt;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</a:t>
            </a:r>
            <a:r>
              <a:rPr lang="en-US" noProof="1"/>
              <a:t>org.springframework.boot</a:t>
            </a:r>
            <a:r>
              <a:rPr lang="en-US" noProof="1">
                <a:solidFill>
                  <a:schemeClr val="tx1"/>
                </a:solidFill>
              </a:rPr>
              <a:t>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</a:t>
            </a:r>
            <a:r>
              <a:rPr lang="en-US" noProof="1"/>
              <a:t>spring-boot-starter-parent</a:t>
            </a:r>
            <a:r>
              <a:rPr lang="en-US" noProof="1">
                <a:solidFill>
                  <a:schemeClr val="tx1"/>
                </a:solidFill>
              </a:rPr>
              <a:t>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&lt;/parent&gt;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828800" y="2126644"/>
            <a:ext cx="88392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 algn="ctr"/>
            <a:r>
              <a:rPr lang="en-US" sz="2400" noProof="1"/>
              <a:t>pom.xml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03632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spring-boot-starter-data-jpa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mysql-connector-java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	&lt;scope&gt;runtime&lt;/scope&gt;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&lt;/dependencies&gt;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08200" y="2153544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51000" y="4019605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1125196" cy="4544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org.apache.maven.plugins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&lt;version&gt;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3.8.0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4297837"/>
            <a:ext cx="2362200" cy="669865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9627" y="1032933"/>
            <a:ext cx="12030786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Spring boot configurations are held in an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application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.properties </a:t>
            </a:r>
            <a:r>
              <a:rPr lang="en-US" sz="3200" dirty="0"/>
              <a:t>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(1)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1551000" y="2159980"/>
            <a:ext cx="91584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spring.datasource.driverClassName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spring.datasource.password = 12345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spring.jpa.properties.hibernate.dialect = 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spring.jpa.hibernate.ddl-auto = create-drop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551000" y="162900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28036" y="4061602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90048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properties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2272108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4200" y="2948459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 settings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Repositories</a:t>
            </a:r>
          </a:p>
        </p:txBody>
      </p:sp>
      <p:pic>
        <p:nvPicPr>
          <p:cNvPr id="1026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69" y="11155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69" y="12679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Spring Framework Ecosystem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pic>
        <p:nvPicPr>
          <p:cNvPr id="10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49" y="3404171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4574590"/>
            <a:ext cx="2131451" cy="213145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93231" y="1469842"/>
            <a:ext cx="6400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T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findOne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- 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long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 rot="16200000" flipV="1">
            <a:off x="7536005" y="3693860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1" y="2362200"/>
            <a:ext cx="3352798" cy="33527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</a:t>
            </a:r>
            <a:r>
              <a:rPr lang="bg-BG" sz="9600" b="1" dirty="0"/>
              <a:t>-</a:t>
            </a:r>
            <a:r>
              <a:rPr lang="en-US" sz="9600" b="1" dirty="0"/>
              <a:t>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Query Creation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4603489" y="1522533"/>
            <a:ext cx="2961255" cy="2241840"/>
            <a:chOff x="3351212" y="1367690"/>
            <a:chExt cx="4769131" cy="3610506"/>
          </a:xfrm>
        </p:grpSpPr>
        <p:pic>
          <p:nvPicPr>
            <p:cNvPr id="7" name="Картина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Mechanism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chemeClr val="bg1"/>
                </a:solidFill>
                <a:ea typeface="+mj-ea"/>
                <a:cs typeface="+mj-cs"/>
              </a:rPr>
              <a:t>find…By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ea typeface="+mj-ea"/>
                <a:cs typeface="+mj-cs"/>
              </a:rPr>
              <a:t>query…By</a:t>
            </a:r>
            <a:r>
              <a:rPr lang="en-US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17" y="2725654"/>
            <a:ext cx="3995822" cy="399582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525840" y="1744711"/>
            <a:ext cx="10218360" cy="1990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StudentRepository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JpaRepository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Long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525840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4495800" y="4550860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495800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5000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Custom method </a:t>
            </a:r>
          </a:p>
        </p:txBody>
      </p:sp>
      <p:sp>
        <p:nvSpPr>
          <p:cNvPr id="3" name="Стрелка: наляво и нагоре 2"/>
          <p:cNvSpPr/>
          <p:nvPr/>
        </p:nvSpPr>
        <p:spPr>
          <a:xfrm flipH="1">
            <a:off x="3352800" y="3903795"/>
            <a:ext cx="838200" cy="990600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graphicFrame>
        <p:nvGraphicFramePr>
          <p:cNvPr id="6" name="Group 49"/>
          <p:cNvGraphicFramePr/>
          <p:nvPr/>
        </p:nvGraphicFramePr>
        <p:xfrm>
          <a:off x="531003" y="1510529"/>
          <a:ext cx="11127597" cy="4721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x.last_name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and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x.firstname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findByLastnameOrFirstname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or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=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findByStartDateBetween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startDate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between 1? and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x.age 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&lt;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Containing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findByFirstnameContaining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like ?1 (parameter bound wrapped in %)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findByAgeIn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(Collection&lt;Age&gt; ages)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age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in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Services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58" y="1354358"/>
            <a:ext cx="3073903" cy="2700278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Encapsulating Business Logic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logic </a:t>
            </a:r>
            <a:br>
              <a:rPr lang="en-US" dirty="0"/>
            </a:br>
            <a:r>
              <a:rPr lang="en-US" dirty="0"/>
              <a:t>into layers</a:t>
            </a:r>
          </a:p>
          <a:p>
            <a:pPr lvl="1"/>
            <a:r>
              <a:rPr lang="en-US" dirty="0"/>
              <a:t>Service classes are categorized into a particular layer and share </a:t>
            </a:r>
            <a:br>
              <a:rPr lang="en-US" dirty="0"/>
            </a:br>
            <a:r>
              <a:rPr lang="en-US" dirty="0"/>
              <a:t>functionality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on 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entities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600200" y="1451861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b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6712" y="3410403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b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5430591"/>
            <a:ext cx="491331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01000" y="3369307"/>
            <a:ext cx="2362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  <a:endParaRPr lang="bg-BG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1000" y="1451860"/>
            <a:ext cx="23622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</a:p>
          <a:p>
            <a:pPr algn="ctr" defTabSz="1217930" latinLnBrk="1"/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9358" y="1498600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9357" y="3406804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6410" y="4841388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9898" y="2829310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371600" y="1747212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371600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8600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Business Logic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1713719"/>
            <a:ext cx="8686800" cy="5067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StudentService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163637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1562" y="1632314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Service 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71508" y="3348417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StudentRepository injection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7800" y="4912438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Method implementation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SpringApplication.run(MainApplication.class,args);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066800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9600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Spring Boot Entry Point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134000"/>
            <a:ext cx="2925000" cy="292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143000" y="1719714"/>
            <a:ext cx="96774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ConsoleRunner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CommandLineRunner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143000" y="1169632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8001" y="1624288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520" y="2594343"/>
            <a:ext cx="2286000" cy="456568"/>
          </a:xfrm>
          <a:prstGeom prst="wedgeRoundRectCallout">
            <a:avLst>
              <a:gd name="adj1" fmla="val -55521"/>
              <a:gd name="adj2" fmla="val 2047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 service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8000" y="3429148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Major service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090" y="5726456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Persist data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Spring Data is </a:t>
            </a:r>
            <a:r>
              <a:rPr lang="en-US" sz="3200" b="1" dirty="0">
                <a:solidFill>
                  <a:schemeClr val="bg1"/>
                </a:solidFill>
              </a:rPr>
              <a:t>part of </a:t>
            </a: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Spring Framework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It is not a JPA Provider, just an abstraction  over 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Spring Data builds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>
                <a:solidFill>
                  <a:schemeClr val="bg2"/>
                </a:solidFill>
              </a:rPr>
              <a:t> over </a:t>
            </a:r>
            <a:r>
              <a:rPr lang="en-US" sz="3200" b="1" dirty="0">
                <a:solidFill>
                  <a:schemeClr val="bg1"/>
                </a:solidFill>
              </a:rPr>
              <a:t>conventions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Main </a:t>
            </a:r>
            <a:r>
              <a:rPr lang="en-US" sz="3200" b="1" dirty="0">
                <a:solidFill>
                  <a:schemeClr val="bg1"/>
                </a:solidFill>
              </a:rPr>
              <a:t>concept</a:t>
            </a:r>
            <a:r>
              <a:rPr lang="en-US" sz="3200" dirty="0">
                <a:solidFill>
                  <a:schemeClr val="bg2"/>
                </a:solidFill>
              </a:rPr>
              <a:t> of Spring Data are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37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Platform for </a:t>
            </a:r>
            <a:r>
              <a:rPr lang="en-GB" b="1" dirty="0">
                <a:solidFill>
                  <a:schemeClr val="bg1"/>
                </a:solidFill>
              </a:rPr>
              <a:t>developing software applications</a:t>
            </a:r>
          </a:p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foundation</a:t>
            </a:r>
            <a:r>
              <a:rPr lang="en-GB" b="1" dirty="0"/>
              <a:t> </a:t>
            </a:r>
            <a:r>
              <a:rPr lang="en-GB" dirty="0"/>
              <a:t>on which </a:t>
            </a:r>
            <a:r>
              <a:rPr lang="en-GB" b="1" dirty="0">
                <a:solidFill>
                  <a:schemeClr val="bg1"/>
                </a:solidFill>
              </a:rPr>
              <a:t>software developers </a:t>
            </a:r>
            <a:r>
              <a:rPr lang="en-GB" dirty="0"/>
              <a:t>can </a:t>
            </a:r>
            <a:r>
              <a:rPr lang="en-GB" b="1" dirty="0">
                <a:solidFill>
                  <a:schemeClr val="bg1"/>
                </a:solidFill>
              </a:rPr>
              <a:t>build programs </a:t>
            </a:r>
            <a:r>
              <a:rPr lang="en-GB" dirty="0"/>
              <a:t>for a </a:t>
            </a:r>
            <a:r>
              <a:rPr lang="en-GB" b="1" dirty="0">
                <a:solidFill>
                  <a:schemeClr val="bg1"/>
                </a:solidFill>
              </a:rPr>
              <a:t>specific platform</a:t>
            </a:r>
          </a:p>
          <a:p>
            <a:r>
              <a:rPr lang="en-GB" dirty="0"/>
              <a:t>Similar </a:t>
            </a:r>
            <a:r>
              <a:rPr lang="en-GB" b="1" dirty="0">
                <a:solidFill>
                  <a:schemeClr val="bg1"/>
                </a:solidFill>
              </a:rPr>
              <a:t>to an API</a:t>
            </a:r>
          </a:p>
          <a:p>
            <a:pPr lvl="1"/>
            <a:r>
              <a:rPr lang="en-GB" dirty="0"/>
              <a:t>A Framework </a:t>
            </a:r>
            <a:r>
              <a:rPr lang="en-GB" b="1" dirty="0">
                <a:solidFill>
                  <a:schemeClr val="bg1"/>
                </a:solidFill>
              </a:rPr>
              <a:t>includes an API</a:t>
            </a:r>
          </a:p>
          <a:p>
            <a:r>
              <a:rPr lang="en-GB" dirty="0"/>
              <a:t>May include </a:t>
            </a:r>
            <a:r>
              <a:rPr lang="en-GB" b="1" dirty="0">
                <a:solidFill>
                  <a:schemeClr val="bg1"/>
                </a:solidFill>
              </a:rPr>
              <a:t>code libraries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compiler</a:t>
            </a:r>
            <a:r>
              <a:rPr lang="en-GB" dirty="0"/>
              <a:t>, and other programs </a:t>
            </a:r>
            <a:r>
              <a:rPr lang="en-GB" b="1" dirty="0">
                <a:solidFill>
                  <a:schemeClr val="bg1"/>
                </a:solidFill>
              </a:rPr>
              <a:t>used in the software development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Platform</a:t>
            </a:r>
          </a:p>
        </p:txBody>
      </p:sp>
    </p:spTree>
    <p:extLst>
      <p:ext uri="{BB962C8B-B14F-4D97-AF65-F5344CB8AC3E}">
        <p14:creationId xmlns:p14="http://schemas.microsoft.com/office/powerpoint/2010/main" val="38763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GB" dirty="0"/>
              <a:t>Spring makes </a:t>
            </a:r>
            <a:r>
              <a:rPr lang="en-GB" b="1" dirty="0">
                <a:solidFill>
                  <a:schemeClr val="bg1"/>
                </a:solidFill>
              </a:rPr>
              <a:t>programming Java quicker,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easier, and safer for everybody</a:t>
            </a:r>
          </a:p>
          <a:p>
            <a:r>
              <a:rPr lang="en-GB" dirty="0"/>
              <a:t>Spring's </a:t>
            </a:r>
            <a:r>
              <a:rPr lang="en-GB" b="1" dirty="0">
                <a:solidFill>
                  <a:schemeClr val="bg1"/>
                </a:solidFill>
              </a:rPr>
              <a:t>focus is on speed, simplicity, and productivity</a:t>
            </a:r>
            <a:r>
              <a:rPr lang="en-GB" dirty="0"/>
              <a:t> built by multiple Spring Projects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Platform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5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Core Container</a:t>
            </a:r>
          </a:p>
          <a:p>
            <a:pPr lvl="1"/>
            <a:r>
              <a:rPr lang="en-GB" dirty="0"/>
              <a:t>The base module of Spring and provides Spring containers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Aspect-Oriented Programming</a:t>
            </a:r>
          </a:p>
          <a:p>
            <a:pPr lvl="1"/>
            <a:r>
              <a:rPr lang="en-GB" dirty="0"/>
              <a:t>Enables implementing cross-cutting concerns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and Authorization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Module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 Access</a:t>
            </a:r>
          </a:p>
          <a:p>
            <a:pPr lvl="1"/>
            <a:r>
              <a:rPr lang="en-GB" dirty="0"/>
              <a:t>Working with </a:t>
            </a:r>
            <a:r>
              <a:rPr lang="en-GB" b="1" dirty="0">
                <a:solidFill>
                  <a:schemeClr val="bg1"/>
                </a:solidFill>
              </a:rPr>
              <a:t>RDBMS using JDBC and ORM tools</a:t>
            </a:r>
          </a:p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IoC</a:t>
            </a:r>
            <a:r>
              <a:rPr lang="en-GB" b="1" dirty="0">
                <a:solidFill>
                  <a:schemeClr val="bg1"/>
                </a:solidFill>
              </a:rPr>
              <a:t> Container</a:t>
            </a:r>
          </a:p>
          <a:p>
            <a:pPr lvl="1"/>
            <a:r>
              <a:rPr lang="en-GB" dirty="0"/>
              <a:t>Configuration of application </a:t>
            </a:r>
            <a:r>
              <a:rPr lang="en-GB" b="1" dirty="0">
                <a:solidFill>
                  <a:schemeClr val="bg1"/>
                </a:solidFill>
              </a:rPr>
              <a:t>components and lifecycle management of Java objects</a:t>
            </a:r>
            <a:r>
              <a:rPr lang="en-GB" dirty="0"/>
              <a:t>, done mainly via </a:t>
            </a:r>
            <a:r>
              <a:rPr lang="en-GB" b="1" dirty="0">
                <a:solidFill>
                  <a:schemeClr val="bg1"/>
                </a:solidFill>
              </a:rPr>
              <a:t>dependency injection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GB" dirty="0"/>
              <a:t>Support classes for writing </a:t>
            </a:r>
            <a:r>
              <a:rPr lang="en-GB" b="1" dirty="0">
                <a:solidFill>
                  <a:schemeClr val="bg1"/>
                </a:solidFill>
              </a:rPr>
              <a:t>unit tests and integration tests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Module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3847</TotalTime>
  <Words>1903</Words>
  <Application>Microsoft Office PowerPoint</Application>
  <PresentationFormat>Widescreen</PresentationFormat>
  <Paragraphs>401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 Introduction</vt:lpstr>
      <vt:lpstr>Table of Contents</vt:lpstr>
      <vt:lpstr>Questions</vt:lpstr>
      <vt:lpstr>Framework</vt:lpstr>
      <vt:lpstr>Framework</vt:lpstr>
      <vt:lpstr>Spring Platform</vt:lpstr>
      <vt:lpstr>Spring Platform</vt:lpstr>
      <vt:lpstr>Spring Module (1)</vt:lpstr>
      <vt:lpstr>Spring Module (2)</vt:lpstr>
      <vt:lpstr>Spring Projects</vt:lpstr>
      <vt:lpstr>Spring Projects (1)</vt:lpstr>
      <vt:lpstr>Spring Projects (2)</vt:lpstr>
      <vt:lpstr>Spring Boot</vt:lpstr>
      <vt:lpstr>Spring Boot</vt:lpstr>
      <vt:lpstr>Spring Framework</vt:lpstr>
      <vt:lpstr>Spring Framework</vt:lpstr>
      <vt:lpstr>Spring Data Framework</vt:lpstr>
      <vt:lpstr>What is Spring Framework</vt:lpstr>
      <vt:lpstr>What is Spring Data</vt:lpstr>
      <vt:lpstr>Spring Data Role</vt:lpstr>
      <vt:lpstr>Spring Boot – Convention Over Configuration</vt:lpstr>
      <vt:lpstr>Dependencies (1)</vt:lpstr>
      <vt:lpstr>Dependencies (2)</vt:lpstr>
      <vt:lpstr>Build</vt:lpstr>
      <vt:lpstr>Configuration (1)</vt:lpstr>
      <vt:lpstr>Configuration (2)</vt:lpstr>
      <vt:lpstr>Spring Data Repositories</vt:lpstr>
      <vt:lpstr>Spring Repository</vt:lpstr>
      <vt:lpstr>Built-in CRUD Operations</vt:lpstr>
      <vt:lpstr>Spring Data Query Creation</vt:lpstr>
      <vt:lpstr>Query Creation</vt:lpstr>
      <vt:lpstr>Custom CRUD Operations</vt:lpstr>
      <vt:lpstr> Query Lookup Strategies</vt:lpstr>
      <vt:lpstr>Spring Data Services</vt:lpstr>
      <vt:lpstr>Service Pattern</vt:lpstr>
      <vt:lpstr>Spring Data Architecture</vt:lpstr>
      <vt:lpstr>Services (1)</vt:lpstr>
      <vt:lpstr>Services (2)</vt:lpstr>
      <vt:lpstr>Entry Point</vt:lpstr>
      <vt:lpstr>Command Line Runner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58</cp:revision>
  <dcterms:created xsi:type="dcterms:W3CDTF">2018-05-23T13:08:44Z</dcterms:created>
  <dcterms:modified xsi:type="dcterms:W3CDTF">2022-10-11T14:39:08Z</dcterms:modified>
  <cp:category>https://softuni.bg/trainings/1734/databases-frameworks-hibernate-and-spring-data-october-2017</cp:category>
</cp:coreProperties>
</file>