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48"/>
  </p:notesMasterIdLst>
  <p:handoutMasterIdLst>
    <p:handoutMasterId r:id="rId49"/>
  </p:handoutMasterIdLst>
  <p:sldIdLst>
    <p:sldId id="256" r:id="rId5"/>
    <p:sldId id="257" r:id="rId6"/>
    <p:sldId id="258" r:id="rId7"/>
    <p:sldId id="259" r:id="rId8"/>
    <p:sldId id="617" r:id="rId9"/>
    <p:sldId id="618" r:id="rId10"/>
    <p:sldId id="300" r:id="rId11"/>
    <p:sldId id="285" r:id="rId12"/>
    <p:sldId id="619" r:id="rId13"/>
    <p:sldId id="287" r:id="rId14"/>
    <p:sldId id="288" r:id="rId15"/>
    <p:sldId id="267" r:id="rId16"/>
    <p:sldId id="620" r:id="rId17"/>
    <p:sldId id="289" r:id="rId18"/>
    <p:sldId id="303" r:id="rId19"/>
    <p:sldId id="304" r:id="rId20"/>
    <p:sldId id="290" r:id="rId21"/>
    <p:sldId id="291" r:id="rId22"/>
    <p:sldId id="292" r:id="rId23"/>
    <p:sldId id="305" r:id="rId24"/>
    <p:sldId id="294" r:id="rId25"/>
    <p:sldId id="295" r:id="rId26"/>
    <p:sldId id="306" r:id="rId27"/>
    <p:sldId id="296" r:id="rId28"/>
    <p:sldId id="297" r:id="rId29"/>
    <p:sldId id="298" r:id="rId30"/>
    <p:sldId id="299" r:id="rId31"/>
    <p:sldId id="268" r:id="rId32"/>
    <p:sldId id="269" r:id="rId33"/>
    <p:sldId id="270" r:id="rId34"/>
    <p:sldId id="307" r:id="rId35"/>
    <p:sldId id="272" r:id="rId36"/>
    <p:sldId id="273" r:id="rId37"/>
    <p:sldId id="274" r:id="rId38"/>
    <p:sldId id="276" r:id="rId39"/>
    <p:sldId id="277" r:id="rId40"/>
    <p:sldId id="275" r:id="rId41"/>
    <p:sldId id="278" r:id="rId42"/>
    <p:sldId id="282" r:id="rId43"/>
    <p:sldId id="613" r:id="rId44"/>
    <p:sldId id="608" r:id="rId45"/>
    <p:sldId id="284" r:id="rId46"/>
    <p:sldId id="28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8ABF2B7-107F-4438-8929-831FCB3BAEB6}">
          <p14:sldIdLst>
            <p14:sldId id="256"/>
            <p14:sldId id="257"/>
            <p14:sldId id="258"/>
          </p14:sldIdLst>
        </p14:section>
        <p14:section name="What is Spring MVC?" id="{50CF2241-27D5-4B76-BE10-8F9C64A080C2}">
          <p14:sldIdLst>
            <p14:sldId id="259"/>
            <p14:sldId id="617"/>
            <p14:sldId id="618"/>
          </p14:sldIdLst>
        </p14:section>
        <p14:section name="Spring Controllers" id="{4C296F29-895B-4347-8CF8-CF310DD732F0}">
          <p14:sldIdLst>
            <p14:sldId id="300"/>
            <p14:sldId id="285"/>
            <p14:sldId id="619"/>
            <p14:sldId id="287"/>
            <p14:sldId id="288"/>
            <p14:sldId id="267"/>
            <p14:sldId id="620"/>
            <p14:sldId id="289"/>
            <p14:sldId id="303"/>
            <p14:sldId id="304"/>
            <p14:sldId id="290"/>
            <p14:sldId id="291"/>
            <p14:sldId id="292"/>
            <p14:sldId id="305"/>
            <p14:sldId id="294"/>
            <p14:sldId id="295"/>
            <p14:sldId id="306"/>
            <p14:sldId id="296"/>
            <p14:sldId id="297"/>
            <p14:sldId id="298"/>
            <p14:sldId id="299"/>
          </p14:sldIdLst>
        </p14:section>
        <p14:section name="Inversion of Control" id="{DA7201D8-C18E-4570-861D-DCEDB7F6BBE6}">
          <p14:sldIdLst>
            <p14:sldId id="268"/>
            <p14:sldId id="269"/>
            <p14:sldId id="270"/>
            <p14:sldId id="307"/>
          </p14:sldIdLst>
        </p14:section>
        <p14:section name="Layers" id="{7D1E2FB2-657D-4FFF-BC73-024C505124A9}">
          <p14:sldIdLst>
            <p14:sldId id="272"/>
            <p14:sldId id="273"/>
            <p14:sldId id="274"/>
          </p14:sldIdLst>
        </p14:section>
        <p14:section name="Thin Controllers" id="{3805BD6A-2CDA-461D-BA45-E101BE1D56B0}">
          <p14:sldIdLst>
            <p14:sldId id="276"/>
            <p14:sldId id="277"/>
            <p14:sldId id="275"/>
          </p14:sldIdLst>
        </p14:section>
        <p14:section name="Conclusion" id="{814142CD-9B6D-498E-93A7-B79E0A7A49A6}">
          <p14:sldIdLst>
            <p14:sldId id="278"/>
            <p14:sldId id="282"/>
            <p14:sldId id="613"/>
            <p14:sldId id="608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64" autoAdjust="0"/>
    <p:restoredTop sz="92482" autoAdjust="0"/>
  </p:normalViewPr>
  <p:slideViewPr>
    <p:cSldViewPr showGuides="1">
      <p:cViewPr varScale="1">
        <p:scale>
          <a:sx n="81" d="100"/>
          <a:sy n="81" d="100"/>
        </p:scale>
        <p:origin x="422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1431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Blue Color – Provided by Spring</a:t>
            </a:r>
            <a:br>
              <a:rPr lang="en-US"/>
            </a:br>
            <a:r>
              <a:rPr lang="en-US"/>
              <a:t>Purple Color – To Be Implemented by the Developer</a:t>
            </a:r>
            <a:br>
              <a:rPr lang="en-US"/>
            </a:br>
            <a:r>
              <a:rPr lang="en-US"/>
              <a:t>Green Color – Provided by Spring. Sometimes implemented by the developer</a:t>
            </a:r>
            <a:endParaRPr/>
          </a:p>
        </p:txBody>
      </p:sp>
      <p:sp>
        <p:nvSpPr>
          <p:cNvPr id="205" name="Google Shape;205;p5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06" name="Google Shape;206;p5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7942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7939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4154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4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7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47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207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8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43.jpeg"/><Relationship Id="rId21" Type="http://schemas.openxmlformats.org/officeDocument/2006/relationships/image" Target="../media/image52.png"/><Relationship Id="rId7" Type="http://schemas.openxmlformats.org/officeDocument/2006/relationships/image" Target="../media/image45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50.png"/><Relationship Id="rId25" Type="http://schemas.openxmlformats.org/officeDocument/2006/relationships/image" Target="../media/image54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56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47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44.png"/><Relationship Id="rId15" Type="http://schemas.openxmlformats.org/officeDocument/2006/relationships/image" Target="../media/image49.jpeg"/><Relationship Id="rId23" Type="http://schemas.openxmlformats.org/officeDocument/2006/relationships/image" Target="../media/image53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51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46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Fundamentals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Introduction MVC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1E3ED93E-F5B1-4E21-84F9-911B89565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00" y="2027432"/>
            <a:ext cx="4087954" cy="282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6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Problem when using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RequestMapping</a:t>
            </a:r>
            <a:r>
              <a:rPr lang="en-US" dirty="0"/>
              <a:t> is that it accepts all types of request methods (get, post, put, delete, head, patch)</a:t>
            </a:r>
          </a:p>
          <a:p>
            <a:r>
              <a:rPr lang="en-US" dirty="0"/>
              <a:t>Execute only on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requests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Mapping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0572" y="3207121"/>
            <a:ext cx="963881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@RequestMapping</a:t>
            </a:r>
            <a:r>
              <a:rPr lang="en-US" sz="2400" b="1" noProof="1">
                <a:latin typeface="Consolas" pitchFamily="49" charset="0"/>
              </a:rPr>
              <a:t>(value="/home",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method</a:t>
            </a:r>
            <a:r>
              <a:rPr lang="en-US" sz="2400" b="1" noProof="1">
                <a:latin typeface="Consolas" pitchFamily="49" charset="0"/>
              </a:rPr>
              <a:t>=RequestMethod.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2400" b="1" noProof="1"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2400" b="1" noProof="1">
                <a:latin typeface="Consolas" pitchFamily="49" charset="0"/>
              </a:rPr>
              <a:t>home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return "home-view";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485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Easier way to create route for a GET request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alias for </a:t>
            </a:r>
            <a:r>
              <a:rPr lang="en-US" b="1" noProof="1">
                <a:solidFill>
                  <a:schemeClr val="bg1"/>
                </a:solidFill>
              </a:rPr>
              <a:t>RequestMapping</a:t>
            </a:r>
            <a:r>
              <a:rPr lang="en-US" dirty="0"/>
              <a:t> with method GET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Mapping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0572" y="1905001"/>
            <a:ext cx="4420264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600" b="1" noProof="1">
                <a:latin typeface="Consolas" pitchFamily="49" charset="0"/>
              </a:rPr>
              <a:t>"/home"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2600" b="1" noProof="1">
                <a:latin typeface="Consolas" pitchFamily="49" charset="0"/>
              </a:rPr>
              <a:t>home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 "home-view";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33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Actions – Get Requests</a:t>
            </a:r>
            <a:endParaRPr/>
          </a:p>
        </p:txBody>
      </p:sp>
      <p:sp>
        <p:nvSpPr>
          <p:cNvPr id="312" name="Google Shape;312;p13"/>
          <p:cNvSpPr/>
          <p:nvPr/>
        </p:nvSpPr>
        <p:spPr>
          <a:xfrm>
            <a:off x="1147555" y="1904800"/>
            <a:ext cx="9982200" cy="3048399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@Controller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-US" sz="23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CatController</a:t>
            </a: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1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@GetMapping("/cat")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public String </a:t>
            </a:r>
            <a:r>
              <a:rPr lang="en-US" sz="23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getHomeCatPage</a:t>
            </a: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return "</a:t>
            </a:r>
            <a:r>
              <a:rPr lang="en-US" sz="23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cat-page.html</a:t>
            </a: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";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sp>
        <p:nvSpPr>
          <p:cNvPr id="313" name="Google Shape;313;p13"/>
          <p:cNvSpPr/>
          <p:nvPr/>
        </p:nvSpPr>
        <p:spPr>
          <a:xfrm>
            <a:off x="1147555" y="1455493"/>
            <a:ext cx="9982200" cy="436255"/>
          </a:xfrm>
          <a:prstGeom prst="rect">
            <a:avLst/>
          </a:prstGeom>
          <a:solidFill>
            <a:srgbClr val="C1C6D1">
              <a:alpha val="29803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CatController.java</a:t>
            </a:r>
            <a:endParaRPr sz="1800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Google Shape;314;p13"/>
          <p:cNvSpPr/>
          <p:nvPr/>
        </p:nvSpPr>
        <p:spPr>
          <a:xfrm>
            <a:off x="5198879" y="2850380"/>
            <a:ext cx="2878321" cy="553920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dk1">
              <a:alpha val="94901"/>
            </a:schemeClr>
          </a:solidFill>
          <a:ln w="19050" cap="flat" cmpd="sng">
            <a:solidFill>
              <a:schemeClr val="dk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Request Mapping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3"/>
          <p:cNvSpPr/>
          <p:nvPr/>
        </p:nvSpPr>
        <p:spPr>
          <a:xfrm>
            <a:off x="7048272" y="3505200"/>
            <a:ext cx="1638529" cy="499081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dk1">
              <a:alpha val="94901"/>
            </a:scheme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3"/>
          <p:cNvSpPr/>
          <p:nvPr/>
        </p:nvSpPr>
        <p:spPr>
          <a:xfrm>
            <a:off x="4038601" y="4386227"/>
            <a:ext cx="1638529" cy="553920"/>
          </a:xfrm>
          <a:prstGeom prst="wedgeRoundRectCallout">
            <a:avLst>
              <a:gd name="adj1" fmla="val -10474"/>
              <a:gd name="adj2" fmla="val -72156"/>
              <a:gd name="adj3" fmla="val 16667"/>
            </a:avLst>
          </a:prstGeom>
          <a:solidFill>
            <a:schemeClr val="dk1">
              <a:alpha val="94901"/>
            </a:schemeClr>
          </a:solidFill>
          <a:ln w="19050" cap="flat" cmpd="sng">
            <a:solidFill>
              <a:schemeClr val="dk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6054" y="4317978"/>
            <a:ext cx="4771947" cy="22070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18" name="Google Shape;318;p1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26;p14">
            <a:extLst>
              <a:ext uri="{FF2B5EF4-FFF2-40B4-BE49-F238E27FC236}">
                <a16:creationId xmlns:a16="http://schemas.microsoft.com/office/drawing/2014/main" id="{0B3046FD-B94F-4F91-8721-DEEA0534CCD7}"/>
              </a:ext>
            </a:extLst>
          </p:cNvPr>
          <p:cNvSpPr/>
          <p:nvPr/>
        </p:nvSpPr>
        <p:spPr>
          <a:xfrm>
            <a:off x="2133600" y="1264352"/>
            <a:ext cx="1752600" cy="553920"/>
          </a:xfrm>
          <a:prstGeom prst="wedgeRoundRectCallout">
            <a:avLst>
              <a:gd name="adj1" fmla="val -35513"/>
              <a:gd name="adj2" fmla="val 66007"/>
              <a:gd name="adj3" fmla="val 16667"/>
            </a:avLst>
          </a:prstGeom>
          <a:solidFill>
            <a:schemeClr val="dk1">
              <a:alpha val="94901"/>
            </a:schemeClr>
          </a:solidFill>
          <a:ln w="19050" cap="flat" cmpd="sng">
            <a:solidFill>
              <a:schemeClr val="dk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sz="2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Controllers</a:t>
            </a:r>
            <a:endParaRPr/>
          </a:p>
        </p:txBody>
      </p:sp>
      <p:sp>
        <p:nvSpPr>
          <p:cNvPr id="324" name="Google Shape;324;p14"/>
          <p:cNvSpPr/>
          <p:nvPr/>
        </p:nvSpPr>
        <p:spPr>
          <a:xfrm>
            <a:off x="1143000" y="1905001"/>
            <a:ext cx="9982200" cy="380873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@Controller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-US" sz="23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DogController</a:t>
            </a: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1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@GetMapping("/dog")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@ResponseBody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public Dog </a:t>
            </a:r>
            <a:r>
              <a:rPr lang="en-US" sz="23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getDogHomePage</a:t>
            </a: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Dog </a:t>
            </a:r>
            <a:r>
              <a:rPr lang="en-US" sz="23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3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dogService.getBestDog</a:t>
            </a: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();  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return dog;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sp>
        <p:nvSpPr>
          <p:cNvPr id="325" name="Google Shape;325;p14"/>
          <p:cNvSpPr/>
          <p:nvPr/>
        </p:nvSpPr>
        <p:spPr>
          <a:xfrm>
            <a:off x="1143000" y="1469973"/>
            <a:ext cx="9982200" cy="436255"/>
          </a:xfrm>
          <a:prstGeom prst="rect">
            <a:avLst/>
          </a:prstGeom>
          <a:solidFill>
            <a:srgbClr val="C1C6D1">
              <a:alpha val="29803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DogController.java</a:t>
            </a:r>
            <a:endParaRPr sz="1800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6" name="Google Shape;326;p14"/>
          <p:cNvSpPr/>
          <p:nvPr/>
        </p:nvSpPr>
        <p:spPr>
          <a:xfrm>
            <a:off x="2133600" y="1264352"/>
            <a:ext cx="1752600" cy="553920"/>
          </a:xfrm>
          <a:prstGeom prst="wedgeRoundRectCallout">
            <a:avLst>
              <a:gd name="adj1" fmla="val -35513"/>
              <a:gd name="adj2" fmla="val 66007"/>
              <a:gd name="adj3" fmla="val 16667"/>
            </a:avLst>
          </a:prstGeom>
          <a:solidFill>
            <a:schemeClr val="dk1">
              <a:alpha val="94901"/>
            </a:schemeClr>
          </a:solidFill>
          <a:ln w="19050" cap="flat" cmpd="sng">
            <a:solidFill>
              <a:schemeClr val="dk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4"/>
          <p:cNvSpPr/>
          <p:nvPr/>
        </p:nvSpPr>
        <p:spPr>
          <a:xfrm>
            <a:off x="5198879" y="2850380"/>
            <a:ext cx="2878321" cy="553920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dk1">
              <a:alpha val="94901"/>
            </a:schemeClr>
          </a:solidFill>
          <a:ln w="19050" cap="flat" cmpd="sng">
            <a:solidFill>
              <a:schemeClr val="dk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Request Mapping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4"/>
          <p:cNvSpPr/>
          <p:nvPr/>
        </p:nvSpPr>
        <p:spPr>
          <a:xfrm>
            <a:off x="7048272" y="3450361"/>
            <a:ext cx="1638529" cy="553920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dk1">
              <a:alpha val="94901"/>
            </a:schemeClr>
          </a:solidFill>
          <a:ln w="19050" cap="flat" cmpd="sng">
            <a:solidFill>
              <a:schemeClr val="dk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Similar to the </a:t>
            </a:r>
            <a:r>
              <a:rPr lang="en-US" b="1" noProof="1">
                <a:solidFill>
                  <a:schemeClr val="bg1"/>
                </a:solidFill>
              </a:rPr>
              <a:t>GetMapping</a:t>
            </a:r>
            <a:r>
              <a:rPr lang="en-US" dirty="0"/>
              <a:t> there is also an alias for </a:t>
            </a:r>
            <a:r>
              <a:rPr lang="en-US" b="1" noProof="1">
                <a:solidFill>
                  <a:schemeClr val="bg1"/>
                </a:solidFill>
              </a:rPr>
              <a:t>RequestMapping</a:t>
            </a:r>
            <a:r>
              <a:rPr lang="en-US" dirty="0"/>
              <a:t> with method POST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Similar annotations exist for all other types of request methods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 Mapping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2864" y="2582614"/>
            <a:ext cx="916313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PostMapping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"/register"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dirty="0"/>
          </a:p>
          <a:p>
            <a:pPr lvl="0"/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String register(</a:t>
            </a:r>
            <a:r>
              <a:rPr lang="en-US" sz="2400" b="1" dirty="0" err="1">
                <a:solidFill>
                  <a:schemeClr val="lt1"/>
                </a:solidFill>
                <a:ea typeface="Consolas"/>
                <a:sym typeface="Consolas"/>
              </a:rPr>
              <a:t>UserDTO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userDto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lang="en-US" dirty="0">
              <a:solidFill>
                <a:schemeClr val="dk1"/>
              </a:solidFill>
            </a:endParaRPr>
          </a:p>
          <a:p>
            <a:pPr lvl="1"/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lang="en-US" dirty="0"/>
          </a:p>
          <a:p>
            <a:pPr lvl="0"/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640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Actions – Post Requests (1)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1838819"/>
            <a:ext cx="9982200" cy="34370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@RequestMapping("/cat")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@GetMapping("")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addCat(){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new-cat.html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6000" y="1404000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CatController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749" y="3834000"/>
            <a:ext cx="4874281" cy="25479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4771798" y="2044677"/>
            <a:ext cx="2444991" cy="499081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Starting route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461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– Post Requests (</a:t>
            </a:r>
            <a:r>
              <a:rPr lang="bg-BG" dirty="0"/>
              <a:t>2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6000" y="1750255"/>
            <a:ext cx="9982200" cy="45520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@RequestMapping("/cat")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@PostMapping("")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addCatConfirm(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@RequestParam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catName,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@RequestParam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catAge){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System.out.println(String.format(</a:t>
            </a:r>
            <a:b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"Cat Name: %s, Cat Age: %d", catName, catAge));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redirect:/cat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6000" y="1314000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CatController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5838067"/>
            <a:ext cx="6399462" cy="78820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5853356" y="2899609"/>
            <a:ext cx="2444991" cy="499081"/>
          </a:xfrm>
          <a:prstGeom prst="wedgeRoundRectCallout">
            <a:avLst>
              <a:gd name="adj1" fmla="val -38197"/>
              <a:gd name="adj2" fmla="val 9838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Request param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5853356" y="5155189"/>
            <a:ext cx="2444991" cy="499081"/>
          </a:xfrm>
          <a:prstGeom prst="wedgeRoundRectCallout">
            <a:avLst>
              <a:gd name="adj1" fmla="val -56468"/>
              <a:gd name="adj2" fmla="val 174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Redirect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156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58736" cy="5201066"/>
          </a:xfrm>
        </p:spPr>
        <p:txBody>
          <a:bodyPr>
            <a:normAutofit/>
          </a:bodyPr>
          <a:lstStyle/>
          <a:p>
            <a:r>
              <a:rPr lang="en-US" sz="3200" dirty="0"/>
              <a:t>Passing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r>
              <a:rPr lang="en-US" sz="3200" dirty="0"/>
              <a:t> to the view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Model</a:t>
            </a:r>
            <a:r>
              <a:rPr lang="en-US" sz="3200" dirty="0"/>
              <a:t> object will be automatically passed to the view as context variables</a:t>
            </a:r>
          </a:p>
          <a:p>
            <a:r>
              <a:rPr lang="en-US" sz="3200" dirty="0"/>
              <a:t>Attributes can be accessed from </a:t>
            </a:r>
            <a:r>
              <a:rPr lang="en-US" sz="3200" dirty="0" err="1"/>
              <a:t>Thymeleaf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72469"/>
            <a:ext cx="9715594" cy="882654"/>
          </a:xfrm>
        </p:spPr>
        <p:txBody>
          <a:bodyPr/>
          <a:lstStyle/>
          <a:p>
            <a:r>
              <a:rPr lang="en-US" dirty="0"/>
              <a:t>Passing Attributes to View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1000" y="1989000"/>
            <a:ext cx="660928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welcome(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Model</a:t>
            </a:r>
            <a:r>
              <a:rPr lang="en-US" sz="2400" b="1" noProof="1">
                <a:latin typeface="Consolas" pitchFamily="49" charset="0"/>
              </a:rPr>
              <a:t> model)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model.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addAttribute</a:t>
            </a:r>
            <a:r>
              <a:rPr lang="en-US" sz="2400" b="1" noProof="1">
                <a:latin typeface="Consolas" pitchFamily="49" charset="0"/>
              </a:rPr>
              <a:t>("name", "Pesho");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return "index";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07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58736" cy="5201066"/>
          </a:xfrm>
        </p:spPr>
        <p:txBody>
          <a:bodyPr>
            <a:normAutofit/>
          </a:bodyPr>
          <a:lstStyle/>
          <a:p>
            <a:r>
              <a:rPr lang="en-US" sz="3200" dirty="0"/>
              <a:t>Passing a </a:t>
            </a:r>
            <a:r>
              <a:rPr lang="en-US" sz="3200" b="1" dirty="0">
                <a:solidFill>
                  <a:schemeClr val="bg1"/>
                </a:solidFill>
              </a:rPr>
              <a:t>ModelMap</a:t>
            </a:r>
            <a:r>
              <a:rPr lang="en-US" sz="3200" dirty="0"/>
              <a:t> object to the view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ModelMap</a:t>
            </a:r>
            <a:r>
              <a:rPr lang="en-US" sz="3200" dirty="0"/>
              <a:t> object will be automatically passed to the view as context variables</a:t>
            </a:r>
          </a:p>
          <a:p>
            <a:r>
              <a:rPr lang="en-US" sz="3200" dirty="0"/>
              <a:t>Attributes can be accessed from </a:t>
            </a:r>
            <a:r>
              <a:rPr lang="en-US" sz="3200" dirty="0" err="1"/>
              <a:t>Thymeleaf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Attributes to View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1000" y="1989000"/>
            <a:ext cx="870593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welcome(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ModelMap</a:t>
            </a:r>
            <a:r>
              <a:rPr lang="en-US" sz="2400" b="1" noProof="1">
                <a:latin typeface="Consolas" pitchFamily="49" charset="0"/>
              </a:rPr>
              <a:t> modelMap)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modelMap.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addAttribute</a:t>
            </a:r>
            <a:r>
              <a:rPr lang="en-US" sz="2400" b="1" noProof="1">
                <a:latin typeface="Consolas" pitchFamily="49" charset="0"/>
              </a:rPr>
              <a:t>("name", "Pesho");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return "index";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118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79000"/>
            <a:ext cx="11258736" cy="5201066"/>
          </a:xfrm>
        </p:spPr>
        <p:txBody>
          <a:bodyPr>
            <a:noAutofit/>
          </a:bodyPr>
          <a:lstStyle/>
          <a:p>
            <a:r>
              <a:rPr lang="en-US" sz="3400" dirty="0"/>
              <a:t>Passing a </a:t>
            </a:r>
            <a:r>
              <a:rPr lang="en-US" sz="3400" b="1" dirty="0">
                <a:solidFill>
                  <a:schemeClr val="bg1"/>
                </a:solidFill>
              </a:rPr>
              <a:t>ModelAndView</a:t>
            </a:r>
            <a:r>
              <a:rPr lang="en-US" sz="3400" dirty="0"/>
              <a:t> object to the view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ModelAndView</a:t>
            </a:r>
            <a:r>
              <a:rPr lang="en-US" sz="3400" dirty="0"/>
              <a:t> object will be automatically passed to the view as context variables</a:t>
            </a:r>
          </a:p>
          <a:p>
            <a:r>
              <a:rPr lang="en-US" sz="3400" dirty="0"/>
              <a:t>Attributes can be accessed from </a:t>
            </a:r>
            <a:r>
              <a:rPr lang="en-US" sz="3400" dirty="0" err="1"/>
              <a:t>Thymeleaf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Attributes to View (3)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1000" y="1989000"/>
            <a:ext cx="870593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ModelAndView welcome(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ModelAndView</a:t>
            </a:r>
            <a:r>
              <a:rPr lang="en-US" sz="2400" b="1" noProof="1">
                <a:latin typeface="Consolas" pitchFamily="49" charset="0"/>
              </a:rPr>
              <a:t> model)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model.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addObject</a:t>
            </a:r>
            <a:r>
              <a:rPr lang="en-US" sz="2400" b="1" noProof="1">
                <a:latin typeface="Consolas" pitchFamily="49" charset="0"/>
              </a:rPr>
              <a:t>("name", "Pesho");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model.setViewName("index")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return model;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42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is Spring MVC 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Spring Controllers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Inversion of Control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Layers – dividing code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Thin Controllers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1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Views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7952" y="1885304"/>
            <a:ext cx="10958400" cy="34370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DogController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@GetMapping("/dog")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ModelAndView getDogHomePage(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ModelAndView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modelAndView){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modelAndView.setViewName("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dog-page.html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modelAndView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7952" y="1352099"/>
            <a:ext cx="10958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DogController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152" y="4232567"/>
            <a:ext cx="5484675" cy="236213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467600" y="2379105"/>
            <a:ext cx="2590800" cy="499081"/>
          </a:xfrm>
          <a:prstGeom prst="wedgeRoundRectCallout">
            <a:avLst>
              <a:gd name="adj1" fmla="val -36609"/>
              <a:gd name="adj2" fmla="val 15766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Model and View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043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Getting a parameter from the query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@RequestParam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dirty="0"/>
              <a:t>can also be used to get POST parameters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Request Parameters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3055" y="1947043"/>
            <a:ext cx="1013566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@GetMapping("/details")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details(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@RequestParam(</a:t>
            </a:r>
            <a:r>
              <a:rPr lang="en-US" sz="2400" b="1" noProof="1">
                <a:latin typeface="Consolas" pitchFamily="49" charset="0"/>
              </a:rPr>
              <a:t>"id"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 Long id)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3055" y="4687009"/>
            <a:ext cx="1013566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register(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@RequestParam(</a:t>
            </a:r>
            <a:r>
              <a:rPr lang="en-US" sz="2400" b="1" noProof="1">
                <a:latin typeface="Consolas" pitchFamily="49" charset="0"/>
              </a:rPr>
              <a:t>"name"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 String name)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29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Getting a parameter from the query string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Making parameter optional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Request Parameters with Default Value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5671" y="1848430"/>
            <a:ext cx="95885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@GetMapping("/comment")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comment(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@RequestParam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US" sz="2400" b="1" noProof="1">
                <a:latin typeface="Consolas" pitchFamily="49" charset="0"/>
              </a:rPr>
              <a:t>="author",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defaultValue</a:t>
            </a:r>
            <a:r>
              <a:rPr lang="en-US" sz="2400" b="1" noProof="1">
                <a:latin typeface="Consolas" pitchFamily="49" charset="0"/>
              </a:rPr>
              <a:t> = "Annonymous") String author)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5671" y="4698794"/>
            <a:ext cx="95885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@GetMapping("/search")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search(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@RequestParam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US" sz="2400" b="1" noProof="1">
                <a:latin typeface="Consolas" pitchFamily="49" charset="0"/>
              </a:rPr>
              <a:t>="sort",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required</a:t>
            </a:r>
            <a:r>
              <a:rPr lang="en-US" sz="2400" b="1" noProof="1">
                <a:latin typeface="Consolas" pitchFamily="49" charset="0"/>
              </a:rPr>
              <a:t> = false) String sort)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594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Getting a parameter from the query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Variable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1000" y="2799000"/>
            <a:ext cx="1013566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@GetMapping("/details/{id}")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details(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@PathVariable(</a:t>
            </a:r>
            <a:r>
              <a:rPr lang="en-US" sz="2400" b="1" noProof="1">
                <a:latin typeface="Consolas" pitchFamily="49" charset="0"/>
              </a:rPr>
              <a:t>"id"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 </a:t>
            </a:r>
            <a:r>
              <a:rPr lang="en-US" sz="2400" b="1" noProof="1">
                <a:latin typeface="Consolas" pitchFamily="49" charset="0"/>
              </a:rPr>
              <a:t>Long id)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483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Spring will automatically try to fill objects with a form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input field names must be the same as the object field        names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Objects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445" y="2014561"/>
            <a:ext cx="1036848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register(UserDTO userDto)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7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Redirecting after POST request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Redirecting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0347" y="2305615"/>
            <a:ext cx="11372523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public String register(UserDTO userDto)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return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redirect:</a:t>
            </a:r>
            <a:r>
              <a:rPr lang="en-US" sz="2600" b="1" noProof="1">
                <a:latin typeface="Consolas" pitchFamily="49" charset="0"/>
              </a:rPr>
              <a:t>/login";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531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Redirecting with query string parameters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Redirecting with Parameters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9786" y="1982450"/>
            <a:ext cx="10532428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public String register(UserDTO userDto,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RedirectAttributes</a:t>
            </a:r>
            <a:r>
              <a:rPr lang="en-US" sz="2600" b="1" noProof="1">
                <a:latin typeface="Consolas" pitchFamily="49" charset="0"/>
              </a:rPr>
              <a:t> redirectAttributes)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redirectAttributes.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addAttribute</a:t>
            </a:r>
            <a:r>
              <a:rPr lang="en-US" sz="2600" b="1" noProof="1">
                <a:latin typeface="Consolas" pitchFamily="49" charset="0"/>
              </a:rPr>
              <a:t>("errorId", 3);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return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redirect:</a:t>
            </a:r>
            <a:r>
              <a:rPr lang="en-US" sz="2600" b="1" noProof="1">
                <a:latin typeface="Consolas" pitchFamily="49" charset="0"/>
              </a:rPr>
              <a:t>/login";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766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Keeping objects after redirect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Redirecting with Attributes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437" y="1982450"/>
            <a:ext cx="11113125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public String register(@ModelAttribute UserDTO userDto,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RedirectAttributes</a:t>
            </a:r>
            <a:r>
              <a:rPr lang="en-US" sz="2600" b="1" noProof="1">
                <a:latin typeface="Consolas" pitchFamily="49" charset="0"/>
              </a:rPr>
              <a:t> redirectAttributes)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redirectAttributes.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addFlashAttribute</a:t>
            </a:r>
            <a:r>
              <a:rPr lang="en-US" sz="2600" b="1" noProof="1">
                <a:latin typeface="Consolas" pitchFamily="49" charset="0"/>
              </a:rPr>
              <a:t>("userDto", userDto);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return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redirect:</a:t>
            </a:r>
            <a:r>
              <a:rPr lang="en-US" sz="2600" b="1" noProof="1">
                <a:latin typeface="Consolas" pitchFamily="49" charset="0"/>
              </a:rPr>
              <a:t>/register";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239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885" y="1456413"/>
            <a:ext cx="3661112" cy="2224634"/>
          </a:xfrm>
          <a:prstGeom prst="rect">
            <a:avLst/>
          </a:prstGeom>
        </p:spPr>
      </p:pic>
      <p:sp>
        <p:nvSpPr>
          <p:cNvPr id="4" name="Правоъгълник 3"/>
          <p:cNvSpPr/>
          <p:nvPr/>
        </p:nvSpPr>
        <p:spPr>
          <a:xfrm>
            <a:off x="3407508" y="5472909"/>
            <a:ext cx="5376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Constructor vs Field vs Setter Injection </a:t>
            </a:r>
            <a:endParaRPr lang="bg-BG" sz="2800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Inversion of Control</a:t>
            </a:r>
          </a:p>
        </p:txBody>
      </p:sp>
    </p:spTree>
    <p:extLst>
      <p:ext uri="{BB962C8B-B14F-4D97-AF65-F5344CB8AC3E}">
        <p14:creationId xmlns:p14="http://schemas.microsoft.com/office/powerpoint/2010/main" val="26071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212213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Easy to write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Easy to add new dependencies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hides</a:t>
            </a:r>
            <a:r>
              <a:rPr lang="en-US" dirty="0"/>
              <a:t> potential architectural </a:t>
            </a:r>
            <a:r>
              <a:rPr lang="en-US" b="1" dirty="0">
                <a:solidFill>
                  <a:schemeClr val="bg1"/>
                </a:solidFill>
              </a:rPr>
              <a:t>problems</a:t>
            </a:r>
            <a:r>
              <a:rPr lang="en-US" dirty="0"/>
              <a:t>!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Injection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79968" y="3633414"/>
            <a:ext cx="8381998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private</a:t>
            </a:r>
            <a:r>
              <a:rPr lang="nn-NO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ServiceA</a:t>
            </a:r>
            <a:r>
              <a:rPr lang="nn-NO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serviceA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private</a:t>
            </a:r>
            <a:r>
              <a:rPr lang="nn-NO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ServiceB</a:t>
            </a:r>
            <a:r>
              <a:rPr lang="nn-NO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serviceB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private</a:t>
            </a:r>
            <a:r>
              <a:rPr lang="nn-NO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ServiceC</a:t>
            </a:r>
            <a:r>
              <a:rPr lang="nn-NO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serviceC</a:t>
            </a: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728" y="3948568"/>
            <a:ext cx="1862682" cy="186268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185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>
                <a:solidFill>
                  <a:schemeClr val="bg1"/>
                </a:solidFill>
              </a:rPr>
              <a:t>sli.do</a:t>
            </a:r>
            <a:br>
              <a:rPr lang="en-US" sz="6000" b="1"/>
            </a:br>
            <a:r>
              <a:rPr lang="en-US" sz="11500" b="1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280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Time Consuming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Harder to add dependencies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shows</a:t>
            </a:r>
            <a:r>
              <a:rPr lang="en-US" dirty="0"/>
              <a:t> potential architectural problems!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Injection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4" y="3352800"/>
            <a:ext cx="10667998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public ControllerA(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ServiceA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 serviceA,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ServiceB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 serviceB,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ServiceC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 serviceC)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this.serviceA = serviceA;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this.serviceB = serviceB;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this.serviceC = serviceC;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755" y="4194000"/>
            <a:ext cx="1808454" cy="1808454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399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setters for dependencies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Can be combined easily with constructor injection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Flexibility in dependency resolution or object reconfiguration!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Setter Injection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4" y="3352800"/>
            <a:ext cx="10667998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@Service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HomeContoller(){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//...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public void setServiceA(ServiceA serviceA)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this.serviceA = serviceA;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160" y="3986615"/>
            <a:ext cx="2105354" cy="2105354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292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>
            <a:extLst>
              <a:ext uri="{FF2B5EF4-FFF2-40B4-BE49-F238E27FC236}">
                <a16:creationId xmlns:a16="http://schemas.microsoft.com/office/drawing/2014/main" id="{DBF721A0-25A3-4192-97C3-C0C1DB4BEA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293" y="1865941"/>
            <a:ext cx="3287200" cy="1576506"/>
          </a:xfrm>
          <a:prstGeom prst="rect">
            <a:avLst/>
          </a:prstGeom>
        </p:spPr>
      </p:pic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Layers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The Correct 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29662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are used to </a:t>
            </a:r>
            <a:r>
              <a:rPr lang="en-US" b="1" dirty="0">
                <a:solidFill>
                  <a:schemeClr val="bg1"/>
                </a:solidFill>
              </a:rPr>
              <a:t>splitting</a:t>
            </a:r>
            <a:r>
              <a:rPr lang="en-US" dirty="0"/>
              <a:t> our code based </a:t>
            </a:r>
            <a:r>
              <a:rPr lang="en-US" b="1" dirty="0">
                <a:solidFill>
                  <a:schemeClr val="bg1"/>
                </a:solidFill>
              </a:rPr>
              <a:t>on its functionality</a:t>
            </a:r>
            <a:r>
              <a:rPr lang="en-US" dirty="0"/>
              <a:t>:</a:t>
            </a:r>
          </a:p>
          <a:p>
            <a:r>
              <a:rPr lang="en-US" dirty="0"/>
              <a:t>It gets </a:t>
            </a:r>
            <a:r>
              <a:rPr lang="en-US" b="1" dirty="0">
                <a:solidFill>
                  <a:schemeClr val="bg1"/>
                </a:solidFill>
              </a:rPr>
              <a:t>hard to navigate </a:t>
            </a:r>
            <a:r>
              <a:rPr lang="en-US" dirty="0"/>
              <a:t>in bigger applications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(1)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00" y="2709000"/>
            <a:ext cx="2629350" cy="338407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A4F081AC-B7E3-40C6-8BEC-45B2822FE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563" y="1940213"/>
            <a:ext cx="2248270" cy="2248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7C5B4C-3FCA-44E2-9632-0863719D4F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221" y="2783428"/>
            <a:ext cx="6257816" cy="352236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398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Splitting</a:t>
            </a:r>
            <a:r>
              <a:rPr lang="en-US" dirty="0"/>
              <a:t> the project into </a:t>
            </a:r>
            <a:r>
              <a:rPr lang="en-US" b="1" dirty="0">
                <a:solidFill>
                  <a:schemeClr val="bg1"/>
                </a:solidFill>
              </a:rPr>
              <a:t>different modules</a:t>
            </a:r>
          </a:p>
          <a:p>
            <a:pPr lvl="1"/>
            <a:r>
              <a:rPr lang="en-US" dirty="0"/>
              <a:t>Each module corresponding to the application layer </a:t>
            </a:r>
          </a:p>
          <a:p>
            <a:pPr lvl="1"/>
            <a:r>
              <a:rPr lang="en-US" dirty="0"/>
              <a:t>Makes it easier to navigate</a:t>
            </a:r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(2)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9C2D3568-B6CB-441C-84B5-1569D05E2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47" y="3172840"/>
            <a:ext cx="3486742" cy="299085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8C75E1C-061B-4BB8-8031-0D20A9A55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41" y="3344598"/>
            <a:ext cx="3599062" cy="2647334"/>
          </a:xfrm>
          <a:prstGeom prst="roundRect">
            <a:avLst>
              <a:gd name="adj" fmla="val 3511"/>
            </a:avLst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277648AF-7A24-41A3-A8A5-26F4ABE7B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455" y="2899443"/>
            <a:ext cx="2838793" cy="3356455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81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51" y="1592791"/>
            <a:ext cx="2166897" cy="2166897"/>
          </a:xfrm>
          <a:prstGeom prst="rect">
            <a:avLst/>
          </a:prstGeom>
        </p:spPr>
      </p:pic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Thin Controllers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Simple Components</a:t>
            </a:r>
          </a:p>
        </p:txBody>
      </p:sp>
    </p:spTree>
    <p:extLst>
      <p:ext uri="{BB962C8B-B14F-4D97-AF65-F5344CB8AC3E}">
        <p14:creationId xmlns:p14="http://schemas.microsoft.com/office/powerpoint/2010/main" val="390895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Controllers should follow well known principles such as </a:t>
            </a:r>
            <a:r>
              <a:rPr lang="en-US" b="1" dirty="0">
                <a:solidFill>
                  <a:schemeClr val="bg1"/>
                </a:solidFill>
              </a:rPr>
              <a:t>DRY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KISS</a:t>
            </a:r>
          </a:p>
          <a:p>
            <a:r>
              <a:rPr lang="en-US" dirty="0"/>
              <a:t>Should delegate functionality to the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  <a:r>
              <a:rPr lang="en-US" dirty="0"/>
              <a:t> layer 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service layer </a:t>
            </a:r>
            <a:r>
              <a:rPr lang="en-US" dirty="0"/>
              <a:t>consists of application logic, e.g. services, </a:t>
            </a:r>
            <a:br>
              <a:rPr lang="en-US" dirty="0"/>
            </a:br>
            <a:r>
              <a:rPr lang="en-US" dirty="0"/>
              <a:t>executors, strategies, mappers, DTOs, entities, etc.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 Controllers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248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34997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6"/>
            <a:ext cx="8017251" cy="4832150"/>
          </a:xfrm>
          <a:prstGeom prst="rect">
            <a:avLst/>
          </a:prstGeom>
        </p:spPr>
        <p:txBody>
          <a:bodyPr vert="horz" lIns="108000" tIns="36000" rIns="108000" bIns="36000" rtlCol="0" anchor="t">
            <a:normAutofit fontScale="850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3500" b="1" dirty="0">
                <a:solidFill>
                  <a:schemeClr val="bg1"/>
                </a:solidFill>
              </a:rPr>
              <a:t>Spring MVC </a:t>
            </a:r>
            <a:r>
              <a:rPr lang="en-US" sz="3500" b="1" dirty="0">
                <a:solidFill>
                  <a:schemeClr val="bg2"/>
                </a:solidFill>
              </a:rPr>
              <a:t>- </a:t>
            </a:r>
            <a:r>
              <a:rPr lang="en-US" sz="3500" b="1" dirty="0">
                <a:solidFill>
                  <a:schemeClr val="bg1"/>
                </a:solidFill>
              </a:rPr>
              <a:t>MVC</a:t>
            </a:r>
            <a:r>
              <a:rPr lang="en-US" sz="3500" b="1" dirty="0">
                <a:solidFill>
                  <a:schemeClr val="bg2"/>
                </a:solidFill>
              </a:rPr>
              <a:t> </a:t>
            </a:r>
            <a:r>
              <a:rPr lang="en-US" sz="3500" dirty="0">
                <a:solidFill>
                  <a:schemeClr val="bg2"/>
                </a:solidFill>
              </a:rPr>
              <a:t>framework that has three</a:t>
            </a:r>
            <a:br>
              <a:rPr lang="en-US" sz="3500" dirty="0">
                <a:solidFill>
                  <a:schemeClr val="bg2"/>
                </a:solidFill>
              </a:rPr>
            </a:br>
            <a:r>
              <a:rPr lang="en-US" sz="3500" dirty="0">
                <a:solidFill>
                  <a:schemeClr val="bg2"/>
                </a:solidFill>
              </a:rPr>
              <a:t>main components:</a:t>
            </a:r>
          </a:p>
          <a:p>
            <a:pPr lvl="1">
              <a:buClr>
                <a:schemeClr val="bg2"/>
              </a:buClr>
            </a:pPr>
            <a:r>
              <a:rPr lang="en-US" sz="3300" b="1" dirty="0">
                <a:solidFill>
                  <a:schemeClr val="bg1"/>
                </a:solidFill>
              </a:rPr>
              <a:t>Controller</a:t>
            </a:r>
            <a:r>
              <a:rPr lang="en-US" sz="3300" dirty="0">
                <a:solidFill>
                  <a:schemeClr val="bg2"/>
                </a:solidFill>
              </a:rPr>
              <a:t> - controls the application flow</a:t>
            </a:r>
          </a:p>
          <a:p>
            <a:pPr lvl="1">
              <a:buClr>
                <a:schemeClr val="bg2"/>
              </a:buClr>
            </a:pPr>
            <a:r>
              <a:rPr lang="en-US" sz="3300" b="1" dirty="0">
                <a:solidFill>
                  <a:schemeClr val="bg1"/>
                </a:solidFill>
              </a:rPr>
              <a:t>View</a:t>
            </a:r>
            <a:r>
              <a:rPr lang="en-US" sz="3300" dirty="0">
                <a:solidFill>
                  <a:schemeClr val="bg2"/>
                </a:solidFill>
              </a:rPr>
              <a:t> - presentation layer</a:t>
            </a:r>
          </a:p>
          <a:p>
            <a:pPr lvl="1">
              <a:buClr>
                <a:schemeClr val="bg2"/>
              </a:buClr>
            </a:pPr>
            <a:r>
              <a:rPr lang="en-US" sz="3300" b="1" dirty="0">
                <a:solidFill>
                  <a:schemeClr val="bg1"/>
                </a:solidFill>
              </a:rPr>
              <a:t>Model</a:t>
            </a:r>
            <a:r>
              <a:rPr lang="en-US" sz="3300" dirty="0">
                <a:solidFill>
                  <a:schemeClr val="bg2"/>
                </a:solidFill>
              </a:rPr>
              <a:t> - data component with the main </a:t>
            </a:r>
            <a:br>
              <a:rPr lang="en-US" sz="3300" dirty="0">
                <a:solidFill>
                  <a:schemeClr val="bg2"/>
                </a:solidFill>
              </a:rPr>
            </a:br>
            <a:r>
              <a:rPr lang="en-US" sz="3300" dirty="0">
                <a:solidFill>
                  <a:schemeClr val="bg2"/>
                </a:solidFill>
              </a:rPr>
              <a:t>logic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500" dirty="0">
                <a:solidFill>
                  <a:schemeClr val="bg2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Constructor injection </a:t>
            </a:r>
            <a:r>
              <a:rPr lang="en-US" sz="3500" dirty="0">
                <a:solidFill>
                  <a:schemeClr val="bg2"/>
                </a:solidFill>
              </a:rPr>
              <a:t>– the best way for </a:t>
            </a:r>
            <a:r>
              <a:rPr lang="en-US" sz="3500" b="1" dirty="0">
                <a:solidFill>
                  <a:schemeClr val="bg1"/>
                </a:solidFill>
              </a:rPr>
              <a:t>DI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500" dirty="0">
                <a:solidFill>
                  <a:schemeClr val="bg2"/>
                </a:solidFill>
              </a:rPr>
              <a:t> Splitting your application code by </a:t>
            </a:r>
            <a:r>
              <a:rPr lang="en-US" sz="3500" b="1" dirty="0">
                <a:solidFill>
                  <a:schemeClr val="bg1"/>
                </a:solidFill>
              </a:rPr>
              <a:t>layers</a:t>
            </a:r>
            <a:r>
              <a:rPr lang="en-US" sz="3500" b="1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500" dirty="0">
                <a:solidFill>
                  <a:schemeClr val="bg2"/>
                </a:solidFill>
              </a:rPr>
              <a:t> Every </a:t>
            </a:r>
            <a:r>
              <a:rPr lang="en-US" sz="3500" b="1" dirty="0">
                <a:solidFill>
                  <a:schemeClr val="bg1"/>
                </a:solidFill>
              </a:rPr>
              <a:t>component</a:t>
            </a:r>
            <a:r>
              <a:rPr lang="en-US" sz="3500" dirty="0">
                <a:solidFill>
                  <a:schemeClr val="bg2"/>
                </a:solidFill>
              </a:rPr>
              <a:t> should be as </a:t>
            </a:r>
            <a:r>
              <a:rPr lang="en-US" sz="3500" dirty="0">
                <a:solidFill>
                  <a:schemeClr val="bg1"/>
                </a:solidFill>
              </a:rPr>
              <a:t>"</a:t>
            </a:r>
            <a:r>
              <a:rPr lang="en-US" sz="3500" b="1" dirty="0">
                <a:solidFill>
                  <a:schemeClr val="bg1"/>
                </a:solidFill>
              </a:rPr>
              <a:t>thin</a:t>
            </a:r>
            <a:r>
              <a:rPr lang="en-US" sz="3500" dirty="0">
                <a:solidFill>
                  <a:schemeClr val="bg1"/>
                </a:solidFill>
              </a:rPr>
              <a:t>" </a:t>
            </a:r>
            <a:r>
              <a:rPr lang="en-US" sz="3500" dirty="0">
                <a:solidFill>
                  <a:schemeClr val="bg2"/>
                </a:solidFill>
              </a:rPr>
              <a:t>as </a:t>
            </a:r>
            <a:br>
              <a:rPr lang="en-US" sz="3500" dirty="0">
                <a:solidFill>
                  <a:schemeClr val="bg2"/>
                </a:solidFill>
              </a:rPr>
            </a:br>
            <a:r>
              <a:rPr lang="en-US" sz="3500" dirty="0">
                <a:solidFill>
                  <a:schemeClr val="bg2"/>
                </a:solidFill>
              </a:rPr>
              <a:t>possible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728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018" y="2169000"/>
            <a:ext cx="3509963" cy="1139825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Spring MVC?</a:t>
            </a:r>
          </a:p>
        </p:txBody>
      </p:sp>
    </p:spTree>
    <p:extLst>
      <p:ext uri="{BB962C8B-B14F-4D97-AF65-F5344CB8AC3E}">
        <p14:creationId xmlns:p14="http://schemas.microsoft.com/office/powerpoint/2010/main" val="223012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"/>
          <p:cNvSpPr txBox="1"/>
          <p:nvPr/>
        </p:nvSpPr>
        <p:spPr>
          <a:xfrm>
            <a:off x="3002470" y="3327805"/>
            <a:ext cx="146066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209" name="Google Shape;209;p5"/>
          <p:cNvSpPr txBox="1">
            <a:spLocks noGrp="1"/>
          </p:cNvSpPr>
          <p:nvPr>
            <p:ph type="body" idx="1"/>
          </p:nvPr>
        </p:nvSpPr>
        <p:spPr>
          <a:xfrm>
            <a:off x="190500" y="1195388"/>
            <a:ext cx="11817350" cy="52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>
                <a:solidFill>
                  <a:schemeClr val="lt1"/>
                </a:solidFill>
              </a:rPr>
              <a:t>Model-view-controller (MVC) </a:t>
            </a:r>
            <a:r>
              <a:rPr lang="en-US" dirty="0"/>
              <a:t>framework is designed around a </a:t>
            </a:r>
            <a:r>
              <a:rPr lang="en-US" b="1" dirty="0" err="1">
                <a:solidFill>
                  <a:schemeClr val="lt1"/>
                </a:solidFill>
              </a:rPr>
              <a:t>DispatcherServlet</a:t>
            </a:r>
            <a:r>
              <a:rPr lang="en-US" dirty="0"/>
              <a:t> that dispatches requests to handlers</a:t>
            </a:r>
            <a:endParaRPr dirty="0"/>
          </a:p>
        </p:txBody>
      </p:sp>
      <p:sp>
        <p:nvSpPr>
          <p:cNvPr id="210" name="Google Shape;210;p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What is Spring MVC?</a:t>
            </a:r>
            <a:endParaRPr/>
          </a:p>
        </p:txBody>
      </p:sp>
      <p:sp>
        <p:nvSpPr>
          <p:cNvPr id="211" name="Google Shape;211;p5"/>
          <p:cNvSpPr/>
          <p:nvPr/>
        </p:nvSpPr>
        <p:spPr>
          <a:xfrm>
            <a:off x="1575236" y="3400592"/>
            <a:ext cx="1600199" cy="818814"/>
          </a:xfrm>
          <a:prstGeom prst="rect">
            <a:avLst/>
          </a:prstGeom>
          <a:solidFill>
            <a:srgbClr val="234465"/>
          </a:solidFill>
          <a:ln w="25400" cap="flat" cmpd="sng">
            <a:solidFill>
              <a:srgbClr val="BA7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Dispatcher </a:t>
            </a:r>
            <a:b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Servlet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Google Shape;212;p5"/>
          <p:cNvCxnSpPr/>
          <p:nvPr/>
        </p:nvCxnSpPr>
        <p:spPr>
          <a:xfrm>
            <a:off x="304800" y="3810000"/>
            <a:ext cx="1040598" cy="1"/>
          </a:xfrm>
          <a:prstGeom prst="straightConnector1">
            <a:avLst/>
          </a:prstGeom>
          <a:noFill/>
          <a:ln w="63500" cap="flat" cmpd="sng">
            <a:solidFill>
              <a:srgbClr val="E85C0E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3" name="Google Shape;213;p5"/>
          <p:cNvSpPr/>
          <p:nvPr/>
        </p:nvSpPr>
        <p:spPr>
          <a:xfrm>
            <a:off x="4262958" y="2540837"/>
            <a:ext cx="1333500" cy="745189"/>
          </a:xfrm>
          <a:prstGeom prst="rect">
            <a:avLst/>
          </a:prstGeom>
          <a:solidFill>
            <a:srgbClr val="234465"/>
          </a:solidFill>
          <a:ln w="25400" cap="flat" cmpd="sng">
            <a:solidFill>
              <a:srgbClr val="BA7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Handler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Mapping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5"/>
          <p:cNvSpPr/>
          <p:nvPr/>
        </p:nvSpPr>
        <p:spPr>
          <a:xfrm>
            <a:off x="4262958" y="3388864"/>
            <a:ext cx="1333500" cy="796013"/>
          </a:xfrm>
          <a:prstGeom prst="rect">
            <a:avLst/>
          </a:prstGeom>
          <a:solidFill>
            <a:srgbClr val="234465"/>
          </a:solidFill>
          <a:ln w="25400" cap="flat" cmpd="sng">
            <a:solidFill>
              <a:srgbClr val="BA7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Handler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Adapter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5"/>
          <p:cNvSpPr/>
          <p:nvPr/>
        </p:nvSpPr>
        <p:spPr>
          <a:xfrm>
            <a:off x="4262958" y="4287714"/>
            <a:ext cx="1333500" cy="766680"/>
          </a:xfrm>
          <a:prstGeom prst="rect">
            <a:avLst/>
          </a:prstGeom>
          <a:solidFill>
            <a:srgbClr val="234465"/>
          </a:solidFill>
          <a:ln w="25400" cap="flat" cmpd="sng">
            <a:solidFill>
              <a:srgbClr val="BA7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Resolver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5"/>
          <p:cNvSpPr/>
          <p:nvPr/>
        </p:nvSpPr>
        <p:spPr>
          <a:xfrm>
            <a:off x="6703861" y="2585252"/>
            <a:ext cx="1656522" cy="427786"/>
          </a:xfrm>
          <a:prstGeom prst="rect">
            <a:avLst/>
          </a:prstGeom>
          <a:solidFill>
            <a:srgbClr val="234465"/>
          </a:solidFill>
          <a:ln w="25400" cap="flat" cmpd="sng">
            <a:solidFill>
              <a:srgbClr val="BA7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5"/>
          <p:cNvSpPr/>
          <p:nvPr/>
        </p:nvSpPr>
        <p:spPr>
          <a:xfrm>
            <a:off x="6683983" y="3534963"/>
            <a:ext cx="1676400" cy="427786"/>
          </a:xfrm>
          <a:prstGeom prst="rect">
            <a:avLst/>
          </a:prstGeom>
          <a:solidFill>
            <a:srgbClr val="234465"/>
          </a:solidFill>
          <a:ln w="25400" cap="flat" cmpd="sng">
            <a:solidFill>
              <a:srgbClr val="BA7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Name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5"/>
          <p:cNvSpPr/>
          <p:nvPr/>
        </p:nvSpPr>
        <p:spPr>
          <a:xfrm>
            <a:off x="6659827" y="5714940"/>
            <a:ext cx="1656523" cy="427786"/>
          </a:xfrm>
          <a:prstGeom prst="rect">
            <a:avLst/>
          </a:prstGeom>
          <a:solidFill>
            <a:srgbClr val="234465"/>
          </a:solidFill>
          <a:ln w="25400" cap="flat" cmpd="sng">
            <a:solidFill>
              <a:srgbClr val="BA7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5"/>
          <p:cNvSpPr/>
          <p:nvPr/>
        </p:nvSpPr>
        <p:spPr>
          <a:xfrm>
            <a:off x="1567022" y="5714940"/>
            <a:ext cx="1608413" cy="427786"/>
          </a:xfrm>
          <a:prstGeom prst="rect">
            <a:avLst/>
          </a:prstGeom>
          <a:solidFill>
            <a:srgbClr val="234465"/>
          </a:solidFill>
          <a:ln w="25400" cap="flat" cmpd="sng">
            <a:solidFill>
              <a:srgbClr val="BA7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5"/>
          <p:cNvSpPr/>
          <p:nvPr/>
        </p:nvSpPr>
        <p:spPr>
          <a:xfrm>
            <a:off x="9875283" y="2641512"/>
            <a:ext cx="1662000" cy="427786"/>
          </a:xfrm>
          <a:prstGeom prst="rect">
            <a:avLst/>
          </a:prstGeom>
          <a:solidFill>
            <a:srgbClr val="234465"/>
          </a:solidFill>
          <a:ln w="25400" cap="flat" cmpd="sng">
            <a:solidFill>
              <a:srgbClr val="BA7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5"/>
          <p:cNvSpPr/>
          <p:nvPr/>
        </p:nvSpPr>
        <p:spPr>
          <a:xfrm>
            <a:off x="9877042" y="3656283"/>
            <a:ext cx="1662000" cy="427786"/>
          </a:xfrm>
          <a:prstGeom prst="rect">
            <a:avLst/>
          </a:prstGeom>
          <a:solidFill>
            <a:srgbClr val="234465"/>
          </a:solidFill>
          <a:ln w="25400" cap="flat" cmpd="sng">
            <a:solidFill>
              <a:srgbClr val="BA7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5"/>
          <p:cNvSpPr/>
          <p:nvPr/>
        </p:nvSpPr>
        <p:spPr>
          <a:xfrm>
            <a:off x="10051200" y="4671055"/>
            <a:ext cx="1371600" cy="993853"/>
          </a:xfrm>
          <a:prstGeom prst="can">
            <a:avLst>
              <a:gd name="adj" fmla="val 25000"/>
            </a:avLst>
          </a:prstGeom>
          <a:solidFill>
            <a:srgbClr val="234465"/>
          </a:solidFill>
          <a:ln w="25400" cap="flat" cmpd="sng">
            <a:solidFill>
              <a:srgbClr val="BA7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5"/>
          <p:cNvSpPr/>
          <p:nvPr/>
        </p:nvSpPr>
        <p:spPr>
          <a:xfrm>
            <a:off x="9553092" y="2261902"/>
            <a:ext cx="2257908" cy="3840725"/>
          </a:xfrm>
          <a:prstGeom prst="rect">
            <a:avLst/>
          </a:prstGeom>
          <a:noFill/>
          <a:ln w="25400" cap="flat" cmpd="sng">
            <a:solidFill>
              <a:srgbClr val="FFC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4" name="Google Shape;224;p5"/>
          <p:cNvCxnSpPr/>
          <p:nvPr/>
        </p:nvCxnSpPr>
        <p:spPr>
          <a:xfrm rot="10800000" flipH="1">
            <a:off x="3327438" y="2947917"/>
            <a:ext cx="786967" cy="420964"/>
          </a:xfrm>
          <a:prstGeom prst="straightConnector1">
            <a:avLst/>
          </a:prstGeom>
          <a:noFill/>
          <a:ln w="63500" cap="flat" cmpd="sng">
            <a:solidFill>
              <a:srgbClr val="E85C0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5" name="Google Shape;225;p5"/>
          <p:cNvCxnSpPr/>
          <p:nvPr/>
        </p:nvCxnSpPr>
        <p:spPr>
          <a:xfrm>
            <a:off x="3356914" y="3810001"/>
            <a:ext cx="757490" cy="1"/>
          </a:xfrm>
          <a:prstGeom prst="straightConnector1">
            <a:avLst/>
          </a:prstGeom>
          <a:noFill/>
          <a:ln w="63500" cap="flat" cmpd="sng">
            <a:solidFill>
              <a:srgbClr val="E85C0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6" name="Google Shape;226;p5"/>
          <p:cNvCxnSpPr/>
          <p:nvPr/>
        </p:nvCxnSpPr>
        <p:spPr>
          <a:xfrm>
            <a:off x="3323988" y="4357262"/>
            <a:ext cx="790416" cy="548374"/>
          </a:xfrm>
          <a:prstGeom prst="straightConnector1">
            <a:avLst/>
          </a:prstGeom>
          <a:noFill/>
          <a:ln w="63500" cap="flat" cmpd="sng">
            <a:solidFill>
              <a:srgbClr val="E85C0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7" name="Google Shape;227;p5"/>
          <p:cNvCxnSpPr/>
          <p:nvPr/>
        </p:nvCxnSpPr>
        <p:spPr>
          <a:xfrm>
            <a:off x="7522183" y="3097743"/>
            <a:ext cx="0" cy="376564"/>
          </a:xfrm>
          <a:prstGeom prst="straightConnector1">
            <a:avLst/>
          </a:prstGeom>
          <a:noFill/>
          <a:ln w="63500" cap="flat" cmpd="sng">
            <a:solidFill>
              <a:srgbClr val="E85C0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8" name="Google Shape;228;p5"/>
          <p:cNvCxnSpPr/>
          <p:nvPr/>
        </p:nvCxnSpPr>
        <p:spPr>
          <a:xfrm>
            <a:off x="7522169" y="4168980"/>
            <a:ext cx="0" cy="1317420"/>
          </a:xfrm>
          <a:prstGeom prst="straightConnector1">
            <a:avLst/>
          </a:prstGeom>
          <a:noFill/>
          <a:ln w="38100" cap="flat" cmpd="sng">
            <a:solidFill>
              <a:srgbClr val="E85C0E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29" name="Google Shape;229;p5"/>
          <p:cNvCxnSpPr/>
          <p:nvPr/>
        </p:nvCxnSpPr>
        <p:spPr>
          <a:xfrm>
            <a:off x="3429000" y="5928833"/>
            <a:ext cx="3024472" cy="0"/>
          </a:xfrm>
          <a:prstGeom prst="straightConnector1">
            <a:avLst/>
          </a:prstGeom>
          <a:noFill/>
          <a:ln w="38100" cap="flat" cmpd="sng">
            <a:solidFill>
              <a:srgbClr val="E85C0E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30" name="Google Shape;230;p5"/>
          <p:cNvCxnSpPr/>
          <p:nvPr/>
        </p:nvCxnSpPr>
        <p:spPr>
          <a:xfrm rot="10800000">
            <a:off x="325496" y="5928833"/>
            <a:ext cx="999206" cy="0"/>
          </a:xfrm>
          <a:prstGeom prst="straightConnector1">
            <a:avLst/>
          </a:prstGeom>
          <a:noFill/>
          <a:ln w="63500" cap="flat" cmpd="sng">
            <a:solidFill>
              <a:srgbClr val="E85C0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1" name="Google Shape;231;p5"/>
          <p:cNvCxnSpPr/>
          <p:nvPr/>
        </p:nvCxnSpPr>
        <p:spPr>
          <a:xfrm>
            <a:off x="8610601" y="2811897"/>
            <a:ext cx="585785" cy="0"/>
          </a:xfrm>
          <a:prstGeom prst="straightConnector1">
            <a:avLst/>
          </a:prstGeom>
          <a:noFill/>
          <a:ln w="63500" cap="flat" cmpd="sng">
            <a:solidFill>
              <a:srgbClr val="E85C0E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2" name="Google Shape;232;p5"/>
          <p:cNvSpPr txBox="1"/>
          <p:nvPr/>
        </p:nvSpPr>
        <p:spPr>
          <a:xfrm>
            <a:off x="253026" y="3202198"/>
            <a:ext cx="12611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sp>
        <p:nvSpPr>
          <p:cNvPr id="233" name="Google Shape;233;p5"/>
          <p:cNvSpPr txBox="1"/>
          <p:nvPr/>
        </p:nvSpPr>
        <p:spPr>
          <a:xfrm>
            <a:off x="2569762" y="2298339"/>
            <a:ext cx="14606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Controller</a:t>
            </a:r>
            <a:endParaRPr dirty="0"/>
          </a:p>
        </p:txBody>
      </p:sp>
      <p:sp>
        <p:nvSpPr>
          <p:cNvPr id="234" name="Google Shape;234;p5"/>
          <p:cNvSpPr txBox="1"/>
          <p:nvPr/>
        </p:nvSpPr>
        <p:spPr>
          <a:xfrm>
            <a:off x="2746186" y="4551675"/>
            <a:ext cx="115400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Resolve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/>
          </a:p>
        </p:txBody>
      </p:sp>
      <p:cxnSp>
        <p:nvCxnSpPr>
          <p:cNvPr id="235" name="Google Shape;235;p5"/>
          <p:cNvCxnSpPr/>
          <p:nvPr/>
        </p:nvCxnSpPr>
        <p:spPr>
          <a:xfrm flipH="1">
            <a:off x="3246527" y="5131800"/>
            <a:ext cx="972554" cy="530293"/>
          </a:xfrm>
          <a:prstGeom prst="straightConnector1">
            <a:avLst/>
          </a:prstGeom>
          <a:noFill/>
          <a:ln w="63500" cap="flat" cmpd="sng">
            <a:solidFill>
              <a:srgbClr val="E85C0E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6" name="Google Shape;236;p5"/>
          <p:cNvSpPr txBox="1"/>
          <p:nvPr/>
        </p:nvSpPr>
        <p:spPr>
          <a:xfrm>
            <a:off x="4514612" y="5605667"/>
            <a:ext cx="115400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/>
          </a:p>
        </p:txBody>
      </p:sp>
      <p:sp>
        <p:nvSpPr>
          <p:cNvPr id="237" name="Google Shape;237;p5"/>
          <p:cNvSpPr txBox="1"/>
          <p:nvPr/>
        </p:nvSpPr>
        <p:spPr>
          <a:xfrm>
            <a:off x="7570679" y="4349731"/>
            <a:ext cx="115400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/>
          </a:p>
        </p:txBody>
      </p:sp>
      <p:sp>
        <p:nvSpPr>
          <p:cNvPr id="238" name="Google Shape;238;p5"/>
          <p:cNvSpPr txBox="1"/>
          <p:nvPr/>
        </p:nvSpPr>
        <p:spPr>
          <a:xfrm>
            <a:off x="9500726" y="6082982"/>
            <a:ext cx="24111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Logic</a:t>
            </a:r>
            <a:endParaRPr/>
          </a:p>
        </p:txBody>
      </p:sp>
      <p:sp>
        <p:nvSpPr>
          <p:cNvPr id="239" name="Google Shape;239;p5"/>
          <p:cNvSpPr txBox="1"/>
          <p:nvPr/>
        </p:nvSpPr>
        <p:spPr>
          <a:xfrm>
            <a:off x="190403" y="5317973"/>
            <a:ext cx="13848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240" name="Google Shape;240;p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p5"/>
          <p:cNvCxnSpPr/>
          <p:nvPr/>
        </p:nvCxnSpPr>
        <p:spPr>
          <a:xfrm>
            <a:off x="5916000" y="2811897"/>
            <a:ext cx="585785" cy="0"/>
          </a:xfrm>
          <a:prstGeom prst="straightConnector1">
            <a:avLst/>
          </a:prstGeom>
          <a:noFill/>
          <a:ln w="63500" cap="flat" cmpd="sng">
            <a:solidFill>
              <a:srgbClr val="E85C0E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"/>
          <p:cNvSpPr txBox="1"/>
          <p:nvPr/>
        </p:nvSpPr>
        <p:spPr>
          <a:xfrm>
            <a:off x="6510406" y="2324419"/>
            <a:ext cx="285565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b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(html, json, xml)</a:t>
            </a:r>
            <a:endParaRPr/>
          </a:p>
        </p:txBody>
      </p:sp>
      <p:sp>
        <p:nvSpPr>
          <p:cNvPr id="247" name="Google Shape;247;p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MVC – Control Flow</a:t>
            </a:r>
            <a:endParaRPr/>
          </a:p>
        </p:txBody>
      </p:sp>
      <p:sp>
        <p:nvSpPr>
          <p:cNvPr id="248" name="Google Shape;248;p6"/>
          <p:cNvSpPr txBox="1"/>
          <p:nvPr/>
        </p:nvSpPr>
        <p:spPr>
          <a:xfrm>
            <a:off x="9858704" y="1010127"/>
            <a:ext cx="1905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Client</a:t>
            </a:r>
            <a:endParaRPr/>
          </a:p>
        </p:txBody>
      </p:sp>
      <p:pic>
        <p:nvPicPr>
          <p:cNvPr id="249" name="Google Shape;24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4953" y="2950258"/>
            <a:ext cx="709891" cy="709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84771" y="2961052"/>
            <a:ext cx="705707" cy="705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82492" y="2908908"/>
            <a:ext cx="771119" cy="771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39867" y="1613507"/>
            <a:ext cx="1870776" cy="112084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6"/>
          <p:cNvSpPr/>
          <p:nvPr/>
        </p:nvSpPr>
        <p:spPr>
          <a:xfrm>
            <a:off x="147333" y="5069370"/>
            <a:ext cx="2601143" cy="962402"/>
          </a:xfrm>
          <a:prstGeom prst="rect">
            <a:avLst/>
          </a:prstGeom>
          <a:solidFill>
            <a:srgbClr val="234465"/>
          </a:solidFill>
          <a:ln w="25400" cap="flat" cmpd="sng">
            <a:solidFill>
              <a:srgbClr val="BA7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3063963" y="2011245"/>
            <a:ext cx="2601143" cy="962402"/>
          </a:xfrm>
          <a:prstGeom prst="rect">
            <a:avLst/>
          </a:prstGeom>
          <a:solidFill>
            <a:srgbClr val="234465"/>
          </a:solidFill>
          <a:ln w="25400" cap="flat" cmpd="sng">
            <a:solidFill>
              <a:srgbClr val="BA7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5764745" y="5095769"/>
            <a:ext cx="2601143" cy="962402"/>
          </a:xfrm>
          <a:prstGeom prst="rect">
            <a:avLst/>
          </a:prstGeom>
          <a:solidFill>
            <a:srgbClr val="234465"/>
          </a:solidFill>
          <a:ln w="25400" cap="flat" cmpd="sng">
            <a:solidFill>
              <a:srgbClr val="BA7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6" name="Google Shape;256;p6"/>
          <p:cNvCxnSpPr/>
          <p:nvPr/>
        </p:nvCxnSpPr>
        <p:spPr>
          <a:xfrm flipH="1">
            <a:off x="6251576" y="2102878"/>
            <a:ext cx="3053147" cy="1"/>
          </a:xfrm>
          <a:prstGeom prst="straightConnector1">
            <a:avLst/>
          </a:prstGeom>
          <a:noFill/>
          <a:ln w="63500" cap="flat" cmpd="sng">
            <a:solidFill>
              <a:srgbClr val="E85C0E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7" name="Google Shape;257;p6"/>
          <p:cNvSpPr txBox="1"/>
          <p:nvPr/>
        </p:nvSpPr>
        <p:spPr>
          <a:xfrm>
            <a:off x="7239000" y="1480171"/>
            <a:ext cx="136798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cxnSp>
        <p:nvCxnSpPr>
          <p:cNvPr id="258" name="Google Shape;258;p6"/>
          <p:cNvCxnSpPr>
            <a:endCxn id="246" idx="3"/>
          </p:cNvCxnSpPr>
          <p:nvPr/>
        </p:nvCxnSpPr>
        <p:spPr>
          <a:xfrm rot="10800000" flipH="1">
            <a:off x="6284164" y="2801472"/>
            <a:ext cx="3081900" cy="20400"/>
          </a:xfrm>
          <a:prstGeom prst="straightConnector1">
            <a:avLst/>
          </a:prstGeom>
          <a:noFill/>
          <a:ln w="63500" cap="flat" cmpd="sng">
            <a:solidFill>
              <a:srgbClr val="23446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9" name="Google Shape;259;p6"/>
          <p:cNvCxnSpPr/>
          <p:nvPr/>
        </p:nvCxnSpPr>
        <p:spPr>
          <a:xfrm rot="10800000">
            <a:off x="5567115" y="3091991"/>
            <a:ext cx="2022319" cy="1940902"/>
          </a:xfrm>
          <a:prstGeom prst="straightConnector1">
            <a:avLst/>
          </a:prstGeom>
          <a:noFill/>
          <a:ln w="63500" cap="flat" cmpd="sng">
            <a:solidFill>
              <a:srgbClr val="E85C0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0" name="Google Shape;260;p6"/>
          <p:cNvCxnSpPr/>
          <p:nvPr/>
        </p:nvCxnSpPr>
        <p:spPr>
          <a:xfrm flipH="1">
            <a:off x="996856" y="3147167"/>
            <a:ext cx="2246754" cy="1767382"/>
          </a:xfrm>
          <a:prstGeom prst="straightConnector1">
            <a:avLst/>
          </a:prstGeom>
          <a:noFill/>
          <a:ln w="63500" cap="flat" cmpd="sng">
            <a:solidFill>
              <a:srgbClr val="E85C0E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1" name="Google Shape;261;p6"/>
          <p:cNvSpPr txBox="1"/>
          <p:nvPr/>
        </p:nvSpPr>
        <p:spPr>
          <a:xfrm>
            <a:off x="7101264" y="3653451"/>
            <a:ext cx="196653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Action</a:t>
            </a:r>
            <a:endParaRPr/>
          </a:p>
        </p:txBody>
      </p:sp>
      <p:sp>
        <p:nvSpPr>
          <p:cNvPr id="262" name="Google Shape;262;p6"/>
          <p:cNvSpPr txBox="1"/>
          <p:nvPr/>
        </p:nvSpPr>
        <p:spPr>
          <a:xfrm>
            <a:off x="464635" y="3010761"/>
            <a:ext cx="1966537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Model</a:t>
            </a:r>
            <a:endParaRPr/>
          </a:p>
        </p:txBody>
      </p:sp>
      <p:cxnSp>
        <p:nvCxnSpPr>
          <p:cNvPr id="263" name="Google Shape;263;p6"/>
          <p:cNvCxnSpPr/>
          <p:nvPr/>
        </p:nvCxnSpPr>
        <p:spPr>
          <a:xfrm rot="10800000" flipH="1">
            <a:off x="1561884" y="3313906"/>
            <a:ext cx="2075414" cy="1678309"/>
          </a:xfrm>
          <a:prstGeom prst="straightConnector1">
            <a:avLst/>
          </a:prstGeom>
          <a:noFill/>
          <a:ln w="63500" cap="flat" cmpd="sng">
            <a:solidFill>
              <a:srgbClr val="23446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4" name="Google Shape;264;p6"/>
          <p:cNvCxnSpPr/>
          <p:nvPr/>
        </p:nvCxnSpPr>
        <p:spPr>
          <a:xfrm>
            <a:off x="5072223" y="3287193"/>
            <a:ext cx="1800501" cy="1745700"/>
          </a:xfrm>
          <a:prstGeom prst="straightConnector1">
            <a:avLst/>
          </a:prstGeom>
          <a:noFill/>
          <a:ln w="63500" cap="flat" cmpd="sng">
            <a:solidFill>
              <a:srgbClr val="23446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5" name="Google Shape;265;p6"/>
          <p:cNvSpPr txBox="1"/>
          <p:nvPr/>
        </p:nvSpPr>
        <p:spPr>
          <a:xfrm>
            <a:off x="4355513" y="3960442"/>
            <a:ext cx="130560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b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dirty="0"/>
          </a:p>
        </p:txBody>
      </p:sp>
      <p:sp>
        <p:nvSpPr>
          <p:cNvPr id="266" name="Google Shape;266;p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Spring Controllers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Annotations, IoC Container</a:t>
            </a:r>
          </a:p>
        </p:txBody>
      </p:sp>
      <p:pic>
        <p:nvPicPr>
          <p:cNvPr id="7" name="Google Shape;271;p8">
            <a:extLst>
              <a:ext uri="{FF2B5EF4-FFF2-40B4-BE49-F238E27FC236}">
                <a16:creationId xmlns:a16="http://schemas.microsoft.com/office/drawing/2014/main" id="{0D2EAEE3-748E-4337-99D3-60992471553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96624" y="2270078"/>
            <a:ext cx="3154532" cy="8416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609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with the </a:t>
            </a:r>
            <a:r>
              <a:rPr lang="en-US" b="1" dirty="0">
                <a:solidFill>
                  <a:schemeClr val="bg1"/>
                </a:solidFill>
              </a:rPr>
              <a:t>@Controller </a:t>
            </a:r>
            <a:r>
              <a:rPr lang="en-US" dirty="0"/>
              <a:t>annotation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Controllers can contain multiple actions on different routes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Controllers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7499" y="2034000"/>
            <a:ext cx="53439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HomeController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013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0"/>
          <p:cNvSpPr txBox="1">
            <a:spLocks noGrp="1"/>
          </p:cNvSpPr>
          <p:nvPr>
            <p:ph type="body" idx="1"/>
          </p:nvPr>
        </p:nvSpPr>
        <p:spPr>
          <a:xfrm>
            <a:off x="190402" y="1196124"/>
            <a:ext cx="11818096" cy="539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Annotated with </a:t>
            </a:r>
            <a:r>
              <a:rPr lang="en-US" b="1" dirty="0">
                <a:solidFill>
                  <a:schemeClr val="lt1"/>
                </a:solidFill>
              </a:rPr>
              <a:t>@RequestMapping(</a:t>
            </a:r>
            <a:r>
              <a:rPr lang="en-US" dirty="0"/>
              <a:t>…</a:t>
            </a:r>
            <a:r>
              <a:rPr lang="en-US" b="1" dirty="0">
                <a:solidFill>
                  <a:schemeClr val="lt1"/>
                </a:solidFill>
              </a:rPr>
              <a:t>)</a:t>
            </a: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Wingdings" panose="05000000000000000000" pitchFamily="2" charset="2"/>
              <a:buChar char="§"/>
            </a:pP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Wingdings" panose="05000000000000000000" pitchFamily="2" charset="2"/>
              <a:buChar char="§"/>
            </a:pP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Wingdings" panose="05000000000000000000" pitchFamily="2" charset="2"/>
              <a:buChar char="§"/>
            </a:pP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Or</a:t>
            </a:r>
            <a:endParaRPr dirty="0"/>
          </a:p>
        </p:txBody>
      </p:sp>
      <p:sp>
        <p:nvSpPr>
          <p:cNvPr id="287" name="Google Shape;287;p1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Request Mapping (1)</a:t>
            </a:r>
            <a:endParaRPr dirty="0"/>
          </a:p>
        </p:txBody>
      </p:sp>
      <p:sp>
        <p:nvSpPr>
          <p:cNvPr id="288" name="Google Shape;288;p10"/>
          <p:cNvSpPr/>
          <p:nvPr/>
        </p:nvSpPr>
        <p:spPr>
          <a:xfrm>
            <a:off x="685802" y="1941946"/>
            <a:ext cx="8938032" cy="1938952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@RequestMapping(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"/home"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String home(Model model)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sym typeface="Consolas"/>
              </a:rPr>
              <a:t>   model.</a:t>
            </a:r>
            <a:r>
              <a:rPr lang="en-US" sz="2400" b="1" dirty="0">
                <a:solidFill>
                  <a:srgbClr val="FFA000"/>
                </a:solidFill>
                <a:latin typeface="Consolas"/>
                <a:sym typeface="Consolas"/>
              </a:rPr>
              <a:t>addAttribute</a:t>
            </a:r>
            <a:r>
              <a:rPr lang="en-US" sz="2400" b="1" dirty="0">
                <a:solidFill>
                  <a:schemeClr val="dk1"/>
                </a:solidFill>
                <a:latin typeface="Consolas"/>
                <a:sym typeface="Consolas"/>
              </a:rPr>
              <a:t>(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solidFill>
                  <a:schemeClr val="dk1"/>
                </a:solidFill>
                <a:latin typeface="Consolas"/>
                <a:sym typeface="Consolas"/>
              </a:rPr>
              <a:t>message", “Welcome!");</a:t>
            </a:r>
            <a:endParaRPr lang="en-US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"home-view";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89" name="Google Shape;289;p10"/>
          <p:cNvSpPr/>
          <p:nvPr/>
        </p:nvSpPr>
        <p:spPr>
          <a:xfrm>
            <a:off x="685801" y="4601082"/>
            <a:ext cx="7691582" cy="2123618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@RequestMapping(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"/home"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200" dirty="0"/>
          </a:p>
          <a:p>
            <a:pPr lvl="0"/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22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ModelAndView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home(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ModelAndView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mav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lang="en-US" sz="2200" b="1" dirty="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lvl="0"/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mav.</a:t>
            </a:r>
            <a:r>
              <a:rPr lang="en-US" sz="2200" b="1" dirty="0" err="1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addObject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("message", “Welcome!");</a:t>
            </a:r>
          </a:p>
          <a:p>
            <a:pPr lvl="0"/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mav.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setViewName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("home-view");</a:t>
            </a:r>
            <a:endParaRPr lang="en-US" sz="2200" dirty="0">
              <a:ea typeface="Consolas"/>
            </a:endParaRPr>
          </a:p>
          <a:p>
            <a:pPr lvl="0"/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mav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1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434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11" ma:contentTypeDescription="Create a new document." ma:contentTypeScope="" ma:versionID="751d4df124d08e8eeaed9e09bd730c87">
  <xsd:schema xmlns:xsd="http://www.w3.org/2001/XMLSchema" xmlns:xs="http://www.w3.org/2001/XMLSchema" xmlns:p="http://schemas.microsoft.com/office/2006/metadata/properties" xmlns:ns2="d0d25b69-8e68-4841-9284-bd8f9504d222" xmlns:ns3="b7aee57a-33bc-479a-b375-2a9789967078" targetNamespace="http://schemas.microsoft.com/office/2006/metadata/properties" ma:root="true" ma:fieldsID="7658afe1348e94be8b1f18a0700c18f3" ns2:_="" ns3:_="">
    <xsd:import namespace="d0d25b69-8e68-4841-9284-bd8f9504d222"/>
    <xsd:import namespace="b7aee57a-33bc-479a-b375-2a97899670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ee57a-33bc-479a-b375-2a978996707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F52B79-C70A-46F0-8E31-02B5A2F618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b7aee57a-33bc-479a-b375-2a97899670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0526A1-AF9D-4CDA-874B-51886338C5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79CB88-53C3-4B97-BE45-5C09F9430B6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3991</TotalTime>
  <Words>1579</Words>
  <Application>Microsoft Office PowerPoint</Application>
  <PresentationFormat>Widescreen</PresentationFormat>
  <Paragraphs>411</Paragraphs>
  <Slides>43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Spring Introduction MVC</vt:lpstr>
      <vt:lpstr>Table of Content</vt:lpstr>
      <vt:lpstr>Questions</vt:lpstr>
      <vt:lpstr>What is Spring MVC?</vt:lpstr>
      <vt:lpstr>What is Spring MVC?</vt:lpstr>
      <vt:lpstr>MVC – Control Flow</vt:lpstr>
      <vt:lpstr>Spring Controllers</vt:lpstr>
      <vt:lpstr>Spring Controllers</vt:lpstr>
      <vt:lpstr>Request Mapping (1)</vt:lpstr>
      <vt:lpstr>Request Mapping (2)</vt:lpstr>
      <vt:lpstr>Get Mapping</vt:lpstr>
      <vt:lpstr>Actions – Get Requests</vt:lpstr>
      <vt:lpstr>Controllers</vt:lpstr>
      <vt:lpstr>Post Mapping</vt:lpstr>
      <vt:lpstr>Actions – Post Requests (1)</vt:lpstr>
      <vt:lpstr>Actions – Post Requests (2)</vt:lpstr>
      <vt:lpstr>Passing Attributes to View (1)</vt:lpstr>
      <vt:lpstr>Passing Attributes to View (2)</vt:lpstr>
      <vt:lpstr>Passing Attributes to View (3)</vt:lpstr>
      <vt:lpstr>Models and Views</vt:lpstr>
      <vt:lpstr>Request Parameters</vt:lpstr>
      <vt:lpstr>Request Parameters with Default Value</vt:lpstr>
      <vt:lpstr>Path Variable</vt:lpstr>
      <vt:lpstr>Form Objects</vt:lpstr>
      <vt:lpstr>Redirecting</vt:lpstr>
      <vt:lpstr>Redirecting with Parameters</vt:lpstr>
      <vt:lpstr>Redirecting with Attributes</vt:lpstr>
      <vt:lpstr>Inversion of Control</vt:lpstr>
      <vt:lpstr>Field Injection</vt:lpstr>
      <vt:lpstr>Constructor Injection</vt:lpstr>
      <vt:lpstr>Setter Injection</vt:lpstr>
      <vt:lpstr>Layers</vt:lpstr>
      <vt:lpstr>Layers (1)</vt:lpstr>
      <vt:lpstr>Layers (2)</vt:lpstr>
      <vt:lpstr>Thin Controllers</vt:lpstr>
      <vt:lpstr>Thin Controllers</vt:lpstr>
      <vt:lpstr>Live 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Introduction MVC</dc:title>
  <dc:subject>Spring Fundamentals Course @ SoftUni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Stoil Ivanov</cp:lastModifiedBy>
  <cp:revision>103</cp:revision>
  <dcterms:created xsi:type="dcterms:W3CDTF">2018-05-23T13:08:44Z</dcterms:created>
  <dcterms:modified xsi:type="dcterms:W3CDTF">2022-12-31T11:39:09Z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</Properties>
</file>