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4"/>
  </p:sldMasterIdLst>
  <p:notesMasterIdLst>
    <p:notesMasterId r:id="rId50"/>
  </p:notesMasterIdLst>
  <p:handoutMasterIdLst>
    <p:handoutMasterId r:id="rId51"/>
  </p:handoutMasterIdLst>
  <p:sldIdLst>
    <p:sldId id="256" r:id="rId5"/>
    <p:sldId id="257" r:id="rId6"/>
    <p:sldId id="258" r:id="rId7"/>
    <p:sldId id="259" r:id="rId8"/>
    <p:sldId id="260" r:id="rId9"/>
    <p:sldId id="617" r:id="rId10"/>
    <p:sldId id="263" r:id="rId11"/>
    <p:sldId id="264" r:id="rId12"/>
    <p:sldId id="265" r:id="rId13"/>
    <p:sldId id="315" r:id="rId14"/>
    <p:sldId id="312" r:id="rId15"/>
    <p:sldId id="266" r:id="rId16"/>
    <p:sldId id="314" r:id="rId17"/>
    <p:sldId id="313" r:id="rId18"/>
    <p:sldId id="267" r:id="rId19"/>
    <p:sldId id="316" r:id="rId20"/>
    <p:sldId id="317" r:id="rId21"/>
    <p:sldId id="318" r:id="rId22"/>
    <p:sldId id="319" r:id="rId23"/>
    <p:sldId id="268" r:id="rId24"/>
    <p:sldId id="300" r:id="rId25"/>
    <p:sldId id="306" r:id="rId26"/>
    <p:sldId id="307" r:id="rId27"/>
    <p:sldId id="311" r:id="rId28"/>
    <p:sldId id="303" r:id="rId29"/>
    <p:sldId id="309" r:id="rId30"/>
    <p:sldId id="310" r:id="rId31"/>
    <p:sldId id="299" r:id="rId32"/>
    <p:sldId id="301" r:id="rId33"/>
    <p:sldId id="323" r:id="rId34"/>
    <p:sldId id="324" r:id="rId35"/>
    <p:sldId id="325" r:id="rId36"/>
    <p:sldId id="329" r:id="rId37"/>
    <p:sldId id="326" r:id="rId38"/>
    <p:sldId id="327" r:id="rId39"/>
    <p:sldId id="328" r:id="rId40"/>
    <p:sldId id="320" r:id="rId41"/>
    <p:sldId id="321" r:id="rId42"/>
    <p:sldId id="322" r:id="rId43"/>
    <p:sldId id="285" r:id="rId44"/>
    <p:sldId id="289" r:id="rId45"/>
    <p:sldId id="613" r:id="rId46"/>
    <p:sldId id="608" r:id="rId47"/>
    <p:sldId id="291" r:id="rId48"/>
    <p:sldId id="290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1B0A24F2-E0BC-4F43-8317-6ECFF3A822AE}">
          <p14:sldIdLst>
            <p14:sldId id="256"/>
            <p14:sldId id="257"/>
            <p14:sldId id="258"/>
          </p14:sldIdLst>
        </p14:section>
        <p14:section name="Thymeleaf" id="{22471642-D35A-40A3-AD2E-AF816CDEB81B}">
          <p14:sldIdLst>
            <p14:sldId id="259"/>
            <p14:sldId id="260"/>
            <p14:sldId id="617"/>
            <p14:sldId id="263"/>
            <p14:sldId id="264"/>
            <p14:sldId id="265"/>
            <p14:sldId id="315"/>
            <p14:sldId id="312"/>
            <p14:sldId id="266"/>
            <p14:sldId id="314"/>
            <p14:sldId id="313"/>
            <p14:sldId id="267"/>
            <p14:sldId id="316"/>
            <p14:sldId id="317"/>
            <p14:sldId id="318"/>
            <p14:sldId id="319"/>
            <p14:sldId id="268"/>
          </p14:sldIdLst>
        </p14:section>
        <p14:section name="Additional Spring Components and Extras" id="{CE4C83B6-1440-4810-9E42-0F4F7AB786CD}">
          <p14:sldIdLst>
            <p14:sldId id="300"/>
            <p14:sldId id="306"/>
            <p14:sldId id="307"/>
            <p14:sldId id="311"/>
            <p14:sldId id="303"/>
            <p14:sldId id="309"/>
            <p14:sldId id="310"/>
            <p14:sldId id="299"/>
            <p14:sldId id="301"/>
          </p14:sldIdLst>
        </p14:section>
        <p14:section name="Working with Http Sessions, Cookies and Headers" id="{DFF27F5C-84D1-447C-A6C4-E675ED63668D}">
          <p14:sldIdLst>
            <p14:sldId id="323"/>
            <p14:sldId id="324"/>
            <p14:sldId id="325"/>
            <p14:sldId id="329"/>
            <p14:sldId id="326"/>
            <p14:sldId id="327"/>
            <p14:sldId id="328"/>
          </p14:sldIdLst>
        </p14:section>
        <p14:section name="Request &amp; Response Body" id="{CEF15DF8-D551-4E01-9C22-6711FE175158}">
          <p14:sldIdLst>
            <p14:sldId id="320"/>
            <p14:sldId id="321"/>
            <p14:sldId id="322"/>
          </p14:sldIdLst>
        </p14:section>
        <p14:section name="Conclusion" id="{E69E5FC3-9715-4811-A789-A2D9F43D90CA}">
          <p14:sldIdLst>
            <p14:sldId id="285"/>
            <p14:sldId id="289"/>
            <p14:sldId id="613"/>
            <p14:sldId id="608"/>
            <p14:sldId id="291"/>
            <p14:sldId id="2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" initials="C" lastIdx="1" clrIdx="0">
    <p:extLst>
      <p:ext uri="{19B8F6BF-5375-455C-9EA6-DF929625EA0E}">
        <p15:presenceInfo xmlns:p15="http://schemas.microsoft.com/office/powerpoint/2012/main" userId="C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08" autoAdjust="0"/>
    <p:restoredTop sz="95214" autoAdjust="0"/>
  </p:normalViewPr>
  <p:slideViewPr>
    <p:cSldViewPr showGuides="1">
      <p:cViewPr varScale="1">
        <p:scale>
          <a:sx n="83" d="100"/>
          <a:sy n="83" d="100"/>
        </p:scale>
        <p:origin x="509" y="8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notesMaster" Target="notesMasters/notesMaster1.xml"/><Relationship Id="rId55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presProps" Target="presProps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microsoft.com/office/2015/10/relationships/revisionInfo" Target="revisionInfo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31.12.2022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214314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http://www.thymeleaf.org/doc/tutorials/3.0/usingthymeleaf.html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862608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173901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More on the standard dialect here - http://www.thymeleaf.org/doc/articles/standarddialect5minutes.html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867066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472534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9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" name="Google Shape;27;p49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528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/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/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/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49"/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" name="Google Shape;29;p49" descr="Software University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49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42820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  <p:sldLayoutId id="214748369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li.do/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31.png"/><Relationship Id="rId18" Type="http://schemas.openxmlformats.org/officeDocument/2006/relationships/hyperlink" Target="https://bosch.io/" TargetMode="External"/><Relationship Id="rId26" Type="http://schemas.openxmlformats.org/officeDocument/2006/relationships/hyperlink" Target="https://dxc.com/us/en" TargetMode="External"/><Relationship Id="rId3" Type="http://schemas.openxmlformats.org/officeDocument/2006/relationships/image" Target="../media/image26.jpeg"/><Relationship Id="rId21" Type="http://schemas.openxmlformats.org/officeDocument/2006/relationships/image" Target="../media/image35.png"/><Relationship Id="rId7" Type="http://schemas.openxmlformats.org/officeDocument/2006/relationships/image" Target="../media/image28.png"/><Relationship Id="rId12" Type="http://schemas.openxmlformats.org/officeDocument/2006/relationships/hyperlink" Target="https://createx.bg/" TargetMode="External"/><Relationship Id="rId17" Type="http://schemas.openxmlformats.org/officeDocument/2006/relationships/image" Target="../media/image33.png"/><Relationship Id="rId25" Type="http://schemas.openxmlformats.org/officeDocument/2006/relationships/image" Target="../media/image37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smartit.bg/" TargetMode="External"/><Relationship Id="rId20" Type="http://schemas.openxmlformats.org/officeDocument/2006/relationships/hyperlink" Target="https://it.schwarz/en/careers" TargetMode="External"/><Relationship Id="rId29" Type="http://schemas.openxmlformats.org/officeDocument/2006/relationships/image" Target="../media/image39.jp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bg-BG" TargetMode="External"/><Relationship Id="rId11" Type="http://schemas.openxmlformats.org/officeDocument/2006/relationships/image" Target="../media/image30.png"/><Relationship Id="rId24" Type="http://schemas.openxmlformats.org/officeDocument/2006/relationships/hyperlink" Target="https://www.draftkings.com/" TargetMode="External"/><Relationship Id="rId5" Type="http://schemas.openxmlformats.org/officeDocument/2006/relationships/image" Target="../media/image27.png"/><Relationship Id="rId15" Type="http://schemas.openxmlformats.org/officeDocument/2006/relationships/image" Target="../media/image32.jpeg"/><Relationship Id="rId23" Type="http://schemas.openxmlformats.org/officeDocument/2006/relationships/image" Target="../media/image36.png"/><Relationship Id="rId28" Type="http://schemas.openxmlformats.org/officeDocument/2006/relationships/hyperlink" Target="https://ambitioned.com/" TargetMode="External"/><Relationship Id="rId10" Type="http://schemas.openxmlformats.org/officeDocument/2006/relationships/hyperlink" Target="https://bg.coca-colahellenic.com/bg/working-with-us" TargetMode="External"/><Relationship Id="rId19" Type="http://schemas.openxmlformats.org/officeDocument/2006/relationships/image" Target="../media/image34.png"/><Relationship Id="rId4" Type="http://schemas.openxmlformats.org/officeDocument/2006/relationships/hyperlink" Target="https://en.superhosting.bg/" TargetMode="External"/><Relationship Id="rId9" Type="http://schemas.openxmlformats.org/officeDocument/2006/relationships/image" Target="../media/image29.png"/><Relationship Id="rId14" Type="http://schemas.openxmlformats.org/officeDocument/2006/relationships/hyperlink" Target="https://www.pokerstars.bg/" TargetMode="External"/><Relationship Id="rId22" Type="http://schemas.openxmlformats.org/officeDocument/2006/relationships/hyperlink" Target="https://indeavr.com/" TargetMode="External"/><Relationship Id="rId27" Type="http://schemas.openxmlformats.org/officeDocument/2006/relationships/image" Target="../media/image3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1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Spring Fundamentals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Spring Essentials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  <a:endParaRPr lang="en-US" dirty="0"/>
          </a:p>
        </p:txBody>
      </p:sp>
      <p:pic>
        <p:nvPicPr>
          <p:cNvPr id="25" name="Picture 24" descr="A picture containing sign&#10;&#10;Description automatically generated">
            <a:extLst>
              <a:ext uri="{FF2B5EF4-FFF2-40B4-BE49-F238E27FC236}">
                <a16:creationId xmlns:a16="http://schemas.microsoft.com/office/drawing/2014/main" id="{379F24B0-64FB-476A-99C7-12F58D0CFA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3778" y="2484000"/>
            <a:ext cx="4372496" cy="21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871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6" name="Текстов контейнер 5"/>
          <p:cNvSpPr>
            <a:spLocks noGrp="1"/>
          </p:cNvSpPr>
          <p:nvPr>
            <p:ph type="body" sz="quarter" idx="10"/>
          </p:nvPr>
        </p:nvSpPr>
        <p:spPr>
          <a:xfrm>
            <a:off x="190406" y="1221985"/>
            <a:ext cx="11811097" cy="5561124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If – else</a:t>
            </a:r>
          </a:p>
          <a:p>
            <a:pPr marL="457200" indent="-457200">
              <a:buClr>
                <a:schemeClr val="tx1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>
                  <a:lumMod val="75000"/>
                </a:schemeClr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tx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Switch</a:t>
            </a:r>
            <a:endParaRPr lang="en-US" dirty="0"/>
          </a:p>
          <a:p>
            <a:pPr marL="457200" indent="-457200">
              <a:buClr>
                <a:schemeClr val="tx1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If else &amp; switch</a:t>
            </a:r>
          </a:p>
        </p:txBody>
      </p:sp>
      <p:sp>
        <p:nvSpPr>
          <p:cNvPr id="10" name="Текстов контейнер 6"/>
          <p:cNvSpPr txBox="1">
            <a:spLocks/>
          </p:cNvSpPr>
          <p:nvPr/>
        </p:nvSpPr>
        <p:spPr>
          <a:xfrm>
            <a:off x="621234" y="4002547"/>
            <a:ext cx="10949531" cy="17503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&lt;div </a:t>
            </a:r>
            <a:r>
              <a:rPr lang="en-US" dirty="0" err="1">
                <a:solidFill>
                  <a:schemeClr val="bg1"/>
                </a:solidFill>
              </a:rPr>
              <a:t>th:switch</a:t>
            </a:r>
            <a:r>
              <a:rPr lang="en-US" dirty="0"/>
              <a:t>="${</a:t>
            </a:r>
            <a:r>
              <a:rPr lang="en-US" dirty="0" err="1"/>
              <a:t>user.role</a:t>
            </a:r>
            <a:r>
              <a:rPr lang="en-US" dirty="0"/>
              <a:t>}"&gt;</a:t>
            </a:r>
          </a:p>
          <a:p>
            <a:r>
              <a:rPr lang="en-US" dirty="0"/>
              <a:t>  &lt;p </a:t>
            </a:r>
            <a:r>
              <a:rPr lang="en-US" dirty="0" err="1">
                <a:solidFill>
                  <a:schemeClr val="bg1"/>
                </a:solidFill>
              </a:rPr>
              <a:t>th:case</a:t>
            </a:r>
            <a:r>
              <a:rPr lang="en-US" dirty="0"/>
              <a:t>="'admin'"&gt;User is an administrator&lt;/p&gt;</a:t>
            </a:r>
          </a:p>
          <a:p>
            <a:r>
              <a:rPr lang="en-US" dirty="0"/>
              <a:t>  &lt;p </a:t>
            </a:r>
            <a:r>
              <a:rPr lang="en-US" dirty="0" err="1">
                <a:solidFill>
                  <a:schemeClr val="bg1"/>
                </a:solidFill>
              </a:rPr>
              <a:t>th:case</a:t>
            </a:r>
            <a:r>
              <a:rPr lang="en-US" dirty="0"/>
              <a:t>="#{</a:t>
            </a:r>
            <a:r>
              <a:rPr lang="en-US" dirty="0" err="1"/>
              <a:t>roles.manager</a:t>
            </a:r>
            <a:r>
              <a:rPr lang="en-US" dirty="0"/>
              <a:t>}"&gt;User is a manager&lt;/p&gt;</a:t>
            </a:r>
          </a:p>
          <a:p>
            <a:r>
              <a:rPr lang="en-US" dirty="0"/>
              <a:t>&lt;/div&gt;</a:t>
            </a:r>
          </a:p>
        </p:txBody>
      </p:sp>
      <p:sp>
        <p:nvSpPr>
          <p:cNvPr id="7" name="Текстов контейнер 6"/>
          <p:cNvSpPr>
            <a:spLocks noGrp="1"/>
          </p:cNvSpPr>
          <p:nvPr>
            <p:ph type="body" sz="quarter" idx="11"/>
          </p:nvPr>
        </p:nvSpPr>
        <p:spPr>
          <a:xfrm>
            <a:off x="621234" y="1931154"/>
            <a:ext cx="10949531" cy="993065"/>
          </a:xfrm>
        </p:spPr>
        <p:txBody>
          <a:bodyPr/>
          <a:lstStyle/>
          <a:p>
            <a:r>
              <a:rPr lang="en-US" dirty="0"/>
              <a:t>&lt;div </a:t>
            </a:r>
            <a:r>
              <a:rPr lang="en-US" dirty="0" err="1">
                <a:solidFill>
                  <a:schemeClr val="bg1"/>
                </a:solidFill>
              </a:rPr>
              <a:t>th:if</a:t>
            </a:r>
            <a:r>
              <a:rPr lang="en-US" dirty="0">
                <a:solidFill>
                  <a:schemeClr val="bg1"/>
                </a:solidFill>
              </a:rPr>
              <a:t>=</a:t>
            </a:r>
            <a:r>
              <a:rPr lang="en-US" dirty="0"/>
              <a:t>"${</a:t>
            </a:r>
            <a:r>
              <a:rPr lang="en-US" dirty="0" err="1"/>
              <a:t>student.passExam</a:t>
            </a:r>
            <a:r>
              <a:rPr lang="en-US" dirty="0"/>
              <a:t>}"&gt;Show results&lt;/div&gt;</a:t>
            </a:r>
          </a:p>
          <a:p>
            <a:r>
              <a:rPr lang="en-US" dirty="0"/>
              <a:t>&lt;div </a:t>
            </a:r>
            <a:r>
              <a:rPr lang="en-US" dirty="0" err="1">
                <a:solidFill>
                  <a:schemeClr val="bg1"/>
                </a:solidFill>
              </a:rPr>
              <a:t>th:unless</a:t>
            </a:r>
            <a:r>
              <a:rPr lang="en-US" dirty="0">
                <a:solidFill>
                  <a:schemeClr val="bg1"/>
                </a:solidFill>
              </a:rPr>
              <a:t>=</a:t>
            </a:r>
            <a:r>
              <a:rPr lang="en-US" dirty="0"/>
              <a:t>"${</a:t>
            </a:r>
            <a:r>
              <a:rPr lang="en-US" dirty="0" err="1"/>
              <a:t>student.passExam</a:t>
            </a:r>
            <a:r>
              <a:rPr lang="en-US" dirty="0"/>
              <a:t>}"&gt;Not pass&lt;/div&gt;</a:t>
            </a:r>
          </a:p>
        </p:txBody>
      </p:sp>
    </p:spTree>
    <p:extLst>
      <p:ext uri="{BB962C8B-B14F-4D97-AF65-F5344CB8AC3E}">
        <p14:creationId xmlns:p14="http://schemas.microsoft.com/office/powerpoint/2010/main" val="1010534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6" name="Текстов контейнер 5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 special kind of conditional value </a:t>
            </a:r>
            <a:r>
              <a:rPr lang="en-US" b="1" dirty="0">
                <a:solidFill>
                  <a:schemeClr val="bg1"/>
                </a:solidFill>
              </a:rPr>
              <a:t>without a 'then' part</a:t>
            </a:r>
            <a:r>
              <a:rPr lang="en-US" dirty="0"/>
              <a:t>. It is equivalent to the </a:t>
            </a:r>
            <a:r>
              <a:rPr lang="en-US" b="1" dirty="0">
                <a:solidFill>
                  <a:schemeClr val="bg1"/>
                </a:solidFill>
              </a:rPr>
              <a:t>Elvis</a:t>
            </a:r>
            <a:r>
              <a:rPr lang="en-US" dirty="0"/>
              <a:t> operator present in some languages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Equivalent to:</a:t>
            </a:r>
          </a:p>
          <a:p>
            <a:endParaRPr lang="en-US" dirty="0"/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expressions (Elvis operator)</a:t>
            </a:r>
          </a:p>
        </p:txBody>
      </p:sp>
      <p:sp>
        <p:nvSpPr>
          <p:cNvPr id="7" name="Текстов контейнер 6"/>
          <p:cNvSpPr>
            <a:spLocks noGrp="1"/>
          </p:cNvSpPr>
          <p:nvPr>
            <p:ph type="body" sz="quarter" idx="11"/>
          </p:nvPr>
        </p:nvSpPr>
        <p:spPr>
          <a:xfrm>
            <a:off x="516000" y="2394000"/>
            <a:ext cx="10949531" cy="1380543"/>
          </a:xfrm>
        </p:spPr>
        <p:txBody>
          <a:bodyPr/>
          <a:lstStyle/>
          <a:p>
            <a:r>
              <a:rPr lang="en-US" dirty="0"/>
              <a:t>&lt;p&gt;Age:</a:t>
            </a:r>
          </a:p>
          <a:p>
            <a:r>
              <a:rPr lang="en-US" dirty="0"/>
              <a:t>   &lt;span </a:t>
            </a:r>
            <a:r>
              <a:rPr lang="en-US" dirty="0" err="1"/>
              <a:t>th:text</a:t>
            </a:r>
            <a:r>
              <a:rPr lang="en-US" dirty="0"/>
              <a:t>="*{age} </a:t>
            </a:r>
            <a:r>
              <a:rPr lang="en-US" dirty="0">
                <a:solidFill>
                  <a:schemeClr val="bg1"/>
                </a:solidFill>
              </a:rPr>
              <a:t>?: </a:t>
            </a:r>
            <a:r>
              <a:rPr lang="en-US" dirty="0"/>
              <a:t>'missing age'"&gt; &lt;/span&gt;</a:t>
            </a:r>
            <a:br>
              <a:rPr lang="en-US" dirty="0"/>
            </a:br>
            <a:r>
              <a:rPr lang="en-US" dirty="0"/>
              <a:t>&lt;/p&gt;</a:t>
            </a:r>
          </a:p>
        </p:txBody>
      </p:sp>
      <p:sp>
        <p:nvSpPr>
          <p:cNvPr id="10" name="Текстов контейнер 6"/>
          <p:cNvSpPr txBox="1">
            <a:spLocks/>
          </p:cNvSpPr>
          <p:nvPr/>
        </p:nvSpPr>
        <p:spPr>
          <a:xfrm>
            <a:off x="516000" y="4566776"/>
            <a:ext cx="10949531" cy="138054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&lt;p&gt;Age: </a:t>
            </a:r>
          </a:p>
          <a:p>
            <a:r>
              <a:rPr lang="en-US" dirty="0"/>
              <a:t>   &lt;span </a:t>
            </a:r>
            <a:r>
              <a:rPr lang="en-US" dirty="0" err="1"/>
              <a:t>th:text</a:t>
            </a:r>
            <a:r>
              <a:rPr lang="en-US" dirty="0"/>
              <a:t>="*{age != null}</a:t>
            </a:r>
            <a:r>
              <a:rPr lang="en-US" dirty="0">
                <a:solidFill>
                  <a:schemeClr val="bg1"/>
                </a:solidFill>
              </a:rPr>
              <a:t>? </a:t>
            </a:r>
            <a:r>
              <a:rPr lang="en-US" dirty="0"/>
              <a:t>*{age}</a:t>
            </a:r>
            <a:r>
              <a:rPr lang="en-US" dirty="0">
                <a:solidFill>
                  <a:schemeClr val="bg1"/>
                </a:solidFill>
              </a:rPr>
              <a:t>:</a:t>
            </a:r>
            <a:r>
              <a:rPr lang="en-US" dirty="0"/>
              <a:t>'missing age'"&gt;&lt;/span&gt;</a:t>
            </a:r>
            <a:br>
              <a:rPr lang="en-US" dirty="0"/>
            </a:br>
            <a:r>
              <a:rPr lang="en-US" dirty="0"/>
              <a:t>&lt;/p&gt;</a:t>
            </a:r>
          </a:p>
        </p:txBody>
      </p:sp>
    </p:spTree>
    <p:extLst>
      <p:ext uri="{BB962C8B-B14F-4D97-AF65-F5344CB8AC3E}">
        <p14:creationId xmlns:p14="http://schemas.microsoft.com/office/powerpoint/2010/main" val="634413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Thymeleaf Link Expressions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01001" y="1108911"/>
            <a:ext cx="9752030" cy="5546589"/>
          </a:xfrm>
        </p:spPr>
        <p:txBody>
          <a:bodyPr/>
          <a:lstStyle/>
          <a:p>
            <a:r>
              <a:rPr lang="en-US" sz="2800" dirty="0"/>
              <a:t>Link Expressions are used to build URLs</a:t>
            </a:r>
          </a:p>
          <a:p>
            <a:endParaRPr lang="en-US" sz="2800" dirty="0"/>
          </a:p>
          <a:p>
            <a:r>
              <a:rPr lang="en-US" sz="2800" dirty="0"/>
              <a:t>Example</a:t>
            </a:r>
          </a:p>
          <a:p>
            <a:endParaRPr lang="bg-BG" sz="2800" dirty="0"/>
          </a:p>
          <a:p>
            <a:r>
              <a:rPr lang="en-US" sz="2800" dirty="0"/>
              <a:t>You can also pass query string parameters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Create dynamic URLs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512006" y="1730346"/>
            <a:ext cx="1215245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@{...}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512006" y="2782668"/>
            <a:ext cx="6128412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&lt;a th:href="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@{/register}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"&gt;Register&lt;/a&gt;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520714" y="4014000"/>
            <a:ext cx="8128813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&lt;a th:href="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@{/details(id=${game.id})}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"&gt;Details&lt;/a&gt;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520714" y="5306654"/>
            <a:ext cx="8834667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&lt;a th:href="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@{/games/{id}/edit(id=${game.id})}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"&gt;Edit&lt;/a&gt;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6681000" y="4503640"/>
            <a:ext cx="3968526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Result -&gt; 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/details?id=3</a:t>
            </a: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6685600" y="5981077"/>
            <a:ext cx="3963926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Result -&gt; 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/games/3/edit  </a:t>
            </a:r>
          </a:p>
        </p:txBody>
      </p:sp>
    </p:spTree>
    <p:extLst>
      <p:ext uri="{BB962C8B-B14F-4D97-AF65-F5344CB8AC3E}">
        <p14:creationId xmlns:p14="http://schemas.microsoft.com/office/powerpoint/2010/main" val="3232269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7" grpId="0" animBg="1"/>
      <p:bldP spid="8" grpId="0" animBg="1"/>
      <p:bldP spid="9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6" name="Текстов контейнер 5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/>
          <a:lstStyle/>
          <a:p>
            <a:pPr marL="457200" indent="-457200">
              <a:buClr>
                <a:schemeClr val="tx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/>
              <a:t>When we want to </a:t>
            </a:r>
            <a:r>
              <a:rPr lang="en-US" b="1" dirty="0">
                <a:solidFill>
                  <a:schemeClr val="bg1"/>
                </a:solidFill>
              </a:rPr>
              <a:t>iterate</a:t>
            </a:r>
            <a:r>
              <a:rPr lang="en-US" dirty="0"/>
              <a:t> over collection</a:t>
            </a:r>
          </a:p>
          <a:p>
            <a:pPr marL="457200" indent="-457200">
              <a:buClr>
                <a:schemeClr val="tx1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Clr>
                <a:schemeClr val="tx1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Clr>
                <a:schemeClr val="tx1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Clr>
                <a:schemeClr val="tx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/>
              <a:t>We can attach the </a:t>
            </a:r>
            <a:r>
              <a:rPr lang="en-US" b="1" dirty="0">
                <a:solidFill>
                  <a:schemeClr val="bg1"/>
                </a:solidFill>
              </a:rPr>
              <a:t>object</a:t>
            </a:r>
            <a:r>
              <a:rPr lang="en-US" dirty="0"/>
              <a:t> to the parent element</a:t>
            </a:r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Iteration</a:t>
            </a:r>
          </a:p>
        </p:txBody>
      </p:sp>
      <p:sp>
        <p:nvSpPr>
          <p:cNvPr id="7" name="Текстов контейнер 6"/>
          <p:cNvSpPr>
            <a:spLocks noGrp="1"/>
          </p:cNvSpPr>
          <p:nvPr>
            <p:ph type="body" sz="quarter" idx="11"/>
          </p:nvPr>
        </p:nvSpPr>
        <p:spPr>
          <a:xfrm>
            <a:off x="471000" y="1821189"/>
            <a:ext cx="10949531" cy="2155499"/>
          </a:xfrm>
        </p:spPr>
        <p:txBody>
          <a:bodyPr/>
          <a:lstStyle/>
          <a:p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 </a:t>
            </a:r>
            <a:r>
              <a:rPr lang="en-US" dirty="0" err="1">
                <a:solidFill>
                  <a:schemeClr val="bg1"/>
                </a:solidFill>
              </a:rPr>
              <a:t>th:each</a:t>
            </a:r>
            <a:r>
              <a:rPr lang="en-US" dirty="0"/>
              <a:t>="</a:t>
            </a:r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en-US" dirty="0"/>
              <a:t> : ${students}"&gt;</a:t>
            </a:r>
          </a:p>
          <a:p>
            <a:r>
              <a:rPr lang="en-US" dirty="0"/>
              <a:t>        &lt;td </a:t>
            </a:r>
            <a:r>
              <a:rPr lang="en-US" dirty="0" err="1"/>
              <a:t>th:text</a:t>
            </a:r>
            <a:r>
              <a:rPr lang="en-US" dirty="0"/>
              <a:t>="</a:t>
            </a:r>
            <a:r>
              <a:rPr lang="en-US" dirty="0">
                <a:solidFill>
                  <a:schemeClr val="bg1"/>
                </a:solidFill>
              </a:rPr>
              <a:t>$</a:t>
            </a:r>
            <a:r>
              <a:rPr lang="en-US" dirty="0"/>
              <a:t>{s.name}"&gt;&lt;/td&gt;</a:t>
            </a:r>
          </a:p>
          <a:p>
            <a:r>
              <a:rPr lang="en-US" dirty="0"/>
              <a:t>        &lt;td </a:t>
            </a:r>
            <a:r>
              <a:rPr lang="en-US" dirty="0" err="1"/>
              <a:t>th:text</a:t>
            </a:r>
            <a:r>
              <a:rPr lang="en-US" dirty="0"/>
              <a:t>="</a:t>
            </a:r>
            <a:r>
              <a:rPr lang="en-US" dirty="0">
                <a:solidFill>
                  <a:schemeClr val="bg1"/>
                </a:solidFill>
              </a:rPr>
              <a:t>$</a:t>
            </a:r>
            <a:r>
              <a:rPr lang="en-US" dirty="0"/>
              <a:t>{</a:t>
            </a:r>
            <a:r>
              <a:rPr lang="en-US" dirty="0" err="1"/>
              <a:t>s.score</a:t>
            </a:r>
            <a:r>
              <a:rPr lang="en-US" dirty="0"/>
              <a:t>}"&gt;&lt;/td&gt;</a:t>
            </a:r>
          </a:p>
          <a:p>
            <a:r>
              <a:rPr lang="en-US" dirty="0"/>
              <a:t>        &lt;td </a:t>
            </a:r>
            <a:r>
              <a:rPr lang="en-US" dirty="0" err="1"/>
              <a:t>th:text</a:t>
            </a:r>
            <a:r>
              <a:rPr lang="en-US" dirty="0"/>
              <a:t>="</a:t>
            </a:r>
            <a:r>
              <a:rPr lang="en-US" dirty="0">
                <a:solidFill>
                  <a:schemeClr val="bg1"/>
                </a:solidFill>
              </a:rPr>
              <a:t>$</a:t>
            </a:r>
            <a:r>
              <a:rPr lang="en-US" dirty="0"/>
              <a:t>{</a:t>
            </a:r>
            <a:r>
              <a:rPr lang="en-US" dirty="0" err="1"/>
              <a:t>s.age</a:t>
            </a:r>
            <a:r>
              <a:rPr lang="en-US" dirty="0"/>
              <a:t>}"&gt;&lt;/td&gt;</a:t>
            </a:r>
          </a:p>
          <a:p>
            <a:r>
              <a:rPr lang="en-US" dirty="0"/>
              <a:t>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</p:txBody>
      </p:sp>
      <p:sp>
        <p:nvSpPr>
          <p:cNvPr id="8" name="Текстов контейнер 6"/>
          <p:cNvSpPr txBox="1">
            <a:spLocks/>
          </p:cNvSpPr>
          <p:nvPr/>
        </p:nvSpPr>
        <p:spPr>
          <a:xfrm>
            <a:off x="464691" y="4601751"/>
            <a:ext cx="10949531" cy="215549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 </a:t>
            </a:r>
            <a:r>
              <a:rPr lang="en-US" dirty="0" err="1">
                <a:solidFill>
                  <a:schemeClr val="bg1"/>
                </a:solidFill>
              </a:rPr>
              <a:t>th:each</a:t>
            </a:r>
            <a:r>
              <a:rPr lang="en-US" dirty="0"/>
              <a:t>="</a:t>
            </a:r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en-US" dirty="0"/>
              <a:t> : ${students}" </a:t>
            </a:r>
            <a:r>
              <a:rPr lang="en-US" dirty="0" err="1">
                <a:solidFill>
                  <a:schemeClr val="bg1"/>
                </a:solidFill>
              </a:rPr>
              <a:t>th:object</a:t>
            </a:r>
            <a:r>
              <a:rPr lang="en-US" dirty="0"/>
              <a:t>="${s}"&gt;</a:t>
            </a:r>
          </a:p>
          <a:p>
            <a:r>
              <a:rPr lang="en-US" dirty="0"/>
              <a:t>        &lt;td </a:t>
            </a:r>
            <a:r>
              <a:rPr lang="en-US" dirty="0" err="1"/>
              <a:t>th:text</a:t>
            </a:r>
            <a:r>
              <a:rPr lang="en-US" dirty="0"/>
              <a:t>="</a:t>
            </a:r>
            <a:r>
              <a:rPr lang="en-US" dirty="0">
                <a:solidFill>
                  <a:schemeClr val="bg1"/>
                </a:solidFill>
              </a:rPr>
              <a:t>*</a:t>
            </a:r>
            <a:r>
              <a:rPr lang="en-US" dirty="0"/>
              <a:t>{name}"&gt;&lt;/td&gt;</a:t>
            </a:r>
          </a:p>
          <a:p>
            <a:r>
              <a:rPr lang="en-US" dirty="0"/>
              <a:t>        &lt;td </a:t>
            </a:r>
            <a:r>
              <a:rPr lang="en-US" dirty="0" err="1"/>
              <a:t>th:text</a:t>
            </a:r>
            <a:r>
              <a:rPr lang="en-US" dirty="0"/>
              <a:t>="</a:t>
            </a:r>
            <a:r>
              <a:rPr lang="en-US" dirty="0">
                <a:solidFill>
                  <a:schemeClr val="bg1"/>
                </a:solidFill>
              </a:rPr>
              <a:t>*</a:t>
            </a:r>
            <a:r>
              <a:rPr lang="en-US" dirty="0"/>
              <a:t>{score}"&gt;&lt;/td&gt;</a:t>
            </a:r>
          </a:p>
          <a:p>
            <a:r>
              <a:rPr lang="en-US" dirty="0"/>
              <a:t>        &lt;td </a:t>
            </a:r>
            <a:r>
              <a:rPr lang="en-US" dirty="0" err="1"/>
              <a:t>th:text</a:t>
            </a:r>
            <a:r>
              <a:rPr lang="en-US" dirty="0"/>
              <a:t>="</a:t>
            </a:r>
            <a:r>
              <a:rPr lang="en-US" dirty="0">
                <a:solidFill>
                  <a:schemeClr val="bg1"/>
                </a:solidFill>
              </a:rPr>
              <a:t>*</a:t>
            </a:r>
            <a:r>
              <a:rPr lang="en-US" dirty="0"/>
              <a:t>{age}"&gt;&lt;/td&gt;</a:t>
            </a:r>
          </a:p>
          <a:p>
            <a:r>
              <a:rPr lang="en-US" dirty="0"/>
              <a:t>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431483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6" name="Текстов контейнер 5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/>
          <a:lstStyle/>
          <a:p>
            <a:pPr marL="457200" indent="-457200">
              <a:buClr>
                <a:schemeClr val="tx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b="1" dirty="0" err="1">
                <a:solidFill>
                  <a:schemeClr val="bg1"/>
                </a:solidFill>
              </a:rPr>
              <a:t>th:attrappend</a:t>
            </a:r>
            <a:r>
              <a:rPr lang="en-US" dirty="0"/>
              <a:t> and </a:t>
            </a:r>
            <a:r>
              <a:rPr lang="en-US" b="1" dirty="0" err="1">
                <a:solidFill>
                  <a:schemeClr val="bg1"/>
                </a:solidFill>
              </a:rPr>
              <a:t>th:attrprepend</a:t>
            </a:r>
            <a:r>
              <a:rPr lang="en-US" dirty="0"/>
              <a:t> attributes, which append (suffix) or prepend (prefix) the result of their evaluation to the existing attribute values</a:t>
            </a:r>
          </a:p>
          <a:p>
            <a:pPr marL="457200" indent="-457200">
              <a:buClr>
                <a:schemeClr val="tx1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Clr>
                <a:schemeClr val="tx1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Clr>
                <a:schemeClr val="tx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b="1" dirty="0" err="1">
                <a:solidFill>
                  <a:schemeClr val="bg1"/>
                </a:solidFill>
              </a:rPr>
              <a:t>th:classappend</a:t>
            </a:r>
            <a:r>
              <a:rPr lang="en-US" dirty="0"/>
              <a:t>:</a:t>
            </a:r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Appending and prepending</a:t>
            </a:r>
          </a:p>
        </p:txBody>
      </p:sp>
      <p:sp>
        <p:nvSpPr>
          <p:cNvPr id="7" name="Текстов контейнер 6"/>
          <p:cNvSpPr>
            <a:spLocks noGrp="1"/>
          </p:cNvSpPr>
          <p:nvPr>
            <p:ph type="body" sz="quarter" idx="11"/>
          </p:nvPr>
        </p:nvSpPr>
        <p:spPr>
          <a:xfrm>
            <a:off x="518746" y="3114000"/>
            <a:ext cx="10949531" cy="993065"/>
          </a:xfrm>
        </p:spPr>
        <p:txBody>
          <a:bodyPr/>
          <a:lstStyle/>
          <a:p>
            <a:r>
              <a:rPr lang="en-US" dirty="0"/>
              <a:t>&lt;input type="button" value="Play" </a:t>
            </a:r>
            <a:br>
              <a:rPr lang="en-US" dirty="0"/>
            </a:br>
            <a:r>
              <a:rPr lang="en-US" dirty="0"/>
              <a:t>         class="</a:t>
            </a:r>
            <a:r>
              <a:rPr lang="en-US" dirty="0" err="1"/>
              <a:t>btn</a:t>
            </a:r>
            <a:r>
              <a:rPr lang="en-US" dirty="0"/>
              <a:t>" </a:t>
            </a:r>
            <a:r>
              <a:rPr lang="en-US" dirty="0" err="1">
                <a:solidFill>
                  <a:schemeClr val="bg1"/>
                </a:solidFill>
              </a:rPr>
              <a:t>th:attrappend</a:t>
            </a:r>
            <a:r>
              <a:rPr lang="en-US" dirty="0"/>
              <a:t>="class=${' ' + </a:t>
            </a:r>
            <a:r>
              <a:rPr lang="en-US" dirty="0" err="1"/>
              <a:t>cssStyle</a:t>
            </a:r>
            <a:r>
              <a:rPr lang="en-US" dirty="0"/>
              <a:t>}" /&gt;</a:t>
            </a:r>
          </a:p>
        </p:txBody>
      </p:sp>
      <p:sp>
        <p:nvSpPr>
          <p:cNvPr id="10" name="Текстов контейнер 6"/>
          <p:cNvSpPr txBox="1">
            <a:spLocks/>
          </p:cNvSpPr>
          <p:nvPr/>
        </p:nvSpPr>
        <p:spPr>
          <a:xfrm>
            <a:off x="516691" y="5004000"/>
            <a:ext cx="10949531" cy="5878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 &lt;li </a:t>
            </a:r>
            <a:r>
              <a:rPr lang="en-GB" dirty="0" err="1">
                <a:solidFill>
                  <a:schemeClr val="bg1"/>
                </a:solidFill>
              </a:rPr>
              <a:t>th:classappend</a:t>
            </a:r>
            <a:r>
              <a:rPr lang="en-GB" dirty="0"/>
              <a:t>="${module == 'home' ? 'active' : ''}"&gt;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273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0940053" cy="5201066"/>
          </a:xfrm>
        </p:spPr>
        <p:txBody>
          <a:bodyPr/>
          <a:lstStyle/>
          <a:p>
            <a:r>
              <a:rPr lang="en-US" dirty="0"/>
              <a:t>In Thymeleaf you can create almost normal HTML forms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You can have a controller that will accept an object of given type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 in Thymeleaf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74075" y="1865549"/>
            <a:ext cx="760267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&lt;form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th:action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="@{/users}"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th:method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="post"&gt;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&lt;input type="number" name="id"/&gt;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&lt;input type="text" name="name"/&gt;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&lt;button type="submit"/&gt;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&lt;/form&gt;</a:t>
            </a:r>
            <a:endParaRPr lang="nn-NO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74075" y="5196862"/>
            <a:ext cx="9851884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@PostMapping("/user")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public ModelAndView register(User user) { ... 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06990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Often we want to include in our templates </a:t>
            </a:r>
            <a:r>
              <a:rPr lang="en-US" b="1" dirty="0">
                <a:solidFill>
                  <a:schemeClr val="bg1"/>
                </a:solidFill>
              </a:rPr>
              <a:t>fragments</a:t>
            </a:r>
            <a:r>
              <a:rPr lang="en-US" dirty="0"/>
              <a:t> from other </a:t>
            </a:r>
            <a:r>
              <a:rPr lang="en-US" b="1" dirty="0">
                <a:solidFill>
                  <a:schemeClr val="bg1"/>
                </a:solidFill>
              </a:rPr>
              <a:t>templates	</a:t>
            </a:r>
          </a:p>
          <a:p>
            <a:pPr lvl="1"/>
            <a:r>
              <a:rPr lang="en-US" dirty="0"/>
              <a:t>Common uses for this are footers, headers, menus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Define the fragments available for inclusion, which we can do </a:t>
            </a:r>
            <a:br>
              <a:rPr lang="en-US" dirty="0"/>
            </a:br>
            <a:r>
              <a:rPr lang="en-US" dirty="0"/>
              <a:t>by using the </a:t>
            </a:r>
            <a:r>
              <a:rPr lang="en-US" b="1" dirty="0" err="1">
                <a:solidFill>
                  <a:schemeClr val="bg1"/>
                </a:solidFill>
              </a:rPr>
              <a:t>th:fragment</a:t>
            </a:r>
            <a:r>
              <a:rPr lang="en-US" dirty="0"/>
              <a:t> attribute</a:t>
            </a:r>
          </a:p>
          <a:p>
            <a:pPr lvl="1"/>
            <a:r>
              <a:rPr lang="en-US" dirty="0"/>
              <a:t>After than we can easily include in our home page using one of the </a:t>
            </a:r>
            <a:r>
              <a:rPr lang="en-US" b="1" dirty="0" err="1">
                <a:solidFill>
                  <a:schemeClr val="bg1"/>
                </a:solidFill>
              </a:rPr>
              <a:t>th:include</a:t>
            </a:r>
            <a:r>
              <a:rPr lang="en-US" dirty="0"/>
              <a:t> or </a:t>
            </a:r>
            <a:r>
              <a:rPr lang="en-US" b="1" dirty="0" err="1">
                <a:solidFill>
                  <a:schemeClr val="bg1"/>
                </a:solidFill>
              </a:rPr>
              <a:t>th:replace</a:t>
            </a:r>
            <a:r>
              <a:rPr lang="en-US" dirty="0"/>
              <a:t> attributes</a:t>
            </a:r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Fragments in </a:t>
            </a:r>
            <a:r>
              <a:rPr lang="en-US" dirty="0" err="1"/>
              <a:t>Thymeleaf</a:t>
            </a:r>
            <a:endParaRPr lang="en-US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905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Create class with fragments </a:t>
            </a:r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Fragments in </a:t>
            </a:r>
            <a:r>
              <a:rPr lang="en-US" dirty="0" err="1"/>
              <a:t>Thymeleaf</a:t>
            </a:r>
            <a:endParaRPr lang="en-US" dirty="0"/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sz="quarter" idx="11"/>
          </p:nvPr>
        </p:nvSpPr>
        <p:spPr>
          <a:xfrm>
            <a:off x="2316236" y="2394000"/>
            <a:ext cx="7589764" cy="3317932"/>
          </a:xfrm>
        </p:spPr>
        <p:txBody>
          <a:bodyPr/>
          <a:lstStyle/>
          <a:p>
            <a:r>
              <a:rPr lang="en-US" dirty="0"/>
              <a:t>&lt;html </a:t>
            </a:r>
            <a:r>
              <a:rPr lang="en-US" dirty="0" err="1"/>
              <a:t>xmlns</a:t>
            </a:r>
            <a:r>
              <a:rPr lang="en-US" dirty="0"/>
              <a:t>="http://www.w3.org/1999/xhtml"</a:t>
            </a:r>
          </a:p>
          <a:p>
            <a:r>
              <a:rPr lang="en-US" dirty="0"/>
              <a:t>      </a:t>
            </a:r>
            <a:r>
              <a:rPr lang="en-US" dirty="0" err="1"/>
              <a:t>xmlns:th</a:t>
            </a:r>
            <a:r>
              <a:rPr lang="en-US" dirty="0"/>
              <a:t>="http://www.thymeleaf.org"&gt;</a:t>
            </a:r>
          </a:p>
          <a:p>
            <a:r>
              <a:rPr lang="en-US" dirty="0"/>
              <a:t>  &lt;body&gt;  </a:t>
            </a:r>
          </a:p>
          <a:p>
            <a:r>
              <a:rPr lang="en-US" dirty="0"/>
              <a:t>    &lt;div </a:t>
            </a:r>
            <a:r>
              <a:rPr lang="en-US" dirty="0" err="1">
                <a:solidFill>
                  <a:schemeClr val="bg1"/>
                </a:solidFill>
              </a:rPr>
              <a:t>th:fragment</a:t>
            </a:r>
            <a:r>
              <a:rPr lang="en-US" dirty="0"/>
              <a:t>="copy"&gt;</a:t>
            </a:r>
          </a:p>
          <a:p>
            <a:r>
              <a:rPr lang="en-US" dirty="0"/>
              <a:t>      &amp;copy; Spring Team 2021</a:t>
            </a:r>
          </a:p>
          <a:p>
            <a:r>
              <a:rPr lang="en-US" dirty="0"/>
              <a:t>    &lt;/div&gt;  </a:t>
            </a:r>
          </a:p>
          <a:p>
            <a:r>
              <a:rPr lang="en-US" dirty="0"/>
              <a:t>  &lt;/body&gt;  </a:t>
            </a:r>
          </a:p>
          <a:p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05362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Easily include in our home page using one of the </a:t>
            </a:r>
            <a:br>
              <a:rPr lang="en-US" dirty="0"/>
            </a:br>
            <a:r>
              <a:rPr lang="en-US" b="1" dirty="0" err="1">
                <a:solidFill>
                  <a:schemeClr val="bg1"/>
                </a:solidFill>
              </a:rPr>
              <a:t>th:include</a:t>
            </a:r>
            <a:r>
              <a:rPr lang="en-US" dirty="0"/>
              <a:t> or </a:t>
            </a:r>
            <a:r>
              <a:rPr lang="en-US" b="1" dirty="0" err="1">
                <a:solidFill>
                  <a:schemeClr val="bg1"/>
                </a:solidFill>
              </a:rPr>
              <a:t>th:replace</a:t>
            </a:r>
            <a:r>
              <a:rPr lang="en-US" dirty="0"/>
              <a:t> attributes</a:t>
            </a:r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Fragments in </a:t>
            </a:r>
            <a:r>
              <a:rPr lang="en-US" dirty="0" err="1"/>
              <a:t>Thymeleaf</a:t>
            </a:r>
            <a:endParaRPr lang="en-US" dirty="0"/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sz="quarter" idx="11"/>
          </p:nvPr>
        </p:nvSpPr>
        <p:spPr>
          <a:xfrm>
            <a:off x="966000" y="2844000"/>
            <a:ext cx="8624764" cy="2930455"/>
          </a:xfrm>
        </p:spPr>
        <p:txBody>
          <a:bodyPr/>
          <a:lstStyle/>
          <a:p>
            <a:r>
              <a:rPr lang="en-US" dirty="0"/>
              <a:t>&lt;body&gt;</a:t>
            </a:r>
          </a:p>
          <a:p>
            <a:r>
              <a:rPr lang="en-US" dirty="0"/>
              <a:t>  ...</a:t>
            </a:r>
          </a:p>
          <a:p>
            <a:r>
              <a:rPr lang="en-US" dirty="0"/>
              <a:t>  &lt;footer </a:t>
            </a:r>
            <a:r>
              <a:rPr lang="en-US" dirty="0" err="1">
                <a:solidFill>
                  <a:schemeClr val="bg1"/>
                </a:solidFill>
              </a:rPr>
              <a:t>th:include</a:t>
            </a:r>
            <a:r>
              <a:rPr lang="en-US" dirty="0"/>
              <a:t>="footer::copy"&gt;&lt;/footer&gt;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chemeClr val="accent2"/>
                </a:solidFill>
              </a:rPr>
              <a:t>//OR</a:t>
            </a:r>
          </a:p>
          <a:p>
            <a:r>
              <a:rPr lang="en-US" dirty="0"/>
              <a:t>  &lt;footer </a:t>
            </a:r>
            <a:r>
              <a:rPr lang="en-US" dirty="0" err="1">
                <a:solidFill>
                  <a:schemeClr val="bg1"/>
                </a:solidFill>
              </a:rPr>
              <a:t>th:replace</a:t>
            </a:r>
            <a:r>
              <a:rPr lang="en-US" dirty="0"/>
              <a:t>="footer::copy"&gt;&lt;/footer&gt;</a:t>
            </a:r>
          </a:p>
          <a:p>
            <a:r>
              <a:rPr lang="en-US" dirty="0"/>
              <a:t>  ...</a:t>
            </a:r>
          </a:p>
          <a:p>
            <a:r>
              <a:rPr lang="en-US" dirty="0"/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val="98412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b="1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b="1" dirty="0"/>
              <a:t>The result is</a:t>
            </a:r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between include and replace</a:t>
            </a:r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sz="quarter" idx="11"/>
          </p:nvPr>
        </p:nvSpPr>
        <p:spPr>
          <a:xfrm>
            <a:off x="2316000" y="1539000"/>
            <a:ext cx="8190000" cy="1380543"/>
          </a:xfrm>
        </p:spPr>
        <p:txBody>
          <a:bodyPr/>
          <a:lstStyle/>
          <a:p>
            <a:r>
              <a:rPr lang="en-US" dirty="0"/>
              <a:t>&lt;footer </a:t>
            </a:r>
            <a:r>
              <a:rPr lang="en-US" dirty="0" err="1">
                <a:solidFill>
                  <a:schemeClr val="bg1"/>
                </a:solidFill>
              </a:rPr>
              <a:t>th:include</a:t>
            </a:r>
            <a:r>
              <a:rPr lang="en-US" dirty="0"/>
              <a:t>="footer :: copy"&gt;&lt;/footer&gt;</a:t>
            </a:r>
          </a:p>
          <a:p>
            <a:r>
              <a:rPr lang="en-US" dirty="0"/>
              <a:t>&lt;footer </a:t>
            </a:r>
            <a:r>
              <a:rPr lang="en-US" dirty="0" err="1">
                <a:solidFill>
                  <a:schemeClr val="bg1"/>
                </a:solidFill>
              </a:rPr>
              <a:t>th:replace</a:t>
            </a:r>
            <a:r>
              <a:rPr lang="en-US" dirty="0"/>
              <a:t>="footer :: copy"&gt;&lt;/ footer&gt;</a:t>
            </a:r>
          </a:p>
          <a:p>
            <a:r>
              <a:rPr lang="en-US" dirty="0"/>
              <a:t> ...</a:t>
            </a:r>
          </a:p>
        </p:txBody>
      </p:sp>
      <p:sp>
        <p:nvSpPr>
          <p:cNvPr id="6" name="Текстов контейнер 4"/>
          <p:cNvSpPr txBox="1">
            <a:spLocks/>
          </p:cNvSpPr>
          <p:nvPr/>
        </p:nvSpPr>
        <p:spPr>
          <a:xfrm>
            <a:off x="3306000" y="3474000"/>
            <a:ext cx="5212383" cy="293045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&lt;footer&gt;</a:t>
            </a:r>
          </a:p>
          <a:p>
            <a:r>
              <a:rPr lang="en-US" dirty="0"/>
              <a:t>    &amp;copy; Spring Team 2021</a:t>
            </a:r>
          </a:p>
          <a:p>
            <a:r>
              <a:rPr lang="en-US" dirty="0">
                <a:solidFill>
                  <a:schemeClr val="bg1"/>
                </a:solidFill>
              </a:rPr>
              <a:t>&lt;/footer&gt;</a:t>
            </a:r>
          </a:p>
          <a:p>
            <a:r>
              <a:rPr lang="en-US" dirty="0">
                <a:solidFill>
                  <a:schemeClr val="bg1"/>
                </a:solidFill>
              </a:rPr>
              <a:t>&lt;div&gt;</a:t>
            </a:r>
          </a:p>
          <a:p>
            <a:r>
              <a:rPr lang="en-US" dirty="0"/>
              <a:t>    &amp;copy; Spring </a:t>
            </a:r>
            <a:r>
              <a:rPr lang="en-US"/>
              <a:t>Team 2021</a:t>
            </a:r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&lt;/div&gt;  </a:t>
            </a:r>
            <a:r>
              <a:rPr lang="en-US" dirty="0"/>
              <a:t>	</a:t>
            </a:r>
          </a:p>
          <a:p>
            <a:r>
              <a:rPr lang="en-US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502963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Thymeleaf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/>
              <a:t>The template engine</a:t>
            </a:r>
          </a:p>
          <a:p>
            <a:pPr marL="547377" indent="-514350">
              <a:lnSpc>
                <a:spcPts val="4000"/>
              </a:lnSpc>
              <a:buFont typeface="+mj-lt"/>
              <a:buAutoNum type="arabicPeriod"/>
            </a:pPr>
            <a:r>
              <a:rPr lang="en-US" dirty="0"/>
              <a:t>Additional Spring Functionalities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/>
              <a:t>Components and Extras</a:t>
            </a:r>
          </a:p>
          <a:p>
            <a:pPr marL="547377" indent="-514350">
              <a:lnSpc>
                <a:spcPts val="4000"/>
              </a:lnSpc>
              <a:buFont typeface="+mj-lt"/>
              <a:buAutoNum type="arabicPeriod"/>
            </a:pPr>
            <a:r>
              <a:rPr lang="en-US" dirty="0"/>
              <a:t>Working with HTTP Sessions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/>
              <a:t>Cookies and Headers</a:t>
            </a:r>
          </a:p>
          <a:p>
            <a:pPr marL="547377" indent="-514350">
              <a:lnSpc>
                <a:spcPts val="4000"/>
              </a:lnSpc>
              <a:buFont typeface="+mj-lt"/>
              <a:buAutoNum type="arabicPeriod"/>
            </a:pPr>
            <a:r>
              <a:rPr lang="en-US" dirty="0"/>
              <a:t>Request and Response body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91910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Fragment </a:t>
            </a:r>
            <a:r>
              <a:rPr lang="en-US" b="1" dirty="0">
                <a:solidFill>
                  <a:schemeClr val="bg1"/>
                </a:solidFill>
              </a:rPr>
              <a:t>without</a:t>
            </a:r>
            <a:r>
              <a:rPr lang="en-US" dirty="0"/>
              <a:t> </a:t>
            </a:r>
            <a:r>
              <a:rPr lang="en-US" b="1" dirty="0" err="1">
                <a:solidFill>
                  <a:schemeClr val="bg1"/>
                </a:solidFill>
              </a:rPr>
              <a:t>th:fragment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 Fragment</a:t>
            </a:r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Fragments in </a:t>
            </a:r>
            <a:r>
              <a:rPr lang="en-US" dirty="0" err="1"/>
              <a:t>Thymeleaf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84655" y="2458786"/>
            <a:ext cx="10440000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nn-NO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th:block</a:t>
            </a:r>
            <a:r>
              <a:rPr lang="nn-NO" sz="26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&lt;footer&gt; Spring Team 2020 &lt;/footer&gt;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nn-NO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/th:block</a:t>
            </a:r>
            <a:r>
              <a:rPr lang="nn-NO" sz="2600" b="1" noProof="1"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966000" y="5136443"/>
            <a:ext cx="104400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&lt;th:block </a:t>
            </a:r>
            <a:r>
              <a:rPr lang="nn-NO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th:include="~{/fragments/footer}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&gt;	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th:block&gt;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...</a:t>
            </a:r>
            <a:endParaRPr lang="nn-NO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966000" y="4644000"/>
            <a:ext cx="1044000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atin typeface="Consolas" pitchFamily="49" charset="0"/>
                <a:cs typeface="Consolas" pitchFamily="49" charset="0"/>
              </a:rPr>
              <a:t>index.html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984655" y="1964306"/>
            <a:ext cx="1044000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atin typeface="Consolas" pitchFamily="49" charset="0"/>
                <a:cs typeface="Consolas" pitchFamily="49" charset="0"/>
              </a:rPr>
              <a:t>footer.html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01910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лавие 5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Additional Spring Functionalities</a:t>
            </a:r>
          </a:p>
        </p:txBody>
      </p:sp>
      <p:sp>
        <p:nvSpPr>
          <p:cNvPr id="2" name="Контейнер за номер на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000" y="1134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976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8" name="Текстов контейнер 7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When the annotation is used at the </a:t>
            </a:r>
            <a:r>
              <a:rPr lang="en-US" b="1" dirty="0">
                <a:solidFill>
                  <a:schemeClr val="accent1"/>
                </a:solidFill>
              </a:rPr>
              <a:t>method level</a:t>
            </a:r>
            <a:r>
              <a:rPr lang="en-US" dirty="0"/>
              <a:t>, it indicates </a:t>
            </a:r>
            <a:r>
              <a:rPr lang="en-US" b="1" dirty="0">
                <a:solidFill>
                  <a:schemeClr val="accent1"/>
                </a:solidFill>
              </a:rPr>
              <a:t>the purpose of that method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to add one or more model attributes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In the example, a method adds an attribute named message to all models defined in the controller class</a:t>
            </a:r>
          </a:p>
          <a:p>
            <a:endParaRPr lang="en-US" dirty="0"/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ModelAttribute</a:t>
            </a:r>
            <a:r>
              <a:rPr lang="en-US" dirty="0"/>
              <a:t> (1)</a:t>
            </a:r>
          </a:p>
        </p:txBody>
      </p:sp>
      <p:sp>
        <p:nvSpPr>
          <p:cNvPr id="6" name="Текстов контейнер 8"/>
          <p:cNvSpPr>
            <a:spLocks noGrp="1"/>
          </p:cNvSpPr>
          <p:nvPr>
            <p:ph type="body" sz="quarter" idx="11"/>
          </p:nvPr>
        </p:nvSpPr>
        <p:spPr>
          <a:xfrm>
            <a:off x="741000" y="4374000"/>
            <a:ext cx="10949531" cy="1768021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@</a:t>
            </a:r>
            <a:r>
              <a:rPr lang="en-US" dirty="0" err="1">
                <a:solidFill>
                  <a:schemeClr val="bg1"/>
                </a:solidFill>
              </a:rPr>
              <a:t>ModelAttribute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/>
              <a:t>public void </a:t>
            </a:r>
            <a:r>
              <a:rPr lang="en-US" dirty="0" err="1"/>
              <a:t>addAttributes</a:t>
            </a:r>
            <a:r>
              <a:rPr lang="en-US" dirty="0"/>
              <a:t>(Model model) {</a:t>
            </a:r>
          </a:p>
          <a:p>
            <a:r>
              <a:rPr lang="en-US" dirty="0"/>
              <a:t>	</a:t>
            </a:r>
            <a:r>
              <a:rPr lang="en-US" dirty="0" err="1"/>
              <a:t>model.addAttribute</a:t>
            </a:r>
            <a:r>
              <a:rPr lang="en-US" dirty="0"/>
              <a:t>("message", "Welcome to </a:t>
            </a:r>
            <a:r>
              <a:rPr lang="en-US" dirty="0" err="1"/>
              <a:t>SoftUni</a:t>
            </a:r>
            <a:r>
              <a:rPr lang="en-US" dirty="0"/>
              <a:t>!");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28376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8" name="Текстов контейнер 7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When used as a </a:t>
            </a:r>
            <a:r>
              <a:rPr lang="en-US" sz="3400" b="1" dirty="0">
                <a:solidFill>
                  <a:schemeClr val="bg1"/>
                </a:solidFill>
              </a:rPr>
              <a:t>method argument</a:t>
            </a:r>
            <a:r>
              <a:rPr lang="en-US" sz="3400" dirty="0"/>
              <a:t>, it </a:t>
            </a:r>
            <a:r>
              <a:rPr lang="en-US" sz="3400" b="1" dirty="0">
                <a:solidFill>
                  <a:schemeClr val="bg1"/>
                </a:solidFill>
              </a:rPr>
              <a:t>indicates the argument </a:t>
            </a:r>
            <a:r>
              <a:rPr lang="en-US" sz="3400" dirty="0"/>
              <a:t>should be retrieved from the model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When </a:t>
            </a:r>
            <a:r>
              <a:rPr lang="en-US" sz="3400" b="1" dirty="0">
                <a:solidFill>
                  <a:schemeClr val="bg1"/>
                </a:solidFill>
              </a:rPr>
              <a:t>not present</a:t>
            </a:r>
            <a:r>
              <a:rPr lang="en-US" sz="3400" dirty="0"/>
              <a:t>, it should be </a:t>
            </a:r>
            <a:r>
              <a:rPr lang="en-US" sz="3400" b="1" dirty="0">
                <a:solidFill>
                  <a:schemeClr val="bg1"/>
                </a:solidFill>
              </a:rPr>
              <a:t>first instantiated </a:t>
            </a:r>
            <a:r>
              <a:rPr lang="en-US" sz="3400" dirty="0"/>
              <a:t>and then added to the model.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Once </a:t>
            </a:r>
            <a:r>
              <a:rPr lang="en-US" sz="3400" b="1" dirty="0">
                <a:solidFill>
                  <a:schemeClr val="bg1"/>
                </a:solidFill>
              </a:rPr>
              <a:t>present in the model</a:t>
            </a:r>
            <a:r>
              <a:rPr lang="en-US" sz="3400" dirty="0"/>
              <a:t>, the arguments </a:t>
            </a:r>
            <a:r>
              <a:rPr lang="en-US" sz="3400" b="1" dirty="0">
                <a:solidFill>
                  <a:schemeClr val="bg1"/>
                </a:solidFill>
              </a:rPr>
              <a:t>fields should be populated </a:t>
            </a:r>
            <a:r>
              <a:rPr lang="en-US" sz="3400" dirty="0"/>
              <a:t>from all request parameters that have matching names.</a:t>
            </a:r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ModelAttribute</a:t>
            </a:r>
            <a:r>
              <a:rPr lang="en-US" dirty="0"/>
              <a:t> (2)</a:t>
            </a:r>
          </a:p>
        </p:txBody>
      </p:sp>
    </p:spTree>
    <p:extLst>
      <p:ext uri="{BB962C8B-B14F-4D97-AF65-F5344CB8AC3E}">
        <p14:creationId xmlns:p14="http://schemas.microsoft.com/office/powerpoint/2010/main" val="1161271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16" name="Текстов контейнер 15"/>
          <p:cNvSpPr>
            <a:spLocks noGrp="1"/>
          </p:cNvSpPr>
          <p:nvPr>
            <p:ph type="body" sz="quarter" idx="10"/>
          </p:nvPr>
        </p:nvSpPr>
        <p:spPr>
          <a:xfrm>
            <a:off x="287056" y="1296876"/>
            <a:ext cx="11811097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Example of using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@</a:t>
            </a:r>
            <a:r>
              <a:rPr lang="en-US" b="1" dirty="0" err="1">
                <a:solidFill>
                  <a:schemeClr val="bg1"/>
                </a:solidFill>
                <a:latin typeface="+mj-lt"/>
              </a:rPr>
              <a:t>ModelAttribute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600" dirty="0"/>
              <a:t>as a method argument</a:t>
            </a:r>
            <a:endParaRPr lang="en-US" dirty="0"/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ModelAttribute Examples</a:t>
            </a:r>
            <a:endParaRPr lang="en-US" dirty="0"/>
          </a:p>
        </p:txBody>
      </p:sp>
      <p:sp>
        <p:nvSpPr>
          <p:cNvPr id="9" name="Текстов контейнер 8"/>
          <p:cNvSpPr>
            <a:spLocks noGrp="1"/>
          </p:cNvSpPr>
          <p:nvPr>
            <p:ph type="body" sz="quarter" idx="11"/>
          </p:nvPr>
        </p:nvSpPr>
        <p:spPr>
          <a:xfrm>
            <a:off x="1146000" y="2574000"/>
            <a:ext cx="9405000" cy="2542977"/>
          </a:xfrm>
        </p:spPr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RequestMapping</a:t>
            </a:r>
            <a:r>
              <a:rPr lang="en-US" dirty="0"/>
              <a:t>(value = "/cars/add", </a:t>
            </a:r>
          </a:p>
          <a:p>
            <a:r>
              <a:rPr lang="en-US" dirty="0"/>
              <a:t>	method = </a:t>
            </a:r>
            <a:r>
              <a:rPr lang="en-US" dirty="0" err="1"/>
              <a:t>RequestMethod.POST</a:t>
            </a:r>
            <a:r>
              <a:rPr lang="en-US" dirty="0"/>
              <a:t>)</a:t>
            </a:r>
          </a:p>
          <a:p>
            <a:r>
              <a:rPr lang="en-US" dirty="0"/>
              <a:t>public String submit(</a:t>
            </a:r>
            <a:r>
              <a:rPr lang="en-US" dirty="0">
                <a:solidFill>
                  <a:schemeClr val="bg1"/>
                </a:solidFill>
              </a:rPr>
              <a:t>@</a:t>
            </a:r>
            <a:r>
              <a:rPr lang="en-US" dirty="0" err="1">
                <a:solidFill>
                  <a:schemeClr val="bg1"/>
                </a:solidFill>
              </a:rPr>
              <a:t>ModelAttribute</a:t>
            </a:r>
            <a:r>
              <a:rPr lang="en-US" dirty="0"/>
              <a:t>(</a:t>
            </a:r>
            <a:r>
              <a:rPr lang="en-US" dirty="0">
                <a:solidFill>
                  <a:schemeClr val="bg1"/>
                </a:solidFill>
              </a:rPr>
              <a:t>"car"</a:t>
            </a:r>
            <a:r>
              <a:rPr lang="en-US" dirty="0"/>
              <a:t>)Car car)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{</a:t>
            </a:r>
          </a:p>
          <a:p>
            <a:r>
              <a:rPr lang="en-US" i="1" dirty="0">
                <a:solidFill>
                  <a:schemeClr val="accent2"/>
                </a:solidFill>
              </a:rPr>
              <a:t>// Some code ...</a:t>
            </a:r>
          </a:p>
          <a:p>
            <a:r>
              <a:rPr lang="en-US" dirty="0"/>
              <a:t> return "</a:t>
            </a:r>
            <a:r>
              <a:rPr lang="en-US" dirty="0" err="1"/>
              <a:t>carView</a:t>
            </a:r>
            <a:r>
              <a:rPr lang="en-US" dirty="0"/>
              <a:t>";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85771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8" name="Текстов контейнер 7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accent1"/>
                </a:solidFill>
              </a:rPr>
              <a:t>@</a:t>
            </a:r>
            <a:r>
              <a:rPr lang="en-US" b="1" dirty="0" err="1">
                <a:solidFill>
                  <a:schemeClr val="accent1"/>
                </a:solidFill>
              </a:rPr>
              <a:t>CrossOrigin</a:t>
            </a:r>
            <a:endParaRPr lang="en-US" dirty="0"/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marks the annotated method or type as permitting </a:t>
            </a:r>
            <a:br>
              <a:rPr lang="en-US" dirty="0"/>
            </a:br>
            <a:r>
              <a:rPr lang="en-US" dirty="0"/>
              <a:t>cross origin requests</a:t>
            </a:r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@CrossOrigin</a:t>
            </a:r>
          </a:p>
        </p:txBody>
      </p:sp>
      <p:sp>
        <p:nvSpPr>
          <p:cNvPr id="9" name="Текстов контейнер 8"/>
          <p:cNvSpPr>
            <a:spLocks noGrp="1"/>
          </p:cNvSpPr>
          <p:nvPr>
            <p:ph type="body" sz="quarter" idx="11"/>
          </p:nvPr>
        </p:nvSpPr>
        <p:spPr>
          <a:xfrm>
            <a:off x="2158500" y="3654000"/>
            <a:ext cx="7875000" cy="2525279"/>
          </a:xfrm>
        </p:spPr>
        <p:txBody>
          <a:bodyPr/>
          <a:lstStyle/>
          <a:p>
            <a:pPr lvl="0">
              <a:buClr>
                <a:schemeClr val="lt1"/>
              </a:buClr>
              <a:buSzPts val="2300"/>
            </a:pPr>
            <a:r>
              <a:rPr lang="en-US" dirty="0">
                <a:solidFill>
                  <a:schemeClr val="lt1"/>
                </a:solidFill>
              </a:rPr>
              <a:t>@</a:t>
            </a:r>
            <a:r>
              <a:rPr lang="en-US" dirty="0" err="1">
                <a:solidFill>
                  <a:schemeClr val="lt1"/>
                </a:solidFill>
              </a:rPr>
              <a:t>CrossOrigin</a:t>
            </a:r>
            <a:r>
              <a:rPr lang="en-US" dirty="0">
                <a:solidFill>
                  <a:schemeClr val="lt1"/>
                </a:solidFill>
              </a:rPr>
              <a:t>(origins = "http://example.com")</a:t>
            </a:r>
          </a:p>
          <a:p>
            <a:pPr lvl="0">
              <a:buClr>
                <a:schemeClr val="dk1"/>
              </a:buClr>
              <a:buSzPts val="2300"/>
            </a:pPr>
            <a:r>
              <a:rPr lang="en-US" dirty="0"/>
              <a:t>@</a:t>
            </a:r>
            <a:r>
              <a:rPr lang="en-US" dirty="0" err="1"/>
              <a:t>RequestMapping</a:t>
            </a:r>
            <a:r>
              <a:rPr lang="en-US" dirty="0"/>
              <a:t>("/hello")</a:t>
            </a:r>
          </a:p>
          <a:p>
            <a:pPr lvl="0">
              <a:buClr>
                <a:schemeClr val="dk1"/>
              </a:buClr>
              <a:buSzPts val="2300"/>
            </a:pPr>
            <a:r>
              <a:rPr lang="en-US" dirty="0"/>
              <a:t>public String hello() {</a:t>
            </a:r>
          </a:p>
          <a:p>
            <a:pPr lvl="0">
              <a:buClr>
                <a:schemeClr val="dk1"/>
              </a:buClr>
              <a:buSzPts val="2300"/>
            </a:pPr>
            <a:r>
              <a:rPr lang="en-US" dirty="0"/>
              <a:t>	return "Hello World!";</a:t>
            </a:r>
          </a:p>
          <a:p>
            <a:pPr lvl="0">
              <a:buClr>
                <a:schemeClr val="dk1"/>
              </a:buClr>
              <a:buSzPts val="2300"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0463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8" name="Текстов контейнер 7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We use </a:t>
            </a:r>
            <a:r>
              <a:rPr lang="en-US" b="1" dirty="0">
                <a:solidFill>
                  <a:schemeClr val="accent1"/>
                </a:solidFill>
                <a:latin typeface="+mj-lt"/>
              </a:rPr>
              <a:t>@Qualifier </a:t>
            </a:r>
            <a:r>
              <a:rPr lang="en-US" dirty="0"/>
              <a:t>along with </a:t>
            </a:r>
            <a:r>
              <a:rPr lang="en-US" b="1" dirty="0">
                <a:solidFill>
                  <a:schemeClr val="accent1"/>
                </a:solidFill>
                <a:latin typeface="+mj-lt"/>
              </a:rPr>
              <a:t>@</a:t>
            </a:r>
            <a:r>
              <a:rPr lang="en-US" b="1" dirty="0" err="1">
                <a:solidFill>
                  <a:schemeClr val="accent1"/>
                </a:solidFill>
                <a:latin typeface="+mj-lt"/>
              </a:rPr>
              <a:t>Autowired</a:t>
            </a:r>
            <a:r>
              <a:rPr lang="en-US" dirty="0">
                <a:latin typeface="+mj-lt"/>
              </a:rPr>
              <a:t> </a:t>
            </a:r>
            <a:r>
              <a:rPr lang="en-US" dirty="0"/>
              <a:t>to provide the bean id or bean name</a:t>
            </a:r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@Qualifier</a:t>
            </a:r>
            <a:r>
              <a:rPr lang="bg-BG" dirty="0"/>
              <a:t> (1)</a:t>
            </a:r>
            <a:endParaRPr lang="en-US" dirty="0"/>
          </a:p>
        </p:txBody>
      </p:sp>
      <p:sp>
        <p:nvSpPr>
          <p:cNvPr id="9" name="Текстов контейнер 8"/>
          <p:cNvSpPr>
            <a:spLocks noGrp="1"/>
          </p:cNvSpPr>
          <p:nvPr>
            <p:ph type="body" sz="quarter" idx="11"/>
          </p:nvPr>
        </p:nvSpPr>
        <p:spPr>
          <a:xfrm>
            <a:off x="621237" y="2844000"/>
            <a:ext cx="5069764" cy="2930455"/>
          </a:xfrm>
        </p:spPr>
        <p:txBody>
          <a:bodyPr/>
          <a:lstStyle/>
          <a:p>
            <a:r>
              <a:rPr lang="en-US" dirty="0"/>
              <a:t>@Component</a:t>
            </a:r>
          </a:p>
          <a:p>
            <a:r>
              <a:rPr lang="en-US" dirty="0">
                <a:solidFill>
                  <a:schemeClr val="bg1"/>
                </a:solidFill>
              </a:rPr>
              <a:t>@Qualifier("bike")</a:t>
            </a:r>
          </a:p>
          <a:p>
            <a:r>
              <a:rPr lang="en-US" dirty="0"/>
              <a:t>class Bike implements Vehicle {</a:t>
            </a:r>
          </a:p>
          <a:p>
            <a:r>
              <a:rPr lang="en-US" dirty="0"/>
              <a:t>   private String make;</a:t>
            </a:r>
          </a:p>
          <a:p>
            <a:r>
              <a:rPr lang="en-US" dirty="0"/>
              <a:t>   private String model;</a:t>
            </a:r>
          </a:p>
          <a:p>
            <a:r>
              <a:rPr lang="en-US" dirty="0"/>
              <a:t>}</a:t>
            </a:r>
          </a:p>
        </p:txBody>
      </p:sp>
      <p:sp>
        <p:nvSpPr>
          <p:cNvPr id="6" name="Текстов контейнер 8"/>
          <p:cNvSpPr txBox="1">
            <a:spLocks/>
          </p:cNvSpPr>
          <p:nvPr/>
        </p:nvSpPr>
        <p:spPr>
          <a:xfrm>
            <a:off x="6006000" y="2844000"/>
            <a:ext cx="5069764" cy="33179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@Component</a:t>
            </a:r>
          </a:p>
          <a:p>
            <a:r>
              <a:rPr lang="en-US" dirty="0">
                <a:solidFill>
                  <a:schemeClr val="bg1"/>
                </a:solidFill>
              </a:rPr>
              <a:t>@Qualifier("car")</a:t>
            </a:r>
          </a:p>
          <a:p>
            <a:r>
              <a:rPr lang="en-US" dirty="0"/>
              <a:t>class Car implements </a:t>
            </a:r>
            <a:br>
              <a:rPr lang="en-US" dirty="0"/>
            </a:br>
            <a:r>
              <a:rPr lang="en-US" dirty="0"/>
              <a:t>Vehicle {</a:t>
            </a:r>
          </a:p>
          <a:p>
            <a:r>
              <a:rPr lang="en-US" dirty="0"/>
              <a:t>   private String make;</a:t>
            </a:r>
          </a:p>
          <a:p>
            <a:r>
              <a:rPr lang="en-US" dirty="0"/>
              <a:t>   private String model;</a:t>
            </a:r>
          </a:p>
          <a:p>
            <a:r>
              <a:rPr lang="en-US" dirty="0"/>
              <a:t>   private Integer seats;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58734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 animBg="1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8" name="Текстов контейнер 7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If we want to get Bike, we need to specify it with adding </a:t>
            </a:r>
            <a:br>
              <a:rPr lang="en-US" dirty="0"/>
            </a:br>
            <a:r>
              <a:rPr lang="en-US" b="1" dirty="0">
                <a:solidFill>
                  <a:schemeClr val="accent1"/>
                </a:solidFill>
                <a:latin typeface="+mj-lt"/>
              </a:rPr>
              <a:t>@Qualifier("bike")</a:t>
            </a:r>
            <a:r>
              <a:rPr lang="en-US" dirty="0">
                <a:latin typeface="+mj-lt"/>
              </a:rPr>
              <a:t> </a:t>
            </a:r>
            <a:r>
              <a:rPr lang="en-US" dirty="0"/>
              <a:t>before injecting Vehicle</a:t>
            </a:r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@Qualifier</a:t>
            </a:r>
            <a:r>
              <a:rPr lang="bg-BG" dirty="0"/>
              <a:t> </a:t>
            </a:r>
            <a:r>
              <a:rPr lang="en-US" dirty="0"/>
              <a:t>(2)</a:t>
            </a:r>
          </a:p>
        </p:txBody>
      </p:sp>
      <p:sp>
        <p:nvSpPr>
          <p:cNvPr id="9" name="Текстов контейнер 8"/>
          <p:cNvSpPr>
            <a:spLocks noGrp="1"/>
          </p:cNvSpPr>
          <p:nvPr>
            <p:ph type="body" sz="quarter" idx="11"/>
          </p:nvPr>
        </p:nvSpPr>
        <p:spPr>
          <a:xfrm>
            <a:off x="2241062" y="2934000"/>
            <a:ext cx="7709880" cy="1768021"/>
          </a:xfrm>
        </p:spPr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Autowired</a:t>
            </a:r>
            <a:endParaRPr lang="en-US" dirty="0"/>
          </a:p>
          <a:p>
            <a:r>
              <a:rPr lang="en-US" dirty="0"/>
              <a:t>Biker(</a:t>
            </a:r>
            <a:r>
              <a:rPr lang="en-US" dirty="0">
                <a:solidFill>
                  <a:schemeClr val="bg1"/>
                </a:solidFill>
              </a:rPr>
              <a:t>@Qualifier</a:t>
            </a:r>
            <a:r>
              <a:rPr lang="en-US" dirty="0"/>
              <a:t>(</a:t>
            </a:r>
            <a:r>
              <a:rPr lang="en-US" dirty="0">
                <a:solidFill>
                  <a:schemeClr val="bg1"/>
                </a:solidFill>
              </a:rPr>
              <a:t>"bike"</a:t>
            </a:r>
            <a:r>
              <a:rPr lang="en-US" dirty="0"/>
              <a:t>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Vehicle vehicle) {</a:t>
            </a:r>
          </a:p>
          <a:p>
            <a:r>
              <a:rPr lang="en-US" dirty="0"/>
              <a:t>	</a:t>
            </a:r>
            <a:r>
              <a:rPr lang="en-US" dirty="0" err="1"/>
              <a:t>this.vehicle</a:t>
            </a:r>
            <a:r>
              <a:rPr lang="en-US" dirty="0"/>
              <a:t> = vehicle;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71127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8" name="Текстов контейнер 7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We can use </a:t>
            </a:r>
            <a:r>
              <a:rPr lang="en-US" b="1" dirty="0">
                <a:solidFill>
                  <a:schemeClr val="accent1"/>
                </a:solidFill>
              </a:rPr>
              <a:t>@Primary </a:t>
            </a:r>
            <a:r>
              <a:rPr lang="en-US" dirty="0"/>
              <a:t>to simplify this case: 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if we mark the most frequently used bean with </a:t>
            </a:r>
            <a:r>
              <a:rPr lang="en-US" b="1" dirty="0">
                <a:solidFill>
                  <a:schemeClr val="accent1"/>
                </a:solidFill>
              </a:rPr>
              <a:t>@Primary </a:t>
            </a:r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@Primary</a:t>
            </a:r>
            <a:r>
              <a:rPr lang="bg-BG" dirty="0"/>
              <a:t> (1)</a:t>
            </a:r>
            <a:endParaRPr lang="en-US" dirty="0"/>
          </a:p>
        </p:txBody>
      </p:sp>
      <p:sp>
        <p:nvSpPr>
          <p:cNvPr id="9" name="Текстов контейнер 8"/>
          <p:cNvSpPr>
            <a:spLocks noGrp="1"/>
          </p:cNvSpPr>
          <p:nvPr>
            <p:ph type="body" sz="quarter" idx="11"/>
          </p:nvPr>
        </p:nvSpPr>
        <p:spPr>
          <a:xfrm>
            <a:off x="1371000" y="3357418"/>
            <a:ext cx="3915000" cy="1750324"/>
          </a:xfrm>
        </p:spPr>
        <p:txBody>
          <a:bodyPr/>
          <a:lstStyle/>
          <a:p>
            <a:r>
              <a:rPr lang="fr-FR" dirty="0"/>
              <a:t>@Component</a:t>
            </a:r>
          </a:p>
          <a:p>
            <a:r>
              <a:rPr lang="fr-FR" dirty="0">
                <a:solidFill>
                  <a:schemeClr val="bg1"/>
                </a:solidFill>
              </a:rPr>
              <a:t>@Primary</a:t>
            </a:r>
          </a:p>
          <a:p>
            <a:r>
              <a:rPr lang="fr-FR" dirty="0"/>
              <a:t>class Car implements Vehicle {...}</a:t>
            </a:r>
            <a:endParaRPr lang="en-US" dirty="0"/>
          </a:p>
        </p:txBody>
      </p:sp>
      <p:sp>
        <p:nvSpPr>
          <p:cNvPr id="6" name="Текстов контейнер 8"/>
          <p:cNvSpPr txBox="1">
            <a:spLocks/>
          </p:cNvSpPr>
          <p:nvPr/>
        </p:nvSpPr>
        <p:spPr>
          <a:xfrm>
            <a:off x="6321000" y="3542308"/>
            <a:ext cx="3959216" cy="138054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@Component</a:t>
            </a:r>
          </a:p>
          <a:p>
            <a:r>
              <a:rPr lang="fr-FR" dirty="0"/>
              <a:t>class Bike implements Vehicle {}</a:t>
            </a:r>
          </a:p>
        </p:txBody>
      </p:sp>
    </p:spTree>
    <p:extLst>
      <p:ext uri="{BB962C8B-B14F-4D97-AF65-F5344CB8AC3E}">
        <p14:creationId xmlns:p14="http://schemas.microsoft.com/office/powerpoint/2010/main" val="3338653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@Primary (2)</a:t>
            </a:r>
          </a:p>
        </p:txBody>
      </p:sp>
      <p:sp>
        <p:nvSpPr>
          <p:cNvPr id="9" name="Текстов контейнер 8"/>
          <p:cNvSpPr>
            <a:spLocks noGrp="1"/>
          </p:cNvSpPr>
          <p:nvPr>
            <p:ph type="body" sz="quarter" idx="11"/>
          </p:nvPr>
        </p:nvSpPr>
        <p:spPr>
          <a:xfrm>
            <a:off x="721213" y="2473407"/>
            <a:ext cx="4844764" cy="2155499"/>
          </a:xfrm>
        </p:spPr>
        <p:txBody>
          <a:bodyPr/>
          <a:lstStyle/>
          <a:p>
            <a:r>
              <a:rPr lang="fr-FR" dirty="0"/>
              <a:t>@Component</a:t>
            </a:r>
          </a:p>
          <a:p>
            <a:r>
              <a:rPr lang="fr-FR" dirty="0"/>
              <a:t>class Driver {		    	@Autowired</a:t>
            </a:r>
          </a:p>
          <a:p>
            <a:r>
              <a:rPr lang="fr-FR" dirty="0"/>
              <a:t>	Vehicle vehicle;</a:t>
            </a:r>
          </a:p>
          <a:p>
            <a:r>
              <a:rPr lang="fr-FR" dirty="0"/>
              <a:t>}</a:t>
            </a:r>
            <a:endParaRPr lang="en-US" dirty="0"/>
          </a:p>
        </p:txBody>
      </p:sp>
      <p:sp>
        <p:nvSpPr>
          <p:cNvPr id="6" name="Текстов контейнер 8"/>
          <p:cNvSpPr txBox="1">
            <a:spLocks/>
          </p:cNvSpPr>
          <p:nvPr/>
        </p:nvSpPr>
        <p:spPr>
          <a:xfrm>
            <a:off x="6096002" y="2473407"/>
            <a:ext cx="4844764" cy="254297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@Component</a:t>
            </a:r>
          </a:p>
          <a:p>
            <a:r>
              <a:rPr lang="fr-FR" dirty="0"/>
              <a:t>class Biker {</a:t>
            </a:r>
          </a:p>
          <a:p>
            <a:r>
              <a:rPr lang="fr-FR" dirty="0"/>
              <a:t>	@Autowired	    	@Qualifier("bike")</a:t>
            </a:r>
          </a:p>
          <a:p>
            <a:r>
              <a:rPr lang="fr-FR" dirty="0"/>
              <a:t>	Vehicle vehicle;</a:t>
            </a:r>
          </a:p>
          <a:p>
            <a:r>
              <a:rPr lang="fr-FR" dirty="0"/>
              <a:t>}</a:t>
            </a:r>
          </a:p>
        </p:txBody>
      </p:sp>
      <p:sp>
        <p:nvSpPr>
          <p:cNvPr id="7" name="Текстов контейнер 7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example of</a:t>
            </a:r>
            <a:r>
              <a:rPr lang="en-US" b="1" dirty="0">
                <a:solidFill>
                  <a:schemeClr val="bg1"/>
                </a:solidFill>
              </a:rPr>
              <a:t> @Primary </a:t>
            </a:r>
            <a:r>
              <a:rPr lang="en-US" dirty="0"/>
              <a:t>use case</a:t>
            </a:r>
          </a:p>
        </p:txBody>
      </p:sp>
    </p:spTree>
    <p:extLst>
      <p:ext uri="{BB962C8B-B14F-4D97-AF65-F5344CB8AC3E}">
        <p14:creationId xmlns:p14="http://schemas.microsoft.com/office/powerpoint/2010/main" val="586859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3589" y="1905001"/>
            <a:ext cx="11804822" cy="32684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b="1" u="sng" dirty="0">
                <a:solidFill>
                  <a:schemeClr val="bg1"/>
                </a:solidFill>
                <a:hlinkClick r:id="rId2"/>
              </a:rPr>
              <a:t>sli.do</a:t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noProof="1"/>
              <a:t>java-web</a:t>
            </a:r>
            <a:endParaRPr lang="en-US" sz="6000" b="1" noProof="1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4280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лавие 4"/>
          <p:cNvSpPr>
            <a:spLocks noGrp="1"/>
          </p:cNvSpPr>
          <p:nvPr>
            <p:ph type="title" sz="quarter" idx="10"/>
          </p:nvPr>
        </p:nvSpPr>
        <p:spPr>
          <a:xfrm>
            <a:off x="606000" y="5004000"/>
            <a:ext cx="10961783" cy="768084"/>
          </a:xfrm>
        </p:spPr>
        <p:txBody>
          <a:bodyPr/>
          <a:lstStyle/>
          <a:p>
            <a:r>
              <a:rPr lang="en-US" dirty="0"/>
              <a:t> Working with Http Sessions, Cookies and Headers</a:t>
            </a:r>
          </a:p>
        </p:txBody>
      </p:sp>
      <p:sp>
        <p:nvSpPr>
          <p:cNvPr id="2" name="Контейнер за номер на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000" y="1359000"/>
            <a:ext cx="2510657" cy="2510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795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376010" cy="5201066"/>
          </a:xfrm>
        </p:spPr>
        <p:txBody>
          <a:bodyPr>
            <a:normAutofit/>
          </a:bodyPr>
          <a:lstStyle/>
          <a:p>
            <a:r>
              <a:rPr lang="en-US" dirty="0"/>
              <a:t>The session will be </a:t>
            </a:r>
            <a:r>
              <a:rPr lang="en-US" b="1" dirty="0">
                <a:solidFill>
                  <a:schemeClr val="bg1"/>
                </a:solidFill>
              </a:rPr>
              <a:t>injected from the </a:t>
            </a:r>
            <a:r>
              <a:rPr lang="en-US" b="1" noProof="1">
                <a:solidFill>
                  <a:schemeClr val="bg1"/>
                </a:solidFill>
              </a:rPr>
              <a:t>IoC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container when called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Later the session attributes can be accessed from Thymeleaf using the expression syntax and the </a:t>
            </a:r>
            <a:r>
              <a:rPr lang="en-US" b="1" dirty="0">
                <a:solidFill>
                  <a:schemeClr val="bg1"/>
                </a:solidFill>
              </a:rPr>
              <a:t>#session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object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the Session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091000" y="2034000"/>
            <a:ext cx="7355521" cy="21236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</a:rPr>
              <a:t>@GetMapping("/")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</a:rPr>
              <a:t>public String home(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HttpSession</a:t>
            </a:r>
            <a:r>
              <a:rPr lang="en-US" sz="2200" b="1" noProof="1">
                <a:latin typeface="Consolas" pitchFamily="49" charset="0"/>
              </a:rPr>
              <a:t> httpSession)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</a:rPr>
              <a:t>  …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</a:rPr>
              <a:t>  httpSession.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setAttribute</a:t>
            </a:r>
            <a:r>
              <a:rPr lang="en-US" sz="2200" b="1" noProof="1">
                <a:latin typeface="Consolas" pitchFamily="49" charset="0"/>
              </a:rPr>
              <a:t>("id", 2);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</a:rPr>
              <a:t> 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51651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8" name="Текстов контейнер 7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annotation </a:t>
            </a:r>
            <a:r>
              <a:rPr lang="en-US" b="1" dirty="0">
                <a:solidFill>
                  <a:schemeClr val="accent1"/>
                </a:solidFill>
              </a:rPr>
              <a:t>@</a:t>
            </a:r>
            <a:r>
              <a:rPr lang="en-US" b="1" dirty="0" err="1">
                <a:solidFill>
                  <a:schemeClr val="accent1"/>
                </a:solidFill>
              </a:rPr>
              <a:t>CookieValue</a:t>
            </a:r>
            <a:endParaRPr lang="en-US" b="1" dirty="0">
              <a:solidFill>
                <a:schemeClr val="accent1"/>
              </a:solidFill>
            </a:endParaRPr>
          </a:p>
          <a:p>
            <a:endParaRPr lang="en-US" dirty="0"/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HTTP Cookie</a:t>
            </a:r>
          </a:p>
        </p:txBody>
      </p:sp>
      <p:sp>
        <p:nvSpPr>
          <p:cNvPr id="9" name="Текстов контейнер 8"/>
          <p:cNvSpPr>
            <a:spLocks noGrp="1"/>
          </p:cNvSpPr>
          <p:nvPr>
            <p:ph type="body" sz="quarter" idx="11"/>
          </p:nvPr>
        </p:nvSpPr>
        <p:spPr>
          <a:xfrm>
            <a:off x="876000" y="2214000"/>
            <a:ext cx="10064764" cy="2155499"/>
          </a:xfrm>
        </p:spPr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GetMapping</a:t>
            </a:r>
            <a:r>
              <a:rPr lang="en-US" dirty="0"/>
              <a:t>("/")</a:t>
            </a:r>
          </a:p>
          <a:p>
            <a:r>
              <a:rPr lang="en-US" dirty="0"/>
              <a:t>public String </a:t>
            </a:r>
            <a:r>
              <a:rPr lang="en-US" dirty="0" err="1"/>
              <a:t>readCookie</a:t>
            </a:r>
            <a:r>
              <a:rPr lang="en-US" dirty="0">
                <a:solidFill>
                  <a:schemeClr val="bg1"/>
                </a:solidFill>
              </a:rPr>
              <a:t>(@</a:t>
            </a:r>
            <a:r>
              <a:rPr lang="en-US" dirty="0" err="1">
                <a:solidFill>
                  <a:schemeClr val="bg1"/>
                </a:solidFill>
              </a:rPr>
              <a:t>CookieValue</a:t>
            </a:r>
            <a:r>
              <a:rPr lang="en-US" dirty="0">
                <a:solidFill>
                  <a:schemeClr val="bg1"/>
                </a:solidFill>
              </a:rPr>
              <a:t>(value = "username", </a:t>
            </a:r>
            <a:r>
              <a:rPr lang="en-US" dirty="0" err="1">
                <a:solidFill>
                  <a:schemeClr val="bg1"/>
                </a:solidFill>
              </a:rPr>
              <a:t>defaultValue</a:t>
            </a:r>
            <a:r>
              <a:rPr lang="en-US" dirty="0">
                <a:solidFill>
                  <a:schemeClr val="bg1"/>
                </a:solidFill>
              </a:rPr>
              <a:t> = "Guest") </a:t>
            </a:r>
            <a:r>
              <a:rPr lang="en-US" dirty="0"/>
              <a:t>String username) {</a:t>
            </a:r>
          </a:p>
          <a:p>
            <a:r>
              <a:rPr lang="en-US" dirty="0"/>
              <a:t>    	return "login";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64137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621234" y="1931154"/>
            <a:ext cx="10949531" cy="3758117"/>
          </a:xfrm>
        </p:spPr>
        <p:txBody>
          <a:bodyPr/>
          <a:lstStyle/>
          <a:p>
            <a:r>
              <a:rPr lang="en-US" sz="2000" dirty="0" err="1">
                <a:solidFill>
                  <a:schemeClr val="bg1"/>
                </a:solidFill>
              </a:rPr>
              <a:t>ResponseCookie</a:t>
            </a:r>
            <a:r>
              <a:rPr lang="en-US" sz="2000" dirty="0"/>
              <a:t> cookie = </a:t>
            </a:r>
            <a:r>
              <a:rPr lang="en-US" sz="2000" dirty="0" err="1">
                <a:solidFill>
                  <a:schemeClr val="bg1"/>
                </a:solidFill>
              </a:rPr>
              <a:t>ResponseCookie</a:t>
            </a:r>
            <a:r>
              <a:rPr lang="en-US" sz="2000" dirty="0" err="1"/>
              <a:t>.from</a:t>
            </a:r>
            <a:r>
              <a:rPr lang="en-US" sz="2000" dirty="0"/>
              <a:t>("username", "</a:t>
            </a:r>
            <a:r>
              <a:rPr lang="en-US" sz="2000" dirty="0" err="1"/>
              <a:t>pesho</a:t>
            </a:r>
            <a:r>
              <a:rPr lang="en-US" sz="2000" dirty="0"/>
              <a:t>")</a:t>
            </a:r>
          </a:p>
          <a:p>
            <a:r>
              <a:rPr lang="en-US" sz="2000" dirty="0"/>
              <a:t>    .</a:t>
            </a:r>
            <a:r>
              <a:rPr lang="en-US" sz="2000" dirty="0" err="1"/>
              <a:t>httpOnly</a:t>
            </a:r>
            <a:r>
              <a:rPr lang="en-US" sz="2000" dirty="0"/>
              <a:t>(true)</a:t>
            </a:r>
          </a:p>
          <a:p>
            <a:r>
              <a:rPr lang="en-US" sz="2000" dirty="0"/>
              <a:t>    .secure(true)</a:t>
            </a:r>
          </a:p>
          <a:p>
            <a:r>
              <a:rPr lang="en-US" sz="2000" dirty="0"/>
              <a:t>    .path("/")</a:t>
            </a:r>
          </a:p>
          <a:p>
            <a:r>
              <a:rPr lang="en-US" sz="2000" dirty="0"/>
              <a:t>    .</a:t>
            </a:r>
            <a:r>
              <a:rPr lang="en-US" sz="2000" dirty="0" err="1"/>
              <a:t>maxAge</a:t>
            </a:r>
            <a:r>
              <a:rPr lang="en-US" sz="2000" dirty="0"/>
              <a:t>(60)</a:t>
            </a:r>
          </a:p>
          <a:p>
            <a:r>
              <a:rPr lang="en-US" sz="2000" dirty="0"/>
              <a:t>    .domain("softuni.bg")</a:t>
            </a:r>
          </a:p>
          <a:p>
            <a:r>
              <a:rPr lang="en-US" sz="2000" dirty="0"/>
              <a:t>    .build();</a:t>
            </a:r>
          </a:p>
          <a:p>
            <a:r>
              <a:rPr lang="en-US" sz="2000" dirty="0" err="1"/>
              <a:t>ResponseEntity</a:t>
            </a:r>
            <a:endParaRPr lang="en-US" sz="2000" dirty="0"/>
          </a:p>
          <a:p>
            <a:r>
              <a:rPr lang="en-US" sz="2000" dirty="0"/>
              <a:t>    .ok()</a:t>
            </a:r>
          </a:p>
          <a:p>
            <a:r>
              <a:rPr lang="en-US" sz="2000" dirty="0"/>
              <a:t>    .header(</a:t>
            </a:r>
            <a:r>
              <a:rPr lang="en-US" sz="2000" dirty="0" err="1">
                <a:solidFill>
                  <a:schemeClr val="bg1"/>
                </a:solidFill>
              </a:rPr>
              <a:t>HttpHeaders.SET_COOKIE</a:t>
            </a:r>
            <a:r>
              <a:rPr lang="en-US" sz="2000" dirty="0"/>
              <a:t>, </a:t>
            </a:r>
            <a:r>
              <a:rPr lang="en-US" sz="2000" dirty="0" err="1"/>
              <a:t>cookie.toString</a:t>
            </a:r>
            <a:r>
              <a:rPr lang="en-US" sz="2000" dirty="0"/>
              <a:t>())</a:t>
            </a:r>
          </a:p>
          <a:p>
            <a:r>
              <a:rPr lang="en-US" sz="2000" dirty="0"/>
              <a:t>    .build();</a:t>
            </a:r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755499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Using the </a:t>
            </a:r>
            <a:r>
              <a:rPr lang="en-US" b="1" dirty="0" err="1">
                <a:solidFill>
                  <a:schemeClr val="bg1"/>
                </a:solidFill>
              </a:rPr>
              <a:t>ResponseCookie</a:t>
            </a:r>
            <a:r>
              <a:rPr lang="en-US" dirty="0"/>
              <a:t> object</a:t>
            </a:r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HTTP Cookie (</a:t>
            </a:r>
            <a:r>
              <a:rPr lang="bg-BG" dirty="0"/>
              <a:t>1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21820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8" name="Текстов контейнер 7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accent1"/>
                </a:solidFill>
              </a:rPr>
              <a:t>@</a:t>
            </a:r>
            <a:r>
              <a:rPr lang="en-US" b="1" dirty="0" err="1">
                <a:solidFill>
                  <a:schemeClr val="accent1"/>
                </a:solidFill>
              </a:rPr>
              <a:t>CookieValue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HTTP Cookie</a:t>
            </a:r>
            <a:r>
              <a:rPr lang="bg-BG" dirty="0"/>
              <a:t> (</a:t>
            </a:r>
            <a:r>
              <a:rPr lang="en-US" dirty="0"/>
              <a:t>2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9" name="Текстов контейнер 8"/>
          <p:cNvSpPr>
            <a:spLocks noGrp="1"/>
          </p:cNvSpPr>
          <p:nvPr>
            <p:ph type="body" sz="quarter" idx="11"/>
          </p:nvPr>
        </p:nvSpPr>
        <p:spPr>
          <a:xfrm>
            <a:off x="1011000" y="2214000"/>
            <a:ext cx="9929764" cy="3317932"/>
          </a:xfrm>
        </p:spPr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GetMapping</a:t>
            </a:r>
            <a:r>
              <a:rPr lang="en-US" dirty="0"/>
              <a:t>("/change-username")</a:t>
            </a:r>
          </a:p>
          <a:p>
            <a:r>
              <a:rPr lang="en-US" dirty="0"/>
              <a:t>public String </a:t>
            </a:r>
            <a:r>
              <a:rPr lang="en-US" dirty="0" err="1"/>
              <a:t>setCookie</a:t>
            </a:r>
            <a:r>
              <a:rPr lang="en-US" dirty="0"/>
              <a:t>(</a:t>
            </a:r>
            <a:r>
              <a:rPr lang="en-US" dirty="0" err="1"/>
              <a:t>HttpServletResponse</a:t>
            </a:r>
            <a:r>
              <a:rPr lang="en-US" dirty="0"/>
              <a:t> response) {</a:t>
            </a:r>
          </a:p>
          <a:p>
            <a:r>
              <a:rPr lang="en-US" dirty="0"/>
              <a:t>    	</a:t>
            </a:r>
            <a:r>
              <a:rPr lang="en-US" i="1" dirty="0">
                <a:solidFill>
                  <a:schemeClr val="accent2"/>
                </a:solidFill>
              </a:rPr>
              <a:t>// create a cookie</a:t>
            </a:r>
          </a:p>
          <a:p>
            <a:r>
              <a:rPr lang="en-US" dirty="0"/>
              <a:t>    	Cookie </a:t>
            </a:r>
            <a:r>
              <a:rPr lang="en-US" dirty="0" err="1"/>
              <a:t>cookie</a:t>
            </a:r>
            <a:r>
              <a:rPr lang="en-US" dirty="0"/>
              <a:t> = new Cookie("username", "</a:t>
            </a:r>
            <a:r>
              <a:rPr lang="en-US" dirty="0" err="1"/>
              <a:t>Pesho</a:t>
            </a:r>
            <a:r>
              <a:rPr lang="en-US" dirty="0"/>
              <a:t>");</a:t>
            </a:r>
          </a:p>
          <a:p>
            <a:r>
              <a:rPr lang="en-US" dirty="0"/>
              <a:t>    	</a:t>
            </a:r>
            <a:r>
              <a:rPr lang="en-US" i="1" dirty="0">
                <a:solidFill>
                  <a:schemeClr val="accent2"/>
                </a:solidFill>
              </a:rPr>
              <a:t>//add cookie to response</a:t>
            </a:r>
          </a:p>
          <a:p>
            <a:r>
              <a:rPr lang="en-US" dirty="0"/>
              <a:t>    	</a:t>
            </a:r>
            <a:r>
              <a:rPr lang="en-US" dirty="0" err="1">
                <a:solidFill>
                  <a:schemeClr val="bg1"/>
                </a:solidFill>
              </a:rPr>
              <a:t>response.addCookie</a:t>
            </a:r>
            <a:r>
              <a:rPr lang="en-US" dirty="0">
                <a:solidFill>
                  <a:schemeClr val="bg1"/>
                </a:solidFill>
              </a:rPr>
              <a:t>(cookie)</a:t>
            </a:r>
            <a:r>
              <a:rPr lang="en-US" dirty="0"/>
              <a:t>;</a:t>
            </a:r>
          </a:p>
          <a:p>
            <a:r>
              <a:rPr lang="en-US" dirty="0"/>
              <a:t>    	return "index";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1698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8" name="Текстов контейнер 7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Reading </a:t>
            </a:r>
            <a:r>
              <a:rPr lang="en-US" b="1" dirty="0">
                <a:solidFill>
                  <a:schemeClr val="bg1"/>
                </a:solidFill>
              </a:rPr>
              <a:t>HTTP Header</a:t>
            </a:r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RequestHeader</a:t>
            </a:r>
            <a:endParaRPr lang="en-US" dirty="0"/>
          </a:p>
        </p:txBody>
      </p:sp>
      <p:sp>
        <p:nvSpPr>
          <p:cNvPr id="9" name="Текстов контейнер 8"/>
          <p:cNvSpPr>
            <a:spLocks noGrp="1"/>
          </p:cNvSpPr>
          <p:nvPr>
            <p:ph type="body" sz="quarter" idx="11"/>
          </p:nvPr>
        </p:nvSpPr>
        <p:spPr>
          <a:xfrm>
            <a:off x="409987" y="2169000"/>
            <a:ext cx="11372030" cy="2930455"/>
          </a:xfrm>
        </p:spPr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GetMapping</a:t>
            </a:r>
            <a:r>
              <a:rPr lang="en-US" dirty="0"/>
              <a:t>("/greeting")</a:t>
            </a:r>
          </a:p>
          <a:p>
            <a:r>
              <a:rPr lang="en-US" dirty="0"/>
              <a:t>public </a:t>
            </a:r>
            <a:r>
              <a:rPr lang="en-US" dirty="0" err="1"/>
              <a:t>ResponseEntity</a:t>
            </a:r>
            <a:r>
              <a:rPr lang="en-US" dirty="0"/>
              <a:t>&lt;String&gt; greeting(</a:t>
            </a:r>
          </a:p>
          <a:p>
            <a:r>
              <a:rPr lang="en-US" dirty="0">
                <a:solidFill>
                  <a:schemeClr val="bg1"/>
                </a:solidFill>
              </a:rPr>
              <a:t>@</a:t>
            </a:r>
            <a:r>
              <a:rPr lang="en-US" dirty="0" err="1">
                <a:solidFill>
                  <a:schemeClr val="bg1"/>
                </a:solidFill>
              </a:rPr>
              <a:t>RequestHeader</a:t>
            </a:r>
            <a:r>
              <a:rPr lang="en-US" dirty="0">
                <a:solidFill>
                  <a:schemeClr val="bg1"/>
                </a:solidFill>
              </a:rPr>
              <a:t>("accept-language") </a:t>
            </a:r>
            <a:r>
              <a:rPr lang="en-US" dirty="0"/>
              <a:t>String language) {</a:t>
            </a:r>
          </a:p>
          <a:p>
            <a:r>
              <a:rPr lang="en-US" dirty="0"/>
              <a:t>    	// code that uses the language variable</a:t>
            </a:r>
          </a:p>
          <a:p>
            <a:r>
              <a:rPr lang="en-US" dirty="0"/>
              <a:t>    	return new </a:t>
            </a:r>
            <a:r>
              <a:rPr lang="en-US" dirty="0" err="1"/>
              <a:t>ResponseEntity</a:t>
            </a:r>
            <a:r>
              <a:rPr lang="en-US" dirty="0"/>
              <a:t>&lt;String&gt;("greeting", 		</a:t>
            </a:r>
            <a:r>
              <a:rPr lang="en-US" dirty="0" err="1"/>
              <a:t>HttpStatus.OK</a:t>
            </a:r>
            <a:r>
              <a:rPr lang="en-US" dirty="0"/>
              <a:t>);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58649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8" name="Текстов контейнер 7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We can specify the desired </a:t>
            </a:r>
            <a:r>
              <a:rPr lang="en-US" b="1" dirty="0">
                <a:solidFill>
                  <a:schemeClr val="bg1"/>
                </a:solidFill>
              </a:rPr>
              <a:t>HTTP status </a:t>
            </a:r>
            <a:r>
              <a:rPr lang="en-US" dirty="0"/>
              <a:t>of the response</a:t>
            </a:r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ResponseStatus</a:t>
            </a:r>
            <a:endParaRPr lang="en-US" dirty="0"/>
          </a:p>
        </p:txBody>
      </p:sp>
      <p:sp>
        <p:nvSpPr>
          <p:cNvPr id="9" name="Текстов контейнер 8"/>
          <p:cNvSpPr>
            <a:spLocks noGrp="1"/>
          </p:cNvSpPr>
          <p:nvPr>
            <p:ph type="body" sz="quarter" idx="11"/>
          </p:nvPr>
        </p:nvSpPr>
        <p:spPr>
          <a:xfrm>
            <a:off x="621236" y="2349000"/>
            <a:ext cx="10949531" cy="2137802"/>
          </a:xfrm>
        </p:spPr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RequestMapping</a:t>
            </a:r>
            <a:r>
              <a:rPr lang="en-US" dirty="0"/>
              <a:t>(method = </a:t>
            </a:r>
            <a:r>
              <a:rPr lang="en-US" dirty="0" err="1"/>
              <a:t>RequestMethod.POST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chemeClr val="bg1"/>
                </a:solidFill>
              </a:rPr>
              <a:t>@</a:t>
            </a:r>
            <a:r>
              <a:rPr lang="en-US" dirty="0" err="1">
                <a:solidFill>
                  <a:schemeClr val="bg1"/>
                </a:solidFill>
              </a:rPr>
              <a:t>ResponseStatus</a:t>
            </a:r>
            <a:r>
              <a:rPr lang="en-US" dirty="0"/>
              <a:t>(</a:t>
            </a:r>
            <a:r>
              <a:rPr lang="en-US" dirty="0" err="1"/>
              <a:t>HttpStatus.</a:t>
            </a:r>
            <a:r>
              <a:rPr lang="en-US" dirty="0" err="1">
                <a:solidFill>
                  <a:schemeClr val="bg1"/>
                </a:solidFill>
              </a:rPr>
              <a:t>CREATED</a:t>
            </a:r>
            <a:r>
              <a:rPr lang="en-US" dirty="0"/>
              <a:t>)</a:t>
            </a:r>
          </a:p>
          <a:p>
            <a:r>
              <a:rPr lang="en-US" dirty="0"/>
              <a:t>public void </a:t>
            </a:r>
            <a:r>
              <a:rPr lang="en-US" dirty="0" err="1"/>
              <a:t>storeEmployee</a:t>
            </a:r>
            <a:r>
              <a:rPr lang="en-US" dirty="0"/>
              <a:t>(@</a:t>
            </a:r>
            <a:r>
              <a:rPr lang="en-US" dirty="0" err="1"/>
              <a:t>RequestBody</a:t>
            </a:r>
            <a:r>
              <a:rPr lang="en-US" dirty="0"/>
              <a:t> Employee employee) {</a:t>
            </a:r>
          </a:p>
          <a:p>
            <a:r>
              <a:rPr lang="en-US" dirty="0"/>
              <a:t>    ...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58442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лавие 5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Request &amp; Response Body</a:t>
            </a:r>
          </a:p>
        </p:txBody>
      </p:sp>
      <p:sp>
        <p:nvSpPr>
          <p:cNvPr id="2" name="Контейнер за номер на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6952" y="1584000"/>
            <a:ext cx="2258095" cy="225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320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8" name="Текстов контейнер 7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Maps the </a:t>
            </a:r>
            <a:r>
              <a:rPr lang="en-US" b="1" dirty="0" err="1">
                <a:solidFill>
                  <a:schemeClr val="bg1"/>
                </a:solidFill>
              </a:rPr>
              <a:t>HttpRequest</a:t>
            </a:r>
            <a:r>
              <a:rPr lang="en-US" b="1" dirty="0">
                <a:solidFill>
                  <a:schemeClr val="bg1"/>
                </a:solidFill>
              </a:rPr>
              <a:t> body </a:t>
            </a:r>
            <a:r>
              <a:rPr lang="en-US" dirty="0"/>
              <a:t>to a transfer or domain object, enabling automatic deserialization of the inbound </a:t>
            </a:r>
            <a:br>
              <a:rPr lang="en-US" dirty="0"/>
            </a:br>
            <a:r>
              <a:rPr lang="en-US" dirty="0" err="1"/>
              <a:t>HttpRequest</a:t>
            </a:r>
            <a:r>
              <a:rPr lang="en-US" dirty="0"/>
              <a:t> body on to a Java objects</a:t>
            </a:r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RequestBody</a:t>
            </a:r>
            <a:r>
              <a:rPr lang="bg-BG" dirty="0"/>
              <a:t> (1)</a:t>
            </a:r>
            <a:endParaRPr lang="en-US" dirty="0"/>
          </a:p>
        </p:txBody>
      </p:sp>
      <p:sp>
        <p:nvSpPr>
          <p:cNvPr id="9" name="Текстов контейнер 8"/>
          <p:cNvSpPr>
            <a:spLocks noGrp="1"/>
          </p:cNvSpPr>
          <p:nvPr>
            <p:ph type="body" sz="quarter" idx="11"/>
          </p:nvPr>
        </p:nvSpPr>
        <p:spPr>
          <a:xfrm>
            <a:off x="1686000" y="3339000"/>
            <a:ext cx="8624764" cy="2542977"/>
          </a:xfrm>
        </p:spPr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PostMapping</a:t>
            </a:r>
            <a:r>
              <a:rPr lang="en-US" dirty="0"/>
              <a:t>("/students/add")</a:t>
            </a:r>
          </a:p>
          <a:p>
            <a:r>
              <a:rPr lang="en-US" dirty="0"/>
              <a:t>public </a:t>
            </a:r>
            <a:r>
              <a:rPr lang="en-US" dirty="0" err="1"/>
              <a:t>ResponseEntity</a:t>
            </a:r>
            <a:r>
              <a:rPr lang="en-US" dirty="0"/>
              <a:t> </a:t>
            </a:r>
            <a:r>
              <a:rPr lang="en-US" dirty="0" err="1"/>
              <a:t>postController</a:t>
            </a:r>
            <a:r>
              <a:rPr lang="en-US" dirty="0"/>
              <a:t>(</a:t>
            </a:r>
          </a:p>
          <a:p>
            <a:r>
              <a:rPr lang="en-US" dirty="0">
                <a:solidFill>
                  <a:schemeClr val="bg1"/>
                </a:solidFill>
              </a:rPr>
              <a:t>@</a:t>
            </a:r>
            <a:r>
              <a:rPr lang="en-US" dirty="0" err="1">
                <a:solidFill>
                  <a:schemeClr val="bg1"/>
                </a:solidFill>
              </a:rPr>
              <a:t>RequestBody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StudentAddBindingModel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bindingModel</a:t>
            </a:r>
            <a:r>
              <a:rPr lang="en-US" dirty="0"/>
              <a:t>){</a:t>
            </a:r>
          </a:p>
          <a:p>
            <a:r>
              <a:rPr lang="en-US" dirty="0"/>
              <a:t>	</a:t>
            </a:r>
            <a:r>
              <a:rPr lang="en-US" dirty="0" err="1"/>
              <a:t>myService.add</a:t>
            </a:r>
            <a:r>
              <a:rPr lang="en-US" dirty="0"/>
              <a:t>(</a:t>
            </a:r>
            <a:r>
              <a:rPr lang="en-US" dirty="0" err="1"/>
              <a:t>bindingModel</a:t>
            </a:r>
            <a:r>
              <a:rPr lang="en-US" dirty="0"/>
              <a:t>);</a:t>
            </a:r>
          </a:p>
          <a:p>
            <a:r>
              <a:rPr lang="en-US" dirty="0"/>
              <a:t>	return </a:t>
            </a:r>
            <a:r>
              <a:rPr lang="en-US" dirty="0" err="1"/>
              <a:t>ResponseEntity.ok</a:t>
            </a:r>
            <a:r>
              <a:rPr lang="en-US" dirty="0"/>
              <a:t>(</a:t>
            </a:r>
            <a:r>
              <a:rPr lang="en-US" dirty="0" err="1"/>
              <a:t>HttpStatus.OK</a:t>
            </a:r>
            <a:r>
              <a:rPr lang="en-US" dirty="0"/>
              <a:t>);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4148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8" name="Текстов контейнер 7"/>
          <p:cNvSpPr>
            <a:spLocks noGrp="1"/>
          </p:cNvSpPr>
          <p:nvPr>
            <p:ph type="body" sz="quarter" idx="10"/>
          </p:nvPr>
        </p:nvSpPr>
        <p:spPr>
          <a:xfrm>
            <a:off x="190406" y="1251544"/>
            <a:ext cx="11811192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Tells a controller that the object returned is automatically serialized into JSON and passed back into the </a:t>
            </a:r>
            <a:br>
              <a:rPr lang="en-US" dirty="0"/>
            </a:br>
            <a:r>
              <a:rPr lang="en-US" b="1" dirty="0" err="1">
                <a:solidFill>
                  <a:schemeClr val="bg1"/>
                </a:solidFill>
              </a:rPr>
              <a:t>HttpResponse</a:t>
            </a:r>
            <a:r>
              <a:rPr lang="en-US" b="1" dirty="0">
                <a:solidFill>
                  <a:schemeClr val="bg1"/>
                </a:solidFill>
              </a:rPr>
              <a:t> object</a:t>
            </a:r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ResponseBody</a:t>
            </a:r>
            <a:r>
              <a:rPr lang="bg-BG" dirty="0"/>
              <a:t> (2)</a:t>
            </a:r>
            <a:endParaRPr lang="en-US" dirty="0"/>
          </a:p>
        </p:txBody>
      </p:sp>
      <p:sp>
        <p:nvSpPr>
          <p:cNvPr id="9" name="Текстов контейнер 8"/>
          <p:cNvSpPr>
            <a:spLocks noGrp="1"/>
          </p:cNvSpPr>
          <p:nvPr>
            <p:ph type="body" sz="quarter" idx="11"/>
          </p:nvPr>
        </p:nvSpPr>
        <p:spPr>
          <a:xfrm>
            <a:off x="876000" y="3114000"/>
            <a:ext cx="6910088" cy="2542977"/>
          </a:xfrm>
        </p:spPr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GetMapping</a:t>
            </a:r>
            <a:r>
              <a:rPr lang="en-US" dirty="0"/>
              <a:t>("/response")</a:t>
            </a:r>
          </a:p>
          <a:p>
            <a:r>
              <a:rPr lang="en-US" dirty="0">
                <a:solidFill>
                  <a:schemeClr val="bg1"/>
                </a:solidFill>
              </a:rPr>
              <a:t>@</a:t>
            </a:r>
            <a:r>
              <a:rPr lang="en-US" dirty="0" err="1">
                <a:solidFill>
                  <a:schemeClr val="bg1"/>
                </a:solidFill>
              </a:rPr>
              <a:t>ResponseBody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/>
              <a:t>public Exercise </a:t>
            </a:r>
            <a:r>
              <a:rPr lang="en-US" dirty="0" err="1"/>
              <a:t>getLastEx</a:t>
            </a:r>
            <a:r>
              <a:rPr lang="en-US" dirty="0"/>
              <a:t>() {</a:t>
            </a:r>
          </a:p>
          <a:p>
            <a:r>
              <a:rPr lang="en-US" dirty="0"/>
              <a:t>	</a:t>
            </a:r>
            <a:r>
              <a:rPr lang="en-US" i="1" dirty="0">
                <a:solidFill>
                  <a:schemeClr val="accent2"/>
                </a:solidFill>
              </a:rPr>
              <a:t>// Get exercise from service</a:t>
            </a:r>
          </a:p>
          <a:p>
            <a:r>
              <a:rPr lang="en-US" dirty="0"/>
              <a:t>	return exercise;</a:t>
            </a:r>
          </a:p>
          <a:p>
            <a:r>
              <a:rPr lang="en-US" dirty="0"/>
              <a:t>}</a:t>
            </a:r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1000" y="4835592"/>
            <a:ext cx="4474863" cy="103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051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943" y="867743"/>
            <a:ext cx="3602114" cy="3609169"/>
          </a:xfrm>
          <a:prstGeom prst="rect">
            <a:avLst/>
          </a:prstGeom>
        </p:spPr>
      </p:pic>
      <p:sp>
        <p:nvSpPr>
          <p:cNvPr id="2" name="Заглавие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Thymeleaf</a:t>
            </a:r>
          </a:p>
        </p:txBody>
      </p:sp>
      <p:sp>
        <p:nvSpPr>
          <p:cNvPr id="4" name="Подзаглавие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The Templating Engine</a:t>
            </a:r>
          </a:p>
        </p:txBody>
      </p:sp>
    </p:spTree>
    <p:extLst>
      <p:ext uri="{BB962C8B-B14F-4D97-AF65-F5344CB8AC3E}">
        <p14:creationId xmlns:p14="http://schemas.microsoft.com/office/powerpoint/2010/main" val="2607138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8304" y="1401846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endParaRPr lang="ko-KR" altLang="en-US" sz="2399" dirty="0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endParaRPr lang="ko-KR" altLang="en-US" sz="2399" dirty="0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endParaRPr lang="ko-KR" altLang="en-US" sz="2399">
                <a:solidFill>
                  <a:srgbClr val="234465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390597" y="3888828"/>
            <a:ext cx="2317016" cy="2507594"/>
          </a:xfrm>
          <a:prstGeom prst="rect">
            <a:avLst/>
          </a:prstGeom>
        </p:spPr>
      </p:pic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E5920B32-27A0-41D9-B0DD-6C1163F56293}"/>
              </a:ext>
            </a:extLst>
          </p:cNvPr>
          <p:cNvSpPr txBox="1">
            <a:spLocks/>
          </p:cNvSpPr>
          <p:nvPr/>
        </p:nvSpPr>
        <p:spPr>
          <a:xfrm>
            <a:off x="553393" y="1755043"/>
            <a:ext cx="8152743" cy="4641379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FFFFFF"/>
              </a:buClr>
            </a:pPr>
            <a:endParaRPr lang="en-US" sz="3000" dirty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EB980BF5-2FB1-4064-B195-D2976DC3C3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9436" y="1755043"/>
            <a:ext cx="8000488" cy="4844895"/>
          </a:xfrm>
        </p:spPr>
        <p:txBody>
          <a:bodyPr>
            <a:normAutofit/>
          </a:bodyPr>
          <a:lstStyle/>
          <a:p>
            <a:pPr>
              <a:buClr>
                <a:schemeClr val="bg2"/>
              </a:buClr>
            </a:pPr>
            <a:r>
              <a:rPr lang="en-US" sz="3200" b="1" dirty="0">
                <a:solidFill>
                  <a:schemeClr val="accent1"/>
                </a:solidFill>
              </a:rPr>
              <a:t>Thymeleaf</a:t>
            </a:r>
          </a:p>
          <a:p>
            <a:pPr lvl="1"/>
            <a:r>
              <a:rPr lang="en-US" sz="3000" b="1" dirty="0">
                <a:solidFill>
                  <a:schemeClr val="bg2"/>
                </a:solidFill>
              </a:rPr>
              <a:t>Work with variables and objects</a:t>
            </a:r>
          </a:p>
          <a:p>
            <a:pPr lvl="1"/>
            <a:r>
              <a:rPr lang="en-US" sz="3000" b="1" dirty="0">
                <a:solidFill>
                  <a:schemeClr val="bg2"/>
                </a:solidFill>
              </a:rPr>
              <a:t>Create forms</a:t>
            </a:r>
          </a:p>
          <a:p>
            <a:pPr>
              <a:buClr>
                <a:schemeClr val="bg2"/>
              </a:buClr>
            </a:pPr>
            <a:r>
              <a:rPr lang="en-US" sz="3200" b="1" dirty="0">
                <a:solidFill>
                  <a:schemeClr val="accent1"/>
                </a:solidFill>
              </a:rPr>
              <a:t>HTTP Sessions</a:t>
            </a:r>
          </a:p>
          <a:p>
            <a:pPr lvl="1"/>
            <a:r>
              <a:rPr lang="en-US" sz="3000" b="1" dirty="0">
                <a:solidFill>
                  <a:schemeClr val="bg2"/>
                </a:solidFill>
              </a:rPr>
              <a:t>Cookies</a:t>
            </a:r>
          </a:p>
          <a:p>
            <a:pPr lvl="1"/>
            <a:r>
              <a:rPr lang="en-US" sz="3000" b="1" dirty="0">
                <a:solidFill>
                  <a:schemeClr val="bg2"/>
                </a:solidFill>
              </a:rPr>
              <a:t>Headers</a:t>
            </a:r>
          </a:p>
          <a:p>
            <a:pPr>
              <a:buClr>
                <a:schemeClr val="bg2"/>
              </a:buClr>
            </a:pPr>
            <a:r>
              <a:rPr lang="en-US" sz="3200" b="1" dirty="0">
                <a:solidFill>
                  <a:schemeClr val="accent1"/>
                </a:solidFill>
              </a:rPr>
              <a:t>Additional Spring Extras and Components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9" name="Picture 18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F695C7C5-DABF-43EE-A6C1-EAE2EEE0C9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277587" y="5655568"/>
            <a:ext cx="1704391" cy="759297"/>
          </a:xfrm>
          <a:prstGeom prst="rect">
            <a:avLst/>
          </a:prstGeom>
        </p:spPr>
      </p:pic>
      <p:pic>
        <p:nvPicPr>
          <p:cNvPr id="23" name="Picture 22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BA25B75E-8216-4248-83D3-EC26438E34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193" y="5558957"/>
            <a:ext cx="1593799" cy="952521"/>
          </a:xfrm>
          <a:prstGeom prst="rect">
            <a:avLst/>
          </a:prstGeom>
        </p:spPr>
      </p:pic>
      <p:pic>
        <p:nvPicPr>
          <p:cNvPr id="24" name="Picture 23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99BE8E0D-4CD6-423C-B482-4BF691E004B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2735348" y="2557422"/>
            <a:ext cx="2211823" cy="1089203"/>
          </a:xfrm>
          <a:prstGeom prst="rect">
            <a:avLst/>
          </a:prstGeom>
        </p:spPr>
      </p:pic>
      <p:pic>
        <p:nvPicPr>
          <p:cNvPr id="26" name="Picture 25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3A1E1CA1-D56C-4DE1-9BDC-F2FA10D093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1" y="4194384"/>
            <a:ext cx="2366037" cy="1025101"/>
          </a:xfrm>
          <a:prstGeom prst="rect">
            <a:avLst/>
          </a:prstGeom>
        </p:spPr>
      </p:pic>
      <p:pic>
        <p:nvPicPr>
          <p:cNvPr id="29" name="Picture 2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id="{7E770D87-9E84-428A-B6DE-60CA6A95A96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161" y="875362"/>
            <a:ext cx="2184284" cy="1714353"/>
          </a:xfrm>
          <a:prstGeom prst="rect">
            <a:avLst/>
          </a:prstGeom>
        </p:spPr>
      </p:pic>
      <p:pic>
        <p:nvPicPr>
          <p:cNvPr id="34" name="Picture 33" descr="A picture containing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68388868-5056-476F-9288-137236A0422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500" y="5641819"/>
            <a:ext cx="1815525" cy="869659"/>
          </a:xfrm>
          <a:prstGeom prst="rect">
            <a:avLst/>
          </a:prstGeom>
        </p:spPr>
      </p:pic>
      <p:pic>
        <p:nvPicPr>
          <p:cNvPr id="35" name="Picture 34" descr="Logo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B87F00C9-0D0A-4D3E-82E8-9A2CFBB8B64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336" y="1383106"/>
            <a:ext cx="5236953" cy="965563"/>
          </a:xfrm>
          <a:prstGeom prst="rect">
            <a:avLst/>
          </a:prstGeom>
        </p:spPr>
      </p:pic>
      <p:pic>
        <p:nvPicPr>
          <p:cNvPr id="36" name="Picture 35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id="{3B30853C-111E-4B36-8BEF-DFE3C6A84C5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761" y="5601521"/>
            <a:ext cx="2520171" cy="869659"/>
          </a:xfrm>
          <a:prstGeom prst="rect">
            <a:avLst/>
          </a:prstGeom>
        </p:spPr>
      </p:pic>
      <p:pic>
        <p:nvPicPr>
          <p:cNvPr id="37" name="Picture 36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92837D2B-E933-480C-87FA-0B9DBAACA04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669" y="4086151"/>
            <a:ext cx="2779263" cy="1075844"/>
          </a:xfrm>
          <a:prstGeom prst="rect">
            <a:avLst/>
          </a:prstGeom>
        </p:spPr>
      </p:pic>
      <p:pic>
        <p:nvPicPr>
          <p:cNvPr id="38" name="Picture 37" descr="Graphical user interface&#10;&#10;Description automatically generated with low confidence">
            <a:hlinkClick r:id="rId20"/>
            <a:extLst>
              <a:ext uri="{FF2B5EF4-FFF2-40B4-BE49-F238E27FC236}">
                <a16:creationId xmlns:a16="http://schemas.microsoft.com/office/drawing/2014/main" id="{DF73092C-E471-4116-B890-7E225470388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35" y="1476349"/>
            <a:ext cx="1865077" cy="2314493"/>
          </a:xfrm>
          <a:prstGeom prst="rect">
            <a:avLst/>
          </a:prstGeom>
        </p:spPr>
      </p:pic>
      <p:pic>
        <p:nvPicPr>
          <p:cNvPr id="39" name="Picture 38" descr="Text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id="{282CE06A-8307-4AAA-8AF5-197432017668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177" y="4363431"/>
            <a:ext cx="2757360" cy="621896"/>
          </a:xfrm>
          <a:prstGeom prst="rect">
            <a:avLst/>
          </a:prstGeom>
        </p:spPr>
      </p:pic>
      <p:pic>
        <p:nvPicPr>
          <p:cNvPr id="40" name="Picture 3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C1CA53F6-A2C4-4E43-8E82-B322807D580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945" y="3914016"/>
            <a:ext cx="1740047" cy="1218032"/>
          </a:xfrm>
          <a:prstGeom prst="rect">
            <a:avLst/>
          </a:prstGeom>
        </p:spPr>
      </p:pic>
      <p:pic>
        <p:nvPicPr>
          <p:cNvPr id="41" name="Picture 40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A286012A-1A6D-4FD8-AF54-DE72F6FC321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469" y="2542277"/>
            <a:ext cx="1656523" cy="1104348"/>
          </a:xfrm>
          <a:prstGeom prst="rect">
            <a:avLst/>
          </a:prstGeom>
        </p:spPr>
      </p:pic>
      <p:pic>
        <p:nvPicPr>
          <p:cNvPr id="42" name="Picture 41" descr="A blue and white logo&#10;&#10;Description automatically generated with medium confidence">
            <a:hlinkClick r:id="rId28"/>
            <a:extLst>
              <a:ext uri="{FF2B5EF4-FFF2-40B4-BE49-F238E27FC236}">
                <a16:creationId xmlns:a16="http://schemas.microsoft.com/office/drawing/2014/main" id="{B5A85CC1-6CE9-43CE-84E8-5F0D26AF4C9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855" y="2585651"/>
            <a:ext cx="3396816" cy="94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5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498" y="1855527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136000" y="1121143"/>
            <a:ext cx="9859234" cy="5546589"/>
          </a:xfrm>
        </p:spPr>
        <p:txBody>
          <a:bodyPr/>
          <a:lstStyle/>
          <a:p>
            <a:r>
              <a:rPr lang="en-US" dirty="0"/>
              <a:t>Thymeleaf is a modern server-side Java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template engine </a:t>
            </a:r>
            <a:r>
              <a:rPr lang="en-US" dirty="0"/>
              <a:t>used in Spring </a:t>
            </a:r>
          </a:p>
          <a:p>
            <a:r>
              <a:rPr lang="en-US" dirty="0"/>
              <a:t>It allows us to</a:t>
            </a:r>
          </a:p>
          <a:p>
            <a:pPr lvl="1"/>
            <a:r>
              <a:rPr lang="en-US" dirty="0"/>
              <a:t>Use variables</a:t>
            </a:r>
            <a:r>
              <a:rPr lang="bg-BG" dirty="0"/>
              <a:t> </a:t>
            </a:r>
            <a:r>
              <a:rPr lang="en-US" dirty="0"/>
              <a:t>in our views</a:t>
            </a:r>
          </a:p>
          <a:p>
            <a:pPr lvl="1"/>
            <a:r>
              <a:rPr lang="en-US" dirty="0"/>
              <a:t>Execute operations on our variables</a:t>
            </a:r>
          </a:p>
          <a:p>
            <a:pPr lvl="1"/>
            <a:r>
              <a:rPr lang="en-US" dirty="0"/>
              <a:t>Iterate over collections</a:t>
            </a:r>
            <a:endParaRPr lang="bg-BG" dirty="0"/>
          </a:p>
          <a:p>
            <a:pPr lvl="1"/>
            <a:r>
              <a:rPr lang="en-US" dirty="0"/>
              <a:t>Make our views dynamical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Thymeleaf?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2948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6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lvl="0" indent="-4572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Wingdings" panose="05000000000000000000" pitchFamily="2" charset="2"/>
              <a:buChar char="§"/>
            </a:pPr>
            <a:r>
              <a:rPr lang="en-US" sz="3200" dirty="0"/>
              <a:t>Use Spring Initializer to import Thymeleaf, or use a dependency</a:t>
            </a:r>
            <a:endParaRPr sz="3200" dirty="0"/>
          </a:p>
          <a:p>
            <a:pPr lvl="0" indent="-45720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Font typeface="Wingdings" panose="05000000000000000000" pitchFamily="2" charset="2"/>
              <a:buChar char="§"/>
            </a:pPr>
            <a:endParaRPr sz="3200" dirty="0"/>
          </a:p>
          <a:p>
            <a:pPr lvl="0" indent="-45720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Font typeface="Wingdings" panose="05000000000000000000" pitchFamily="2" charset="2"/>
              <a:buChar char="§"/>
            </a:pPr>
            <a:endParaRPr sz="3200" dirty="0"/>
          </a:p>
          <a:p>
            <a:pPr lvl="0" indent="-45720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Wingdings" panose="05000000000000000000" pitchFamily="2" charset="2"/>
              <a:buChar char="§"/>
            </a:pPr>
            <a:endParaRPr lang="en-US" sz="3200" dirty="0"/>
          </a:p>
          <a:p>
            <a:pPr lvl="0" indent="-45720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Wingdings" panose="05000000000000000000" pitchFamily="2" charset="2"/>
              <a:buChar char="§"/>
            </a:pPr>
            <a:endParaRPr lang="en-US" sz="3200" dirty="0"/>
          </a:p>
          <a:p>
            <a:pPr lvl="0" indent="-45720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Wingdings" panose="05000000000000000000" pitchFamily="2" charset="2"/>
              <a:buChar char="§"/>
            </a:pPr>
            <a:endParaRPr lang="en-US" sz="3200" dirty="0"/>
          </a:p>
          <a:p>
            <a:pPr lvl="0" indent="-45720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Wingdings" panose="05000000000000000000" pitchFamily="2" charset="2"/>
              <a:buChar char="§"/>
            </a:pPr>
            <a:r>
              <a:rPr lang="en-US" sz="3200" dirty="0"/>
              <a:t>Define the Thymeleaf library in your html file</a:t>
            </a:r>
            <a:endParaRPr sz="3200" dirty="0"/>
          </a:p>
        </p:txBody>
      </p:sp>
      <p:sp>
        <p:nvSpPr>
          <p:cNvPr id="217" name="Google Shape;217;p6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 dirty="0"/>
              <a:t>How to Use Thymeleaf?</a:t>
            </a:r>
            <a:endParaRPr dirty="0"/>
          </a:p>
        </p:txBody>
      </p:sp>
      <p:sp>
        <p:nvSpPr>
          <p:cNvPr id="218" name="Google Shape;218;p6"/>
          <p:cNvSpPr/>
          <p:nvPr/>
        </p:nvSpPr>
        <p:spPr>
          <a:xfrm>
            <a:off x="682614" y="2241993"/>
            <a:ext cx="9957667" cy="1200288"/>
          </a:xfrm>
          <a:prstGeom prst="rect">
            <a:avLst/>
          </a:prstGeom>
          <a:solidFill>
            <a:srgbClr val="C1C6D1">
              <a:alpha val="20000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&lt;dependency&gt;</a:t>
            </a:r>
            <a:endParaRPr sz="18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&lt;groupId&gt;</a:t>
            </a:r>
            <a:r>
              <a:rPr lang="en-US" sz="18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org.springframework.boot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&lt;/groupId&gt;</a:t>
            </a:r>
            <a:endParaRPr sz="18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&lt;artifactId&gt;</a:t>
            </a:r>
            <a:r>
              <a:rPr lang="en-US" sz="18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spring-boot-starter-</a:t>
            </a:r>
            <a:r>
              <a:rPr lang="en-US" sz="18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thymeleaf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&lt;/artifactId&gt;</a:t>
            </a:r>
            <a:endParaRPr sz="18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&lt;/dependency&gt;</a:t>
            </a:r>
            <a:endParaRPr sz="1800" dirty="0"/>
          </a:p>
        </p:txBody>
      </p:sp>
      <p:sp>
        <p:nvSpPr>
          <p:cNvPr id="219" name="Google Shape;219;p6"/>
          <p:cNvSpPr/>
          <p:nvPr/>
        </p:nvSpPr>
        <p:spPr>
          <a:xfrm>
            <a:off x="682609" y="5949246"/>
            <a:ext cx="9957667" cy="369291"/>
          </a:xfrm>
          <a:prstGeom prst="rect">
            <a:avLst/>
          </a:prstGeom>
          <a:solidFill>
            <a:srgbClr val="C1C6D1">
              <a:alpha val="20000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&lt;html lang="</a:t>
            </a:r>
            <a:r>
              <a:rPr lang="en-US" sz="18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 </a:t>
            </a:r>
            <a:r>
              <a:rPr lang="en-US" sz="18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xmlns:th</a:t>
            </a:r>
            <a:r>
              <a:rPr lang="en-US" sz="18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="http://www.thymeleaf.org"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 dirty="0"/>
          </a:p>
        </p:txBody>
      </p:sp>
      <p:sp>
        <p:nvSpPr>
          <p:cNvPr id="220" name="Google Shape;220;p6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218;p6">
            <a:extLst>
              <a:ext uri="{FF2B5EF4-FFF2-40B4-BE49-F238E27FC236}">
                <a16:creationId xmlns:a16="http://schemas.microsoft.com/office/drawing/2014/main" id="{564B0AC8-4896-4358-A2E0-6D3141E45255}"/>
              </a:ext>
            </a:extLst>
          </p:cNvPr>
          <p:cNvSpPr/>
          <p:nvPr/>
        </p:nvSpPr>
        <p:spPr>
          <a:xfrm>
            <a:off x="682614" y="4089175"/>
            <a:ext cx="9957662" cy="923289"/>
          </a:xfrm>
          <a:prstGeom prst="rect">
            <a:avLst/>
          </a:prstGeom>
          <a:solidFill>
            <a:srgbClr val="C1C6D1">
              <a:alpha val="20000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dependencies {​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compile("</a:t>
            </a:r>
            <a:r>
              <a:rPr lang="en-US" sz="1800" b="1" i="0" u="none" strike="noStrike" cap="none" dirty="0" err="1">
                <a:solidFill>
                  <a:srgbClr val="FFA000"/>
                </a:solidFill>
                <a:latin typeface="Consolas"/>
                <a:ea typeface="Consolas"/>
                <a:cs typeface="Consolas"/>
                <a:sym typeface="Consolas"/>
              </a:rPr>
              <a:t>org.springframework.boot:</a:t>
            </a:r>
            <a:r>
              <a:rPr lang="en-US" sz="1800" b="1" dirty="0" err="1">
                <a:solidFill>
                  <a:srgbClr val="FFA000"/>
                </a:solidFill>
                <a:latin typeface="Consolas"/>
                <a:ea typeface="Consolas"/>
                <a:cs typeface="Consolas"/>
                <a:sym typeface="Consolas"/>
              </a:rPr>
              <a:t>spring-boot-starter-thymeleaf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")</a:t>
            </a:r>
            <a:endParaRPr lang="en-US" sz="1800" b="1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US" sz="1800" dirty="0"/>
          </a:p>
        </p:txBody>
      </p:sp>
      <p:sp>
        <p:nvSpPr>
          <p:cNvPr id="8" name="Google Shape;218;p6">
            <a:extLst>
              <a:ext uri="{FF2B5EF4-FFF2-40B4-BE49-F238E27FC236}">
                <a16:creationId xmlns:a16="http://schemas.microsoft.com/office/drawing/2014/main" id="{29BC3931-F5AA-4FF0-9E63-02E77D2AA55E}"/>
              </a:ext>
            </a:extLst>
          </p:cNvPr>
          <p:cNvSpPr/>
          <p:nvPr/>
        </p:nvSpPr>
        <p:spPr>
          <a:xfrm>
            <a:off x="682615" y="1877167"/>
            <a:ext cx="9957667" cy="369291"/>
          </a:xfrm>
          <a:prstGeom prst="rect">
            <a:avLst/>
          </a:prstGeom>
          <a:solidFill>
            <a:srgbClr val="C1C6D1">
              <a:alpha val="20000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Maven:</a:t>
            </a:r>
            <a:endParaRPr sz="1800" dirty="0"/>
          </a:p>
        </p:txBody>
      </p:sp>
      <p:sp>
        <p:nvSpPr>
          <p:cNvPr id="9" name="Google Shape;218;p6">
            <a:extLst>
              <a:ext uri="{FF2B5EF4-FFF2-40B4-BE49-F238E27FC236}">
                <a16:creationId xmlns:a16="http://schemas.microsoft.com/office/drawing/2014/main" id="{98C9988B-EDED-405D-9D6D-C675005AE86F}"/>
              </a:ext>
            </a:extLst>
          </p:cNvPr>
          <p:cNvSpPr/>
          <p:nvPr/>
        </p:nvSpPr>
        <p:spPr>
          <a:xfrm>
            <a:off x="682614" y="3714878"/>
            <a:ext cx="9957667" cy="369291"/>
          </a:xfrm>
          <a:prstGeom prst="rect">
            <a:avLst/>
          </a:prstGeom>
          <a:solidFill>
            <a:srgbClr val="C1C6D1">
              <a:alpha val="20000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onsolas"/>
                <a:sym typeface="Consolas"/>
              </a:rPr>
              <a:t>In Gradle:</a:t>
            </a:r>
            <a:endParaRPr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All Thymeleaf tags and attributes begin with </a:t>
            </a:r>
            <a:r>
              <a:rPr lang="en-US" b="1" noProof="1">
                <a:solidFill>
                  <a:schemeClr val="bg1"/>
                </a:solidFill>
              </a:rPr>
              <a:t>th</a:t>
            </a:r>
            <a:r>
              <a:rPr lang="en-US" b="1" dirty="0">
                <a:solidFill>
                  <a:schemeClr val="bg1"/>
                </a:solidFill>
              </a:rPr>
              <a:t>:</a:t>
            </a:r>
            <a:r>
              <a:rPr lang="en-US" dirty="0"/>
              <a:t> by default</a:t>
            </a:r>
          </a:p>
          <a:p>
            <a:r>
              <a:rPr lang="en-US" dirty="0"/>
              <a:t>Example of Thymeleaf attribute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Example of Thymeleaf tag(element processor)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th:block</a:t>
            </a:r>
            <a:r>
              <a:rPr lang="en-US" b="1" dirty="0"/>
              <a:t> </a:t>
            </a:r>
            <a:r>
              <a:rPr lang="en-US" dirty="0"/>
              <a:t>is an attribute container that </a:t>
            </a:r>
            <a:r>
              <a:rPr lang="en-US" b="1" dirty="0">
                <a:solidFill>
                  <a:schemeClr val="bg1"/>
                </a:solidFill>
              </a:rPr>
              <a:t>disappears</a:t>
            </a:r>
            <a:r>
              <a:rPr lang="en-US" dirty="0"/>
              <a:t> in the HTML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Thymeleaf Tags and Attributes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2590801"/>
            <a:ext cx="937020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atin typeface="Consolas" pitchFamily="49" charset="0"/>
                <a:cs typeface="Consolas" pitchFamily="49" charset="0"/>
              </a:rPr>
              <a:t>&lt;p </a:t>
            </a:r>
            <a:r>
              <a:rPr lang="nn-NO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th:text</a:t>
            </a:r>
            <a:r>
              <a:rPr lang="nn-NO" sz="2600" b="1" noProof="1">
                <a:latin typeface="Consolas" pitchFamily="49" charset="0"/>
                <a:cs typeface="Consolas" pitchFamily="49" charset="0"/>
              </a:rPr>
              <a:t>="${user.name}"&gt;Some text&lt;/p&gt;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3969327"/>
            <a:ext cx="482830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nn-NO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th:block</a:t>
            </a:r>
            <a:r>
              <a:rPr lang="nn-NO" sz="26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atin typeface="Consolas" pitchFamily="49" charset="0"/>
                <a:cs typeface="Consolas" pitchFamily="49" charset="0"/>
              </a:rPr>
              <a:t>  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nn-NO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/th:block</a:t>
            </a:r>
            <a:r>
              <a:rPr lang="nn-NO" sz="2600" b="1" noProof="1"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5488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 rot="21600000">
            <a:off x="192001" y="1151122"/>
            <a:ext cx="5580726" cy="5355878"/>
          </a:xfrm>
        </p:spPr>
        <p:txBody>
          <a:bodyPr>
            <a:normAutofit/>
          </a:bodyPr>
          <a:lstStyle/>
          <a:p>
            <a:r>
              <a:rPr lang="en-US" dirty="0"/>
              <a:t>Variable Expressions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Selection Expressions</a:t>
            </a:r>
          </a:p>
          <a:p>
            <a:endParaRPr lang="en-US" dirty="0"/>
          </a:p>
          <a:p>
            <a:r>
              <a:rPr lang="en-US" dirty="0"/>
              <a:t>Accessing Bean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Thymeleaf Standard Expressions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11207" y="2315513"/>
            <a:ext cx="1429556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${...}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11207" y="4041925"/>
            <a:ext cx="1429556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*{...}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3078785-5D9B-48DF-A31E-4B060D11EBB9}"/>
              </a:ext>
            </a:extLst>
          </p:cNvPr>
          <p:cNvSpPr txBox="1">
            <a:spLocks/>
          </p:cNvSpPr>
          <p:nvPr/>
        </p:nvSpPr>
        <p:spPr>
          <a:xfrm rot="21600000">
            <a:off x="6611274" y="1151123"/>
            <a:ext cx="5580726" cy="456387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Link (URL) Expressions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  <a:p>
            <a:r>
              <a:rPr lang="en-US" dirty="0"/>
              <a:t>Fragment Expressions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211000" y="2315512"/>
            <a:ext cx="1429556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@{...}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211000" y="4041924"/>
            <a:ext cx="1429556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~{...}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1511207" y="5468780"/>
            <a:ext cx="1569794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${@...}</a:t>
            </a:r>
          </a:p>
        </p:txBody>
      </p:sp>
    </p:spTree>
    <p:extLst>
      <p:ext uri="{BB962C8B-B14F-4D97-AF65-F5344CB8AC3E}">
        <p14:creationId xmlns:p14="http://schemas.microsoft.com/office/powerpoint/2010/main" val="3249442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11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Thymeleaf Variable Expressions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Variable Expressions are executed on the context variables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Examples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493818" y="2337431"/>
            <a:ext cx="1383144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${...}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493818" y="3799941"/>
            <a:ext cx="4055428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atin typeface="Consolas" pitchFamily="49" charset="0"/>
                <a:cs typeface="Consolas" pitchFamily="49" charset="0"/>
              </a:rPr>
              <a:t>${#</a:t>
            </a:r>
            <a:r>
              <a:rPr lang="nn-NO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session.user.name</a:t>
            </a:r>
            <a:r>
              <a:rPr lang="nn-NO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493818" y="4654306"/>
            <a:ext cx="1816274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atin typeface="Consolas" pitchFamily="49" charset="0"/>
                <a:cs typeface="Consolas" pitchFamily="49" charset="0"/>
              </a:rPr>
              <a:t>${</a:t>
            </a:r>
            <a:r>
              <a:rPr lang="nn-NO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title</a:t>
            </a:r>
            <a:r>
              <a:rPr lang="nn-NO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493818" y="5508672"/>
            <a:ext cx="2072182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atin typeface="Consolas" pitchFamily="49" charset="0"/>
                <a:cs typeface="Consolas" pitchFamily="49" charset="0"/>
              </a:rPr>
              <a:t>${</a:t>
            </a:r>
            <a:r>
              <a:rPr lang="nn-NO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game.id</a:t>
            </a:r>
            <a:r>
              <a:rPr lang="nn-NO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02055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4E63F92689E2344800622A05AA3C338" ma:contentTypeVersion="11" ma:contentTypeDescription="Create a new document." ma:contentTypeScope="" ma:versionID="751d4df124d08e8eeaed9e09bd730c87">
  <xsd:schema xmlns:xsd="http://www.w3.org/2001/XMLSchema" xmlns:xs="http://www.w3.org/2001/XMLSchema" xmlns:p="http://schemas.microsoft.com/office/2006/metadata/properties" xmlns:ns2="d0d25b69-8e68-4841-9284-bd8f9504d222" xmlns:ns3="b7aee57a-33bc-479a-b375-2a9789967078" targetNamespace="http://schemas.microsoft.com/office/2006/metadata/properties" ma:root="true" ma:fieldsID="7658afe1348e94be8b1f18a0700c18f3" ns2:_="" ns3:_="">
    <xsd:import namespace="d0d25b69-8e68-4841-9284-bd8f9504d222"/>
    <xsd:import namespace="b7aee57a-33bc-479a-b375-2a978996707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d25b69-8e68-4841-9284-bd8f9504d22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aee57a-33bc-479a-b375-2a978996707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DDD65E2-A61B-4707-B66C-3D17FDE79D5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0d25b69-8e68-4841-9284-bd8f9504d222"/>
    <ds:schemaRef ds:uri="b7aee57a-33bc-479a-b375-2a978996707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F601D94-5D49-4ED3-8659-479A8C05E00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854A673-7E64-4764-984E-9D5BDE95F39A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4499</TotalTime>
  <Words>2036</Words>
  <Application>Microsoft Office PowerPoint</Application>
  <PresentationFormat>Widescreen</PresentationFormat>
  <Paragraphs>431</Paragraphs>
  <Slides>45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Spring Essentials</vt:lpstr>
      <vt:lpstr>Table of Content</vt:lpstr>
      <vt:lpstr>Questions</vt:lpstr>
      <vt:lpstr>Thymeleaf</vt:lpstr>
      <vt:lpstr>What is Thymeleaf?</vt:lpstr>
      <vt:lpstr>How to Use Thymeleaf?</vt:lpstr>
      <vt:lpstr>Thymeleaf Tags and Attributes</vt:lpstr>
      <vt:lpstr>Thymeleaf Standard Expressions</vt:lpstr>
      <vt:lpstr>Thymeleaf Variable Expressions</vt:lpstr>
      <vt:lpstr>If else &amp; switch</vt:lpstr>
      <vt:lpstr>Default expressions (Elvis operator)</vt:lpstr>
      <vt:lpstr>Thymeleaf Link Expressions</vt:lpstr>
      <vt:lpstr>Iteration</vt:lpstr>
      <vt:lpstr>Appending and prepending</vt:lpstr>
      <vt:lpstr>Forms in Thymeleaf</vt:lpstr>
      <vt:lpstr>Fragments in Thymeleaf</vt:lpstr>
      <vt:lpstr>Fragments in Thymeleaf</vt:lpstr>
      <vt:lpstr>Fragments in Thymeleaf</vt:lpstr>
      <vt:lpstr>Difference between include and replace</vt:lpstr>
      <vt:lpstr>Fragments in Thymeleaf</vt:lpstr>
      <vt:lpstr>Additional Spring Functionalities</vt:lpstr>
      <vt:lpstr>ModelAttribute (1)</vt:lpstr>
      <vt:lpstr>ModelAttribute (2)</vt:lpstr>
      <vt:lpstr>ModelAttribute Examples</vt:lpstr>
      <vt:lpstr>@CrossOrigin</vt:lpstr>
      <vt:lpstr>@Qualifier (1)</vt:lpstr>
      <vt:lpstr>@Qualifier (2)</vt:lpstr>
      <vt:lpstr>@Primary (1)</vt:lpstr>
      <vt:lpstr>@Primary (2)</vt:lpstr>
      <vt:lpstr> Working with Http Sessions, Cookies and Headers</vt:lpstr>
      <vt:lpstr>Working with the Session</vt:lpstr>
      <vt:lpstr>Reading HTTP Cookie</vt:lpstr>
      <vt:lpstr>Setting HTTP Cookie (1)</vt:lpstr>
      <vt:lpstr>Setting HTTP Cookie (2)</vt:lpstr>
      <vt:lpstr>RequestHeader</vt:lpstr>
      <vt:lpstr>ResponseStatus</vt:lpstr>
      <vt:lpstr>Request &amp; Response Body</vt:lpstr>
      <vt:lpstr>@RequestBody (1)</vt:lpstr>
      <vt:lpstr>@ResponseBody (2)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Essentials</dc:title>
  <dc:subject>Spring Fundamentals Course @ SoftUni</dc:subject>
  <dc:creator>Software University</dc:creator>
  <cp:keywords>Spring Fundamentals </cp:keywords>
  <dc:description>© SoftUni – https://about.softuni.bg/
© Software University – https://softuni.bg
Copyrighted document. Unauthorized copy, reproduction or use is not permitted.</dc:description>
  <cp:lastModifiedBy>Stoil Ivanov</cp:lastModifiedBy>
  <cp:revision>504</cp:revision>
  <dcterms:created xsi:type="dcterms:W3CDTF">2018-05-23T13:08:44Z</dcterms:created>
  <dcterms:modified xsi:type="dcterms:W3CDTF">2022-12-31T11:30:58Z</dcterms:modified>
  <cp:category>computer programming;programming;software development;software engineering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0x010100B4E63F92689E2344800622A05AA3C338</vt:lpwstr>
  </property>
</Properties>
</file>