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617" r:id="rId29"/>
    <p:sldId id="281" r:id="rId30"/>
    <p:sldId id="285" r:id="rId31"/>
    <p:sldId id="613" r:id="rId32"/>
    <p:sldId id="608" r:id="rId33"/>
    <p:sldId id="287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651AD0B-539F-4C1E-ACF8-960459965CA4}">
          <p14:sldIdLst>
            <p14:sldId id="256"/>
            <p14:sldId id="257"/>
            <p14:sldId id="258"/>
          </p14:sldIdLst>
        </p14:section>
        <p14:section name="Thymeleaf Helpers" id="{B67A204F-A960-44C5-94E3-1FAB3B8D8A2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Validations" id="{3A10BA6A-EEB8-466B-AC3B-00FDD87390FE}">
          <p14:sldIdLst>
            <p14:sldId id="274"/>
            <p14:sldId id="275"/>
            <p14:sldId id="276"/>
            <p14:sldId id="277"/>
            <p14:sldId id="278"/>
            <p14:sldId id="279"/>
            <p14:sldId id="617"/>
          </p14:sldIdLst>
        </p14:section>
        <p14:section name="Conclusion" id="{9BF37C01-2F8D-43FC-BE71-7771319EC87D}">
          <p14:sldIdLst>
            <p14:sldId id="281"/>
            <p14:sldId id="285"/>
            <p14:sldId id="613"/>
            <p14:sldId id="608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7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2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4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095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9.jpe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45.jpeg"/><Relationship Id="rId23" Type="http://schemas.openxmlformats.org/officeDocument/2006/relationships/image" Target="../media/image4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Thymeleaf Helpers, Validators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Thymeleaf &amp; Validation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42" y="2135433"/>
            <a:ext cx="2346311" cy="23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To use </a:t>
            </a:r>
            <a:r>
              <a:rPr lang="en-US" sz="2400" b="1" dirty="0">
                <a:solidFill>
                  <a:schemeClr val="bg1"/>
                </a:solidFill>
              </a:rPr>
              <a:t>LocalDate</a:t>
            </a:r>
            <a:r>
              <a:rPr lang="en-US" sz="2400" dirty="0"/>
              <a:t> we need to add new </a:t>
            </a:r>
            <a:r>
              <a:rPr lang="en-US" sz="2400" b="1" dirty="0">
                <a:solidFill>
                  <a:schemeClr val="bg1"/>
                </a:solidFill>
              </a:rPr>
              <a:t>dependency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LocalDate and Thymeleaf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629688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LocalDate.now());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19612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874" y="388490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#temporals.format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'dd-MMM-yyyy')}|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874" y="345133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53628" y="317572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104875" y="5096114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&lt;groupId&gt;org.thymeleaf.extras&lt;/groupId&gt;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&lt;artifactId&gt;thymeleaf-extras-java8time&lt;/artifactId&gt;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&lt;version&gt;3.0.4.RELEASE&lt;/version&gt;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4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is Empty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69627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whiskeyNull = null;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whiskeyNull);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46709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665819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242901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48806" y="396728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Null/Empty Check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70" y="5371217"/>
            <a:ext cx="1794861" cy="13502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0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Substring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2929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"Jack Daniels";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50637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5471105"/>
            <a:ext cx="9978512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,0,4)}"&gt;&lt;/div&gt;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5039046"/>
            <a:ext cx="9978512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3122356" y="4271789"/>
            <a:ext cx="2971800" cy="551227"/>
          </a:xfrm>
          <a:prstGeom prst="wedgeRoundRectCallout">
            <a:avLst>
              <a:gd name="adj1" fmla="val -3972"/>
              <a:gd name="adj2" fmla="val 16103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Substring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92" y="3101500"/>
            <a:ext cx="2773920" cy="1691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5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Join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686184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Jack Daniels, Jameson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6326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442325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listJoin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,'-')}"&gt;&lt;/div&gt;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019407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94691" y="369128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Join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71" y="4991392"/>
            <a:ext cx="4816257" cy="17146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8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Capitalize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18220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"jameson";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495302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582101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capitalize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15918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699491" y="3936642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Capitalize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92" y="5082149"/>
            <a:ext cx="2784615" cy="17217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57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 –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812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num = 3.14159;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pt-BR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num);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0520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248489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formatDecimal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,1,2)}"&gt;&lt;/div&gt;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3825571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881519" y="349938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91" y="4816213"/>
            <a:ext cx="2514818" cy="1798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 – Sequence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48724"/>
            <a:ext cx="9982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3704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3722443"/>
            <a:ext cx="99822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&lt;span th:each="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(0,2)}"&gt;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&lt;span th:text="${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}"&gt;&lt;/span&gt;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&lt;/span&gt;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3299525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039185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Sequence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64" y="4938048"/>
            <a:ext cx="2682472" cy="17679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0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Aggregates – Sum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0056"/>
            <a:ext cx="9982200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double[] whiskeyPrices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= new double[]{29.23, 21.22,33.50};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",whiskeyPrices);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9197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484753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1" y="406183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74430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Sum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43" y="4937141"/>
            <a:ext cx="2918713" cy="1844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34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7023" y="1705621"/>
            <a:ext cx="113538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@GetMapping("/js")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getMapPage(Model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 = "Hi JS!";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"page";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125247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JSController.java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7023" y="4708410"/>
            <a:ext cx="113538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message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7023" y="426695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script.js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15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07" y="1314000"/>
            <a:ext cx="2736185" cy="273618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How to Validate?</a:t>
            </a:r>
          </a:p>
        </p:txBody>
      </p:sp>
    </p:spTree>
    <p:extLst>
      <p:ext uri="{BB962C8B-B14F-4D97-AF65-F5344CB8AC3E}">
        <p14:creationId xmlns:p14="http://schemas.microsoft.com/office/powerpoint/2010/main" val="27226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Thymeleaf</a:t>
            </a:r>
            <a:r>
              <a:rPr lang="en-US" dirty="0"/>
              <a:t> Helpers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Dates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Strings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Numbers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Aggregates</a:t>
            </a:r>
          </a:p>
          <a:p>
            <a:pPr marL="457200" indent="-457200">
              <a:lnSpc>
                <a:spcPts val="4000"/>
              </a:lnSpc>
            </a:pPr>
            <a:r>
              <a:rPr lang="en-US" dirty="0"/>
              <a:t>Validations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4D1E-D6D5-4941-9E24-62E2518BD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</a:t>
            </a:r>
            <a:r>
              <a:rPr lang="en-US" dirty="0" err="1"/>
              <a:t>Thymeleaf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9480" y="2229969"/>
            <a:ext cx="4437277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SomeModel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NotNull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(min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max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message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480" y="1807051"/>
            <a:ext cx="4437277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SomeModel.java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A26584-A70A-4C82-985D-F93F46E6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28" y="2252916"/>
            <a:ext cx="6736197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@GetMapping("/add")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String getPage(Model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if(!model.containsAttribute("bindingModel"){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	model.addAttribute("bindingModel",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			new BindingModel());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return "add";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8902-93BA-4A74-8EC2-D8C3CF35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28" y="1829998"/>
            <a:ext cx="6736197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E1A79537-C248-4A6F-8E14-78EDF299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346" y="2236718"/>
            <a:ext cx="1827716" cy="1256229"/>
          </a:xfrm>
          <a:prstGeom prst="wedgeRoundRectCallout">
            <a:avLst>
              <a:gd name="adj1" fmla="val 1333"/>
              <a:gd name="adj2" fmla="val 860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Adding a model to the view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2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CBB7-E678-4646-8276-2D5A91540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</a:t>
            </a:r>
            <a:r>
              <a:rPr lang="en-US" dirty="0" err="1"/>
              <a:t>Thymeleaf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2423858"/>
            <a:ext cx="115824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@PostMapping("/add")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add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@Valid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@ModelAttribute("bindingModel") SomeModel bindingModel,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bindingResult,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RedirectAttributes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rAtt)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	rAtt.addFlashAttribute("bindingModel", bindingModel);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rAtt.addFlashAttribute(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"org.springframework.validation.BindingResult.SomeModel", bindingResult);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return "redirect:/add";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this.someService.save(bindingModel);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"redirect:/home";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2000935"/>
            <a:ext cx="11582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9246000" y="1777064"/>
            <a:ext cx="2299327" cy="870660"/>
          </a:xfrm>
          <a:prstGeom prst="wedgeRoundRectCallout">
            <a:avLst>
              <a:gd name="adj1" fmla="val -73435"/>
              <a:gd name="adj2" fmla="val 6362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Validate the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286735" y="5398104"/>
            <a:ext cx="2108928" cy="870660"/>
          </a:xfrm>
          <a:prstGeom prst="wedgeRoundRectCallout">
            <a:avLst>
              <a:gd name="adj1" fmla="val 44387"/>
              <a:gd name="adj2" fmla="val -15066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Validation Result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3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5650-CE0B-47E5-A765-3DD5E962F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</a:t>
            </a:r>
            <a:r>
              <a:rPr lang="en-US" dirty="0" err="1"/>
              <a:t>Thymeleaf</a:t>
            </a:r>
            <a:r>
              <a:rPr lang="bg-BG" dirty="0"/>
              <a:t> (</a:t>
            </a:r>
            <a:r>
              <a:rPr lang="en-US" dirty="0"/>
              <a:t>3</a:t>
            </a:r>
            <a:r>
              <a:rPr lang="bg-BG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3464" y="2307409"/>
            <a:ext cx="11665034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th:object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{productBindingModel}" 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&lt;div class="justify-content-center"&gt;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&lt;label for="name" class="h4 mb-2 text-white"&gt;Name&lt;/label&gt;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&lt;input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th:field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{name}"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th:errorclass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="bg-danger" type="text"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class="form-control" id="name" name="name"/&gt;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&lt;small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th:if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{#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fields.hasErrors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('name')}"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="*{name}" class="text-danger"&gt; Name error&lt;/small&gt;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3464" y="1899823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46" y="5420702"/>
            <a:ext cx="9572269" cy="9764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301000" y="1687102"/>
            <a:ext cx="3150000" cy="435330"/>
          </a:xfrm>
          <a:prstGeom prst="wedgeRoundRectCallout">
            <a:avLst>
              <a:gd name="adj1" fmla="val -71515"/>
              <a:gd name="adj2" fmla="val 990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Set Binding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-249000" y="3249000"/>
            <a:ext cx="1376720" cy="1101303"/>
          </a:xfrm>
          <a:prstGeom prst="wedgeRoundRectCallout">
            <a:avLst>
              <a:gd name="adj1" fmla="val 129580"/>
              <a:gd name="adj2" fmla="val 158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Access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Field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281000" y="4825935"/>
            <a:ext cx="2240318" cy="435330"/>
          </a:xfrm>
          <a:prstGeom prst="wedgeRoundRectCallout">
            <a:avLst>
              <a:gd name="adj1" fmla="val -3699"/>
              <a:gd name="adj2" fmla="val -12520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Render Error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2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276E59-33D7-421E-B250-07F41B40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4014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${someModel.*}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fields.errors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('${someModel.*}')}"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752405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 th:text="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332199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5902" y="4151096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00" y="2154863"/>
            <a:ext cx="3495681" cy="26417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240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9B0C-B7D8-4343-A5F9-C0994C409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You can also implement </a:t>
            </a:r>
            <a:r>
              <a:rPr lang="en-US" sz="3200" b="1" dirty="0">
                <a:solidFill>
                  <a:schemeClr val="bg1"/>
                </a:solidFill>
              </a:rPr>
              <a:t>custom validation </a:t>
            </a:r>
            <a:r>
              <a:rPr lang="en-US" sz="3200" dirty="0"/>
              <a:t>annotations</a:t>
            </a:r>
          </a:p>
          <a:p>
            <a:pPr lvl="1"/>
            <a:r>
              <a:rPr lang="en-US" sz="3000" dirty="0"/>
              <a:t>Sometimes it is necessary due to complex validation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0200" y="2962370"/>
            <a:ext cx="11665034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(validatedBy 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PresentOrFutureValidator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.class)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PresentOrFuture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message() default "Invalid Date";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Class&lt;?&gt;[] groups()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 extends Payload&gt;[] payload()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200" y="2539446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PresentOrFuture.java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8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EEBAE8E-0445-4F53-9FF1-08F7691536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20B76C9-196B-4ECE-95A8-495BA8A4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2" y="1196125"/>
            <a:ext cx="11930042" cy="16800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You can also use the </a:t>
            </a:r>
            <a:r>
              <a:rPr lang="en-US" sz="3200" b="1" dirty="0">
                <a:solidFill>
                  <a:schemeClr val="lt1"/>
                </a:solidFill>
              </a:rPr>
              <a:t>@PresentOrFuture </a:t>
            </a:r>
            <a:r>
              <a:rPr lang="en-US" sz="3200" dirty="0"/>
              <a:t>validation annotations.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You will have to implement a </a:t>
            </a:r>
            <a:r>
              <a:rPr lang="en-US" sz="3200" b="1" dirty="0">
                <a:solidFill>
                  <a:schemeClr val="lt1"/>
                </a:solidFill>
              </a:rPr>
              <a:t>custom validator </a:t>
            </a:r>
            <a:r>
              <a:rPr lang="en-US" sz="3200" dirty="0"/>
              <a:t>too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74209FB-C749-4CB7-A39A-6C81EF7C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Google Shape;392;p20">
            <a:extLst>
              <a:ext uri="{FF2B5EF4-FFF2-40B4-BE49-F238E27FC236}">
                <a16:creationId xmlns:a16="http://schemas.microsoft.com/office/drawing/2014/main" id="{1443DFB1-4A72-42C7-9C28-9999BCB8AC96}"/>
              </a:ext>
            </a:extLst>
          </p:cNvPr>
          <p:cNvSpPr/>
          <p:nvPr/>
        </p:nvSpPr>
        <p:spPr>
          <a:xfrm>
            <a:off x="177850" y="3435177"/>
            <a:ext cx="11562628" cy="212823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public class SomeModel {</a:t>
            </a:r>
            <a:endParaRPr dirty="0">
              <a:solidFill>
                <a:srgbClr val="234465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344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5000"/>
              </a:lnSpc>
            </a:pPr>
            <a:r>
              <a:rPr lang="fi-FI" sz="18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   @NotNull</a:t>
            </a:r>
          </a:p>
          <a:p>
            <a:pPr lvl="0">
              <a:lnSpc>
                <a:spcPct val="105000"/>
              </a:lnSpc>
            </a:pPr>
            <a:r>
              <a:rPr lang="fi-FI" sz="18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    @PresentOrFuture</a:t>
            </a:r>
          </a:p>
          <a:p>
            <a:pPr lvl="0">
              <a:lnSpc>
                <a:spcPct val="105000"/>
              </a:lnSpc>
            </a:pPr>
            <a:r>
              <a:rPr lang="fi-FI" sz="18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   @DateTimeFormat(pattern = "dd/MM/yyyy")</a:t>
            </a:r>
          </a:p>
          <a:p>
            <a:pPr lvl="0">
              <a:lnSpc>
                <a:spcPct val="105000"/>
              </a:lnSpc>
            </a:pPr>
            <a:r>
              <a:rPr lang="en-US" sz="18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   private Date startDate;</a:t>
            </a:r>
            <a:endParaRPr dirty="0">
              <a:solidFill>
                <a:srgbClr val="234465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234465"/>
              </a:solidFill>
            </a:endParaRPr>
          </a:p>
        </p:txBody>
      </p:sp>
      <p:sp>
        <p:nvSpPr>
          <p:cNvPr id="8" name="Google Shape;393;p20">
            <a:extLst>
              <a:ext uri="{FF2B5EF4-FFF2-40B4-BE49-F238E27FC236}">
                <a16:creationId xmlns:a16="http://schemas.microsoft.com/office/drawing/2014/main" id="{4C33F9D8-D295-4D1F-A453-435940CA044B}"/>
              </a:ext>
            </a:extLst>
          </p:cNvPr>
          <p:cNvSpPr/>
          <p:nvPr/>
        </p:nvSpPr>
        <p:spPr>
          <a:xfrm>
            <a:off x="177850" y="2992745"/>
            <a:ext cx="11562628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SomeModel.java</a:t>
            </a:r>
            <a:endParaRPr sz="1800" b="1" dirty="0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450;p25">
            <a:extLst>
              <a:ext uri="{FF2B5EF4-FFF2-40B4-BE49-F238E27FC236}">
                <a16:creationId xmlns:a16="http://schemas.microsoft.com/office/drawing/2014/main" id="{3CEA1810-2C94-4EE3-B28E-1434A382B8B1}"/>
              </a:ext>
            </a:extLst>
          </p:cNvPr>
          <p:cNvSpPr/>
          <p:nvPr/>
        </p:nvSpPr>
        <p:spPr>
          <a:xfrm flipH="1">
            <a:off x="2703546" y="3899773"/>
            <a:ext cx="2344657" cy="436255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Annotation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46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3404299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 that provide built-in functionalities that helps you enhance your view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Thymeleaf</a:t>
            </a:r>
            <a:r>
              <a:rPr lang="en-US" sz="3200" dirty="0">
                <a:solidFill>
                  <a:schemeClr val="bg2"/>
                </a:solidFill>
              </a:rPr>
              <a:t> provides helpers and validations</a:t>
            </a: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Making a simple </a:t>
            </a:r>
            <a:r>
              <a:rPr lang="en-US" sz="3200" b="1" dirty="0">
                <a:solidFill>
                  <a:schemeClr val="bg1"/>
                </a:solidFill>
              </a:rPr>
              <a:t>Model validation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Error rendering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4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11400" b="1" noProof="1"/>
              <a:t>java-web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71" y="1385091"/>
            <a:ext cx="2465457" cy="247038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Helpers</a:t>
            </a:r>
          </a:p>
        </p:txBody>
      </p:sp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that provide built-in functionalities that helps you         enhance your view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828764"/>
            <a:ext cx="2589963" cy="2595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881" y="554947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Thymeleaf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77276" y="2667000"/>
            <a:ext cx="2342207" cy="6583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77276" y="3521586"/>
            <a:ext cx="4552007" cy="2765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77276" y="4755926"/>
            <a:ext cx="2812051" cy="667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82" y="1643560"/>
            <a:ext cx="1385586" cy="1385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68" y="2655853"/>
            <a:ext cx="854587" cy="85363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477276" y="4270937"/>
            <a:ext cx="4399607" cy="4559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994" y="4270937"/>
            <a:ext cx="911896" cy="9118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95" y="5014788"/>
            <a:ext cx="1074797" cy="10747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7694" y="2855820"/>
            <a:ext cx="110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63108" y="3413078"/>
            <a:ext cx="12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7070" y="5128067"/>
            <a:ext cx="68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845" y="6072691"/>
            <a:ext cx="155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Numbers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5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Custom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2183791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7596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51253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,'yyyy-MMM-dd')}"&gt;&lt;/div&gt;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07896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53654" y="380335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54" y="5040327"/>
            <a:ext cx="2371291" cy="13627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3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Week Name of Day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1928356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6800" y="150202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6800" y="4242058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dayOfWeekName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6800" y="3819140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28437" y="3572364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Day Name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92" y="5105623"/>
            <a:ext cx="2222171" cy="15950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10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List Days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1944014"/>
            <a:ext cx="9982200" cy="183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List of dates -&gt; 2016-12-12, 2017-04-09 -&gt; yyyy-MM-dd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myDates);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2400" y="152109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52400" y="459870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dates.listDay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2400" y="4177270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35546" y="388887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List Days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88" y="5336904"/>
            <a:ext cx="2322224" cy="1343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Get Current Date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2051610"/>
            <a:ext cx="9982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9600" y="16382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59600" y="4117477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createNow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600" y="3694559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76493" y="334249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Today’s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53" y="4897935"/>
            <a:ext cx="6378493" cy="16536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5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25B3AE-D4E8-4629-8BB7-063D425F21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09A184-1A30-420C-A5FB-9E4481B3EF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8AB9D8-CA78-44FC-A8E8-E8E4B70D90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</TotalTime>
  <Words>1530</Words>
  <Application>Microsoft Office PowerPoint</Application>
  <PresentationFormat>Widescreen</PresentationFormat>
  <Paragraphs>330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Thymeleaf &amp; Validation</vt:lpstr>
      <vt:lpstr>Table of Content</vt:lpstr>
      <vt:lpstr>Have a Question?</vt:lpstr>
      <vt:lpstr>Thymeleaf Helpers</vt:lpstr>
      <vt:lpstr>Helpers</vt:lpstr>
      <vt:lpstr>Date – Custom Format</vt:lpstr>
      <vt:lpstr>Date – Week Name of Day</vt:lpstr>
      <vt:lpstr>Date – List Days</vt:lpstr>
      <vt:lpstr>Date – Get Current Date</vt:lpstr>
      <vt:lpstr>LocalDate and Thymeleaf</vt:lpstr>
      <vt:lpstr>Strings – is Empty</vt:lpstr>
      <vt:lpstr>Strings – Substring</vt:lpstr>
      <vt:lpstr>Strings – Join</vt:lpstr>
      <vt:lpstr>Strings – Capitalize</vt:lpstr>
      <vt:lpstr>Numbers – Format</vt:lpstr>
      <vt:lpstr>Numbers – Sequence</vt:lpstr>
      <vt:lpstr>Aggregates – Sum</vt:lpstr>
      <vt:lpstr>Thymeleaf in JavaScript</vt:lpstr>
      <vt:lpstr>How to Validate?</vt:lpstr>
      <vt:lpstr>Spring Validation &amp; Thymeleaf (1)</vt:lpstr>
      <vt:lpstr>Spring Validation &amp; Thymeleaf (2)</vt:lpstr>
      <vt:lpstr>Spring Validation &amp; Thymeleaf (3)</vt:lpstr>
      <vt:lpstr>List All Errors</vt:lpstr>
      <vt:lpstr>Custom Annotations (1)</vt:lpstr>
      <vt:lpstr>Custom Annotations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Thymeleaf and Validation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117</cp:revision>
  <dcterms:created xsi:type="dcterms:W3CDTF">2018-05-23T13:08:44Z</dcterms:created>
  <dcterms:modified xsi:type="dcterms:W3CDTF">2022-12-31T11:31:11Z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