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9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9" r:id="rId37"/>
    <p:sldId id="294" r:id="rId38"/>
    <p:sldId id="613" r:id="rId39"/>
    <p:sldId id="617" r:id="rId40"/>
    <p:sldId id="296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9F6BDD-FBF0-4DE9-8468-CA7B519E819F}">
          <p14:sldIdLst>
            <p14:sldId id="256"/>
            <p14:sldId id="257"/>
            <p14:sldId id="298"/>
          </p14:sldIdLst>
        </p14:section>
        <p14:section name="AOP – Intro" id="{44CF5F52-DE83-43DB-9CC3-87A65FFF4AD3}">
          <p14:sldIdLst>
            <p14:sldId id="259"/>
            <p14:sldId id="260"/>
          </p14:sldIdLst>
        </p14:section>
        <p14:section name="Why do we use AOP?" id="{C8DF534D-9E87-4256-9AEB-0E1C0E59D8E7}">
          <p14:sldIdLst>
            <p14:sldId id="261"/>
            <p14:sldId id="262"/>
            <p14:sldId id="263"/>
            <p14:sldId id="264"/>
          </p14:sldIdLst>
        </p14:section>
        <p14:section name="AOP Concepts and Terminologies" id="{7D52DBAB-4BA5-4FCC-B2C5-415B9011EE97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Spring AOP AspectJ Annotations" id="{BD4F0333-3904-4963-BAC3-8EB7BACEFD4F}">
          <p14:sldIdLst>
            <p14:sldId id="271"/>
            <p14:sldId id="272"/>
            <p14:sldId id="273"/>
            <p14:sldId id="274"/>
            <p14:sldId id="275"/>
            <p14:sldId id="276"/>
            <p14:sldId id="297"/>
            <p14:sldId id="278"/>
          </p14:sldIdLst>
        </p14:section>
        <p14:section name="Examples" id="{9EEBFEFE-1198-4EEE-A8B3-74CAC839D6FF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881EE023-9CDE-4C72-8F71-D21E2FFC0C91}">
          <p14:sldIdLst>
            <p14:sldId id="299"/>
            <p14:sldId id="294"/>
            <p14:sldId id="613"/>
            <p14:sldId id="617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49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Aspect Oriented Programming 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AOP Concepts and Terminology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The AOP </a:t>
            </a:r>
            <a:r>
              <a:rPr lang="en-US" sz="3500" b="1" dirty="0">
                <a:solidFill>
                  <a:schemeClr val="bg1"/>
                </a:solidFill>
              </a:rPr>
              <a:t>concepts </a:t>
            </a:r>
            <a:r>
              <a:rPr lang="en-US" sz="3500" dirty="0"/>
              <a:t>and </a:t>
            </a:r>
            <a:r>
              <a:rPr lang="en-US" sz="3500" b="1" dirty="0">
                <a:solidFill>
                  <a:schemeClr val="bg1"/>
                </a:solidFill>
              </a:rPr>
              <a:t>terminologies</a:t>
            </a:r>
            <a:r>
              <a:rPr lang="en-US" sz="3500" dirty="0"/>
              <a:t> are</a:t>
            </a:r>
          </a:p>
          <a:p>
            <a:pPr lvl="1"/>
            <a:r>
              <a:rPr lang="en-US" dirty="0"/>
              <a:t>Join point</a:t>
            </a:r>
          </a:p>
          <a:p>
            <a:pPr lvl="1"/>
            <a:r>
              <a:rPr lang="en-US" dirty="0"/>
              <a:t>Advice</a:t>
            </a:r>
          </a:p>
          <a:p>
            <a:pPr lvl="1"/>
            <a:r>
              <a:rPr lang="en-US" dirty="0" err="1"/>
              <a:t>Pointcut</a:t>
            </a:r>
            <a:endParaRPr lang="en-US" dirty="0"/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Target Object</a:t>
            </a:r>
          </a:p>
          <a:p>
            <a:pPr lvl="1"/>
            <a:r>
              <a:rPr lang="en-US" dirty="0"/>
              <a:t>Aspect</a:t>
            </a:r>
          </a:p>
          <a:p>
            <a:pPr lvl="1"/>
            <a:r>
              <a:rPr lang="en-US" dirty="0"/>
              <a:t>Interceptor</a:t>
            </a:r>
          </a:p>
          <a:p>
            <a:pPr lvl="1"/>
            <a:r>
              <a:rPr lang="en-US" dirty="0"/>
              <a:t>AOP Proxy</a:t>
            </a:r>
          </a:p>
          <a:p>
            <a:pPr lvl="1"/>
            <a:r>
              <a:rPr lang="en-US" dirty="0"/>
              <a:t>Weaving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 point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Join point is </a:t>
            </a:r>
            <a:r>
              <a:rPr lang="en-US" b="1" dirty="0">
                <a:solidFill>
                  <a:schemeClr val="bg1"/>
                </a:solidFill>
              </a:rPr>
              <a:t>any point in your program </a:t>
            </a:r>
            <a:r>
              <a:rPr lang="en-US" dirty="0"/>
              <a:t>such as method execution, exception handling, field access etc.</a:t>
            </a:r>
          </a:p>
          <a:p>
            <a:pPr lvl="1"/>
            <a:r>
              <a:rPr lang="en-US" dirty="0"/>
              <a:t>We can have many Join 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Spring supports </a:t>
            </a:r>
            <a:r>
              <a:rPr lang="en-US" b="1" dirty="0">
                <a:solidFill>
                  <a:schemeClr val="bg1"/>
                </a:solidFill>
              </a:rPr>
              <a:t>only the method</a:t>
            </a:r>
            <a:r>
              <a:rPr lang="en-US" dirty="0"/>
              <a:t> execution join point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Текстов контейнер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Represents an action taken by an aspect at a join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Before Advice</a:t>
            </a:r>
            <a:r>
              <a:rPr lang="en-US" dirty="0"/>
              <a:t>:  it executes before a join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 Returning Advice</a:t>
            </a:r>
            <a:r>
              <a:rPr lang="en-US" dirty="0"/>
              <a:t>: it executes after a joint point </a:t>
            </a:r>
            <a:br>
              <a:rPr lang="bg-BG" dirty="0"/>
            </a:br>
            <a:r>
              <a:rPr lang="en-US" dirty="0"/>
              <a:t>completes normally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 Throwing Advice</a:t>
            </a:r>
            <a:r>
              <a:rPr lang="en-US" dirty="0"/>
              <a:t>: it executes if method exits by </a:t>
            </a:r>
            <a:br>
              <a:rPr lang="bg-BG" dirty="0"/>
            </a:br>
            <a:r>
              <a:rPr lang="en-US" dirty="0"/>
              <a:t>throwing an exception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 Advice</a:t>
            </a:r>
            <a:r>
              <a:rPr lang="en-US" dirty="0"/>
              <a:t>: it executes after a join point regardless of join point exit whether normally or exceptional return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Around Advice</a:t>
            </a:r>
            <a:r>
              <a:rPr lang="en-US" dirty="0"/>
              <a:t>: It executes before and after a join point</a:t>
            </a:r>
          </a:p>
          <a:p>
            <a:endParaRPr lang="en-US" dirty="0"/>
          </a:p>
        </p:txBody>
      </p:sp>
      <p:sp>
        <p:nvSpPr>
          <p:cNvPr id="9" name="Заглавие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Advices and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Pointcut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en-US" dirty="0"/>
              <a:t>It is an expression language of AOP that matches join points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Introduction of additional method and fields for a type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Object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object i.e. being advised by one or more aspects</a:t>
            </a:r>
            <a:endParaRPr lang="bg-BG" dirty="0"/>
          </a:p>
          <a:p>
            <a:pPr lvl="1"/>
            <a:r>
              <a:rPr lang="en-US" dirty="0"/>
              <a:t>Also known as </a:t>
            </a:r>
            <a:r>
              <a:rPr lang="en-US" b="1" dirty="0">
                <a:solidFill>
                  <a:schemeClr val="bg1"/>
                </a:solidFill>
              </a:rPr>
              <a:t>Proxied Object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Pointcut</a:t>
            </a:r>
            <a:r>
              <a:rPr lang="bg-BG"/>
              <a:t>, </a:t>
            </a:r>
            <a:r>
              <a:rPr lang="en-US"/>
              <a:t>Introduction</a:t>
            </a:r>
            <a:r>
              <a:rPr lang="bg-BG"/>
              <a:t>, </a:t>
            </a:r>
            <a:r>
              <a:rPr lang="en-US"/>
              <a:t>Target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Aspect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class that contains advices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Interceptor</a:t>
            </a:r>
          </a:p>
          <a:p>
            <a:pPr lvl="1"/>
            <a:r>
              <a:rPr lang="en-US" dirty="0"/>
              <a:t>An aspect that contains only one advice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AOP Proxy</a:t>
            </a:r>
          </a:p>
          <a:p>
            <a:pPr lvl="1"/>
            <a:r>
              <a:rPr lang="en-US" dirty="0"/>
              <a:t>Used to implement aspect contracts, created by AOP framework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Weaving</a:t>
            </a:r>
          </a:p>
          <a:p>
            <a:pPr lvl="1"/>
            <a:r>
              <a:rPr lang="en-US" dirty="0"/>
              <a:t>The process of linking aspect with other application types or objects to create an advised object.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Aspect, Interceptor</a:t>
            </a:r>
            <a:r>
              <a:rPr lang="bg-BG"/>
              <a:t>, </a:t>
            </a:r>
            <a:r>
              <a:rPr lang="en-US"/>
              <a:t>AOP Proxy, Weaving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2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AOP AspectJ Annotations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3 ways to use spring AOP are</a:t>
            </a:r>
          </a:p>
          <a:p>
            <a:pPr lvl="1"/>
            <a:r>
              <a:rPr lang="en-US" dirty="0"/>
              <a:t>By Spring 1.2 old style</a:t>
            </a:r>
          </a:p>
          <a:p>
            <a:pPr lvl="1"/>
            <a:r>
              <a:rPr lang="en-US" dirty="0"/>
              <a:t>By AspectJ annotation-style</a:t>
            </a:r>
          </a:p>
          <a:p>
            <a:pPr lvl="2"/>
            <a:r>
              <a:rPr lang="en-US" dirty="0"/>
              <a:t>The widely used approach is Spring AspectJ Annotation Style</a:t>
            </a:r>
          </a:p>
          <a:p>
            <a:pPr lvl="1"/>
            <a:r>
              <a:rPr lang="en-US" dirty="0"/>
              <a:t>By Spring XML configuration-style(schema based)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 AspectJ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9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use Spring AOP AspectJ implementation </a:t>
            </a:r>
          </a:p>
          <a:p>
            <a:pPr lvl="1"/>
            <a:r>
              <a:rPr lang="en-US" dirty="0"/>
              <a:t>By annotation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By XML Configuration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 AspectJ (2)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36" y="4401875"/>
            <a:ext cx="4691469" cy="1644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00" y="1989000"/>
            <a:ext cx="4660540" cy="15128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@Aspect</a:t>
            </a:r>
          </a:p>
          <a:p>
            <a:pPr lvl="1"/>
            <a:r>
              <a:rPr lang="en-US" dirty="0"/>
              <a:t>Declares the class as aspect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Pointcut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Declares the </a:t>
            </a:r>
            <a:r>
              <a:rPr lang="en-US" dirty="0" err="1"/>
              <a:t>pointcut</a:t>
            </a:r>
            <a:r>
              <a:rPr lang="en-US" dirty="0"/>
              <a:t> expression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@Before</a:t>
            </a:r>
          </a:p>
          <a:p>
            <a:pPr lvl="1"/>
            <a:r>
              <a:rPr lang="en-US" dirty="0"/>
              <a:t>Declares the before advice</a:t>
            </a:r>
          </a:p>
          <a:p>
            <a:pPr lvl="1"/>
            <a:r>
              <a:rPr lang="en-US" dirty="0"/>
              <a:t>Applied before calling the actual method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AspectJ Annotations in Spring</a:t>
            </a:r>
            <a:r>
              <a:rPr lang="bg-BG" dirty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AOP</a:t>
            </a:r>
          </a:p>
          <a:p>
            <a:r>
              <a:rPr lang="en-GB" dirty="0"/>
              <a:t>Why do we use AOP?</a:t>
            </a:r>
          </a:p>
          <a:p>
            <a:r>
              <a:rPr lang="en-US" dirty="0"/>
              <a:t>AOP Concepts and Terminologies</a:t>
            </a:r>
          </a:p>
          <a:p>
            <a:r>
              <a:rPr lang="en-US" dirty="0"/>
              <a:t>Spring AOP AspectJ Annotations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@After </a:t>
            </a:r>
          </a:p>
          <a:p>
            <a:pPr lvl="1"/>
            <a:r>
              <a:rPr lang="en-US" dirty="0"/>
              <a:t>Declares the after advice</a:t>
            </a:r>
          </a:p>
          <a:p>
            <a:pPr lvl="1"/>
            <a:r>
              <a:rPr lang="en-US" dirty="0"/>
              <a:t>Applied after calling the actual method and before </a:t>
            </a:r>
            <a:br>
              <a:rPr lang="en-US" dirty="0"/>
            </a:br>
            <a:r>
              <a:rPr lang="en-US" dirty="0"/>
              <a:t>returning result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AfterReturning</a:t>
            </a:r>
            <a:r>
              <a:rPr lang="en-US" b="1" dirty="0">
                <a:solidFill>
                  <a:schemeClr val="bg1"/>
                </a:solidFill>
              </a:rPr>
              <a:t> </a:t>
            </a:r>
          </a:p>
          <a:p>
            <a:pPr lvl="1"/>
            <a:r>
              <a:rPr lang="en-US" dirty="0"/>
              <a:t>Declares the after returning advice</a:t>
            </a:r>
          </a:p>
          <a:p>
            <a:pPr lvl="1"/>
            <a:r>
              <a:rPr lang="en-US" dirty="0"/>
              <a:t>Applied after calling the actual method and before returning result, can get the result value in the advice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AspectJ Annotations in Spring (2)</a:t>
            </a:r>
          </a:p>
        </p:txBody>
      </p:sp>
    </p:spTree>
    <p:extLst>
      <p:ext uri="{BB962C8B-B14F-4D97-AF65-F5344CB8AC3E}">
        <p14:creationId xmlns:p14="http://schemas.microsoft.com/office/powerpoint/2010/main" val="2156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@Around</a:t>
            </a:r>
          </a:p>
          <a:p>
            <a:pPr lvl="1"/>
            <a:r>
              <a:rPr lang="en-US" dirty="0"/>
              <a:t>Declares the around advice</a:t>
            </a:r>
          </a:p>
          <a:p>
            <a:pPr lvl="1"/>
            <a:r>
              <a:rPr lang="en-US" dirty="0"/>
              <a:t>Applied before and after calling the actual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AfterThrowing</a:t>
            </a:r>
            <a:r>
              <a:rPr lang="en-US" b="1" dirty="0">
                <a:solidFill>
                  <a:schemeClr val="bg1"/>
                </a:solidFill>
              </a:rPr>
              <a:t> </a:t>
            </a:r>
          </a:p>
          <a:p>
            <a:pPr lvl="1"/>
            <a:r>
              <a:rPr lang="en-US" dirty="0"/>
              <a:t>Declares the throws advice</a:t>
            </a:r>
          </a:p>
          <a:p>
            <a:pPr lvl="1"/>
            <a:r>
              <a:rPr lang="en-US" dirty="0"/>
              <a:t>Applied if actual method throws exception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AspectJ Annotations in Spring (3)</a:t>
            </a:r>
          </a:p>
        </p:txBody>
      </p:sp>
    </p:spTree>
    <p:extLst>
      <p:ext uri="{BB962C8B-B14F-4D97-AF65-F5344CB8AC3E}">
        <p14:creationId xmlns:p14="http://schemas.microsoft.com/office/powerpoint/2010/main" val="26306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Pointcut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expression language </a:t>
            </a:r>
            <a:r>
              <a:rPr lang="en-US" dirty="0"/>
              <a:t>of Spring AOP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Pointcut</a:t>
            </a:r>
            <a:r>
              <a:rPr lang="en-US" dirty="0"/>
              <a:t> annotation is used to define the </a:t>
            </a:r>
            <a:r>
              <a:rPr lang="en-US" dirty="0" err="1"/>
              <a:t>pointcut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</a:t>
            </a:r>
            <a:r>
              <a:rPr lang="en-US" b="1" dirty="0">
                <a:solidFill>
                  <a:schemeClr val="bg1"/>
                </a:solidFill>
              </a:rPr>
              <a:t>refer the </a:t>
            </a:r>
            <a:r>
              <a:rPr lang="en-US" b="1" dirty="0" err="1">
                <a:solidFill>
                  <a:schemeClr val="bg1"/>
                </a:solidFill>
              </a:rPr>
              <a:t>pointcut</a:t>
            </a:r>
            <a:r>
              <a:rPr lang="en-US" b="1" dirty="0">
                <a:solidFill>
                  <a:schemeClr val="bg1"/>
                </a:solidFill>
              </a:rPr>
              <a:t> expression by name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Pointcut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62" y="4014000"/>
            <a:ext cx="8791310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Applied on all the public methods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Applied on all methods of Student class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Applied on all setter methods of Student class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Applied on all methods of class that returns an int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966000" y="1824624"/>
            <a:ext cx="8383429" cy="6055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"execution(public * *(..))"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Pointcut Expressions</a:t>
            </a:r>
            <a:endParaRPr lang="en-US" dirty="0"/>
          </a:p>
        </p:txBody>
      </p:sp>
      <p:sp>
        <p:nvSpPr>
          <p:cNvPr id="9" name="Текстов контейнер 7"/>
          <p:cNvSpPr txBox="1">
            <a:spLocks/>
          </p:cNvSpPr>
          <p:nvPr/>
        </p:nvSpPr>
        <p:spPr>
          <a:xfrm>
            <a:off x="966000" y="3218365"/>
            <a:ext cx="83893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"execution(* Student.*(..))"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 </a:t>
            </a:r>
          </a:p>
        </p:txBody>
      </p:sp>
      <p:sp>
        <p:nvSpPr>
          <p:cNvPr id="10" name="Текстов контейнер 7"/>
          <p:cNvSpPr txBox="1">
            <a:spLocks/>
          </p:cNvSpPr>
          <p:nvPr/>
        </p:nvSpPr>
        <p:spPr>
          <a:xfrm>
            <a:off x="965999" y="4732880"/>
            <a:ext cx="83893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"execution(* </a:t>
            </a:r>
            <a:r>
              <a:rPr lang="en-US" dirty="0" err="1">
                <a:solidFill>
                  <a:schemeClr val="tx1"/>
                </a:solidFill>
              </a:rPr>
              <a:t>Student.set</a:t>
            </a:r>
            <a:r>
              <a:rPr lang="en-US" dirty="0">
                <a:solidFill>
                  <a:schemeClr val="tx1"/>
                </a:solidFill>
              </a:rPr>
              <a:t>*(..))"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Текстов контейнер 7"/>
          <p:cNvSpPr txBox="1">
            <a:spLocks/>
          </p:cNvSpPr>
          <p:nvPr/>
        </p:nvSpPr>
        <p:spPr>
          <a:xfrm>
            <a:off x="966000" y="6068473"/>
            <a:ext cx="838938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 Student. *(..))"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6629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remember from previous slides our Student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2349000"/>
            <a:ext cx="8325000" cy="3702846"/>
          </a:xfrm>
        </p:spPr>
        <p:txBody>
          <a:bodyPr/>
          <a:lstStyle/>
          <a:p>
            <a:r>
              <a:rPr lang="en-US" sz="3000" dirty="0"/>
              <a:t>public class Student {</a:t>
            </a:r>
          </a:p>
          <a:p>
            <a:r>
              <a:rPr lang="en-US" sz="3000" dirty="0"/>
              <a:t>	public void </a:t>
            </a:r>
            <a:r>
              <a:rPr lang="en-US" sz="3000" dirty="0" err="1"/>
              <a:t>actionOne</a:t>
            </a:r>
            <a:r>
              <a:rPr lang="en-US" sz="3000" dirty="0"/>
              <a:t>(){...};</a:t>
            </a:r>
          </a:p>
          <a:p>
            <a:r>
              <a:rPr lang="en-US" sz="3000" dirty="0"/>
              <a:t>	public void </a:t>
            </a:r>
            <a:r>
              <a:rPr lang="en-US" sz="3000" dirty="0" err="1"/>
              <a:t>actionTwo</a:t>
            </a:r>
            <a:r>
              <a:rPr lang="en-US" sz="3000" dirty="0"/>
              <a:t>(){...};</a:t>
            </a:r>
          </a:p>
          <a:p>
            <a:r>
              <a:rPr lang="en-US" sz="3000" dirty="0"/>
              <a:t>	public void </a:t>
            </a:r>
            <a:r>
              <a:rPr lang="en-US" sz="3000" dirty="0" err="1"/>
              <a:t>actionThree</a:t>
            </a:r>
            <a:r>
              <a:rPr lang="en-US" sz="3000" dirty="0"/>
              <a:t>(){...};</a:t>
            </a:r>
          </a:p>
          <a:p>
            <a:r>
              <a:rPr lang="en-US" sz="3000" dirty="0"/>
              <a:t>	public void </a:t>
            </a:r>
            <a:r>
              <a:rPr lang="en-US" sz="3000" dirty="0" err="1"/>
              <a:t>actionFour</a:t>
            </a:r>
            <a:r>
              <a:rPr lang="en-US" sz="3000" dirty="0"/>
              <a:t>(){...};</a:t>
            </a:r>
          </a:p>
          <a:p>
            <a:r>
              <a:rPr lang="en-US" sz="3000" dirty="0"/>
              <a:t>	public void </a:t>
            </a:r>
            <a:r>
              <a:rPr lang="en-US" sz="3000" dirty="0" err="1"/>
              <a:t>actionFive</a:t>
            </a:r>
            <a:r>
              <a:rPr lang="en-US" sz="3000" dirty="0"/>
              <a:t>(){...};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for AOP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need to create a class with </a:t>
            </a:r>
            <a:r>
              <a:rPr lang="en-US" sz="3200" b="1" dirty="0">
                <a:solidFill>
                  <a:schemeClr val="bg1"/>
                </a:solidFill>
              </a:rPr>
              <a:t>@Aspect</a:t>
            </a:r>
            <a:r>
              <a:rPr lang="en-US" sz="3200" dirty="0"/>
              <a:t>, that contains all advices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303499" y="2124000"/>
            <a:ext cx="9585000" cy="422421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@Aspect</a:t>
            </a:r>
          </a:p>
          <a:p>
            <a:r>
              <a:rPr lang="en-US" sz="2800" dirty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800" dirty="0"/>
              <a:t>public class </a:t>
            </a:r>
            <a:r>
              <a:rPr lang="en-US" sz="2800" dirty="0" err="1"/>
              <a:t>TrackStudent</a:t>
            </a:r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@</a:t>
            </a:r>
            <a:r>
              <a:rPr lang="en-US" sz="2800" dirty="0" err="1">
                <a:solidFill>
                  <a:schemeClr val="bg1"/>
                </a:solidFill>
              </a:rPr>
              <a:t>Pointcut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/>
              <a:t>"execution(* Student.*(..))"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sz="2800" dirty="0"/>
              <a:t>	public track(){}</a:t>
            </a:r>
          </a:p>
          <a:p>
            <a:r>
              <a:rPr lang="en-US" sz="2800" dirty="0"/>
              <a:t>	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	//Can have more than one </a:t>
            </a:r>
            <a:r>
              <a:rPr lang="en-US" sz="2800" i="1" dirty="0" err="1">
                <a:solidFill>
                  <a:schemeClr val="accent2"/>
                </a:solidFill>
              </a:rPr>
              <a:t>pointcuts</a:t>
            </a:r>
            <a:endParaRPr lang="en-US" sz="2800" i="1" dirty="0">
              <a:solidFill>
                <a:schemeClr val="accent2"/>
              </a:solidFill>
            </a:endParaRPr>
          </a:p>
          <a:p>
            <a:r>
              <a:rPr lang="en-US" sz="2800" i="1" dirty="0">
                <a:solidFill>
                  <a:schemeClr val="accent2"/>
                </a:solidFill>
              </a:rPr>
              <a:t>	//Here place all advices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Aspect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before advice</a:t>
            </a:r>
            <a:r>
              <a:rPr lang="en-US" dirty="0"/>
              <a:t> to our </a:t>
            </a:r>
            <a:r>
              <a:rPr lang="en-US" dirty="0" err="1"/>
              <a:t>TrackStudent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43124" y="1967765"/>
            <a:ext cx="11309139" cy="4017846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@Aspect</a:t>
            </a:r>
          </a:p>
          <a:p>
            <a:r>
              <a:rPr lang="en-US" sz="2600" dirty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600" dirty="0"/>
              <a:t>public class </a:t>
            </a:r>
            <a:r>
              <a:rPr lang="en-US" sz="2600" dirty="0" err="1"/>
              <a:t>TrackStudent</a:t>
            </a:r>
            <a:r>
              <a:rPr lang="en-US" sz="2600" dirty="0"/>
              <a:t> {</a:t>
            </a:r>
          </a:p>
          <a:p>
            <a:r>
              <a:rPr lang="en-US" sz="2600" dirty="0"/>
              <a:t>	@</a:t>
            </a:r>
            <a:r>
              <a:rPr lang="en-US" sz="2600" dirty="0" err="1"/>
              <a:t>Pointcut</a:t>
            </a:r>
            <a:r>
              <a:rPr lang="en-US" sz="2600" dirty="0"/>
              <a:t>("execution(* Student.*(..))")</a:t>
            </a:r>
          </a:p>
          <a:p>
            <a:r>
              <a:rPr lang="en-US" sz="2600" dirty="0"/>
              <a:t>	public </a:t>
            </a:r>
            <a:r>
              <a:rPr lang="en-US" sz="2600" dirty="0">
                <a:solidFill>
                  <a:schemeClr val="bg1"/>
                </a:solidFill>
              </a:rPr>
              <a:t>track</a:t>
            </a:r>
            <a:r>
              <a:rPr lang="en-US" sz="2600" dirty="0"/>
              <a:t>(){}</a:t>
            </a:r>
          </a:p>
          <a:p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@Before</a:t>
            </a:r>
            <a:r>
              <a:rPr lang="en-US" sz="2600" dirty="0"/>
              <a:t>("</a:t>
            </a:r>
            <a:r>
              <a:rPr lang="en-US" sz="2600" dirty="0">
                <a:solidFill>
                  <a:schemeClr val="bg1"/>
                </a:solidFill>
              </a:rPr>
              <a:t>track</a:t>
            </a:r>
            <a:r>
              <a:rPr lang="en-US" sz="2600" dirty="0"/>
              <a:t>()") </a:t>
            </a:r>
            <a:r>
              <a:rPr lang="en-US" sz="2600" i="1" dirty="0">
                <a:solidFill>
                  <a:schemeClr val="accent2"/>
                </a:solidFill>
              </a:rPr>
              <a:t>// Execute before track </a:t>
            </a:r>
            <a:r>
              <a:rPr lang="en-US" sz="2600" i="1" dirty="0" err="1">
                <a:solidFill>
                  <a:schemeClr val="accent2"/>
                </a:solidFill>
              </a:rPr>
              <a:t>pointcut</a:t>
            </a:r>
            <a:r>
              <a:rPr lang="en-US" sz="2600" dirty="0"/>
              <a:t>	</a:t>
            </a:r>
          </a:p>
          <a:p>
            <a:r>
              <a:rPr lang="en-US" sz="2600" dirty="0"/>
              <a:t>	public void </a:t>
            </a:r>
            <a:r>
              <a:rPr lang="en-US" sz="2600" dirty="0" err="1"/>
              <a:t>beforeAdvice</a:t>
            </a:r>
            <a:r>
              <a:rPr lang="en-US" sz="2600" dirty="0"/>
              <a:t>(</a:t>
            </a:r>
            <a:r>
              <a:rPr lang="en-US" sz="2600" dirty="0" err="1"/>
              <a:t>JoinPoint</a:t>
            </a:r>
            <a:r>
              <a:rPr lang="en-US" sz="2600" dirty="0"/>
              <a:t> </a:t>
            </a:r>
            <a:r>
              <a:rPr lang="en-US" sz="2600" dirty="0" err="1"/>
              <a:t>joinPoint</a:t>
            </a:r>
            <a:r>
              <a:rPr lang="en-US" sz="2600" dirty="0"/>
              <a:t>){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System.out.println</a:t>
            </a:r>
            <a:r>
              <a:rPr lang="en-US" sz="2600" dirty="0"/>
              <a:t>("Before advice executed");</a:t>
            </a:r>
          </a:p>
          <a:p>
            <a:r>
              <a:rPr lang="en-US" sz="2600" dirty="0"/>
              <a:t>}}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@Before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after advice to our </a:t>
            </a:r>
            <a:r>
              <a:rPr lang="en-US" dirty="0" err="1"/>
              <a:t>TrackStudent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5867" y="2047291"/>
            <a:ext cx="11380364" cy="399914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@Aspect</a:t>
            </a:r>
          </a:p>
          <a:p>
            <a:r>
              <a:rPr lang="en-US" sz="2600" dirty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600" dirty="0"/>
              <a:t>public class </a:t>
            </a:r>
            <a:r>
              <a:rPr lang="en-US" sz="2600" dirty="0" err="1"/>
              <a:t>TrackStudent</a:t>
            </a:r>
            <a:r>
              <a:rPr lang="en-US" sz="2600" dirty="0"/>
              <a:t> {</a:t>
            </a:r>
          </a:p>
          <a:p>
            <a:r>
              <a:rPr lang="en-US" sz="2600" dirty="0"/>
              <a:t>	@</a:t>
            </a:r>
            <a:r>
              <a:rPr lang="en-US" sz="2600" dirty="0" err="1"/>
              <a:t>Pointcut</a:t>
            </a:r>
            <a:r>
              <a:rPr lang="en-US" sz="2600" dirty="0"/>
              <a:t>("execution(* Student.*(..))")</a:t>
            </a:r>
          </a:p>
          <a:p>
            <a:r>
              <a:rPr lang="en-US" sz="2600" dirty="0"/>
              <a:t>	public </a:t>
            </a:r>
            <a:r>
              <a:rPr lang="en-US" sz="2600" dirty="0">
                <a:solidFill>
                  <a:schemeClr val="bg1"/>
                </a:solidFill>
              </a:rPr>
              <a:t>track</a:t>
            </a:r>
            <a:r>
              <a:rPr lang="en-US" sz="2600" dirty="0"/>
              <a:t>(){}</a:t>
            </a:r>
          </a:p>
          <a:p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@After</a:t>
            </a:r>
            <a:r>
              <a:rPr lang="en-US" sz="2600" dirty="0"/>
              <a:t>("</a:t>
            </a:r>
            <a:r>
              <a:rPr lang="en-US" sz="2600" dirty="0">
                <a:solidFill>
                  <a:schemeClr val="bg1"/>
                </a:solidFill>
              </a:rPr>
              <a:t>track</a:t>
            </a:r>
            <a:r>
              <a:rPr lang="en-US" sz="2600" dirty="0"/>
              <a:t>()") </a:t>
            </a:r>
            <a:r>
              <a:rPr lang="en-US" sz="2600" i="1" dirty="0">
                <a:solidFill>
                  <a:schemeClr val="accent2"/>
                </a:solidFill>
              </a:rPr>
              <a:t>// Execute after track </a:t>
            </a:r>
            <a:r>
              <a:rPr lang="en-US" sz="2600" i="1" dirty="0" err="1">
                <a:solidFill>
                  <a:schemeClr val="accent2"/>
                </a:solidFill>
              </a:rPr>
              <a:t>pointcut</a:t>
            </a:r>
            <a:r>
              <a:rPr lang="en-US" sz="2600" dirty="0"/>
              <a:t>	</a:t>
            </a:r>
          </a:p>
          <a:p>
            <a:r>
              <a:rPr lang="en-US" sz="2600" dirty="0"/>
              <a:t>	public void </a:t>
            </a:r>
            <a:r>
              <a:rPr lang="en-US" sz="2600" dirty="0" err="1"/>
              <a:t>afterAdvice</a:t>
            </a:r>
            <a:r>
              <a:rPr lang="en-US" sz="2600" dirty="0"/>
              <a:t>(</a:t>
            </a:r>
            <a:r>
              <a:rPr lang="en-US" sz="2600" dirty="0" err="1"/>
              <a:t>JoinPoint</a:t>
            </a:r>
            <a:r>
              <a:rPr lang="en-US" sz="2600" dirty="0"/>
              <a:t> </a:t>
            </a:r>
            <a:r>
              <a:rPr lang="en-US" sz="2600" dirty="0" err="1"/>
              <a:t>joinPoint</a:t>
            </a:r>
            <a:r>
              <a:rPr lang="en-US" sz="2600" dirty="0"/>
              <a:t>){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System.out.println</a:t>
            </a:r>
            <a:r>
              <a:rPr lang="en-US" sz="2600" dirty="0"/>
              <a:t>("After advice executed");</a:t>
            </a:r>
          </a:p>
          <a:p>
            <a:r>
              <a:rPr lang="en-US" sz="2600" dirty="0"/>
              <a:t>} 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@After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after returning advice to our </a:t>
            </a:r>
            <a:r>
              <a:rPr lang="en-US" dirty="0" err="1"/>
              <a:t>TrackStudent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90406" y="1931154"/>
            <a:ext cx="11561857" cy="3999144"/>
          </a:xfrm>
        </p:spPr>
        <p:txBody>
          <a:bodyPr/>
          <a:lstStyle/>
          <a:p>
            <a:r>
              <a:rPr lang="en-US" sz="2600" dirty="0"/>
              <a:t>...</a:t>
            </a:r>
          </a:p>
          <a:p>
            <a:r>
              <a:rPr lang="en-US" sz="2600" dirty="0">
                <a:solidFill>
                  <a:schemeClr val="bg1"/>
                </a:solidFill>
              </a:rPr>
              <a:t>@</a:t>
            </a:r>
            <a:r>
              <a:rPr lang="en-US" sz="2600" dirty="0" err="1">
                <a:solidFill>
                  <a:schemeClr val="bg1"/>
                </a:solidFill>
              </a:rPr>
              <a:t>AfterReturning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/>
              <a:t>(</a:t>
            </a:r>
            <a:r>
              <a:rPr lang="en-US" sz="2600" dirty="0" err="1"/>
              <a:t>pointcut</a:t>
            </a:r>
            <a:r>
              <a:rPr lang="en-US" sz="2600" dirty="0"/>
              <a:t>="</a:t>
            </a:r>
            <a:r>
              <a:rPr lang="en-US" sz="2600" dirty="0">
                <a:solidFill>
                  <a:schemeClr val="bg1"/>
                </a:solidFill>
              </a:rPr>
              <a:t>execution(* </a:t>
            </a:r>
            <a:r>
              <a:rPr lang="en-US" sz="2600" dirty="0" err="1">
                <a:solidFill>
                  <a:schemeClr val="bg1"/>
                </a:solidFill>
              </a:rPr>
              <a:t>Student.action</a:t>
            </a:r>
            <a:r>
              <a:rPr lang="en-US" sz="2600" dirty="0">
                <a:solidFill>
                  <a:schemeClr val="bg1"/>
                </a:solidFill>
              </a:rPr>
              <a:t>())</a:t>
            </a:r>
            <a:r>
              <a:rPr lang="en-US" sz="2600" dirty="0"/>
              <a:t>",returning="</a:t>
            </a:r>
            <a:r>
              <a:rPr lang="en-US" sz="2600" dirty="0">
                <a:solidFill>
                  <a:schemeClr val="bg1"/>
                </a:solidFill>
              </a:rPr>
              <a:t>result</a:t>
            </a:r>
            <a:r>
              <a:rPr lang="en-US" sz="2600" dirty="0"/>
              <a:t>") </a:t>
            </a:r>
          </a:p>
          <a:p>
            <a:r>
              <a:rPr lang="en-US" sz="2600" dirty="0"/>
              <a:t>public void </a:t>
            </a:r>
            <a:r>
              <a:rPr lang="en-US" sz="2600" dirty="0" err="1"/>
              <a:t>afterReturning</a:t>
            </a:r>
            <a:r>
              <a:rPr lang="en-US" sz="2600" dirty="0"/>
              <a:t>(</a:t>
            </a:r>
            <a:r>
              <a:rPr lang="en-US" sz="2600" dirty="0" err="1"/>
              <a:t>JoinPoint</a:t>
            </a:r>
            <a:r>
              <a:rPr lang="en-US" sz="2600" dirty="0"/>
              <a:t> </a:t>
            </a:r>
            <a:r>
              <a:rPr lang="en-US" sz="2600" dirty="0" err="1"/>
              <a:t>joinPoint</a:t>
            </a:r>
            <a:r>
              <a:rPr lang="en-US" sz="2600" dirty="0"/>
              <a:t>, </a:t>
            </a:r>
            <a:br>
              <a:rPr lang="en-US" sz="2600" dirty="0"/>
            </a:br>
            <a:r>
              <a:rPr lang="en-US" sz="2600" dirty="0"/>
              <a:t>						</a:t>
            </a:r>
            <a:r>
              <a:rPr lang="en-US" sz="2600" dirty="0">
                <a:solidFill>
                  <a:schemeClr val="bg1"/>
                </a:solidFill>
              </a:rPr>
              <a:t>Object result</a:t>
            </a:r>
            <a:r>
              <a:rPr lang="en-US" sz="2600" dirty="0"/>
              <a:t>){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System.out.println</a:t>
            </a:r>
            <a:r>
              <a:rPr lang="en-US" sz="2600" dirty="0"/>
              <a:t>("</a:t>
            </a:r>
            <a:r>
              <a:rPr lang="en-US" sz="2600" dirty="0" err="1"/>
              <a:t>AfterReturning</a:t>
            </a:r>
            <a:r>
              <a:rPr lang="en-US" sz="2600" dirty="0"/>
              <a:t> advice executed");</a:t>
            </a:r>
          </a:p>
          <a:p>
            <a:r>
              <a:rPr lang="en-US" sz="2600" dirty="0"/>
              <a:t>	</a:t>
            </a:r>
            <a:r>
              <a:rPr lang="en-US" sz="2600" i="1" dirty="0">
                <a:solidFill>
                  <a:schemeClr val="accent2"/>
                </a:solidFill>
              </a:rPr>
              <a:t>//In </a:t>
            </a:r>
            <a:r>
              <a:rPr lang="en-US" sz="2600" i="1" dirty="0" err="1">
                <a:solidFill>
                  <a:schemeClr val="accent2"/>
                </a:solidFill>
              </a:rPr>
              <a:t>AfterReturning</a:t>
            </a:r>
            <a:r>
              <a:rPr lang="en-US" sz="2600" i="1" dirty="0">
                <a:solidFill>
                  <a:schemeClr val="accent2"/>
                </a:solidFill>
              </a:rPr>
              <a:t> we can get the result of </a:t>
            </a:r>
            <a:r>
              <a:rPr lang="en-US" sz="2600" i="1" dirty="0" err="1">
                <a:solidFill>
                  <a:schemeClr val="accent2"/>
                </a:solidFill>
              </a:rPr>
              <a:t>pointcut</a:t>
            </a:r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...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@AfterReturning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687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around advice </a:t>
            </a:r>
            <a:r>
              <a:rPr lang="en-US" dirty="0"/>
              <a:t>to our </a:t>
            </a:r>
            <a:r>
              <a:rPr lang="en-US" dirty="0" err="1"/>
              <a:t>TrackStudent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530534" y="1900265"/>
            <a:ext cx="11131029" cy="44803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@Around(</a:t>
            </a:r>
            <a:r>
              <a:rPr lang="en-US" dirty="0"/>
              <a:t>"</a:t>
            </a:r>
            <a:r>
              <a:rPr lang="en-US" dirty="0">
                <a:solidFill>
                  <a:schemeClr val="bg1"/>
                </a:solidFill>
              </a:rPr>
              <a:t>track()</a:t>
            </a:r>
            <a:r>
              <a:rPr lang="en-US" dirty="0"/>
              <a:t>"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/>
              <a:t>public Object </a:t>
            </a:r>
            <a:r>
              <a:rPr lang="en-US" dirty="0" err="1"/>
              <a:t>aroundAdvices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ProceedingJoinPoint</a:t>
            </a:r>
            <a:r>
              <a:rPr lang="en-US" dirty="0"/>
              <a:t> </a:t>
            </a:r>
            <a:r>
              <a:rPr lang="en-US" dirty="0" err="1"/>
              <a:t>pjp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					throws </a:t>
            </a:r>
            <a:r>
              <a:rPr lang="en-US" dirty="0" err="1"/>
              <a:t>Throwable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("Before calling");</a:t>
            </a:r>
          </a:p>
          <a:p>
            <a:r>
              <a:rPr lang="en-US" dirty="0"/>
              <a:t>	Object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pjp.proceed</a:t>
            </a:r>
            <a:r>
              <a:rPr lang="en-US" dirty="0"/>
              <a:t>();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>
                <a:solidFill>
                  <a:schemeClr val="accent2"/>
                </a:solidFill>
              </a:rPr>
              <a:t>//We need to pass the </a:t>
            </a:r>
            <a:r>
              <a:rPr lang="en-US" i="1" dirty="0" err="1">
                <a:solidFill>
                  <a:schemeClr val="accent2"/>
                </a:solidFill>
              </a:rPr>
              <a:t>pjp</a:t>
            </a:r>
            <a:r>
              <a:rPr lang="en-US" i="1" dirty="0">
                <a:solidFill>
                  <a:schemeClr val="accent2"/>
                </a:solidFill>
              </a:rPr>
              <a:t> references in the advice 			method, so that we can proceed 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		the request by calling the proceed method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("After calling");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...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@Around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Add after throwing advice to our </a:t>
            </a:r>
            <a:r>
              <a:rPr lang="en-US" dirty="0" err="1"/>
              <a:t>TrackStudent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336000" y="1931154"/>
            <a:ext cx="11234765" cy="4419259"/>
          </a:xfrm>
        </p:spPr>
        <p:txBody>
          <a:bodyPr/>
          <a:lstStyle/>
          <a:p>
            <a:r>
              <a:rPr lang="en-US" sz="2600" dirty="0"/>
              <a:t>...</a:t>
            </a:r>
          </a:p>
          <a:p>
            <a:r>
              <a:rPr lang="en-US" sz="2600" dirty="0">
                <a:solidFill>
                  <a:schemeClr val="bg1"/>
                </a:solidFill>
              </a:rPr>
              <a:t>@</a:t>
            </a:r>
            <a:r>
              <a:rPr lang="en-US" sz="2600" dirty="0" err="1">
                <a:solidFill>
                  <a:schemeClr val="bg1"/>
                </a:solidFill>
              </a:rPr>
              <a:t>AfterThrowing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/>
              <a:t>(</a:t>
            </a:r>
            <a:r>
              <a:rPr lang="en-US" sz="2600" dirty="0" err="1"/>
              <a:t>pointcut</a:t>
            </a:r>
            <a:r>
              <a:rPr lang="en-US" sz="2600" dirty="0"/>
              <a:t>="</a:t>
            </a:r>
            <a:r>
              <a:rPr lang="en-US" sz="2600" dirty="0">
                <a:solidFill>
                  <a:schemeClr val="bg1"/>
                </a:solidFill>
              </a:rPr>
              <a:t>execution(* </a:t>
            </a:r>
            <a:r>
              <a:rPr lang="en-US" sz="2600" dirty="0" err="1">
                <a:solidFill>
                  <a:schemeClr val="bg1"/>
                </a:solidFill>
              </a:rPr>
              <a:t>Student.action</a:t>
            </a:r>
            <a:r>
              <a:rPr lang="en-US" sz="2600" dirty="0">
                <a:solidFill>
                  <a:schemeClr val="bg1"/>
                </a:solidFill>
              </a:rPr>
              <a:t>())</a:t>
            </a:r>
            <a:r>
              <a:rPr lang="en-US" sz="2600" dirty="0"/>
              <a:t>",throwing="</a:t>
            </a:r>
            <a:r>
              <a:rPr lang="en-US" sz="2600" dirty="0">
                <a:solidFill>
                  <a:schemeClr val="bg1"/>
                </a:solidFill>
              </a:rPr>
              <a:t>error</a:t>
            </a:r>
            <a:r>
              <a:rPr lang="en-US" sz="2600" dirty="0"/>
              <a:t>") </a:t>
            </a:r>
          </a:p>
          <a:p>
            <a:r>
              <a:rPr lang="en-US" sz="2600" dirty="0"/>
              <a:t>Public void </a:t>
            </a:r>
            <a:r>
              <a:rPr lang="en-US" sz="2600" dirty="0" err="1"/>
              <a:t>afterReturning</a:t>
            </a:r>
            <a:r>
              <a:rPr lang="en-US" sz="2600" dirty="0"/>
              <a:t>(</a:t>
            </a:r>
            <a:r>
              <a:rPr lang="en-US" sz="2600" dirty="0" err="1"/>
              <a:t>JoinPoint</a:t>
            </a:r>
            <a:r>
              <a:rPr lang="en-US" sz="2600" dirty="0"/>
              <a:t> </a:t>
            </a:r>
            <a:r>
              <a:rPr lang="en-US" sz="2600" dirty="0" err="1"/>
              <a:t>joinPoint</a:t>
            </a:r>
            <a:r>
              <a:rPr lang="en-US" sz="2600" dirty="0"/>
              <a:t>, </a:t>
            </a:r>
            <a:br>
              <a:rPr lang="en-US" sz="2600" dirty="0"/>
            </a:br>
            <a:r>
              <a:rPr lang="en-US" sz="2600" dirty="0"/>
              <a:t>					</a:t>
            </a:r>
            <a:r>
              <a:rPr lang="en-US" sz="2600" dirty="0" err="1">
                <a:solidFill>
                  <a:schemeClr val="bg1"/>
                </a:solidFill>
              </a:rPr>
              <a:t>Throwable</a:t>
            </a:r>
            <a:r>
              <a:rPr lang="en-US" sz="2600" dirty="0">
                <a:solidFill>
                  <a:schemeClr val="bg1"/>
                </a:solidFill>
              </a:rPr>
              <a:t> error</a:t>
            </a:r>
            <a:r>
              <a:rPr lang="en-US" sz="2600" dirty="0"/>
              <a:t>){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System.out.println</a:t>
            </a:r>
            <a:r>
              <a:rPr lang="en-US" sz="2600" dirty="0"/>
              <a:t>("</a:t>
            </a:r>
            <a:r>
              <a:rPr lang="en-US" sz="2600" dirty="0" err="1"/>
              <a:t>AfterReturning</a:t>
            </a:r>
            <a:r>
              <a:rPr lang="en-US" sz="2600" dirty="0"/>
              <a:t> advice executed");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System.out.println</a:t>
            </a:r>
            <a:r>
              <a:rPr lang="en-US" sz="2600" dirty="0"/>
              <a:t>("Exception is: " + error);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	//In </a:t>
            </a:r>
            <a:r>
              <a:rPr lang="en-US" sz="2600" i="1" dirty="0" err="1">
                <a:solidFill>
                  <a:schemeClr val="accent2"/>
                </a:solidFill>
              </a:rPr>
              <a:t>AfterThrowing</a:t>
            </a:r>
            <a:r>
              <a:rPr lang="en-US" sz="2600" i="1" dirty="0">
                <a:solidFill>
                  <a:schemeClr val="accent2"/>
                </a:solidFill>
              </a:rPr>
              <a:t> we can get the exception</a:t>
            </a:r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...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@AfterThrowing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two ways: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By annotation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By implementing interface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3981000" y="1811109"/>
            <a:ext cx="5801409" cy="13805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@Aspect</a:t>
            </a:r>
          </a:p>
          <a:p>
            <a:r>
              <a:rPr lang="en-US" dirty="0">
                <a:solidFill>
                  <a:schemeClr val="bg1"/>
                </a:solidFill>
              </a:rPr>
              <a:t>@Order(0) </a:t>
            </a:r>
          </a:p>
          <a:p>
            <a:r>
              <a:rPr lang="en-US" dirty="0"/>
              <a:t>public class </a:t>
            </a:r>
            <a:r>
              <a:rPr lang="en-US" dirty="0" err="1"/>
              <a:t>TrackStudent</a:t>
            </a:r>
            <a:r>
              <a:rPr lang="en-US" dirty="0"/>
              <a:t>{//...}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Aspects Ordering</a:t>
            </a:r>
            <a:endParaRPr lang="en-US" dirty="0"/>
          </a:p>
        </p:txBody>
      </p:sp>
      <p:sp>
        <p:nvSpPr>
          <p:cNvPr id="9" name="Текстов контейнер 8"/>
          <p:cNvSpPr txBox="1">
            <a:spLocks/>
          </p:cNvSpPr>
          <p:nvPr/>
        </p:nvSpPr>
        <p:spPr>
          <a:xfrm>
            <a:off x="1514007" y="3806635"/>
            <a:ext cx="8268402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@Aspect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TrackStudent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implements Ordered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//Override this method</a:t>
            </a:r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getOrder</a:t>
            </a:r>
            <a:r>
              <a:rPr lang="en-US" dirty="0"/>
              <a:t>(){ return 0;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accent1"/>
                </a:solidFill>
              </a:rPr>
              <a:t>AOP – Aspect Oriented Programming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Breaks the program logic into distinct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parts (called </a:t>
            </a:r>
            <a:r>
              <a:rPr lang="en-US" b="1" dirty="0">
                <a:solidFill>
                  <a:schemeClr val="accent1"/>
                </a:solidFill>
              </a:rPr>
              <a:t>concerns</a:t>
            </a:r>
            <a:r>
              <a:rPr lang="en-US" dirty="0">
                <a:solidFill>
                  <a:schemeClr val="bg2"/>
                </a:solidFill>
              </a:rPr>
              <a:t>) 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Maintenance is </a:t>
            </a:r>
            <a:r>
              <a:rPr lang="en-US" b="1" dirty="0">
                <a:solidFill>
                  <a:schemeClr val="accent1"/>
                </a:solidFill>
              </a:rPr>
              <a:t>easy</a:t>
            </a:r>
            <a:r>
              <a:rPr lang="en-US" dirty="0">
                <a:solidFill>
                  <a:schemeClr val="bg2"/>
                </a:solidFill>
              </a:rPr>
              <a:t> in </a:t>
            </a:r>
            <a:r>
              <a:rPr lang="en-US" b="1" dirty="0">
                <a:solidFill>
                  <a:schemeClr val="accent1"/>
                </a:solidFill>
              </a:rPr>
              <a:t>AOP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accent1"/>
                </a:solidFill>
              </a:rPr>
              <a:t>Spring AOP AspectJ Annotation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widely used approach is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AspectJ Annotation Style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0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12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3"/>
              </a:rPr>
              <a:t>softuni.bg</a:t>
            </a:r>
            <a:r>
              <a:rPr lang="en-US" noProof="1"/>
              <a:t>, </a:t>
            </a:r>
            <a:r>
              <a:rPr lang="en-US" noProof="1">
                <a:hlinkClick r:id="rId4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/>
              <a:t>Software University Foundation</a:t>
            </a:r>
            <a:endParaRPr lang="bg-BG"/>
          </a:p>
          <a:p>
            <a:pPr lvl="1"/>
            <a:r>
              <a:rPr lang="en-US" noProof="1">
                <a:hlinkClick r:id="rId5"/>
              </a:rPr>
              <a:t>softuni.foundation</a:t>
            </a:r>
            <a:endParaRPr lang="en-US" noProof="1"/>
          </a:p>
          <a:p>
            <a:r>
              <a:rPr lang="en-US"/>
              <a:t>Software University @ Facebook</a:t>
            </a:r>
          </a:p>
          <a:p>
            <a:pPr lvl="1"/>
            <a:r>
              <a:rPr lang="en-US" noProof="1">
                <a:hlinkClick r:id="rId6"/>
              </a:rPr>
              <a:t>facebook.com/SoftwareUniversity</a:t>
            </a:r>
            <a:endParaRPr lang="en-US" noProof="1"/>
          </a:p>
          <a:p>
            <a:r>
              <a:rPr lang="en-US"/>
              <a:t>Software University Forums</a:t>
            </a:r>
          </a:p>
          <a:p>
            <a:pPr lvl="1"/>
            <a:r>
              <a:rPr lang="en-US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course (slides, examples, demos, exercises, homework, documents, videos and other assets) is copyrighted content</a:t>
            </a:r>
          </a:p>
          <a:p>
            <a:r>
              <a:rPr lang="en-US"/>
              <a:t>Unauthorized copy, reproduction or use is illegal</a:t>
            </a:r>
          </a:p>
          <a:p>
            <a:r>
              <a:rPr lang="en-US"/>
              <a:t>© SoftUni – </a:t>
            </a:r>
            <a:r>
              <a:rPr lang="en-US">
                <a:hlinkClick r:id="rId3"/>
              </a:rPr>
              <a:t>https://about.softuni.bg/</a:t>
            </a:r>
            <a:endParaRPr lang="en-US"/>
          </a:p>
          <a:p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AOP</a:t>
            </a:r>
            <a:r>
              <a:rPr lang="en-US" dirty="0"/>
              <a:t> breaks the program logic into distinct parts </a:t>
            </a:r>
            <a:br>
              <a:rPr lang="en-US" dirty="0"/>
            </a:br>
            <a:r>
              <a:rPr lang="en-US" dirty="0"/>
              <a:t>(called </a:t>
            </a:r>
            <a:r>
              <a:rPr lang="en-US" b="1" dirty="0">
                <a:solidFill>
                  <a:schemeClr val="bg1"/>
                </a:solidFill>
              </a:rPr>
              <a:t>concerns</a:t>
            </a:r>
            <a:r>
              <a:rPr lang="en-US" dirty="0"/>
              <a:t>) 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Cross-cutting concern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Concern that can affect the whole application and </a:t>
            </a:r>
            <a:r>
              <a:rPr lang="en-US" b="1" dirty="0">
                <a:solidFill>
                  <a:schemeClr val="bg1"/>
                </a:solidFill>
              </a:rPr>
              <a:t>should be centralized in one location</a:t>
            </a:r>
            <a:r>
              <a:rPr lang="en-US" dirty="0"/>
              <a:t>, such as transaction management, authentication, logging, security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Aspect Oriented Programming AOP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We Use AOP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dynamically add the additional concern </a:t>
            </a:r>
            <a:r>
              <a:rPr lang="en-US" dirty="0"/>
              <a:t>before,</a:t>
            </a:r>
            <a:br>
              <a:rPr lang="en-US" dirty="0"/>
            </a:br>
            <a:r>
              <a:rPr lang="en-US" dirty="0"/>
              <a:t> after or around the actual logic</a:t>
            </a:r>
          </a:p>
          <a:p>
            <a:r>
              <a:rPr lang="en-US" dirty="0"/>
              <a:t>Suppose that we have to maintain methods </a:t>
            </a:r>
            <a:br>
              <a:rPr lang="en-US" dirty="0"/>
            </a:br>
            <a:r>
              <a:rPr lang="en-US" dirty="0"/>
              <a:t>and needs to do actions before or after they are called</a:t>
            </a:r>
          </a:p>
          <a:p>
            <a:r>
              <a:rPr lang="en-US" dirty="0"/>
              <a:t>We can solve the problem </a:t>
            </a:r>
            <a:r>
              <a:rPr lang="en-US" b="1" dirty="0">
                <a:solidFill>
                  <a:schemeClr val="bg1"/>
                </a:solidFill>
              </a:rPr>
              <a:t>with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AOP</a:t>
            </a:r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2624848" y="2574000"/>
            <a:ext cx="7274717" cy="2912758"/>
          </a:xfrm>
        </p:spPr>
        <p:txBody>
          <a:bodyPr/>
          <a:lstStyle/>
          <a:p>
            <a:r>
              <a:rPr lang="en-US" dirty="0"/>
              <a:t>public class Student{</a:t>
            </a:r>
          </a:p>
          <a:p>
            <a:r>
              <a:rPr lang="en-US" dirty="0"/>
              <a:t>	public void </a:t>
            </a:r>
            <a:r>
              <a:rPr lang="en-US" dirty="0" err="1"/>
              <a:t>actionOne</a:t>
            </a:r>
            <a:r>
              <a:rPr lang="en-US" dirty="0"/>
              <a:t>(){...};</a:t>
            </a:r>
          </a:p>
          <a:p>
            <a:r>
              <a:rPr lang="en-US" dirty="0"/>
              <a:t>	public void </a:t>
            </a:r>
            <a:r>
              <a:rPr lang="en-US" dirty="0" err="1"/>
              <a:t>actionTwo</a:t>
            </a:r>
            <a:r>
              <a:rPr lang="en-US" dirty="0"/>
              <a:t>(){...};</a:t>
            </a:r>
          </a:p>
          <a:p>
            <a:r>
              <a:rPr lang="en-US" dirty="0"/>
              <a:t>	public void </a:t>
            </a:r>
            <a:r>
              <a:rPr lang="en-US" dirty="0" err="1"/>
              <a:t>actionThree</a:t>
            </a:r>
            <a:r>
              <a:rPr lang="en-US" dirty="0"/>
              <a:t>(){...};</a:t>
            </a:r>
          </a:p>
          <a:p>
            <a:r>
              <a:rPr lang="en-US" dirty="0"/>
              <a:t>	public void </a:t>
            </a:r>
            <a:r>
              <a:rPr lang="en-US" dirty="0" err="1"/>
              <a:t>actionFour</a:t>
            </a:r>
            <a:r>
              <a:rPr lang="en-US" dirty="0"/>
              <a:t>(){...};</a:t>
            </a:r>
          </a:p>
          <a:p>
            <a:r>
              <a:rPr lang="en-US" dirty="0"/>
              <a:t>	public void </a:t>
            </a:r>
            <a:r>
              <a:rPr lang="en-US" dirty="0" err="1"/>
              <a:t>actionFive</a:t>
            </a:r>
            <a:r>
              <a:rPr lang="en-US" dirty="0"/>
              <a:t>(){...};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Student class </a:t>
            </a:r>
            <a:r>
              <a:rPr lang="en-US" dirty="0"/>
              <a:t>with some methods whose activity </a:t>
            </a:r>
            <a:br>
              <a:rPr lang="en-US" dirty="0"/>
            </a:br>
            <a:r>
              <a:rPr lang="en-US" dirty="0"/>
              <a:t>we want to track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Using AOP – Problem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46271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86000" y="1195931"/>
            <a:ext cx="5815597" cy="4957073"/>
          </a:xfrm>
        </p:spPr>
        <p:txBody>
          <a:bodyPr/>
          <a:lstStyle/>
          <a:p>
            <a:r>
              <a:rPr lang="en-US" b="1" dirty="0"/>
              <a:t>Solution </a:t>
            </a:r>
            <a:r>
              <a:rPr lang="en-US" b="1" dirty="0">
                <a:solidFill>
                  <a:schemeClr val="bg1"/>
                </a:solidFill>
              </a:rPr>
              <a:t>with AOP </a:t>
            </a:r>
          </a:p>
          <a:p>
            <a:pPr lvl="1"/>
            <a:r>
              <a:rPr lang="en-US" dirty="0"/>
              <a:t>We can define the </a:t>
            </a:r>
            <a:br>
              <a:rPr lang="en-US" dirty="0"/>
            </a:br>
            <a:r>
              <a:rPr lang="en-US" dirty="0"/>
              <a:t>additional concern like </a:t>
            </a:r>
            <a:br>
              <a:rPr lang="en-US" dirty="0"/>
            </a:br>
            <a:r>
              <a:rPr lang="en-US" dirty="0"/>
              <a:t>maintaining log, sending notification, etc. in the  method of a class</a:t>
            </a:r>
          </a:p>
          <a:p>
            <a:pPr lvl="1"/>
            <a:r>
              <a:rPr lang="en-US" dirty="0"/>
              <a:t>Maintenance is easy in </a:t>
            </a:r>
            <a:br>
              <a:rPr lang="en-US" dirty="0"/>
            </a:br>
            <a:r>
              <a:rPr lang="en-US" dirty="0"/>
              <a:t>AOP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r>
              <a:rPr lang="en-US" b="1" dirty="0"/>
              <a:t>Solution </a:t>
            </a:r>
            <a:r>
              <a:rPr lang="en-US" b="1" dirty="0">
                <a:solidFill>
                  <a:schemeClr val="bg1"/>
                </a:solidFill>
              </a:rPr>
              <a:t>without AOP</a:t>
            </a:r>
          </a:p>
          <a:p>
            <a:pPr lvl="1"/>
            <a:r>
              <a:rPr lang="en-US" dirty="0"/>
              <a:t>If we need to log all </a:t>
            </a:r>
            <a:br>
              <a:rPr lang="en-US" dirty="0"/>
            </a:br>
            <a:r>
              <a:rPr lang="en-US" dirty="0"/>
              <a:t>activity of student, we </a:t>
            </a:r>
            <a:br>
              <a:rPr lang="en-US" dirty="0"/>
            </a:br>
            <a:r>
              <a:rPr lang="en-US" dirty="0"/>
              <a:t>need to write additional code in all tracked methods</a:t>
            </a:r>
          </a:p>
          <a:p>
            <a:pPr lvl="1"/>
            <a:r>
              <a:rPr lang="en-US" dirty="0"/>
              <a:t>It leads to the maintenance problem.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Using AOP – Problem Sol</a:t>
            </a:r>
            <a:r>
              <a:rPr lang="en-US" dirty="0" err="1"/>
              <a:t>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86E286-70DD-436A-A438-E8C7271B4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5215AA-E4E7-4DCB-87B6-8BA8BBF11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CC7D5B-D9E2-4588-B014-C652582F059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970</Words>
  <Application>Microsoft Office PowerPoint</Application>
  <PresentationFormat>Widescreen</PresentationFormat>
  <Paragraphs>292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Aspect Oriented Programming AOP</vt:lpstr>
      <vt:lpstr>Table of Contents</vt:lpstr>
      <vt:lpstr>Have a Question?</vt:lpstr>
      <vt:lpstr>What is AOP</vt:lpstr>
      <vt:lpstr>Aspect Oriented Programming AOP (1)</vt:lpstr>
      <vt:lpstr>Why We Use AOP</vt:lpstr>
      <vt:lpstr>Why Use AOP</vt:lpstr>
      <vt:lpstr>Why Using AOP – Problem Example</vt:lpstr>
      <vt:lpstr>Why Using AOP – Problem Solution</vt:lpstr>
      <vt:lpstr>AOP Concepts and Terminology</vt:lpstr>
      <vt:lpstr>Terminologies</vt:lpstr>
      <vt:lpstr>Join Point</vt:lpstr>
      <vt:lpstr>Advices and Types</vt:lpstr>
      <vt:lpstr>Pointcut, Introduction, Target Object</vt:lpstr>
      <vt:lpstr> Aspect, Interceptor, AOP Proxy, Weaving</vt:lpstr>
      <vt:lpstr>Spring AOP AspectJ Annotations</vt:lpstr>
      <vt:lpstr>Spring AOP AspectJ (1)</vt:lpstr>
      <vt:lpstr>Spring AOP AspectJ (2)</vt:lpstr>
      <vt:lpstr>AspectJ Annotations in Spring (1)</vt:lpstr>
      <vt:lpstr>AspectJ Annotations in Spring (2)</vt:lpstr>
      <vt:lpstr>AspectJ Annotations in Spring (3)</vt:lpstr>
      <vt:lpstr>Pointcut</vt:lpstr>
      <vt:lpstr>Pointcut Expressions</vt:lpstr>
      <vt:lpstr>Examples</vt:lpstr>
      <vt:lpstr>Prepare for AOP Examples</vt:lpstr>
      <vt:lpstr>Create Aspect Class</vt:lpstr>
      <vt:lpstr>@Before Example</vt:lpstr>
      <vt:lpstr>@After Example</vt:lpstr>
      <vt:lpstr>@AfterReturning Example</vt:lpstr>
      <vt:lpstr>@Around Example</vt:lpstr>
      <vt:lpstr>@AfterThrowing Example</vt:lpstr>
      <vt:lpstr>Specifying Aspects Ordering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Programming AOP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152</cp:revision>
  <dcterms:created xsi:type="dcterms:W3CDTF">2018-05-23T13:08:44Z</dcterms:created>
  <dcterms:modified xsi:type="dcterms:W3CDTF">2023-01-30T08:42:43Z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