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86" r:id="rId10"/>
    <p:sldId id="261" r:id="rId11"/>
    <p:sldId id="292" r:id="rId12"/>
    <p:sldId id="293" r:id="rId13"/>
    <p:sldId id="296" r:id="rId14"/>
    <p:sldId id="297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89" r:id="rId23"/>
    <p:sldId id="269" r:id="rId24"/>
    <p:sldId id="270" r:id="rId25"/>
    <p:sldId id="271" r:id="rId26"/>
    <p:sldId id="272" r:id="rId27"/>
    <p:sldId id="273" r:id="rId28"/>
    <p:sldId id="288" r:id="rId29"/>
    <p:sldId id="274" r:id="rId30"/>
    <p:sldId id="295" r:id="rId31"/>
    <p:sldId id="291" r:id="rId32"/>
    <p:sldId id="276" r:id="rId33"/>
    <p:sldId id="290" r:id="rId34"/>
    <p:sldId id="275" r:id="rId35"/>
    <p:sldId id="277" r:id="rId36"/>
    <p:sldId id="283" r:id="rId37"/>
    <p:sldId id="613" r:id="rId38"/>
    <p:sldId id="617" r:id="rId39"/>
    <p:sldId id="285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B2A234-B2D9-422B-8CA6-6FE0F893BA0B}">
          <p14:sldIdLst>
            <p14:sldId id="256"/>
            <p14:sldId id="257"/>
            <p14:sldId id="258"/>
          </p14:sldIdLst>
        </p14:section>
        <p14:section name="Error Handling" id="{27B76345-109A-474B-B98C-27F3BFD558F7}">
          <p14:sldIdLst>
            <p14:sldId id="259"/>
            <p14:sldId id="260"/>
            <p14:sldId id="286"/>
            <p14:sldId id="261"/>
            <p14:sldId id="292"/>
            <p14:sldId id="293"/>
            <p14:sldId id="296"/>
            <p14:sldId id="297"/>
          </p14:sldIdLst>
        </p14:section>
        <p14:section name="HTTP Status Codes" id="{5D990881-8599-4998-AF2D-DE550EC8867F}">
          <p14:sldIdLst>
            <p14:sldId id="262"/>
            <p14:sldId id="263"/>
            <p14:sldId id="264"/>
          </p14:sldIdLst>
        </p14:section>
        <p14:section name="Controller-Based Error Handling" id="{92E641E5-F01B-403C-B1BE-938CE0C58085}">
          <p14:sldIdLst>
            <p14:sldId id="265"/>
            <p14:sldId id="266"/>
            <p14:sldId id="267"/>
            <p14:sldId id="268"/>
            <p14:sldId id="289"/>
            <p14:sldId id="269"/>
          </p14:sldIdLst>
        </p14:section>
        <p14:section name="Global Application Exception Handling" id="{E18CEFF2-FCE4-4741-9281-A5D872389D07}">
          <p14:sldIdLst>
            <p14:sldId id="270"/>
            <p14:sldId id="271"/>
            <p14:sldId id="272"/>
            <p14:sldId id="273"/>
            <p14:sldId id="288"/>
            <p14:sldId id="274"/>
            <p14:sldId id="295"/>
          </p14:sldIdLst>
        </p14:section>
        <p14:section name="Exception techniques use cases" id="{5579695F-B260-47D4-A388-5A8ADE2A09C5}">
          <p14:sldIdLst>
            <p14:sldId id="291"/>
            <p14:sldId id="276"/>
            <p14:sldId id="290"/>
            <p14:sldId id="275"/>
          </p14:sldIdLst>
        </p14:section>
        <p14:section name="Conclusion" id="{B076E5FE-DCC0-47C3-8095-A65C8C53CEE6}">
          <p14:sldIdLst>
            <p14:sldId id="277"/>
            <p14:sldId id="283"/>
            <p14:sldId id="613"/>
            <p14:sldId id="617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9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51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3.jpeg"/><Relationship Id="rId21" Type="http://schemas.openxmlformats.org/officeDocument/2006/relationships/image" Target="../media/image72.png"/><Relationship Id="rId7" Type="http://schemas.openxmlformats.org/officeDocument/2006/relationships/image" Target="../media/image6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4.png"/><Relationship Id="rId15" Type="http://schemas.openxmlformats.org/officeDocument/2006/relationships/image" Target="../media/image69.jpeg"/><Relationship Id="rId23" Type="http://schemas.openxmlformats.org/officeDocument/2006/relationships/image" Target="../media/image7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00" y="1303142"/>
            <a:ext cx="11401799" cy="882654"/>
          </a:xfrm>
        </p:spPr>
        <p:txBody>
          <a:bodyPr>
            <a:normAutofit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16124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DAD13-CDF4-49AF-BDDC-740FE65A6205}"/>
              </a:ext>
            </a:extLst>
          </p:cNvPr>
          <p:cNvGrpSpPr/>
          <p:nvPr/>
        </p:nvGrpSpPr>
        <p:grpSpPr>
          <a:xfrm>
            <a:off x="1162879" y="1938479"/>
            <a:ext cx="7343005" cy="2846881"/>
            <a:chOff x="1162879" y="1938479"/>
            <a:chExt cx="7343005" cy="2846881"/>
          </a:xfrm>
        </p:grpSpPr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06A46081-132F-443F-BF18-16610709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14" name="Graphic 13" descr="Link">
              <a:extLst>
                <a:ext uri="{FF2B5EF4-FFF2-40B4-BE49-F238E27FC236}">
                  <a16:creationId xmlns:a16="http://schemas.microsoft.com/office/drawing/2014/main" id="{1884A06B-4299-406D-8876-E513384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B7DEA-F271-4EAA-86D7-E53A5BD024E9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7" name="Graphic 6" descr="Plug">
                <a:extLst>
                  <a:ext uri="{FF2B5EF4-FFF2-40B4-BE49-F238E27FC236}">
                    <a16:creationId xmlns:a16="http://schemas.microsoft.com/office/drawing/2014/main" id="{6BCFD44E-9643-4B01-BC74-59321A09A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1A989-5BC6-40F7-9B3F-FB0AC70EF7BF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0D761DC-0E02-45F5-B5EA-23051C4E8278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95AC4AAB-844E-40BA-9BC7-70E95991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4" name="Graphic 23" descr="Forbidden">
              <a:extLst>
                <a:ext uri="{FF2B5EF4-FFF2-40B4-BE49-F238E27FC236}">
                  <a16:creationId xmlns:a16="http://schemas.microsoft.com/office/drawing/2014/main" id="{42941732-E076-4020-BCD0-4CFC711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Spring Boot maps </a:t>
            </a:r>
            <a:r>
              <a:rPr lang="en-US" sz="3400" b="1" dirty="0">
                <a:solidFill>
                  <a:schemeClr val="bg1"/>
                </a:solidFill>
              </a:rPr>
              <a:t>/error </a:t>
            </a:r>
            <a:r>
              <a:rPr lang="en-US" sz="3400" dirty="0"/>
              <a:t>to </a:t>
            </a:r>
            <a:r>
              <a:rPr lang="en-US" sz="3400" b="1" dirty="0" err="1">
                <a:solidFill>
                  <a:schemeClr val="bg1"/>
                </a:solidFill>
              </a:rPr>
              <a:t>BasicErrorController</a:t>
            </a:r>
            <a:r>
              <a:rPr lang="en-US" sz="3400" dirty="0"/>
              <a:t> which populates model with error attributes </a:t>
            </a:r>
            <a:br>
              <a:rPr lang="en-US" sz="3400" dirty="0"/>
            </a:br>
            <a:r>
              <a:rPr lang="en-US" sz="3400" dirty="0"/>
              <a:t>and then returns 'error' as the view name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To replace </a:t>
            </a:r>
            <a:r>
              <a:rPr lang="en-US" sz="3400" dirty="0" err="1"/>
              <a:t>BasicErrorController</a:t>
            </a:r>
            <a:r>
              <a:rPr lang="en-US" sz="3400" dirty="0"/>
              <a:t> with our own custom controller which can map to /error, we need to </a:t>
            </a:r>
            <a:r>
              <a:rPr lang="en-US" sz="3400" b="1" dirty="0">
                <a:solidFill>
                  <a:schemeClr val="bg1"/>
                </a:solidFill>
              </a:rPr>
              <a:t>implement</a:t>
            </a:r>
            <a:r>
              <a:rPr lang="en-US" sz="3400" dirty="0"/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ErrorController</a:t>
            </a:r>
            <a:r>
              <a:rPr lang="en-US" sz="3400" dirty="0"/>
              <a:t>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Interface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Interface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0" y="1719000"/>
            <a:ext cx="11260593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MyErrorController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ErrorController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@RequestMapping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handle(HttpServletRequest request){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//Some code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90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327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>
                <a:solidFill>
                  <a:schemeClr val="bg1"/>
                </a:solidFill>
              </a:rPr>
              <a:t>ResponseStatus</a:t>
            </a: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38" y="4599000"/>
            <a:ext cx="1152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3" y="4256531"/>
            <a:ext cx="7782684" cy="25007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488582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exception's message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&amp; Views</a:t>
            </a:r>
          </a:p>
        </p:txBody>
      </p:sp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400" dirty="0"/>
              <a:t>You can define Controller-specific Exception Handlers</a:t>
            </a:r>
          </a:p>
          <a:p>
            <a:pPr lvl="1"/>
            <a:r>
              <a:rPr lang="en-US" sz="3200" dirty="0"/>
              <a:t>Annotated with </a:t>
            </a:r>
            <a:r>
              <a:rPr lang="en-US" sz="3200" b="1" dirty="0">
                <a:solidFill>
                  <a:schemeClr val="bg1"/>
                </a:solidFill>
              </a:rPr>
              <a:t>@ExceptionHandler </a:t>
            </a:r>
            <a:r>
              <a:rPr lang="en-US" sz="3200" dirty="0"/>
              <a:t>annotation</a:t>
            </a:r>
          </a:p>
          <a:p>
            <a:pPr lvl="1"/>
            <a:r>
              <a:rPr lang="en-US" sz="3200" dirty="0"/>
              <a:t>They work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/>
              <a:t> for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they are defined in</a:t>
            </a:r>
          </a:p>
          <a:p>
            <a:pPr lvl="1"/>
            <a:r>
              <a:rPr lang="en-US" sz="3200" dirty="0"/>
              <a:t>Can be annotated with </a:t>
            </a:r>
            <a:r>
              <a:rPr lang="en-US" sz="3200" b="1" dirty="0">
                <a:solidFill>
                  <a:schemeClr val="bg1"/>
                </a:solidFill>
              </a:rPr>
              <a:t>@ResponseStatus </a:t>
            </a:r>
            <a:r>
              <a:rPr lang="en-US" sz="3200" dirty="0"/>
              <a:t>to convert HTTP status</a:t>
            </a:r>
          </a:p>
          <a:p>
            <a:pPr lvl="1"/>
            <a:r>
              <a:rPr lang="en-US" sz="3200" dirty="0"/>
              <a:t>Can accept the </a:t>
            </a:r>
            <a:r>
              <a:rPr lang="en-US" sz="3200" b="1" dirty="0">
                <a:solidFill>
                  <a:schemeClr val="bg1"/>
                </a:solidFill>
              </a:rPr>
              <a:t>caught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as a </a:t>
            </a:r>
            <a:r>
              <a:rPr lang="en-US" sz="32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200" dirty="0"/>
              <a:t>Can return </a:t>
            </a:r>
            <a:r>
              <a:rPr lang="en-US" sz="3200" b="1" dirty="0">
                <a:solidFill>
                  <a:schemeClr val="bg1"/>
                </a:solidFill>
              </a:rPr>
              <a:t>ModelAndView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(view name)</a:t>
            </a:r>
          </a:p>
          <a:p>
            <a:pPr lvl="1"/>
            <a:r>
              <a:rPr lang="en-US" sz="3200" dirty="0"/>
              <a:t>Can catch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exception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1269000"/>
            <a:ext cx="10661400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1" y="4316106"/>
            <a:ext cx="10661399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00" y="3840656"/>
            <a:ext cx="7296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9825705" y="2374062"/>
            <a:ext cx="1625394" cy="913982"/>
          </a:xfrm>
          <a:prstGeom prst="wedgeRoundRectCallout">
            <a:avLst>
              <a:gd name="adj1" fmla="val -61524"/>
              <a:gd name="adj2" fmla="val -47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Handler methods have </a:t>
            </a:r>
            <a:r>
              <a:rPr lang="en-US" b="1" noProof="1">
                <a:solidFill>
                  <a:schemeClr val="bg1"/>
                </a:solidFill>
              </a:rPr>
              <a:t>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HttpServletRequest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HttpServletResponse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HttpSession</a:t>
            </a:r>
            <a:endParaRPr lang="en-US" noProof="1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</a:t>
            </a:r>
            <a:br>
              <a:rPr lang="en-US" noProof="1"/>
            </a:br>
            <a:r>
              <a:rPr lang="en-US" noProof="1"/>
              <a:t>parameter 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would have done the same (pass an </a:t>
            </a:r>
            <a:r>
              <a:rPr lang="en-US" b="1" noProof="1">
                <a:solidFill>
                  <a:schemeClr val="bg1"/>
                </a:solidFill>
              </a:rPr>
              <a:t>empty 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Error Handling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Exception Responses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Controller-based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>
              <a:lnSpc>
                <a:spcPts val="4000"/>
              </a:lnSpc>
            </a:pPr>
            <a:r>
              <a:rPr lang="en-US" dirty="0"/>
              <a:t>Global Application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</a:p>
          <a:p>
            <a:pPr>
              <a:lnSpc>
                <a:spcPts val="4000"/>
              </a:lnSpc>
            </a:pPr>
            <a:r>
              <a:rPr lang="en-US" dirty="0"/>
              <a:t>Exception techniques use cases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It is not a good practice for full error </a:t>
            </a:r>
            <a:r>
              <a:rPr lang="en-US" sz="3400" b="1" dirty="0" err="1">
                <a:solidFill>
                  <a:schemeClr val="bg1"/>
                </a:solidFill>
              </a:rPr>
              <a:t>stacktraces</a:t>
            </a:r>
            <a:r>
              <a:rPr lang="en-US" sz="3400" dirty="0"/>
              <a:t> to be exposed</a:t>
            </a:r>
          </a:p>
          <a:p>
            <a:pPr lvl="1"/>
            <a:r>
              <a:rPr lang="en-US" dirty="0"/>
              <a:t>Your users don't 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AEA2-9D3A-4D5E-BA23-68594B95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08" y="2684206"/>
            <a:ext cx="3544216" cy="37129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294999" cy="768084"/>
          </a:xfrm>
        </p:spPr>
        <p:txBody>
          <a:bodyPr/>
          <a:lstStyle/>
          <a:p>
            <a:r>
              <a:rPr lang="en-US" dirty="0"/>
              <a:t>Global Application Exception Handling</a:t>
            </a:r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/>
              <a:t>methods</a:t>
            </a:r>
            <a:endParaRPr lang="bg-BG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79" y="3171105"/>
            <a:ext cx="115200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RESTful requests </a:t>
            </a:r>
            <a:r>
              <a:rPr lang="en-US" sz="3400" dirty="0"/>
              <a:t>may also generate unexpected exceptions</a:t>
            </a:r>
          </a:p>
          <a:p>
            <a:pPr lvl="1"/>
            <a:r>
              <a:rPr lang="en-US" sz="3200" dirty="0"/>
              <a:t>HTTP Error response codes are a good choice</a:t>
            </a:r>
          </a:p>
          <a:p>
            <a:pPr lvl="1"/>
            <a:r>
              <a:rPr lang="en-US" sz="3200" dirty="0"/>
              <a:t>However sometimes you might need more than </a:t>
            </a:r>
            <a:br>
              <a:rPr lang="en-US" sz="3200" dirty="0"/>
            </a:br>
            <a:r>
              <a:rPr lang="en-US" sz="3200" dirty="0"/>
              <a:t>just a status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Customized Error Object</a:t>
            </a:r>
            <a:r>
              <a:rPr lang="en-US" sz="3000" dirty="0"/>
              <a:t>, which can be presented </a:t>
            </a:r>
            <a:br>
              <a:rPr lang="en-US" sz="3000" dirty="0"/>
            </a:br>
            <a:r>
              <a:rPr lang="en-US" sz="3000" dirty="0"/>
              <a:t>on the Client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Limited Information </a:t>
            </a:r>
            <a:r>
              <a:rPr lang="en-US" sz="3000" dirty="0"/>
              <a:t>returned to the Client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You can customize the </a:t>
            </a:r>
            <a:r>
              <a:rPr lang="en-US" sz="3400" b="1" dirty="0">
                <a:solidFill>
                  <a:schemeClr val="bg1"/>
                </a:solidFill>
              </a:rPr>
              <a:t>Error Response </a:t>
            </a:r>
            <a:r>
              <a:rPr lang="en-US" sz="3400" dirty="0"/>
              <a:t>by introducing a class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Error Handler </a:t>
            </a:r>
            <a:r>
              <a:rPr lang="en-US" sz="3200" dirty="0"/>
              <a:t>itself remains the same as in casual web apps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889000"/>
            <a:ext cx="76500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9093403" y="3027280"/>
            <a:ext cx="2659627" cy="2659627"/>
            <a:chOff x="8165689" y="1123725"/>
            <a:chExt cx="2659627" cy="2659627"/>
          </a:xfrm>
        </p:grpSpPr>
        <p:pic>
          <p:nvPicPr>
            <p:cNvPr id="8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9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0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809000"/>
            <a:ext cx="11608305" cy="3630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sz="2200" b="1" noProof="1"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({TransactionException.class,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				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req,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						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HandlerExceptionResolver</a:t>
            </a:r>
            <a:r>
              <a:rPr lang="en-US" dirty="0"/>
              <a:t> Interface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3766628" y="1839278"/>
            <a:ext cx="4871871" cy="72692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00" b="1" dirty="0" err="1">
                <a:solidFill>
                  <a:schemeClr val="bg2"/>
                </a:solidFill>
              </a:rPr>
              <a:t>HandlerExceptionResolver</a:t>
            </a:r>
            <a:endParaRPr lang="en-US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679437" y="4194000"/>
            <a:ext cx="5297138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DefaultHandlerExceptionResolver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3486000" y="527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800" b="1" dirty="0" err="1">
                <a:solidFill>
                  <a:schemeClr val="lt2"/>
                </a:solidFill>
                <a:ea typeface="Calibri"/>
                <a:cs typeface="Calibri"/>
                <a:sym typeface="Calibri"/>
              </a:rPr>
              <a:t>ResponseStatusExceptionResolver</a:t>
            </a:r>
            <a:endParaRPr lang="en-US" sz="2800" b="1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411000" y="419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SimpleMappingExceptionResolver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3760389" y="2818811"/>
            <a:ext cx="1485000" cy="1090628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7079305" y="2872132"/>
            <a:ext cx="1450549" cy="1018436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60780" y="2656075"/>
            <a:ext cx="22005" cy="2484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Techniques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22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noProof="1"/>
              <a:t>Spring offers </a:t>
            </a:r>
            <a:r>
              <a:rPr lang="en-US" sz="3400" b="1" noProof="1">
                <a:solidFill>
                  <a:schemeClr val="bg1"/>
                </a:solidFill>
              </a:rPr>
              <a:t>many</a:t>
            </a:r>
            <a:r>
              <a:rPr lang="en-US" sz="3400" noProof="1"/>
              <a:t> choices, when it comes </a:t>
            </a:r>
            <a:br>
              <a:rPr lang="en-US" sz="3400" noProof="1"/>
            </a:b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error</a:t>
            </a:r>
            <a:r>
              <a:rPr lang="en-US" sz="3400" noProof="1"/>
              <a:t> handling</a:t>
            </a:r>
          </a:p>
          <a:p>
            <a:r>
              <a:rPr lang="en-US" sz="3400" dirty="0"/>
              <a:t>Be </a:t>
            </a:r>
            <a:r>
              <a:rPr lang="en-US" sz="3400" b="1" dirty="0">
                <a:solidFill>
                  <a:schemeClr val="bg1"/>
                </a:solidFill>
              </a:rPr>
              <a:t>careful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mixing</a:t>
            </a:r>
            <a:r>
              <a:rPr lang="en-US" sz="3400" dirty="0"/>
              <a:t> too </a:t>
            </a:r>
            <a:r>
              <a:rPr lang="en-US" sz="3400" b="1" dirty="0">
                <a:solidFill>
                  <a:schemeClr val="bg1"/>
                </a:solidFill>
              </a:rPr>
              <a:t>many</a:t>
            </a:r>
            <a:r>
              <a:rPr lang="en-US" sz="3400" dirty="0"/>
              <a:t> of these</a:t>
            </a:r>
          </a:p>
          <a:p>
            <a:pPr lvl="1"/>
            <a:r>
              <a:rPr lang="en-US" sz="3200" dirty="0"/>
              <a:t>You may not get the behavior you wanted</a:t>
            </a:r>
            <a:endParaRPr lang="en-US" sz="3200" noProof="1"/>
          </a:p>
          <a:p>
            <a:r>
              <a:rPr lang="en-US" sz="3400" noProof="1"/>
              <a:t>There are some semantics, that should be </a:t>
            </a:r>
            <a:br>
              <a:rPr lang="en-US" sz="3400" noProof="1"/>
            </a:br>
            <a:r>
              <a:rPr lang="en-US" sz="3400" noProof="1"/>
              <a:t>followed, though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 marL="360363" lvl="1"/>
            <a:r>
              <a:rPr lang="en-US" sz="3400" noProof="1"/>
              <a:t>For custom exceptions, </a:t>
            </a:r>
            <a:r>
              <a:rPr lang="en-US" sz="3400" dirty="0"/>
              <a:t>consider adding</a:t>
            </a:r>
            <a:r>
              <a:rPr lang="en-US" sz="3400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@ResponseStatus </a:t>
            </a:r>
            <a:r>
              <a:rPr lang="en-US" sz="3400" noProof="1">
                <a:solidFill>
                  <a:schemeClr val="tx2"/>
                </a:solidFill>
              </a:rPr>
              <a:t>to then</a:t>
            </a:r>
          </a:p>
          <a:p>
            <a:pPr marL="360363" lvl="1"/>
            <a:r>
              <a:rPr lang="en-US" sz="3400" noProof="1"/>
              <a:t>For Controller-specific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should be added alongside the actions</a:t>
            </a:r>
            <a:endParaRPr lang="en-US" sz="3400" noProof="1">
              <a:solidFill>
                <a:schemeClr val="tx2"/>
              </a:solidFill>
            </a:endParaRPr>
          </a:p>
          <a:p>
            <a:r>
              <a:rPr lang="en-US" sz="3400" noProof="1"/>
              <a:t>For all other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in </a:t>
            </a:r>
            <a:r>
              <a:rPr lang="en-US" sz="3400" b="1" noProof="1">
                <a:solidFill>
                  <a:schemeClr val="bg1"/>
                </a:solidFill>
              </a:rPr>
              <a:t>@ControllerAdvice </a:t>
            </a:r>
            <a:r>
              <a:rPr lang="en-US" sz="3400" noProof="1"/>
              <a:t>classes should be implemented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noProof="1">
                <a:solidFill>
                  <a:schemeClr val="tx2"/>
                </a:solidFill>
              </a:rPr>
              <a:t>Exception techniques use cases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@ExceptionHandler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Exception techniques use cases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2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10129234" cy="59400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Error handling </a:t>
            </a:r>
            <a:r>
              <a:rPr lang="en-US" sz="3700" dirty="0"/>
              <a:t>refers to: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anticipation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detection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resolution</a:t>
            </a:r>
            <a:r>
              <a:rPr lang="en-US" sz="3500" dirty="0"/>
              <a:t> of programming errors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response &amp; recovery procedures from error conditions</a:t>
            </a:r>
            <a:endParaRPr lang="bg-BG" sz="35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700" dirty="0"/>
              <a:t>Error handling is necessary!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Improves </a:t>
            </a:r>
            <a:r>
              <a:rPr lang="en-US" sz="3500" b="1" dirty="0">
                <a:solidFill>
                  <a:schemeClr val="bg1"/>
                </a:solidFill>
              </a:rPr>
              <a:t>user experience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Optimizes</a:t>
            </a:r>
            <a:r>
              <a:rPr lang="en-US" sz="3500" dirty="0"/>
              <a:t> debugging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Facilitates </a:t>
            </a:r>
            <a:r>
              <a:rPr lang="en-US" sz="3500" b="1" dirty="0">
                <a:solidFill>
                  <a:schemeClr val="bg1"/>
                </a:solidFill>
              </a:rPr>
              <a:t>code maintenance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Ensures </a:t>
            </a:r>
            <a:r>
              <a:rPr lang="en-US" sz="3500" b="1" dirty="0">
                <a:solidFill>
                  <a:schemeClr val="bg1"/>
                </a:solidFill>
              </a:rPr>
              <a:t>product quality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Example</a:t>
            </a:r>
          </a:p>
        </p:txBody>
      </p:sp>
      <p:pic>
        <p:nvPicPr>
          <p:cNvPr id="5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000" y="773074"/>
            <a:ext cx="3358064" cy="3358064"/>
          </a:xfrm>
          <a:prstGeom prst="rect">
            <a:avLst/>
          </a:prstGeom>
        </p:spPr>
      </p:pic>
      <p:pic>
        <p:nvPicPr>
          <p:cNvPr id="6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9980" y="3297436"/>
            <a:ext cx="3358064" cy="3358064"/>
          </a:xfrm>
          <a:prstGeom prst="rect">
            <a:avLst/>
          </a:prstGeom>
        </p:spPr>
      </p:pic>
      <p:sp>
        <p:nvSpPr>
          <p:cNvPr id="7" name="Minus Sign 12">
            <a:extLst>
              <a:ext uri="{FF2B5EF4-FFF2-40B4-BE49-F238E27FC236}">
                <a16:creationId xmlns:a16="http://schemas.microsoft.com/office/drawing/2014/main" id="{9638E8EF-830B-4F31-8C10-AF757972602E}"/>
              </a:ext>
            </a:extLst>
          </p:cNvPr>
          <p:cNvSpPr/>
          <p:nvPr/>
        </p:nvSpPr>
        <p:spPr bwMode="auto">
          <a:xfrm>
            <a:off x="1866000" y="3564000"/>
            <a:ext cx="9348949" cy="365671"/>
          </a:xfrm>
          <a:prstGeom prst="mathMinus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3" r="31072"/>
          <a:stretch/>
        </p:blipFill>
        <p:spPr>
          <a:xfrm>
            <a:off x="3372401" y="1802119"/>
            <a:ext cx="2145261" cy="129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3052766" y="4672841"/>
            <a:ext cx="2756526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We've encountered a </a:t>
            </a:r>
            <a:br>
              <a:rPr lang="en-US" dirty="0"/>
            </a:br>
            <a:r>
              <a:rPr lang="en-US" dirty="0"/>
              <a:t>problem! Don't worry, </a:t>
            </a:r>
            <a:br>
              <a:rPr lang="en-US" dirty="0"/>
            </a:br>
            <a:r>
              <a:rPr lang="en-US" dirty="0"/>
              <a:t>we are working on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3576000" y="4152066"/>
            <a:ext cx="1854081" cy="7487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dirty="0"/>
              <a:t>Oops…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1205136"/>
            <a:ext cx="2303095" cy="2303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3969636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en-US" sz="3400" noProof="1"/>
              <a:t>Spring MVC offers </a:t>
            </a:r>
            <a:r>
              <a:rPr lang="en-US" sz="3400" b="1" noProof="1">
                <a:solidFill>
                  <a:schemeClr val="bg1"/>
                </a:solidFill>
              </a:rPr>
              <a:t>no default </a:t>
            </a:r>
            <a:r>
              <a:rPr lang="en-US" sz="3400" noProof="1"/>
              <a:t>(fall-back) </a:t>
            </a:r>
            <a:r>
              <a:rPr lang="en-US" sz="3400" b="1" noProof="1">
                <a:solidFill>
                  <a:schemeClr val="bg1"/>
                </a:solidFill>
              </a:rPr>
              <a:t>error page </a:t>
            </a:r>
            <a:br>
              <a:rPr lang="en-US" sz="3400" noProof="1"/>
            </a:br>
            <a:r>
              <a:rPr lang="en-US" sz="3400" noProof="1"/>
              <a:t>out</a:t>
            </a:r>
            <a:r>
              <a:rPr lang="bg-BG" sz="3400" noProof="1"/>
              <a:t> </a:t>
            </a:r>
            <a:r>
              <a:rPr lang="en-US" sz="3400" noProof="1"/>
              <a:t>of</a:t>
            </a:r>
            <a:r>
              <a:rPr lang="bg-BG" sz="3400" noProof="1"/>
              <a:t> </a:t>
            </a:r>
            <a:r>
              <a:rPr lang="en-US" sz="3400" noProof="1"/>
              <a:t>the</a:t>
            </a:r>
            <a:r>
              <a:rPr lang="bg-BG" sz="3400" noProof="1"/>
              <a:t> </a:t>
            </a:r>
            <a:r>
              <a:rPr lang="en-US" sz="3400" noProof="1"/>
              <a:t>box</a:t>
            </a:r>
            <a:r>
              <a:rPr lang="en-US" sz="3400" dirty="0"/>
              <a:t>, however Spring Boot does</a:t>
            </a:r>
            <a:endParaRPr lang="en-US" sz="3400" noProof="1"/>
          </a:p>
          <a:p>
            <a:r>
              <a:rPr lang="en-US" sz="3400" noProof="1"/>
              <a:t>At start-up, Spring Boot </a:t>
            </a:r>
            <a:r>
              <a:rPr lang="en-US" sz="3400" b="1" noProof="1">
                <a:solidFill>
                  <a:schemeClr val="bg1"/>
                </a:solidFill>
              </a:rPr>
              <a:t>tries to find </a:t>
            </a:r>
            <a:r>
              <a:rPr lang="en-US" sz="3400" noProof="1"/>
              <a:t>a mapping for </a:t>
            </a:r>
            <a:r>
              <a:rPr lang="en-US" sz="3400" b="1" noProof="1">
                <a:solidFill>
                  <a:schemeClr val="bg1"/>
                </a:solidFill>
              </a:rPr>
              <a:t>/error</a:t>
            </a:r>
          </a:p>
          <a:p>
            <a:r>
              <a:rPr lang="en-US" sz="3400" noProof="1"/>
              <a:t>Spring MVC provides </a:t>
            </a:r>
            <a:r>
              <a:rPr lang="en-US" sz="3400" b="1" noProof="1">
                <a:solidFill>
                  <a:schemeClr val="bg1"/>
                </a:solidFill>
              </a:rPr>
              <a:t>several approaches </a:t>
            </a:r>
            <a:r>
              <a:rPr lang="en-US" sz="3400" noProof="1"/>
              <a:t>to error handling</a:t>
            </a:r>
          </a:p>
          <a:p>
            <a:pPr lvl="1"/>
            <a:r>
              <a:rPr lang="en-US" sz="3200" noProof="1"/>
              <a:t>Per exception</a:t>
            </a:r>
          </a:p>
          <a:p>
            <a:pPr lvl="1"/>
            <a:r>
              <a:rPr lang="en-US" sz="3200" noProof="1"/>
              <a:t>Per controller</a:t>
            </a:r>
          </a:p>
          <a:p>
            <a:pPr lvl="1"/>
            <a:r>
              <a:rPr lang="en-US" sz="3200" noProof="1"/>
              <a:t>Globally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Spring</a:t>
            </a:r>
            <a:r>
              <a:rPr lang="bg-BG" dirty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>
            <a:normAutofit/>
          </a:bodyPr>
          <a:lstStyle/>
          <a:p>
            <a:pPr lvl="1"/>
            <a:r>
              <a:rPr lang="en-US" sz="3400" noProof="1">
                <a:solidFill>
                  <a:schemeClr val="tx2"/>
                </a:solidFill>
              </a:rPr>
              <a:t>Each option has its own use cases and circumstances</a:t>
            </a:r>
          </a:p>
          <a:p>
            <a:pPr lvl="1"/>
            <a:r>
              <a:rPr lang="en-US" sz="3400" noProof="1"/>
              <a:t>You can use: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Response-annotated</a:t>
            </a:r>
            <a:r>
              <a:rPr lang="en-US" sz="3200" noProof="1"/>
              <a:t> custom exceptions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Controller-based</a:t>
            </a:r>
            <a:r>
              <a:rPr lang="en-US" sz="32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@ControllerAdvise </a:t>
            </a:r>
            <a:r>
              <a:rPr lang="en-US" sz="3200" noProof="1"/>
              <a:t>annotated classes for global handlers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Spring</a:t>
            </a:r>
            <a:r>
              <a:rPr lang="bg-BG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1" y="1094376"/>
            <a:ext cx="11700000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disable the default </a:t>
            </a:r>
            <a:r>
              <a:rPr lang="en-US" b="1" dirty="0">
                <a:solidFill>
                  <a:schemeClr val="bg1"/>
                </a:solidFill>
              </a:rPr>
              <a:t>White label error page </a:t>
            </a:r>
            <a:br>
              <a:rPr lang="en-US" dirty="0"/>
            </a:br>
            <a:r>
              <a:rPr lang="en-US" dirty="0"/>
              <a:t>for a Spring Boot application: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We must save </a:t>
            </a:r>
            <a:r>
              <a:rPr lang="en-US" b="1" dirty="0">
                <a:solidFill>
                  <a:schemeClr val="bg1"/>
                </a:solidFill>
              </a:rPr>
              <a:t>error.html</a:t>
            </a:r>
            <a:r>
              <a:rPr lang="en-US" dirty="0"/>
              <a:t> file in resources/templates directory, </a:t>
            </a:r>
            <a:br>
              <a:rPr lang="en-US" dirty="0"/>
            </a:br>
            <a:r>
              <a:rPr lang="en-US" dirty="0"/>
              <a:t>it'll automatically be picked up by the default Spring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page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3874938"/>
            <a:ext cx="6570000" cy="2467405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4059000"/>
            <a:ext cx="429623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8941A-2776-4CC8-A120-4B42F84517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19029-4682-4AD5-A80E-EE827E54B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A9C471-5641-41D8-93C5-B7DCE4E5F4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1298</Words>
  <Application>Microsoft Office PowerPoint</Application>
  <PresentationFormat>Widescreen</PresentationFormat>
  <Paragraphs>269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Questions</vt:lpstr>
      <vt:lpstr>Error Handling</vt:lpstr>
      <vt:lpstr>Error Handling</vt:lpstr>
      <vt:lpstr>Error Handling Example</vt:lpstr>
      <vt:lpstr>Error Handling in Spring (1)</vt:lpstr>
      <vt:lpstr>Error Handling in Spring (2)</vt:lpstr>
      <vt:lpstr>Custom error page</vt:lpstr>
      <vt:lpstr>ErrorController Interface (1)</vt:lpstr>
      <vt:lpstr>ErrorController Interface (2)</vt:lpstr>
      <vt:lpstr>HTTP Status Codes</vt:lpstr>
      <vt:lpstr>HTTP Status Codes</vt:lpstr>
      <vt:lpstr>HTTP Status Codes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Global Application Exception Handling</vt:lpstr>
      <vt:lpstr>Global Exception Handling (1)</vt:lpstr>
      <vt:lpstr>Global Exception Handling (2)</vt:lpstr>
      <vt:lpstr>Global Exception Handling (REST) (1)</vt:lpstr>
      <vt:lpstr>Global Exception Handling (REST) (2)</vt:lpstr>
      <vt:lpstr>Global Exception Handling (REST) (3)</vt:lpstr>
      <vt:lpstr>HandlerExceptionResolver Interface</vt:lpstr>
      <vt:lpstr>Exception Techniques Use Cases</vt:lpstr>
      <vt:lpstr>What to Use When?</vt:lpstr>
      <vt:lpstr>Exception techniques use cases</vt:lpstr>
      <vt:lpstr>Exception Handling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169</cp:revision>
  <dcterms:created xsi:type="dcterms:W3CDTF">2018-05-23T13:08:44Z</dcterms:created>
  <dcterms:modified xsi:type="dcterms:W3CDTF">2023-01-30T08:42:09Z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