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55"/>
  </p:notesMasterIdLst>
  <p:handoutMasterIdLst>
    <p:handoutMasterId r:id="rId56"/>
  </p:handoutMasterIdLst>
  <p:sldIdLst>
    <p:sldId id="256" r:id="rId5"/>
    <p:sldId id="257" r:id="rId6"/>
    <p:sldId id="305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308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306" r:id="rId27"/>
    <p:sldId id="278" r:id="rId28"/>
    <p:sldId id="307" r:id="rId29"/>
    <p:sldId id="279" r:id="rId30"/>
    <p:sldId id="280" r:id="rId31"/>
    <p:sldId id="281" r:id="rId32"/>
    <p:sldId id="309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302" r:id="rId50"/>
    <p:sldId id="613" r:id="rId51"/>
    <p:sldId id="617" r:id="rId52"/>
    <p:sldId id="304" r:id="rId53"/>
    <p:sldId id="303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A257B99-FC16-486F-BC7A-8DE93F7D265E}">
          <p14:sldIdLst>
            <p14:sldId id="256"/>
            <p14:sldId id="257"/>
            <p14:sldId id="305"/>
          </p14:sldIdLst>
        </p14:section>
        <p14:section name="REST API" id="{AD2276C5-20FB-45DC-8E2E-44107593C455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REST with Spring" id="{FCB9C385-F286-4485-9206-438EDBE1D778}">
          <p14:sldIdLst>
            <p14:sldId id="268"/>
            <p14:sldId id="308"/>
            <p14:sldId id="270"/>
            <p14:sldId id="271"/>
            <p14:sldId id="272"/>
            <p14:sldId id="273"/>
            <p14:sldId id="274"/>
          </p14:sldIdLst>
        </p14:section>
        <p14:section name="Rest Template" id="{B8A934B1-8516-4626-A250-29814238F2E3}">
          <p14:sldIdLst>
            <p14:sldId id="275"/>
            <p14:sldId id="276"/>
            <p14:sldId id="277"/>
            <p14:sldId id="306"/>
            <p14:sldId id="278"/>
            <p14:sldId id="307"/>
            <p14:sldId id="279"/>
          </p14:sldIdLst>
        </p14:section>
        <p14:section name="DOM Manipulations" id="{9D95D9B3-A26F-4230-B314-72627EC8603E}">
          <p14:sldIdLst>
            <p14:sldId id="280"/>
            <p14:sldId id="281"/>
            <p14:sldId id="309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Fetch" id="{91609380-0C4F-4140-B2FB-EC85B9BB59B1}">
          <p14:sldIdLst>
            <p14:sldId id="293"/>
            <p14:sldId id="294"/>
            <p14:sldId id="295"/>
            <p14:sldId id="296"/>
            <p14:sldId id="297"/>
          </p14:sldIdLst>
        </p14:section>
        <p14:section name="Conclusion" id="{889D6729-4453-4589-91EE-4F4500310315}">
          <p14:sldIdLst>
            <p14:sldId id="298"/>
            <p14:sldId id="302"/>
            <p14:sldId id="613"/>
            <p14:sldId id="617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566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3820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5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51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48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4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9.jpeg"/><Relationship Id="rId21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3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40.png"/><Relationship Id="rId15" Type="http://schemas.openxmlformats.org/officeDocument/2006/relationships/image" Target="../media/image45.jpeg"/><Relationship Id="rId23" Type="http://schemas.openxmlformats.org/officeDocument/2006/relationships/image" Target="../media/image49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7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2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WEB API and REST Controllers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Fundamentals</a:t>
            </a:r>
            <a:endParaRPr lang="en-US" dirty="0"/>
          </a:p>
        </p:txBody>
      </p:sp>
      <p:pic>
        <p:nvPicPr>
          <p:cNvPr id="25" name="Picture 24" descr="A picture containing sign&#10;&#10;Description automatically generated">
            <a:extLst>
              <a:ext uri="{FF2B5EF4-FFF2-40B4-BE49-F238E27FC236}">
                <a16:creationId xmlns:a16="http://schemas.microsoft.com/office/drawing/2014/main" id="{379F24B0-64FB-476A-99C7-12F58D0CF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8" y="2484000"/>
            <a:ext cx="4372496" cy="21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Used to save data</a:t>
            </a:r>
            <a:endParaRPr lang="bg-BG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POST</a:t>
            </a:r>
            <a:endParaRPr lang="en-US" dirty="0"/>
          </a:p>
        </p:txBody>
      </p:sp>
      <p:pic>
        <p:nvPicPr>
          <p:cNvPr id="1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67" y="3310441"/>
            <a:ext cx="1900057" cy="2276653"/>
          </a:xfrm>
          <a:prstGeom prst="rect">
            <a:avLst/>
          </a:prstGeom>
        </p:spPr>
      </p:pic>
      <p:pic>
        <p:nvPicPr>
          <p:cNvPr id="1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00" y="4801141"/>
            <a:ext cx="626712" cy="626712"/>
          </a:xfrm>
          <a:prstGeom prst="rect">
            <a:avLst/>
          </a:prstGeom>
        </p:spPr>
      </p:pic>
      <p:pic>
        <p:nvPicPr>
          <p:cNvPr id="20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29" y="4775961"/>
            <a:ext cx="680765" cy="680765"/>
          </a:xfrm>
          <a:prstGeom prst="rect">
            <a:avLst/>
          </a:prstGeom>
        </p:spPr>
      </p:pic>
      <p:pic>
        <p:nvPicPr>
          <p:cNvPr id="21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26" y="3310441"/>
            <a:ext cx="1651573" cy="989513"/>
          </a:xfrm>
          <a:prstGeom prst="rect">
            <a:avLst/>
          </a:prstGeom>
        </p:spPr>
      </p:pic>
      <p:sp>
        <p:nvSpPr>
          <p:cNvPr id="22" name="TextBox 10"/>
          <p:cNvSpPr txBox="1"/>
          <p:nvPr/>
        </p:nvSpPr>
        <p:spPr>
          <a:xfrm>
            <a:off x="583766" y="2743200"/>
            <a:ext cx="14744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Web Client</a:t>
            </a:r>
          </a:p>
        </p:txBody>
      </p:sp>
      <p:sp>
        <p:nvSpPr>
          <p:cNvPr id="23" name="TextBox 11"/>
          <p:cNvSpPr txBox="1"/>
          <p:nvPr/>
        </p:nvSpPr>
        <p:spPr>
          <a:xfrm>
            <a:off x="10209212" y="2818124"/>
            <a:ext cx="957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Server</a:t>
            </a:r>
          </a:p>
        </p:txBody>
      </p:sp>
      <p:cxnSp>
        <p:nvCxnSpPr>
          <p:cNvPr id="24" name="Straight Arrow Connector 12"/>
          <p:cNvCxnSpPr/>
          <p:nvPr/>
        </p:nvCxnSpPr>
        <p:spPr>
          <a:xfrm flipV="1">
            <a:off x="6390317" y="3836999"/>
            <a:ext cx="2617001" cy="116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6311488" y="3322685"/>
            <a:ext cx="2862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POST /</a:t>
            </a:r>
            <a:r>
              <a:rPr lang="en-US" sz="2200" dirty="0">
                <a:solidFill>
                  <a:srgbClr val="FF0000"/>
                </a:solidFill>
              </a:rPr>
              <a:t>items</a:t>
            </a:r>
          </a:p>
        </p:txBody>
      </p:sp>
      <p:cxnSp>
        <p:nvCxnSpPr>
          <p:cNvPr id="26" name="Straight Arrow Connector 34"/>
          <p:cNvCxnSpPr/>
          <p:nvPr/>
        </p:nvCxnSpPr>
        <p:spPr>
          <a:xfrm rot="20223041" flipH="1" flipV="1">
            <a:off x="6514694" y="3760949"/>
            <a:ext cx="2295662" cy="968795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5"/>
          <p:cNvSpPr txBox="1"/>
          <p:nvPr/>
        </p:nvSpPr>
        <p:spPr>
          <a:xfrm>
            <a:off x="6890423" y="4242113"/>
            <a:ext cx="135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Response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667591" y="2652284"/>
            <a:ext cx="3505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{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'id': 32,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'name': 'Read Book',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'deadline': 1362268800000,    '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categoryName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': 'Work',    'enabled': false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81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Used to update data. 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701" y="3022379"/>
            <a:ext cx="1900057" cy="22766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52" y="2960949"/>
            <a:ext cx="1783791" cy="1465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34" y="4513079"/>
            <a:ext cx="626712" cy="626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5" y="4516773"/>
            <a:ext cx="623018" cy="6230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63" y="4487899"/>
            <a:ext cx="680765" cy="6807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60" y="3022379"/>
            <a:ext cx="1651573" cy="9895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1000" y="2455138"/>
            <a:ext cx="14744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Web Client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76446" y="2530062"/>
            <a:ext cx="957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Server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457551" y="3548937"/>
            <a:ext cx="2617001" cy="116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78722" y="3034623"/>
            <a:ext cx="2862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PUT /</a:t>
            </a:r>
            <a:r>
              <a:rPr lang="en-US" sz="2200" dirty="0">
                <a:solidFill>
                  <a:srgbClr val="FF0000"/>
                </a:solidFill>
              </a:rPr>
              <a:t>items/1</a:t>
            </a:r>
          </a:p>
        </p:txBody>
      </p:sp>
      <p:cxnSp>
        <p:nvCxnSpPr>
          <p:cNvPr id="15" name="Straight Arrow Connector 34"/>
          <p:cNvCxnSpPr/>
          <p:nvPr/>
        </p:nvCxnSpPr>
        <p:spPr>
          <a:xfrm rot="20223041" flipH="1" flipV="1">
            <a:off x="6581928" y="3472887"/>
            <a:ext cx="2295662" cy="968795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5"/>
          <p:cNvSpPr txBox="1"/>
          <p:nvPr/>
        </p:nvSpPr>
        <p:spPr>
          <a:xfrm>
            <a:off x="6957657" y="3954051"/>
            <a:ext cx="135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Response</a:t>
            </a:r>
          </a:p>
        </p:txBody>
      </p:sp>
      <p:sp>
        <p:nvSpPr>
          <p:cNvPr id="17" name="TextBox 28"/>
          <p:cNvSpPr txBox="1"/>
          <p:nvPr/>
        </p:nvSpPr>
        <p:spPr>
          <a:xfrm>
            <a:off x="2734825" y="2364222"/>
            <a:ext cx="3505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{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'id': 32,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'name': 'Read News',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'deadline': 1362268800000,    '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categoryName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': 'Work',    'enabled': false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556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Used to delete data. 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DELETE</a:t>
            </a:r>
            <a:endParaRPr lang="en-US" dirty="0"/>
          </a:p>
        </p:txBody>
      </p:sp>
      <p:pic>
        <p:nvPicPr>
          <p:cNvPr id="1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67" y="3310441"/>
            <a:ext cx="1900057" cy="2276653"/>
          </a:xfrm>
          <a:prstGeom prst="rect">
            <a:avLst/>
          </a:prstGeom>
        </p:spPr>
      </p:pic>
      <p:pic>
        <p:nvPicPr>
          <p:cNvPr id="19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18" y="3249011"/>
            <a:ext cx="1783791" cy="1465520"/>
          </a:xfrm>
          <a:prstGeom prst="rect">
            <a:avLst/>
          </a:prstGeom>
        </p:spPr>
      </p:pic>
      <p:pic>
        <p:nvPicPr>
          <p:cNvPr id="20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00" y="4801141"/>
            <a:ext cx="626712" cy="626712"/>
          </a:xfrm>
          <a:prstGeom prst="rect">
            <a:avLst/>
          </a:prstGeom>
        </p:spPr>
      </p:pic>
      <p:pic>
        <p:nvPicPr>
          <p:cNvPr id="21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1" y="4804835"/>
            <a:ext cx="623018" cy="623018"/>
          </a:xfrm>
          <a:prstGeom prst="rect">
            <a:avLst/>
          </a:prstGeom>
        </p:spPr>
      </p:pic>
      <p:pic>
        <p:nvPicPr>
          <p:cNvPr id="22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29" y="4775961"/>
            <a:ext cx="680765" cy="680765"/>
          </a:xfrm>
          <a:prstGeom prst="rect">
            <a:avLst/>
          </a:prstGeom>
        </p:spPr>
      </p:pic>
      <p:pic>
        <p:nvPicPr>
          <p:cNvPr id="23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26" y="3310441"/>
            <a:ext cx="1651573" cy="989513"/>
          </a:xfrm>
          <a:prstGeom prst="rect">
            <a:avLst/>
          </a:prstGeom>
        </p:spPr>
      </p:pic>
      <p:sp>
        <p:nvSpPr>
          <p:cNvPr id="24" name="TextBox 10"/>
          <p:cNvSpPr txBox="1"/>
          <p:nvPr/>
        </p:nvSpPr>
        <p:spPr>
          <a:xfrm>
            <a:off x="583766" y="2743200"/>
            <a:ext cx="14744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Web Client</a:t>
            </a:r>
          </a:p>
        </p:txBody>
      </p:sp>
      <p:sp>
        <p:nvSpPr>
          <p:cNvPr id="25" name="TextBox 11"/>
          <p:cNvSpPr txBox="1"/>
          <p:nvPr/>
        </p:nvSpPr>
        <p:spPr>
          <a:xfrm>
            <a:off x="10209212" y="2818124"/>
            <a:ext cx="957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Server</a:t>
            </a:r>
          </a:p>
        </p:txBody>
      </p:sp>
      <p:cxnSp>
        <p:nvCxnSpPr>
          <p:cNvPr id="26" name="Straight Arrow Connector 12"/>
          <p:cNvCxnSpPr/>
          <p:nvPr/>
        </p:nvCxnSpPr>
        <p:spPr>
          <a:xfrm flipV="1">
            <a:off x="4848859" y="3966655"/>
            <a:ext cx="2617001" cy="116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3"/>
          <p:cNvSpPr txBox="1"/>
          <p:nvPr/>
        </p:nvSpPr>
        <p:spPr>
          <a:xfrm>
            <a:off x="4770030" y="3452341"/>
            <a:ext cx="3000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DELETE /</a:t>
            </a:r>
            <a:r>
              <a:rPr lang="en-US" sz="2200" dirty="0">
                <a:solidFill>
                  <a:srgbClr val="FF0000"/>
                </a:solidFill>
              </a:rPr>
              <a:t>items/delete/1</a:t>
            </a:r>
          </a:p>
        </p:txBody>
      </p:sp>
      <p:cxnSp>
        <p:nvCxnSpPr>
          <p:cNvPr id="28" name="Straight Arrow Connector 34"/>
          <p:cNvCxnSpPr/>
          <p:nvPr/>
        </p:nvCxnSpPr>
        <p:spPr>
          <a:xfrm rot="20223041" flipH="1" flipV="1">
            <a:off x="4973236" y="3890605"/>
            <a:ext cx="2295662" cy="968795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5"/>
          <p:cNvSpPr txBox="1"/>
          <p:nvPr/>
        </p:nvSpPr>
        <p:spPr>
          <a:xfrm>
            <a:off x="5348965" y="4371769"/>
            <a:ext cx="135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Response</a:t>
            </a:r>
          </a:p>
        </p:txBody>
      </p:sp>
      <p:sp>
        <p:nvSpPr>
          <p:cNvPr id="30" name="AutoShape 25"/>
          <p:cNvSpPr>
            <a:spLocks noChangeArrowheads="1"/>
          </p:cNvSpPr>
          <p:nvPr/>
        </p:nvSpPr>
        <p:spPr bwMode="auto">
          <a:xfrm>
            <a:off x="4599289" y="4986768"/>
            <a:ext cx="2514600" cy="621791"/>
          </a:xfrm>
          <a:prstGeom prst="wedgeRoundRectCallout">
            <a:avLst>
              <a:gd name="adj1" fmla="val -10810"/>
              <a:gd name="adj2" fmla="val -7356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OK Response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631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REST API with Spring</a:t>
            </a:r>
            <a:endParaRPr lang="bg-BG" dirty="0"/>
          </a:p>
        </p:txBody>
      </p:sp>
      <p:sp>
        <p:nvSpPr>
          <p:cNvPr id="10" name="Title 9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REST with Spring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1134000"/>
            <a:ext cx="2970000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7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Returning plain-text in MVC controller:</a:t>
            </a:r>
            <a:endParaRPr dirty="0"/>
          </a:p>
        </p:txBody>
      </p:sp>
      <p:sp>
        <p:nvSpPr>
          <p:cNvPr id="334" name="Google Shape;334;p1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Response Body On MVC Controller</a:t>
            </a:r>
            <a:endParaRPr/>
          </a:p>
        </p:txBody>
      </p:sp>
      <p:sp>
        <p:nvSpPr>
          <p:cNvPr id="335" name="Google Shape;335;p14"/>
          <p:cNvSpPr/>
          <p:nvPr/>
        </p:nvSpPr>
        <p:spPr>
          <a:xfrm>
            <a:off x="1686000" y="2169000"/>
            <a:ext cx="8685000" cy="2893059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@GetMapping('/info/{id}')</a:t>
            </a:r>
            <a:endParaRPr sz="26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@ResponseBody</a:t>
            </a:r>
            <a:endParaRPr sz="26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26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getInfo(@PathVariable Long id){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-US" sz="2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 </a:t>
            </a:r>
            <a:endParaRPr sz="26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new Student().setName(“Joro”);</a:t>
            </a:r>
            <a:endParaRPr sz="26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Setting the correct Response Code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 Status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7830" y="2313903"/>
            <a:ext cx="111252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@GetMapping('{id}/info')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@ResponseStatus(HttpStatus.OK)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GameInfoView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getInfo(@PathVariable Long id){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b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GameInfoView gameInfo = this.gameService.getInfoById(id);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return new Gson().toJson(gameInfo);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527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@RestController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is essentially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</a:rPr>
              <a:t>@Controller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+ </a:t>
            </a:r>
            <a:r>
              <a:rPr lang="en-US" b="1" noProof="1">
                <a:solidFill>
                  <a:schemeClr val="bg1"/>
                </a:solidFill>
              </a:rPr>
              <a:t>@ResponseBody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Controllers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71000" y="2529000"/>
            <a:ext cx="1128203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@RestController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public class OrderController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b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@GetMapping('{id}/info')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public </a:t>
            </a: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ResponseEntity&lt;Game&gt; getGame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(@PathVariable Long id){</a:t>
            </a:r>
            <a:b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546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Controlling the entire response object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ResponseEntity&lt;&gt;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object allows you </a:t>
            </a:r>
            <a:r>
              <a:rPr lang="en-US" b="1" dirty="0">
                <a:solidFill>
                  <a:schemeClr val="bg1"/>
                </a:solidFill>
              </a:rPr>
              <a:t>to change the response body</a:t>
            </a:r>
            <a:r>
              <a:rPr lang="en-US" dirty="0"/>
              <a:t>, response headers and response code</a:t>
            </a:r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 Entity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6850" y="2124000"/>
            <a:ext cx="11125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@GetMapping('{id}/title')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public </a:t>
            </a: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ResponseEntity&lt;Game&gt;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getTitle(...){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return new </a:t>
            </a: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ResponseEntity(gameService.getGame(id))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967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Maven Dependency</a:t>
            </a:r>
          </a:p>
          <a:p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  <a:p>
            <a:r>
              <a:rPr lang="en-US" dirty="0"/>
              <a:t>Spring Data REST </a:t>
            </a:r>
            <a:r>
              <a:rPr lang="en-US" b="1" dirty="0">
                <a:solidFill>
                  <a:schemeClr val="bg1"/>
                </a:solidFill>
              </a:rPr>
              <a:t>scans your project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provides REST API </a:t>
            </a:r>
            <a:r>
              <a:rPr lang="en-US" dirty="0"/>
              <a:t>for your application </a:t>
            </a:r>
            <a:r>
              <a:rPr lang="en-US" b="1" dirty="0">
                <a:solidFill>
                  <a:schemeClr val="bg1"/>
                </a:solidFill>
              </a:rPr>
              <a:t>using HAL</a:t>
            </a:r>
            <a:r>
              <a:rPr lang="en-US" dirty="0"/>
              <a:t> as media type</a:t>
            </a:r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Data REST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6850" y="2124000"/>
            <a:ext cx="111252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&lt;groupId&gt;org.springframework.boot&lt;/groupId&gt;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&lt;artifactId&gt;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spring-boot-starter-data-rest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34120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configure repository settings using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@RepositoryRestResource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annotation:</a:t>
            </a:r>
          </a:p>
          <a:p>
            <a:endParaRPr lang="bg-BG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Repositories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6000" y="2799000"/>
            <a:ext cx="1112520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@RepositoryRestResource(path = 'gameIssues')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public interface IssueRepository extends </a:t>
            </a:r>
            <a:b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                              JpaRepository&lt;Issue, Long&gt;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  Issue getById(@Param('id') Long 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  List&lt;Issue&gt; getAllByOrderByDateDesc();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828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REST API</a:t>
            </a:r>
          </a:p>
          <a:p>
            <a:pPr lvl="1"/>
            <a:r>
              <a:rPr lang="en-US" dirty="0"/>
              <a:t>RESTful Design</a:t>
            </a:r>
          </a:p>
          <a:p>
            <a:pPr lvl="1"/>
            <a:r>
              <a:rPr lang="en-US" dirty="0"/>
              <a:t>HTTP GET, POST, PUT, DELETE, PATCH Examples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REST with Spring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Rest Template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DOM Manipulations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FETCH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Rest Template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35" y="1044000"/>
            <a:ext cx="3240330" cy="32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48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23229" y="1242901"/>
            <a:ext cx="12068771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Accessing </a:t>
            </a:r>
            <a:r>
              <a:rPr lang="en-US" b="1" dirty="0">
                <a:solidFill>
                  <a:schemeClr val="bg1"/>
                </a:solidFill>
              </a:rPr>
              <a:t>a third-party REST service </a:t>
            </a:r>
            <a:r>
              <a:rPr lang="en-US" dirty="0"/>
              <a:t>inside a Spring application revolves around the use of the Spring 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 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Class is </a:t>
            </a:r>
            <a:r>
              <a:rPr lang="en-US" b="1" dirty="0">
                <a:solidFill>
                  <a:schemeClr val="bg1"/>
                </a:solidFill>
              </a:rPr>
              <a:t>designed to call REST services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Its </a:t>
            </a:r>
            <a:r>
              <a:rPr lang="en-US" b="1" dirty="0">
                <a:solidFill>
                  <a:schemeClr val="bg1"/>
                </a:solidFill>
              </a:rPr>
              <a:t>main methods </a:t>
            </a:r>
            <a:r>
              <a:rPr lang="en-US" dirty="0"/>
              <a:t>are closely tied to </a:t>
            </a:r>
            <a:r>
              <a:rPr lang="en-US" b="1" dirty="0">
                <a:solidFill>
                  <a:schemeClr val="bg1"/>
                </a:solidFill>
              </a:rPr>
              <a:t>REST's underpinnings</a:t>
            </a:r>
            <a:r>
              <a:rPr lang="en-US" dirty="0"/>
              <a:t>, which are the </a:t>
            </a:r>
            <a:r>
              <a:rPr lang="en-US" b="1" dirty="0">
                <a:solidFill>
                  <a:schemeClr val="bg1"/>
                </a:solidFill>
              </a:rPr>
              <a:t>HTTP protocol's methods</a:t>
            </a:r>
            <a:r>
              <a:rPr lang="en-US" dirty="0"/>
              <a:t>: </a:t>
            </a:r>
            <a:r>
              <a:rPr lang="en-US" b="1" dirty="0">
                <a:solidFill>
                  <a:schemeClr val="bg1"/>
                </a:solidFill>
              </a:rPr>
              <a:t>HEAD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PUT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Recommended</a:t>
            </a:r>
            <a:r>
              <a:rPr lang="en-US" dirty="0"/>
              <a:t> to use the non-blocking, </a:t>
            </a:r>
            <a:r>
              <a:rPr lang="en-US" b="1" dirty="0">
                <a:solidFill>
                  <a:schemeClr val="bg1"/>
                </a:solidFill>
              </a:rPr>
              <a:t>reactive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WebClient</a:t>
            </a:r>
            <a:r>
              <a:rPr lang="en-US" dirty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/>
              <a:t>RestTemplate</a:t>
            </a:r>
            <a:r>
              <a:rPr lang="en-US" dirty="0"/>
              <a:t> will be </a:t>
            </a:r>
            <a:r>
              <a:rPr lang="en-US" b="1" dirty="0">
                <a:solidFill>
                  <a:schemeClr val="bg1"/>
                </a:solidFill>
              </a:rPr>
              <a:t>deprecated in a future version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getForObject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classType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Retrieves a </a:t>
            </a:r>
            <a:r>
              <a:rPr lang="en-US" b="1" dirty="0">
                <a:solidFill>
                  <a:schemeClr val="bg1"/>
                </a:solidFill>
              </a:rPr>
              <a:t>representation by doing a GET on the URL</a:t>
            </a:r>
            <a:r>
              <a:rPr lang="en-US" dirty="0"/>
              <a:t>.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response (if any) is </a:t>
            </a:r>
            <a:r>
              <a:rPr lang="en-US" dirty="0" err="1"/>
              <a:t>unmarshalled</a:t>
            </a:r>
            <a:r>
              <a:rPr lang="en-US" dirty="0"/>
              <a:t> to given class type and returned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getForEntity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responseType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Retrieve a </a:t>
            </a:r>
            <a:r>
              <a:rPr lang="en-US" b="1" dirty="0">
                <a:solidFill>
                  <a:schemeClr val="bg1"/>
                </a:solidFill>
              </a:rPr>
              <a:t>representation as </a:t>
            </a:r>
            <a:r>
              <a:rPr lang="en-US" b="1" dirty="0" err="1">
                <a:solidFill>
                  <a:schemeClr val="bg1"/>
                </a:solidFill>
              </a:rPr>
              <a:t>ResponseEntity</a:t>
            </a:r>
            <a:r>
              <a:rPr lang="en-US" dirty="0"/>
              <a:t> by doing a GET on the URL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Method Example (1) </a:t>
            </a:r>
          </a:p>
        </p:txBody>
      </p:sp>
    </p:spTree>
    <p:extLst>
      <p:ext uri="{BB962C8B-B14F-4D97-AF65-F5344CB8AC3E}">
        <p14:creationId xmlns:p14="http://schemas.microsoft.com/office/powerpoint/2010/main" val="149298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exchange(</a:t>
            </a:r>
            <a:r>
              <a:rPr lang="en-US" b="1" dirty="0" err="1">
                <a:latin typeface="Consolas" panose="020B0609020204030204" pitchFamily="49" charset="0"/>
              </a:rPr>
              <a:t>requestEntity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responseType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Executes</a:t>
            </a:r>
            <a:r>
              <a:rPr lang="en-US" dirty="0"/>
              <a:t> the specified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response as </a:t>
            </a:r>
            <a:r>
              <a:rPr lang="en-US" b="1" dirty="0" err="1">
                <a:solidFill>
                  <a:schemeClr val="bg1"/>
                </a:solidFill>
              </a:rPr>
              <a:t>ResponseEntity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execute(</a:t>
            </a:r>
            <a:r>
              <a:rPr lang="en-US" b="1" dirty="0" err="1">
                <a:latin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httpMethod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requestCallback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responseExtractor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Executes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the</a:t>
            </a:r>
            <a:r>
              <a:rPr lang="en-US" dirty="0"/>
              <a:t> </a:t>
            </a:r>
            <a:r>
              <a:rPr lang="en-US" b="1" dirty="0" err="1">
                <a:solidFill>
                  <a:schemeClr val="bg1"/>
                </a:solidFill>
              </a:rPr>
              <a:t>httpMethod</a:t>
            </a:r>
            <a:r>
              <a:rPr lang="en-US" dirty="0"/>
              <a:t> to the given URI template and </a:t>
            </a:r>
            <a:r>
              <a:rPr lang="en-US" b="1" dirty="0">
                <a:solidFill>
                  <a:schemeClr val="bg1"/>
                </a:solidFill>
              </a:rPr>
              <a:t>preparing the request </a:t>
            </a:r>
            <a:r>
              <a:rPr lang="en-US" dirty="0"/>
              <a:t>with the </a:t>
            </a:r>
            <a:r>
              <a:rPr lang="en-US" b="1" dirty="0" err="1">
                <a:solidFill>
                  <a:schemeClr val="bg1"/>
                </a:solidFill>
              </a:rPr>
              <a:t>RequestCallback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Method Example (2) </a:t>
            </a:r>
          </a:p>
        </p:txBody>
      </p:sp>
    </p:spTree>
    <p:extLst>
      <p:ext uri="{BB962C8B-B14F-4D97-AF65-F5344CB8AC3E}">
        <p14:creationId xmlns:p14="http://schemas.microsoft.com/office/powerpoint/2010/main" val="160145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22916" y="1242901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postForObject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</a:rPr>
              <a:t>, request, </a:t>
            </a:r>
            <a:r>
              <a:rPr lang="en-US" b="1" dirty="0" err="1">
                <a:latin typeface="Consolas" panose="020B0609020204030204" pitchFamily="49" charset="0"/>
              </a:rPr>
              <a:t>classType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POSTs</a:t>
            </a:r>
            <a:r>
              <a:rPr lang="en-US" dirty="0"/>
              <a:t> the given object </a:t>
            </a:r>
            <a:r>
              <a:rPr lang="en-US" b="1" dirty="0">
                <a:solidFill>
                  <a:schemeClr val="bg1"/>
                </a:solidFill>
              </a:rPr>
              <a:t>to the URL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returns the representation</a:t>
            </a:r>
            <a:r>
              <a:rPr lang="en-US" dirty="0"/>
              <a:t> found in the response </a:t>
            </a:r>
            <a:r>
              <a:rPr lang="en-US" b="1" dirty="0">
                <a:solidFill>
                  <a:schemeClr val="bg1"/>
                </a:solidFill>
              </a:rPr>
              <a:t>as given class type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postForEntity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</a:rPr>
              <a:t>, request, </a:t>
            </a:r>
            <a:r>
              <a:rPr lang="en-US" b="1" dirty="0" err="1">
                <a:latin typeface="Consolas" panose="020B0609020204030204" pitchFamily="49" charset="0"/>
              </a:rPr>
              <a:t>responseType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POSTs</a:t>
            </a:r>
            <a:r>
              <a:rPr lang="en-US" dirty="0"/>
              <a:t> the given object </a:t>
            </a:r>
            <a:r>
              <a:rPr lang="en-US" b="1" dirty="0">
                <a:solidFill>
                  <a:schemeClr val="bg1"/>
                </a:solidFill>
              </a:rPr>
              <a:t>to the URL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returns the response as </a:t>
            </a:r>
            <a:r>
              <a:rPr lang="en-US" b="1" dirty="0" err="1">
                <a:solidFill>
                  <a:schemeClr val="bg1"/>
                </a:solidFill>
              </a:rPr>
              <a:t>ResponseEntity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 (1)</a:t>
            </a:r>
          </a:p>
        </p:txBody>
      </p:sp>
    </p:spTree>
    <p:extLst>
      <p:ext uri="{BB962C8B-B14F-4D97-AF65-F5344CB8AC3E}">
        <p14:creationId xmlns:p14="http://schemas.microsoft.com/office/powerpoint/2010/main" val="25367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22916" y="1242901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postForLocation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</a:rPr>
              <a:t>, request, </a:t>
            </a:r>
            <a:r>
              <a:rPr lang="en-US" b="1" dirty="0" err="1">
                <a:latin typeface="Consolas" panose="020B0609020204030204" pitchFamily="49" charset="0"/>
              </a:rPr>
              <a:t>responseType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POSTs</a:t>
            </a:r>
            <a:r>
              <a:rPr lang="en-US" dirty="0">
                <a:latin typeface="+mj-lt"/>
              </a:rPr>
              <a:t> the given object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to the URL </a:t>
            </a:r>
            <a:r>
              <a:rPr lang="en-US" dirty="0">
                <a:latin typeface="+mj-lt"/>
              </a:rPr>
              <a:t>and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returns </a:t>
            </a:r>
            <a:r>
              <a:rPr lang="en-US" dirty="0">
                <a:latin typeface="+mj-lt"/>
              </a:rPr>
              <a:t>the value of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Location header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exchange(</a:t>
            </a:r>
            <a:r>
              <a:rPr lang="en-US" b="1" dirty="0" err="1">
                <a:latin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requestEntity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responseType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execute(</a:t>
            </a:r>
            <a:r>
              <a:rPr lang="en-US" b="1" dirty="0" err="1">
                <a:latin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httpMethod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requestCallback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responseExtractor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(2) </a:t>
            </a:r>
          </a:p>
        </p:txBody>
      </p:sp>
    </p:spTree>
    <p:extLst>
      <p:ext uri="{BB962C8B-B14F-4D97-AF65-F5344CB8AC3E}">
        <p14:creationId xmlns:p14="http://schemas.microsoft.com/office/powerpoint/2010/main" val="27802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put(</a:t>
            </a:r>
            <a:r>
              <a:rPr lang="en-US" b="1" dirty="0" err="1"/>
              <a:t>url</a:t>
            </a:r>
            <a:r>
              <a:rPr lang="en-US" b="1" dirty="0"/>
              <a:t>, request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PUTs the given request object to URL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delete(</a:t>
            </a:r>
            <a:r>
              <a:rPr lang="en-US" b="1" dirty="0" err="1"/>
              <a:t>url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Deletes the resource at the specified URL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PUT and HTTP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Заглавие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DOM Manipulations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5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52" y="1197735"/>
            <a:ext cx="2682112" cy="292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473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Create with </a:t>
            </a:r>
            <a:r>
              <a:rPr lang="en-US" noProof="1"/>
              <a:t>document.creat</a:t>
            </a:r>
            <a:r>
              <a:rPr lang="bg-BG" noProof="1"/>
              <a:t>е</a:t>
            </a:r>
            <a:r>
              <a:rPr lang="en-US" noProof="1"/>
              <a:t>Element</a:t>
            </a:r>
          </a:p>
          <a:p>
            <a:endParaRPr lang="en-US" noProof="1"/>
          </a:p>
          <a:p>
            <a:r>
              <a:rPr lang="en-US" noProof="1"/>
              <a:t>Append text to the &lt;p&gt; element</a:t>
            </a:r>
          </a:p>
          <a:p>
            <a:endParaRPr lang="en-US" noProof="1"/>
          </a:p>
          <a:p>
            <a:endParaRPr lang="en-US" noProof="1"/>
          </a:p>
          <a:p>
            <a:r>
              <a:rPr lang="en-US"/>
              <a:t>Text added to </a:t>
            </a:r>
            <a:r>
              <a:rPr lang="en-US" noProof="1"/>
              <a:t>textContent</a:t>
            </a:r>
            <a:r>
              <a:rPr lang="en-US"/>
              <a:t> will be escaped.</a:t>
            </a:r>
          </a:p>
          <a:p>
            <a:r>
              <a:rPr lang="en-US"/>
              <a:t>Text added to </a:t>
            </a:r>
            <a:r>
              <a:rPr lang="en-US" noProof="1"/>
              <a:t>innerHTML</a:t>
            </a:r>
            <a:r>
              <a:rPr lang="en-US"/>
              <a:t> will be parsed and turned into actual</a:t>
            </a:r>
            <a:br>
              <a:rPr lang="en-US"/>
            </a:br>
            <a:r>
              <a:rPr lang="en-US"/>
              <a:t>HTML elements </a:t>
            </a:r>
            <a:r>
              <a:rPr lang="en-US">
                <a:sym typeface="Wingdings" panose="05000000000000000000" pitchFamily="2" charset="2"/>
              </a:rPr>
              <a:t> beware of XSS attacks!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DOM Elements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2508" y="1864637"/>
            <a:ext cx="6383969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p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2508" y="3179531"/>
            <a:ext cx="8732887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text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createTextNode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Random 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72508" y="3912221"/>
            <a:ext cx="3934384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p.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7767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50" name="Google Shape;450;p2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Creating DOM Elements</a:t>
            </a:r>
            <a:endParaRPr/>
          </a:p>
        </p:txBody>
      </p:sp>
      <p:sp>
        <p:nvSpPr>
          <p:cNvPr id="451" name="Google Shape;451;p29"/>
          <p:cNvSpPr txBox="1"/>
          <p:nvPr/>
        </p:nvSpPr>
        <p:spPr>
          <a:xfrm>
            <a:off x="1398925" y="1449985"/>
            <a:ext cx="7760632" cy="3764401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1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list = document.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createElement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');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liPeter = document.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createElement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');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1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liPeter.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textContent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'Peter';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1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appendChild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(liPeter);</a:t>
            </a:r>
            <a:endParaRPr/>
          </a:p>
          <a:p>
            <a:pPr marL="0" marR="0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liMaria = document.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createElement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');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1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liMaria.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innerHTML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'&lt;b&gt;Maria&lt;/b&gt;';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1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appendChild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(liMaria);</a:t>
            </a:r>
            <a:endParaRPr/>
          </a:p>
          <a:p>
            <a:pPr marL="0" marR="0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document.body.appendChild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(list);</a:t>
            </a:r>
            <a:endParaRPr/>
          </a:p>
        </p:txBody>
      </p:sp>
      <p:pic>
        <p:nvPicPr>
          <p:cNvPr id="452" name="Google Shape;45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4331" y="4078236"/>
            <a:ext cx="2463905" cy="1849896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020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To remove an HTML element, you must know the his parent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DOM Elements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015900" y="4353401"/>
            <a:ext cx="8160199" cy="13815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parent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div1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child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parent.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removeChild(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child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15901" y="2235488"/>
            <a:ext cx="8160198" cy="1769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 id='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&lt;p id='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'&gt;This is a paragraph.&lt;/p&gt;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&lt;p id='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'&gt;This is another paragraph.&lt;/p&gt;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&lt;/div&gt;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24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jQuery and DOM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1026" name="Picture 2" descr="Ð ÐµÐ·ÑÐ»ÑÐ°Ñ Ñ Ð¸Ð·Ð¾Ð±ÑÐ°Ð¶ÐµÐ½Ð¸Ðµ Ð·Ð° $ jquery">
            <a:extLst>
              <a:ext uri="{FF2B5EF4-FFF2-40B4-BE49-F238E27FC236}">
                <a16:creationId xmlns:a16="http://schemas.microsoft.com/office/drawing/2014/main" id="{32E15EFE-8CB1-446F-A38F-99D78FE68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000" y="1584000"/>
            <a:ext cx="3083306" cy="21250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69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text() </a:t>
            </a:r>
            <a:r>
              <a:rPr lang="en-US" dirty="0"/>
              <a:t>- reads and writes text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html() </a:t>
            </a:r>
            <a:r>
              <a:rPr lang="en-US" dirty="0"/>
              <a:t>- returns the HTML of a given element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0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val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gets and sets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Methods (1)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84310" y="1901649"/>
            <a:ext cx="8273125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text = 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'New text for element.'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309" y="3785653"/>
            <a:ext cx="8273125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html = 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html()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html(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'New text for element.'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74005" y="5481373"/>
            <a:ext cx="8273124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theValue = 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'New value'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41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attr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reads and writes attributes of HTML elements. Also can take an object as parameter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removeAttr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 removes an attribute from an HTML element</a:t>
            </a:r>
          </a:p>
          <a:p>
            <a:endParaRPr lang="en-US" dirty="0"/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wrap() </a:t>
            </a:r>
            <a:r>
              <a:rPr lang="en-US" dirty="0"/>
              <a:t>- wraps the selected element in another HTML element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Methods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96883" y="2471006"/>
            <a:ext cx="8719926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attrValue = 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'height'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attr({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height : attrValue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6883" y="4436639"/>
            <a:ext cx="8719925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removeAttr(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'height'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96883" y="5714292"/>
            <a:ext cx="8719925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$('#someElement').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wrap(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'&lt;div style='border: 1px solid black;'&gt;&lt;/div&gt;'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4476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replaceWith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 - replaces the selected HTML element with a new one</a:t>
            </a:r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remove()</a:t>
            </a:r>
            <a:r>
              <a:rPr lang="en-US" dirty="0"/>
              <a:t> - removes the selected HTML element from the DOM</a:t>
            </a:r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empty()</a:t>
            </a:r>
            <a:r>
              <a:rPr lang="en-US" dirty="0"/>
              <a:t> - removes all child elements of the selected HTML element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Methods (3)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61000" y="1935019"/>
            <a:ext cx="8569514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replaceWith(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'&lt;div style='border: 1px solid black;'&gt;&lt;/div&gt;'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673598" y="3880306"/>
            <a:ext cx="4844803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673598" y="5855584"/>
            <a:ext cx="4844802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empty()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7422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Browser Events and DOM Events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Events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02BD44-CB21-432A-B6D7-494CBC5D6B6B}"/>
              </a:ext>
            </a:extLst>
          </p:cNvPr>
          <p:cNvGrpSpPr/>
          <p:nvPr/>
        </p:nvGrpSpPr>
        <p:grpSpPr>
          <a:xfrm>
            <a:off x="4729900" y="1097543"/>
            <a:ext cx="2590799" cy="2724266"/>
            <a:chOff x="4729900" y="1097543"/>
            <a:chExt cx="2590799" cy="2724266"/>
          </a:xfrm>
        </p:grpSpPr>
        <p:pic>
          <p:nvPicPr>
            <p:cNvPr id="12" name="Picture 6" descr="Ð ÐµÐ·ÑÐ»ÑÐ°Ñ Ñ Ð¸Ð·Ð¾Ð±ÑÐ°Ð¶ÐµÐ½Ð¸Ðµ Ð·Ð° laptop png">
              <a:extLst>
                <a:ext uri="{FF2B5EF4-FFF2-40B4-BE49-F238E27FC236}">
                  <a16:creationId xmlns:a16="http://schemas.microsoft.com/office/drawing/2014/main" id="{27C12436-9D63-4001-96DA-320A8F191B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9900" y="1222246"/>
              <a:ext cx="2590799" cy="2590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8B67A65-1E43-411A-AED0-04B4319EF5DE}"/>
                </a:ext>
              </a:extLst>
            </p:cNvPr>
            <p:cNvGrpSpPr/>
            <p:nvPr/>
          </p:nvGrpSpPr>
          <p:grpSpPr>
            <a:xfrm>
              <a:off x="5483807" y="1097543"/>
              <a:ext cx="1213115" cy="1213115"/>
              <a:chOff x="5628067" y="790273"/>
              <a:chExt cx="1213115" cy="1213115"/>
            </a:xfrm>
          </p:grpSpPr>
          <p:pic>
            <p:nvPicPr>
              <p:cNvPr id="10" name="Picture 12" descr="Ð ÐµÐ·ÑÐ»ÑÐ°Ñ Ñ Ð¸Ð·Ð¾Ð±ÑÐ°Ð¶ÐµÐ½Ð¸Ðµ Ð·Ð° star png">
                <a:extLst>
                  <a:ext uri="{FF2B5EF4-FFF2-40B4-BE49-F238E27FC236}">
                    <a16:creationId xmlns:a16="http://schemas.microsoft.com/office/drawing/2014/main" id="{D852F288-C159-42E7-9328-E6D0FD76A9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28067" y="790273"/>
                <a:ext cx="1213115" cy="12131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14934A7-A83F-4122-AB9B-F6613E0FB615}"/>
                  </a:ext>
                </a:extLst>
              </p:cNvPr>
              <p:cNvSpPr/>
              <p:nvPr/>
            </p:nvSpPr>
            <p:spPr>
              <a:xfrm>
                <a:off x="5907515" y="1260961"/>
                <a:ext cx="654217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b="0" cap="none" spc="0" dirty="0">
                    <a:ln w="0"/>
                    <a:solidFill>
                      <a:schemeClr val="bg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event</a:t>
                </a:r>
              </a:p>
            </p:txBody>
          </p:sp>
        </p:grpSp>
        <p:pic>
          <p:nvPicPr>
            <p:cNvPr id="9" name="Picture 10" descr="Ð ÐµÐ·ÑÐ»ÑÐ°Ñ Ñ Ð¸Ð·Ð¾Ð±ÑÐ°Ð¶ÐµÐ½Ð¸Ðµ Ð·Ð° hand cursor png">
              <a:extLst>
                <a:ext uri="{FF2B5EF4-FFF2-40B4-BE49-F238E27FC236}">
                  <a16:creationId xmlns:a16="http://schemas.microsoft.com/office/drawing/2014/main" id="{6080FC96-B3B1-43F2-951A-36A56289E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6320" y="3053724"/>
              <a:ext cx="768085" cy="76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65222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Browsers send events to notify the JS code of interesting things that have taken place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Events in JS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450999" y="2673105"/>
            <a:ext cx="5346603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'&gt;Some text&lt;/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1000" y="3458542"/>
            <a:ext cx="8760922" cy="28846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div =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360363" lvl="1" indent="-360363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div.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onmouseover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function(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event.target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.style.border = '3px solid green';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div.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onmouseout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function()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.style.border = '';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this === event.target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674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Types in DOM API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8205" y="2179564"/>
            <a:ext cx="277313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unload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resize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sz="2400" b="1" noProof="1">
                <a:cs typeface="Consolas" pitchFamily="49" charset="0"/>
              </a:rPr>
              <a:t> /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80" y="1994898"/>
            <a:ext cx="17224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click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mousedown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mouseup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80" y="4835434"/>
            <a:ext cx="169724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keydown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Keypress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36281" y="5015372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(got focus)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blur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Mouse</a:t>
            </a:r>
            <a:r>
              <a:rPr lang="en-US" sz="3200" dirty="0"/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 / UI</a:t>
            </a:r>
            <a:r>
              <a:rPr lang="en-US" sz="3200" dirty="0"/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Keyboard</a:t>
            </a:r>
            <a:r>
              <a:rPr lang="en-US" sz="3200" dirty="0"/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Focus</a:t>
            </a:r>
            <a:r>
              <a:rPr lang="en-US" sz="3200" dirty="0"/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179564"/>
            <a:ext cx="2041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touchstart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touchend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touchmove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Touch</a:t>
            </a:r>
            <a:r>
              <a:rPr lang="en-US" sz="3200" dirty="0"/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19189" y="4835434"/>
            <a:ext cx="13302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change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submit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reset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val="355415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Attach an event to an element.</a:t>
            </a:r>
            <a:endParaRPr lang="bg-BG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Remove an event.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 / Remove Events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13401" y="1757936"/>
            <a:ext cx="8460054" cy="2295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let textbox = document.</a:t>
            </a:r>
            <a:r>
              <a:rPr lang="en-US" sz="2400" noProof="1">
                <a:solidFill>
                  <a:schemeClr val="bg1"/>
                </a:solidFill>
              </a:rPr>
              <a:t>createElement</a:t>
            </a:r>
            <a:r>
              <a:rPr lang="en-US" sz="2400" noProof="1"/>
              <a:t>('</a:t>
            </a:r>
            <a:r>
              <a:rPr lang="en-US" sz="2400" noProof="1">
                <a:solidFill>
                  <a:schemeClr val="bg1"/>
                </a:solidFill>
              </a:rPr>
              <a:t>input</a:t>
            </a:r>
            <a:r>
              <a:rPr lang="en-US" sz="2400" noProof="1"/>
              <a:t>');</a:t>
            </a:r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textbox.</a:t>
            </a:r>
            <a:r>
              <a:rPr lang="en-US" sz="2400" noProof="1">
                <a:solidFill>
                  <a:schemeClr val="bg1"/>
                </a:solidFill>
              </a:rPr>
              <a:t>type</a:t>
            </a:r>
            <a:r>
              <a:rPr lang="en-US" sz="2400" noProof="1"/>
              <a:t> = '</a:t>
            </a:r>
            <a:r>
              <a:rPr lang="en-US" sz="2400" noProof="1">
                <a:solidFill>
                  <a:schemeClr val="bg1"/>
                </a:solidFill>
              </a:rPr>
              <a:t>text</a:t>
            </a:r>
            <a:r>
              <a:rPr lang="en-US" sz="2400" noProof="1"/>
              <a:t>';</a:t>
            </a:r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textbox.</a:t>
            </a:r>
            <a:r>
              <a:rPr lang="en-US" sz="2400" noProof="1">
                <a:solidFill>
                  <a:schemeClr val="bg1"/>
                </a:solidFill>
              </a:rPr>
              <a:t>value</a:t>
            </a:r>
            <a:r>
              <a:rPr lang="en-US" sz="2400" noProof="1"/>
              <a:t> = 'I am a text box';</a:t>
            </a:r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document.body.</a:t>
            </a:r>
            <a:r>
              <a:rPr lang="en-US" sz="2400" noProof="1">
                <a:solidFill>
                  <a:schemeClr val="bg1"/>
                </a:solidFill>
              </a:rPr>
              <a:t>appendChild</a:t>
            </a:r>
            <a:r>
              <a:rPr lang="en-US" sz="2400" noProof="1"/>
              <a:t>(textbox);</a:t>
            </a:r>
          </a:p>
          <a:p>
            <a:pPr marL="360363" lvl="1" indent="-360363">
              <a:lnSpc>
                <a:spcPct val="100000"/>
              </a:lnSpc>
              <a:spcBef>
                <a:spcPts val="1800"/>
              </a:spcBef>
            </a:pPr>
            <a:r>
              <a:rPr lang="en-US" sz="2400" noProof="1"/>
              <a:t>textbox.</a:t>
            </a:r>
            <a:r>
              <a:rPr lang="en-US" sz="2400" noProof="1">
                <a:solidFill>
                  <a:schemeClr val="bg1"/>
                </a:solidFill>
              </a:rPr>
              <a:t>addEventListener</a:t>
            </a:r>
            <a:r>
              <a:rPr lang="en-US" sz="2400" noProof="1"/>
              <a:t>('</a:t>
            </a:r>
            <a:r>
              <a:rPr lang="en-US" sz="2400" noProof="1">
                <a:solidFill>
                  <a:schemeClr val="bg1"/>
                </a:solidFill>
              </a:rPr>
              <a:t>focus</a:t>
            </a:r>
            <a:r>
              <a:rPr lang="en-US" sz="2400" noProof="1"/>
              <a:t>', focusHandler);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13401" y="4615348"/>
            <a:ext cx="9344999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marL="360363" lvl="1" indent="-360363">
              <a:lnSpc>
                <a:spcPct val="100000"/>
              </a:lnSpc>
              <a:spcBef>
                <a:spcPts val="1800"/>
              </a:spcBef>
            </a:pPr>
            <a:r>
              <a:rPr lang="en-US" sz="2400" noProof="1"/>
              <a:t>function </a:t>
            </a:r>
            <a:r>
              <a:rPr lang="en-US" sz="2400" noProof="1">
                <a:solidFill>
                  <a:schemeClr val="bg1"/>
                </a:solidFill>
              </a:rPr>
              <a:t>focusHandler</a:t>
            </a:r>
            <a:r>
              <a:rPr lang="en-US" sz="2400" noProof="1"/>
              <a:t>(</a:t>
            </a:r>
            <a:r>
              <a:rPr lang="en-US" sz="2400" noProof="1">
                <a:solidFill>
                  <a:schemeClr val="bg1"/>
                </a:solidFill>
              </a:rPr>
              <a:t>event</a:t>
            </a:r>
            <a:r>
              <a:rPr lang="en-US" sz="2400" noProof="1"/>
              <a:t>) {</a:t>
            </a:r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  textbox.</a:t>
            </a:r>
            <a:r>
              <a:rPr lang="en-US" sz="2400" noProof="1">
                <a:solidFill>
                  <a:schemeClr val="bg1"/>
                </a:solidFill>
              </a:rPr>
              <a:t>value</a:t>
            </a:r>
            <a:r>
              <a:rPr lang="en-US" sz="2400" noProof="1"/>
              <a:t> = 'Event handler removed';</a:t>
            </a:r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  textbox.</a:t>
            </a:r>
            <a:r>
              <a:rPr lang="en-US" sz="2400" noProof="1">
                <a:solidFill>
                  <a:schemeClr val="bg1"/>
                </a:solidFill>
              </a:rPr>
              <a:t>removeEventListener</a:t>
            </a:r>
            <a:r>
              <a:rPr lang="en-US" sz="2400" noProof="1"/>
              <a:t>('</a:t>
            </a:r>
            <a:r>
              <a:rPr lang="en-US" sz="2400" noProof="1">
                <a:solidFill>
                  <a:schemeClr val="bg1"/>
                </a:solidFill>
              </a:rPr>
              <a:t>focus</a:t>
            </a:r>
            <a:r>
              <a:rPr lang="en-US" sz="2400" noProof="1"/>
              <a:t>', focusHandler);</a:t>
            </a:r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}</a:t>
            </a:r>
            <a:endParaRPr lang="bg-BG" sz="2400" noProof="1"/>
          </a:p>
        </p:txBody>
      </p:sp>
    </p:spTree>
    <p:extLst>
      <p:ext uri="{BB962C8B-B14F-4D97-AF65-F5344CB8AC3E}">
        <p14:creationId xmlns:p14="http://schemas.microsoft.com/office/powerpoint/2010/main" val="267288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Lucida Grande" charset="0"/>
              </a:rPr>
              <a:t>The </a:t>
            </a:r>
            <a:r>
              <a:rPr lang="en-US" b="1" dirty="0" err="1">
                <a:solidFill>
                  <a:schemeClr val="bg1"/>
                </a:solidFill>
                <a:sym typeface="Lucida Grande" charset="0"/>
              </a:rPr>
              <a:t>addEventListener</a:t>
            </a:r>
            <a:r>
              <a:rPr lang="en-US" b="1" dirty="0">
                <a:solidFill>
                  <a:schemeClr val="bg1"/>
                </a:solidFill>
                <a:sym typeface="Lucida Grande" charset="0"/>
              </a:rPr>
              <a:t>() </a:t>
            </a:r>
            <a:r>
              <a:rPr lang="en-US" dirty="0">
                <a:sym typeface="Lucida Grande" charset="0"/>
              </a:rPr>
              <a:t>method also allows you to add many events to the same element, without overwriting existing events:</a:t>
            </a:r>
          </a:p>
          <a:p>
            <a:endParaRPr lang="en-US" dirty="0">
              <a:sym typeface="Lucida Grande" charset="0"/>
            </a:endParaRPr>
          </a:p>
          <a:p>
            <a:endParaRPr lang="en-US" dirty="0">
              <a:sym typeface="Lucida Grande" charset="0"/>
            </a:endParaRPr>
          </a:p>
          <a:p>
            <a:endParaRPr lang="en-US" dirty="0">
              <a:sym typeface="Lucida Grande" charset="0"/>
            </a:endParaRPr>
          </a:p>
          <a:p>
            <a:r>
              <a:rPr lang="en-US" dirty="0"/>
              <a:t>Note that you don't use the 'on' prefix for the event;</a:t>
            </a:r>
            <a:br>
              <a:rPr lang="en-US" dirty="0"/>
            </a:br>
            <a:r>
              <a:rPr lang="en-US" dirty="0"/>
              <a:t>use 'click' instead of '</a:t>
            </a:r>
            <a:r>
              <a:rPr lang="en-US" dirty="0" err="1"/>
              <a:t>onclick</a:t>
            </a:r>
            <a:r>
              <a:rPr lang="en-US" dirty="0"/>
              <a:t>'.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Events	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172459" y="2990293"/>
            <a:ext cx="9822777" cy="180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element.</a:t>
            </a:r>
            <a:r>
              <a:rPr lang="en-US" sz="2400" noProof="1">
                <a:solidFill>
                  <a:schemeClr val="bg1"/>
                </a:solidFill>
              </a:rPr>
              <a:t>addEventListener(</a:t>
            </a:r>
            <a:r>
              <a:rPr lang="en-US" sz="2400" noProof="1">
                <a:solidFill>
                  <a:schemeClr val="tx1"/>
                </a:solidFill>
              </a:rPr>
              <a:t>'click', function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element.</a:t>
            </a:r>
            <a:r>
              <a:rPr lang="en-US" sz="2400" noProof="1">
                <a:solidFill>
                  <a:schemeClr val="bg1"/>
                </a:solidFill>
              </a:rPr>
              <a:t>addEventListener(</a:t>
            </a:r>
            <a:r>
              <a:rPr lang="en-US" sz="2400" noProof="1">
                <a:solidFill>
                  <a:schemeClr val="tx1"/>
                </a:solidFill>
              </a:rPr>
              <a:t>'click', myFunction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element.</a:t>
            </a:r>
            <a:r>
              <a:rPr lang="en-US" sz="2400" noProof="1">
                <a:solidFill>
                  <a:schemeClr val="bg1"/>
                </a:solidFill>
              </a:rPr>
              <a:t>addEventListener(</a:t>
            </a:r>
            <a:r>
              <a:rPr lang="en-US" sz="2400" noProof="1">
                <a:solidFill>
                  <a:schemeClr val="tx1"/>
                </a:solidFill>
              </a:rPr>
              <a:t>'mouseover', mySecondFunction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element.</a:t>
            </a:r>
            <a:r>
              <a:rPr lang="en-US" sz="2400" noProof="1">
                <a:solidFill>
                  <a:schemeClr val="bg1"/>
                </a:solidFill>
              </a:rPr>
              <a:t>addEventListener(</a:t>
            </a:r>
            <a:r>
              <a:rPr lang="en-US" sz="2400" noProof="1">
                <a:solidFill>
                  <a:schemeClr val="tx1"/>
                </a:solidFill>
              </a:rPr>
              <a:t>'mouseout', myThirdFunction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0627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/>
          <p:cNvSpPr>
            <a:spLocks noGrp="1"/>
          </p:cNvSpPr>
          <p:nvPr>
            <p:ph type="subTitle" sz="quarter" idx="11"/>
          </p:nvPr>
        </p:nvSpPr>
        <p:spPr>
          <a:xfrm>
            <a:off x="615108" y="5679000"/>
            <a:ext cx="10961783" cy="768084"/>
          </a:xfrm>
        </p:spPr>
        <p:txBody>
          <a:bodyPr/>
          <a:lstStyle/>
          <a:p>
            <a:r>
              <a:rPr lang="en-US" dirty="0"/>
              <a:t>RESTful Design</a:t>
            </a:r>
            <a:endParaRPr lang="bg-BG" dirty="0"/>
          </a:p>
        </p:txBody>
      </p:sp>
      <p:sp>
        <p:nvSpPr>
          <p:cNvPr id="13" name="Title 1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REST API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179000"/>
            <a:ext cx="4290180" cy="260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4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0" y="1314000"/>
            <a:ext cx="2649000" cy="2649000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Fetch API</a:t>
            </a:r>
          </a:p>
        </p:txBody>
      </p:sp>
    </p:spTree>
    <p:extLst>
      <p:ext uri="{BB962C8B-B14F-4D97-AF65-F5344CB8AC3E}">
        <p14:creationId xmlns:p14="http://schemas.microsoft.com/office/powerpoint/2010/main" val="12240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Fetch provides a generic definition of Request and Response objects</a:t>
            </a:r>
          </a:p>
          <a:p>
            <a:pPr lvl="1"/>
            <a:r>
              <a:rPr lang="en-US" sz="3400" dirty="0"/>
              <a:t>Fetch API allows you to make network requests similar to </a:t>
            </a:r>
            <a:r>
              <a:rPr lang="en-US" sz="3400" b="1" dirty="0" err="1">
                <a:solidFill>
                  <a:schemeClr val="bg1"/>
                </a:solidFill>
              </a:rPr>
              <a:t>XMLHttpRequest</a:t>
            </a:r>
            <a:r>
              <a:rPr lang="en-US" sz="3400" dirty="0"/>
              <a:t> (XHR).</a:t>
            </a:r>
          </a:p>
          <a:p>
            <a:pPr lvl="1"/>
            <a:r>
              <a:rPr lang="en-US" sz="3400" dirty="0"/>
              <a:t>The response of a </a:t>
            </a:r>
            <a:r>
              <a:rPr lang="en-US" sz="3400" b="1" dirty="0">
                <a:solidFill>
                  <a:schemeClr val="bg1"/>
                </a:solidFill>
              </a:rPr>
              <a:t>fetch()</a:t>
            </a:r>
            <a:r>
              <a:rPr lang="en-US" sz="3400" b="1" dirty="0"/>
              <a:t> </a:t>
            </a:r>
            <a:r>
              <a:rPr lang="en-US" sz="3400" dirty="0"/>
              <a:t>is a Stream object.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7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1545C-AF3F-471D-B29A-5B65863A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Fetch API (Demo) (1)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4743DA-9A77-4D0A-826C-A359790458B0}"/>
              </a:ext>
            </a:extLst>
          </p:cNvPr>
          <p:cNvGrpSpPr/>
          <p:nvPr/>
        </p:nvGrpSpPr>
        <p:grpSpPr>
          <a:xfrm>
            <a:off x="190406" y="1236252"/>
            <a:ext cx="7847558" cy="5408385"/>
            <a:chOff x="980789" y="2355075"/>
            <a:chExt cx="10913446" cy="54083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CDA6A2-897A-4453-AC95-0F036B197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789" y="2355075"/>
              <a:ext cx="10913446" cy="54083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@GetMapping('/')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public ModelAndView index(ModelAndView modelAndView) 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modelAndView.setViewName('index');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return modelAndView;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@GetMapping(value = '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/fetch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', produces = '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application/json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')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ResponseBody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public 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Object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 fetchData() 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return new ArrayList&lt;Product&gt;() {{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add(new 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Product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(){{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    setName('Chewing Gum');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    setPrice(new BigDecimal(1.00));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    setBarcode('133242556222');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}});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...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}};</a:t>
              </a:r>
              <a:br>
                <a:rPr lang="en-US" b="1" noProof="1">
                  <a:latin typeface="Consolas" pitchFamily="49" charset="0"/>
                  <a:cs typeface="Consolas" pitchFamily="49" charset="0"/>
                </a:rPr>
              </a:br>
              <a:r>
                <a:rPr lang="en-US" b="1" noProof="1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F6416A-2E76-46A7-94C4-67AEB4404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5946" y="7064057"/>
              <a:ext cx="3848289" cy="4224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HomeController.java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120E80F-49BE-4719-AABB-CC85BB12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47" y="1203414"/>
            <a:ext cx="3875147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Product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private BigDecimal price;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private String barcode;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Getters &amp; Setters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C4EB7-A84B-4DE6-8F60-16D77DF94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2364" y="3142296"/>
            <a:ext cx="174923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Product.java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DA32AE-BBD0-4634-BD4E-1C9F7E6C3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79" y="3801946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1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42D2C1-C593-40B4-8C5B-562EBA1CD8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let's head to the view</a:t>
            </a:r>
          </a:p>
          <a:p>
            <a:pPr lvl="1"/>
            <a:r>
              <a:rPr lang="en-US" dirty="0"/>
              <a:t>There is no need for a separate .</a:t>
            </a:r>
            <a:r>
              <a:rPr lang="en-US" dirty="0" err="1"/>
              <a:t>js</a:t>
            </a:r>
            <a:r>
              <a:rPr lang="en-US" dirty="0"/>
              <a:t> file for one-time use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1545C-AF3F-471D-B29A-5B65863A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 (Demo) (2)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4743DA-9A77-4D0A-826C-A359790458B0}"/>
              </a:ext>
            </a:extLst>
          </p:cNvPr>
          <p:cNvGrpSpPr/>
          <p:nvPr/>
        </p:nvGrpSpPr>
        <p:grpSpPr>
          <a:xfrm>
            <a:off x="420254" y="2528226"/>
            <a:ext cx="11351491" cy="4023392"/>
            <a:chOff x="449294" y="100750"/>
            <a:chExt cx="14883958" cy="29505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CDA6A2-897A-4453-AC95-0F036B197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94" y="100750"/>
              <a:ext cx="14883958" cy="29505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&lt;div class='container-fluid'&gt;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&lt;h1 class='text-center mt-5 display-1'&gt;Data Fetch&lt;/h1&gt;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&lt;div class='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data-container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 mt-5'&gt;&lt;/div&gt;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&lt;div class='button-holder mt-5'&gt;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&lt;button id='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fetch-button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' class='btn btn-info'&gt;Fetch Data&lt;/button&gt;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&lt;button id='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clear-button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' class='btn btn-secondary'&gt;Clear Data&lt;/button&gt;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&lt;/div&gt;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&lt;/div&gt;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&lt;script&gt;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 jQuery Event handlers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$('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#fetch-button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').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click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(() =&gt; {...}); </a:t>
              </a:r>
              <a:r>
                <a:rPr lang="en-US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 Fetch and render the data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$('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#clear-button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').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click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(() =&gt; $('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.data-container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').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empty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()); </a:t>
              </a:r>
              <a:r>
                <a:rPr lang="en-US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 Clear the data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&lt;/script&gt;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F6416A-2E76-46A7-94C4-67AEB4404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3559" y="100750"/>
              <a:ext cx="1969693" cy="3097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index.html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48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1545C-AF3F-471D-B29A-5B65863A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 (Demo) (3)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DA6A2-897A-4453-AC95-0F036B197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54" y="1297656"/>
            <a:ext cx="11351491" cy="54083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$('#fetch-button').click(()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fetch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http://localhost:8000/fetch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')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Fetch the data (GET request)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 =&gt; response.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json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())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Extract the JSON from the Response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((json) =&gt; json.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((x, y) =&gt; {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Render the JSON data to the 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if (y % 4 ===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$('.data-container').append('&lt;div class='row d-flex justify-content-around mt-4'&gt;');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let divColumn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'&lt;div class='col-md-3'&gt;'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'&lt;h3 class='text-center font-weight-bold'&gt;' + x.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'&lt;/h3&gt;'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'&lt;h4 class='text-center'&gt;Price: $' + x.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'&lt;/h4&gt;'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'&lt;h4 class='text-center'&gt;Barcode: $' + x.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barcode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'&lt;/h4&gt;'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'&lt;/div&gt;';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$('.data-container .row: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last-child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').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(divColumn);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}));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});</a:t>
            </a:r>
            <a:endParaRPr lang="en-US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3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698658"/>
            <a:ext cx="8066564" cy="4866374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What is the REST Controllers</a:t>
            </a:r>
          </a:p>
          <a:p>
            <a:r>
              <a:rPr lang="en-US" dirty="0">
                <a:solidFill>
                  <a:schemeClr val="bg2"/>
                </a:solidFill>
              </a:rPr>
              <a:t>Rest Templates</a:t>
            </a:r>
          </a:p>
          <a:p>
            <a:r>
              <a:rPr lang="en-US" dirty="0">
                <a:solidFill>
                  <a:schemeClr val="bg2"/>
                </a:solidFill>
              </a:rPr>
              <a:t>How to manipulate DOM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Creating and appending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html elements </a:t>
            </a:r>
          </a:p>
          <a:p>
            <a:r>
              <a:rPr lang="en-US" dirty="0">
                <a:solidFill>
                  <a:schemeClr val="bg2"/>
                </a:solidFill>
              </a:rPr>
              <a:t>Using JQuery and Fetch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9160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1123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3"/>
              </a:rPr>
              <a:t>softuni.bg</a:t>
            </a:r>
            <a:r>
              <a:rPr lang="en-US" noProof="1"/>
              <a:t>, </a:t>
            </a:r>
            <a:r>
              <a:rPr lang="en-US" noProof="1">
                <a:hlinkClick r:id="rId4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/>
              <a:t>Software University Foundation</a:t>
            </a:r>
            <a:endParaRPr lang="bg-BG"/>
          </a:p>
          <a:p>
            <a:pPr lvl="1"/>
            <a:r>
              <a:rPr lang="en-US" noProof="1">
                <a:hlinkClick r:id="rId5"/>
              </a:rPr>
              <a:t>softuni.foundation</a:t>
            </a:r>
            <a:endParaRPr lang="en-US" noProof="1"/>
          </a:p>
          <a:p>
            <a:r>
              <a:rPr lang="en-US"/>
              <a:t>Software University @ Facebook</a:t>
            </a:r>
          </a:p>
          <a:p>
            <a:pPr lvl="1"/>
            <a:r>
              <a:rPr lang="en-US" noProof="1">
                <a:hlinkClick r:id="rId6"/>
              </a:rPr>
              <a:t>facebook.com/SoftwareUniversity</a:t>
            </a:r>
            <a:endParaRPr lang="en-US" noProof="1"/>
          </a:p>
          <a:p>
            <a:r>
              <a:rPr lang="en-US"/>
              <a:t>Software University Forums</a:t>
            </a:r>
          </a:p>
          <a:p>
            <a:pPr lvl="1"/>
            <a:r>
              <a:rPr lang="en-US">
                <a:hlinkClick r:id="rId7"/>
              </a:rPr>
              <a:t>forum.softuni.bg</a:t>
            </a:r>
            <a:endParaRPr lang="en-US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RESTful Design</a:t>
            </a:r>
            <a:endParaRPr lang="en-US" dirty="0"/>
          </a:p>
        </p:txBody>
      </p:sp>
      <p:pic>
        <p:nvPicPr>
          <p:cNvPr id="5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00" y="1359000"/>
            <a:ext cx="8837740" cy="48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7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course (slides, examples, demos, exercises, homework, documents, videos and other assets) is copyrighted content</a:t>
            </a:r>
          </a:p>
          <a:p>
            <a:r>
              <a:rPr lang="en-US" dirty="0"/>
              <a:t>Unauthorized copy, reproduction or use is illegal</a:t>
            </a:r>
          </a:p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True RESTful API, is a </a:t>
            </a:r>
            <a:r>
              <a:rPr lang="en-US" b="1" dirty="0">
                <a:solidFill>
                  <a:schemeClr val="bg1"/>
                </a:solidFill>
              </a:rPr>
              <a:t>web service </a:t>
            </a:r>
            <a:r>
              <a:rPr lang="en-US" dirty="0"/>
              <a:t>must adhere to the following six </a:t>
            </a:r>
            <a:r>
              <a:rPr lang="en-US" b="1" dirty="0">
                <a:solidFill>
                  <a:schemeClr val="bg1"/>
                </a:solidFill>
              </a:rPr>
              <a:t>REST architectural constraints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 of a </a:t>
            </a:r>
            <a:r>
              <a:rPr lang="en-US" b="1" dirty="0">
                <a:solidFill>
                  <a:schemeClr val="bg1"/>
                </a:solidFill>
              </a:rPr>
              <a:t>uniform interface </a:t>
            </a:r>
            <a:r>
              <a:rPr lang="en-US" dirty="0"/>
              <a:t>(UI)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Client-server based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Stateless</a:t>
            </a:r>
            <a:r>
              <a:rPr lang="en-US" dirty="0"/>
              <a:t> operations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RESTful </a:t>
            </a:r>
            <a:r>
              <a:rPr lang="en-US" b="1" dirty="0">
                <a:solidFill>
                  <a:schemeClr val="bg1"/>
                </a:solidFill>
              </a:rPr>
              <a:t>resource caching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Layered system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on demand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RESTful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Simple Object Access Protocol</a:t>
            </a:r>
            <a:r>
              <a:rPr lang="en-US" dirty="0"/>
              <a:t> (SOAP)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Standardized protocol that </a:t>
            </a:r>
            <a:r>
              <a:rPr lang="en-US" b="1" dirty="0">
                <a:solidFill>
                  <a:schemeClr val="bg1"/>
                </a:solidFill>
              </a:rPr>
              <a:t>sends messages</a:t>
            </a:r>
            <a:r>
              <a:rPr lang="en-US" dirty="0"/>
              <a:t> using other protocols such as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SMTP</a:t>
            </a:r>
          </a:p>
          <a:p>
            <a:pPr lvl="1"/>
            <a:r>
              <a:rPr lang="en-US" dirty="0"/>
              <a:t>The SOAP specifications are official web standards, maintained and developed by the World Wide Web Consortium (W3C)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Remote Procedure Call</a:t>
            </a:r>
            <a:r>
              <a:rPr lang="en-US" dirty="0"/>
              <a:t> (RPC)</a:t>
            </a:r>
            <a:endParaRPr lang="en-GB" dirty="0"/>
          </a:p>
          <a:p>
            <a:pPr lvl="1">
              <a:buClr>
                <a:schemeClr val="tx1"/>
              </a:buClr>
            </a:pPr>
            <a:r>
              <a:rPr lang="en-US" dirty="0"/>
              <a:t>A way to describe a mechanism that lets you </a:t>
            </a:r>
            <a:r>
              <a:rPr lang="en-US" b="1" dirty="0">
                <a:solidFill>
                  <a:schemeClr val="bg1"/>
                </a:solidFill>
              </a:rPr>
              <a:t>call a procedure in another process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exchange data by message passing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SOAP and 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1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Used to retrieve single data entities</a:t>
            </a: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GET</a:t>
            </a:r>
            <a:endParaRPr lang="en-US" dirty="0"/>
          </a:p>
        </p:txBody>
      </p:sp>
      <p:pic>
        <p:nvPicPr>
          <p:cNvPr id="1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73" y="2947557"/>
            <a:ext cx="1783791" cy="1465520"/>
          </a:xfrm>
          <a:prstGeom prst="rect">
            <a:avLst/>
          </a:prstGeom>
        </p:spPr>
      </p:pic>
      <p:pic>
        <p:nvPicPr>
          <p:cNvPr id="1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55" y="4499687"/>
            <a:ext cx="626712" cy="626712"/>
          </a:xfrm>
          <a:prstGeom prst="rect">
            <a:avLst/>
          </a:prstGeom>
        </p:spPr>
      </p:pic>
      <p:pic>
        <p:nvPicPr>
          <p:cNvPr id="18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84" y="4474507"/>
            <a:ext cx="680765" cy="680765"/>
          </a:xfrm>
          <a:prstGeom prst="rect">
            <a:avLst/>
          </a:prstGeom>
        </p:spPr>
      </p:pic>
      <p:pic>
        <p:nvPicPr>
          <p:cNvPr id="19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81" y="3008987"/>
            <a:ext cx="1651573" cy="989513"/>
          </a:xfrm>
          <a:prstGeom prst="rect">
            <a:avLst/>
          </a:prstGeom>
        </p:spPr>
      </p:pic>
      <p:sp>
        <p:nvSpPr>
          <p:cNvPr id="20" name="TextBox 10"/>
          <p:cNvSpPr txBox="1"/>
          <p:nvPr/>
        </p:nvSpPr>
        <p:spPr>
          <a:xfrm>
            <a:off x="625421" y="2441746"/>
            <a:ext cx="14744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Web Client</a:t>
            </a:r>
          </a:p>
        </p:txBody>
      </p:sp>
      <p:sp>
        <p:nvSpPr>
          <p:cNvPr id="21" name="TextBox 11"/>
          <p:cNvSpPr txBox="1"/>
          <p:nvPr/>
        </p:nvSpPr>
        <p:spPr>
          <a:xfrm>
            <a:off x="10250867" y="2516670"/>
            <a:ext cx="957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Server</a:t>
            </a:r>
          </a:p>
        </p:txBody>
      </p:sp>
      <p:cxnSp>
        <p:nvCxnSpPr>
          <p:cNvPr id="22" name="Straight Arrow Connector 12"/>
          <p:cNvCxnSpPr/>
          <p:nvPr/>
        </p:nvCxnSpPr>
        <p:spPr>
          <a:xfrm flipV="1">
            <a:off x="3096241" y="3824435"/>
            <a:ext cx="2617001" cy="116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3"/>
          <p:cNvSpPr txBox="1"/>
          <p:nvPr/>
        </p:nvSpPr>
        <p:spPr>
          <a:xfrm>
            <a:off x="3036000" y="3325719"/>
            <a:ext cx="2862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GET /items</a:t>
            </a:r>
            <a:r>
              <a:rPr lang="en-US" sz="2200" dirty="0">
                <a:solidFill>
                  <a:srgbClr val="FF0000"/>
                </a:solidFill>
              </a:rPr>
              <a:t>/1</a:t>
            </a:r>
          </a:p>
        </p:txBody>
      </p:sp>
      <p:cxnSp>
        <p:nvCxnSpPr>
          <p:cNvPr id="24" name="Straight Arrow Connector 34"/>
          <p:cNvCxnSpPr/>
          <p:nvPr/>
        </p:nvCxnSpPr>
        <p:spPr>
          <a:xfrm rot="20223041" flipH="1" flipV="1">
            <a:off x="3220618" y="3748385"/>
            <a:ext cx="2295662" cy="968795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35"/>
          <p:cNvSpPr txBox="1"/>
          <p:nvPr/>
        </p:nvSpPr>
        <p:spPr>
          <a:xfrm>
            <a:off x="3596347" y="4229549"/>
            <a:ext cx="135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Response</a:t>
            </a:r>
          </a:p>
        </p:txBody>
      </p:sp>
      <p:sp>
        <p:nvSpPr>
          <p:cNvPr id="26" name="TextBox 28"/>
          <p:cNvSpPr txBox="1"/>
          <p:nvPr/>
        </p:nvSpPr>
        <p:spPr>
          <a:xfrm>
            <a:off x="6179985" y="2657189"/>
            <a:ext cx="3505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{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'id': 32,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'name': 'Read Book',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'deadline': 1362268800000,    '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categoryName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': 'Work',    'enabled': false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27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347" y="3008987"/>
            <a:ext cx="1900057" cy="227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4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7" name="Текстов контейнер 2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Used to retrieve data arrays</a:t>
            </a:r>
            <a:endParaRPr lang="bg-BG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GET</a:t>
            </a:r>
            <a:endParaRPr lang="en-US" dirty="0"/>
          </a:p>
        </p:txBody>
      </p:sp>
      <p:pic>
        <p:nvPicPr>
          <p:cNvPr id="51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241" y="2844000"/>
            <a:ext cx="1900057" cy="2276653"/>
          </a:xfrm>
          <a:prstGeom prst="rect">
            <a:avLst/>
          </a:prstGeom>
        </p:spPr>
      </p:pic>
      <p:pic>
        <p:nvPicPr>
          <p:cNvPr id="52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2" y="2782570"/>
            <a:ext cx="1783791" cy="1465520"/>
          </a:xfrm>
          <a:prstGeom prst="rect">
            <a:avLst/>
          </a:prstGeom>
        </p:spPr>
      </p:pic>
      <p:pic>
        <p:nvPicPr>
          <p:cNvPr id="53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474" y="4334700"/>
            <a:ext cx="626712" cy="626712"/>
          </a:xfrm>
          <a:prstGeom prst="rect">
            <a:avLst/>
          </a:prstGeom>
        </p:spPr>
      </p:pic>
      <p:pic>
        <p:nvPicPr>
          <p:cNvPr id="54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03" y="4309520"/>
            <a:ext cx="680765" cy="680765"/>
          </a:xfrm>
          <a:prstGeom prst="rect">
            <a:avLst/>
          </a:prstGeom>
        </p:spPr>
      </p:pic>
      <p:pic>
        <p:nvPicPr>
          <p:cNvPr id="55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2844000"/>
            <a:ext cx="1651573" cy="989513"/>
          </a:xfrm>
          <a:prstGeom prst="rect">
            <a:avLst/>
          </a:prstGeom>
        </p:spPr>
      </p:pic>
      <p:sp>
        <p:nvSpPr>
          <p:cNvPr id="56" name="TextBox 11"/>
          <p:cNvSpPr txBox="1"/>
          <p:nvPr/>
        </p:nvSpPr>
        <p:spPr>
          <a:xfrm>
            <a:off x="10229986" y="2351683"/>
            <a:ext cx="957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Server</a:t>
            </a:r>
          </a:p>
        </p:txBody>
      </p:sp>
      <p:cxnSp>
        <p:nvCxnSpPr>
          <p:cNvPr id="57" name="Straight Arrow Connector 12"/>
          <p:cNvCxnSpPr/>
          <p:nvPr/>
        </p:nvCxnSpPr>
        <p:spPr>
          <a:xfrm flipV="1">
            <a:off x="3075360" y="3659448"/>
            <a:ext cx="2617001" cy="116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3"/>
          <p:cNvSpPr txBox="1"/>
          <p:nvPr/>
        </p:nvSpPr>
        <p:spPr>
          <a:xfrm>
            <a:off x="2996531" y="3145134"/>
            <a:ext cx="2862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GET </a:t>
            </a:r>
            <a:r>
              <a:rPr lang="en-US" sz="2200" dirty="0">
                <a:solidFill>
                  <a:srgbClr val="FF0000"/>
                </a:solidFill>
              </a:rPr>
              <a:t>/items</a:t>
            </a:r>
          </a:p>
        </p:txBody>
      </p:sp>
      <p:cxnSp>
        <p:nvCxnSpPr>
          <p:cNvPr id="59" name="Straight Arrow Connector 34"/>
          <p:cNvCxnSpPr/>
          <p:nvPr/>
        </p:nvCxnSpPr>
        <p:spPr>
          <a:xfrm rot="20223041" flipH="1" flipV="1">
            <a:off x="3199737" y="3583398"/>
            <a:ext cx="2295662" cy="968795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35"/>
          <p:cNvSpPr txBox="1"/>
          <p:nvPr/>
        </p:nvSpPr>
        <p:spPr>
          <a:xfrm rot="74397">
            <a:off x="3575466" y="4064562"/>
            <a:ext cx="135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Response</a:t>
            </a:r>
          </a:p>
        </p:txBody>
      </p:sp>
      <p:sp>
        <p:nvSpPr>
          <p:cNvPr id="61" name="TextBox 28"/>
          <p:cNvSpPr txBox="1"/>
          <p:nvPr/>
        </p:nvSpPr>
        <p:spPr>
          <a:xfrm>
            <a:off x="6159104" y="2492202"/>
            <a:ext cx="3505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br>
              <a:rPr lang="en-US" sz="2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{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'id': 32,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'name': 'Read Book',  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'deadline': 1362268800000,    '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categoryName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': 'Work',    'enabled': false 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},</a:t>
            </a:r>
            <a:br>
              <a:rPr lang="en-US" sz="2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…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3380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  <p:bldP spid="61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9" ma:contentTypeDescription="Create a new document." ma:contentTypeScope="" ma:versionID="d5e239d7d87d9f3cf109412dde5d7b66">
  <xsd:schema xmlns:xsd="http://www.w3.org/2001/XMLSchema" xmlns:xs="http://www.w3.org/2001/XMLSchema" xmlns:p="http://schemas.microsoft.com/office/2006/metadata/properties" xmlns:ns2="d0d25b69-8e68-4841-9284-bd8f9504d222" targetNamespace="http://schemas.microsoft.com/office/2006/metadata/properties" ma:root="true" ma:fieldsID="e24044e397240fb8d7ed3e9e3a7fa012" ns2:_="">
    <xsd:import namespace="d0d25b69-8e68-4841-9284-bd8f9504d2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7302F0-D030-4094-9EBA-DADF166527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A911BEE-67A8-40DC-BCCD-B2AF9DBE2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0A98BC-0638-4E86-A579-1CBADFEF4E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4044</TotalTime>
  <Words>2102</Words>
  <Application>Microsoft Office PowerPoint</Application>
  <PresentationFormat>Widescreen</PresentationFormat>
  <Paragraphs>453</Paragraphs>
  <Slides>50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맑은 고딕</vt:lpstr>
      <vt:lpstr>Arial</vt:lpstr>
      <vt:lpstr>Calibri</vt:lpstr>
      <vt:lpstr>Consolas</vt:lpstr>
      <vt:lpstr>Lucida Grande</vt:lpstr>
      <vt:lpstr>Noto Sans Symbols</vt:lpstr>
      <vt:lpstr>Wingdings</vt:lpstr>
      <vt:lpstr>Wingdings 2</vt:lpstr>
      <vt:lpstr>SoftUni</vt:lpstr>
      <vt:lpstr>Spring Fundamentals</vt:lpstr>
      <vt:lpstr>Table of Contents</vt:lpstr>
      <vt:lpstr>Questions</vt:lpstr>
      <vt:lpstr>REST API</vt:lpstr>
      <vt:lpstr>RESTful Design</vt:lpstr>
      <vt:lpstr>RESTful API</vt:lpstr>
      <vt:lpstr>SOAP and RPC</vt:lpstr>
      <vt:lpstr>HTTP GET</vt:lpstr>
      <vt:lpstr>HTTP GET</vt:lpstr>
      <vt:lpstr>HTTP POST</vt:lpstr>
      <vt:lpstr>HTTP PUT</vt:lpstr>
      <vt:lpstr>HTTP DELETE</vt:lpstr>
      <vt:lpstr>REST with Spring</vt:lpstr>
      <vt:lpstr>Response Body On MVC Controller</vt:lpstr>
      <vt:lpstr>Response Status</vt:lpstr>
      <vt:lpstr>REST Controllers</vt:lpstr>
      <vt:lpstr>Response Entity</vt:lpstr>
      <vt:lpstr>Spring Data REST</vt:lpstr>
      <vt:lpstr>Configuring Repositories</vt:lpstr>
      <vt:lpstr>Rest Template</vt:lpstr>
      <vt:lpstr>Rest Template</vt:lpstr>
      <vt:lpstr>HTTP GET Method Example (1) </vt:lpstr>
      <vt:lpstr>HTTP GET Method Example (2) </vt:lpstr>
      <vt:lpstr>HTTP POST  (1)</vt:lpstr>
      <vt:lpstr>HTTP POST (2) </vt:lpstr>
      <vt:lpstr>HTTP PUT and HTTP DELETE</vt:lpstr>
      <vt:lpstr>DOM Manipulations</vt:lpstr>
      <vt:lpstr>Creating DOM Elements</vt:lpstr>
      <vt:lpstr>Creating DOM Elements</vt:lpstr>
      <vt:lpstr>Deleting DOM Elements</vt:lpstr>
      <vt:lpstr>jQuery and DOM</vt:lpstr>
      <vt:lpstr>JQuery Methods (1)</vt:lpstr>
      <vt:lpstr>JQuery Methods (2)</vt:lpstr>
      <vt:lpstr>JQuery Methods (3)</vt:lpstr>
      <vt:lpstr>Handling Events</vt:lpstr>
      <vt:lpstr>Handling Events in JS</vt:lpstr>
      <vt:lpstr>Event Types in DOM API</vt:lpstr>
      <vt:lpstr>Attach / Remove Events</vt:lpstr>
      <vt:lpstr>Multiple Events </vt:lpstr>
      <vt:lpstr>Fetch API</vt:lpstr>
      <vt:lpstr>Fetch API</vt:lpstr>
      <vt:lpstr>Fetch API (Demo) (1)</vt:lpstr>
      <vt:lpstr>Fetch API (Demo) (2)</vt:lpstr>
      <vt:lpstr>Fetch API (Demo) (3)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Fundamentals</dc:title>
  <dc:subject>Spring Fundamentals Course @ SoftUni</dc:subject>
  <dc:creator>Software University</dc:creator>
  <cp:keywords>Spring Fundamentals </cp:keywords>
  <dc:description>© SoftUni – https://about.softuni.bg/
© Software University – https://softuni.bg
Copyrighted document. Unauthorized copy, reproduction or use is not permitted.</dc:description>
  <cp:lastModifiedBy>Stoil Ivanov</cp:lastModifiedBy>
  <cp:revision>82</cp:revision>
  <dcterms:created xsi:type="dcterms:W3CDTF">2018-05-23T13:08:44Z</dcterms:created>
  <dcterms:modified xsi:type="dcterms:W3CDTF">2023-01-30T08:41:30Z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  <property fmtid="{D5CDD505-2E9C-101B-9397-08002B2CF9AE}" pid="3" name="Order">
    <vt:r8>30449400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