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27"/>
  </p:notesMasterIdLst>
  <p:handoutMasterIdLst>
    <p:handoutMasterId r:id="rId28"/>
  </p:handoutMasterIdLst>
  <p:sldIdLst>
    <p:sldId id="394" r:id="rId4"/>
    <p:sldId id="452" r:id="rId5"/>
    <p:sldId id="544" r:id="rId6"/>
    <p:sldId id="520" r:id="rId7"/>
    <p:sldId id="487" r:id="rId8"/>
    <p:sldId id="526" r:id="rId9"/>
    <p:sldId id="539" r:id="rId10"/>
    <p:sldId id="540" r:id="rId11"/>
    <p:sldId id="537" r:id="rId12"/>
    <p:sldId id="529" r:id="rId13"/>
    <p:sldId id="511" r:id="rId14"/>
    <p:sldId id="521" r:id="rId15"/>
    <p:sldId id="500" r:id="rId16"/>
    <p:sldId id="530" r:id="rId17"/>
    <p:sldId id="542" r:id="rId18"/>
    <p:sldId id="541" r:id="rId19"/>
    <p:sldId id="538" r:id="rId20"/>
    <p:sldId id="543" r:id="rId21"/>
    <p:sldId id="510" r:id="rId22"/>
    <p:sldId id="486" r:id="rId23"/>
    <p:sldId id="525" r:id="rId24"/>
    <p:sldId id="514" r:id="rId25"/>
    <p:sldId id="393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1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-fundamentals" TargetMode="External"/><Relationship Id="rId10" Type="http://schemas.openxmlformats.org/officeDocument/2006/relationships/image" Target="../media/image16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Stacks and Queues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1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/>
          <a:srcRect t="2654" b="2654"/>
          <a:stretch>
            <a:fillRect/>
          </a:stretch>
        </p:blipFill>
        <p:spPr>
          <a:xfrm>
            <a:off x="6856412" y="4543634"/>
            <a:ext cx="4724400" cy="1780965"/>
          </a:xfrm>
          <a:prstGeom prst="rect">
            <a:avLst/>
          </a:prstGeom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6470719" y="3825640"/>
            <a:ext cx="2627975" cy="8417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180011" y="2515948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995" y="25761"/>
            <a:ext cx="9577597" cy="1110780"/>
          </a:xfrm>
        </p:spPr>
        <p:txBody>
          <a:bodyPr/>
          <a:lstStyle/>
          <a:p>
            <a:r>
              <a:rPr lang="en-US" dirty="0"/>
              <a:t>Stack&lt;E&gt;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0932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0812" y="29718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0812" y="389128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0812" y="4953000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eek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2283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8577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1" animBg="1"/>
      <p:bldP spid="17" grpId="2" animBg="1"/>
      <p:bldP spid="17" grpId="3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4934" y="304800"/>
            <a:ext cx="7924800" cy="820600"/>
          </a:xfrm>
        </p:spPr>
        <p:txBody>
          <a:bodyPr/>
          <a:lstStyle/>
          <a:p>
            <a:r>
              <a:rPr lang="en-US" dirty="0"/>
              <a:t>Working with Stacks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1143000"/>
            <a:ext cx="7924800" cy="719034"/>
          </a:xfrm>
        </p:spPr>
        <p:txBody>
          <a:bodyPr/>
          <a:lstStyle/>
          <a:p>
            <a:r>
              <a:rPr lang="en-US" dirty="0"/>
              <a:t>Live Demo</a:t>
            </a:r>
            <a:r>
              <a:rPr lang="bg-BG" dirty="0"/>
              <a:t>!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180011" y="2515948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5290932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0812" y="29718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0812" y="389128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29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9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0812" y="4771725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eek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2283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194849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000"/>
                            </p:stCondLst>
                            <p:childTnLst>
                              <p:par>
                                <p:cTn id="7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9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1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2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3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3500"/>
                            </p:stCondLst>
                            <p:childTnLst>
                              <p:par>
                                <p:cTn id="158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78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7000"/>
                            </p:stCondLst>
                            <p:childTnLst>
                              <p:par>
                                <p:cTn id="18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7500"/>
                            </p:stCondLst>
                            <p:childTnLst>
                              <p:par>
                                <p:cTn id="18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98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8036" y="392903"/>
            <a:ext cx="12188824" cy="14155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Queue&lt;E&gt;</a:t>
            </a:r>
            <a:r>
              <a:rPr lang="en-US" sz="6600" dirty="0">
                <a:solidFill>
                  <a:srgbClr val="F6D18E"/>
                </a:solidFill>
              </a:rPr>
              <a:t/>
            </a:r>
            <a:br>
              <a:rPr lang="en-US" sz="6600" dirty="0">
                <a:solidFill>
                  <a:srgbClr val="F6D18E"/>
                </a:solidFill>
              </a:rPr>
            </a:br>
            <a:r>
              <a:rPr lang="en-US" sz="4400" dirty="0"/>
              <a:t>Overview</a:t>
            </a:r>
            <a:r>
              <a:rPr lang="en-US" sz="6600" dirty="0"/>
              <a:t> 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977177" y="3352799"/>
            <a:ext cx="1879235" cy="2159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123274" y="350912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5123274" y="41790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123274" y="484893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Bent Arrow 12"/>
          <p:cNvSpPr/>
          <p:nvPr/>
        </p:nvSpPr>
        <p:spPr>
          <a:xfrm rot="5400000">
            <a:off x="4082923" y="1334336"/>
            <a:ext cx="836526" cy="3200400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0800000" flipH="1">
            <a:off x="5926376" y="5512527"/>
            <a:ext cx="3610227" cy="830533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4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Queue&lt;E&gt;</a:t>
            </a:r>
            <a:r>
              <a:rPr lang="en-US" dirty="0"/>
              <a:t> holds a queue of elements: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adds an element at the end of the queue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removes the first element and returns it (ex if empty)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same as remove but returns null if queue is empty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size()</a:t>
            </a:r>
            <a:r>
              <a:rPr lang="en-US" dirty="0"/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returns the number of elements in the queue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peek()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the value of the first element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whether an element is in the 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Queue&lt;E&gt; – FIFO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38729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9861"/>
            <a:ext cx="9601200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chemeClr val="tx1"/>
                </a:solidFill>
                <a:latin typeface="+mn-lt"/>
              </a:rPr>
              <a:t>Adds an element to the front of the queue</a:t>
            </a:r>
            <a:endParaRPr lang="en-US" sz="34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1412" y="355931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1" animBg="1"/>
      <p:bldP spid="1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52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74767" y="282578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>
                <a:latin typeface="+mn-lt"/>
              </a:rPr>
              <a:t> </a:t>
            </a:r>
            <a:r>
              <a:rPr lang="en-US" sz="3400" b="0" dirty="0">
                <a:solidFill>
                  <a:schemeClr val="tx1"/>
                </a:solidFill>
                <a:latin typeface="+mn-lt"/>
              </a:rPr>
              <a:t>Returns the first element from the queue and removes it</a:t>
            </a:r>
            <a:endParaRPr lang="en-US" sz="3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76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73787" y="27986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400" b="0" dirty="0">
                <a:solidFill>
                  <a:schemeClr val="tx1"/>
                </a:solidFill>
                <a:latin typeface="+mn-lt"/>
              </a:rPr>
              <a:t>Returns the first element from the queue without removing it</a:t>
            </a:r>
            <a:endParaRPr lang="en-US" sz="3400" b="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4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contains() </a:t>
            </a:r>
            <a:r>
              <a:rPr lang="en-US" sz="3200" dirty="0">
                <a:cs typeface="Consolas" panose="020B0609020204030204" pitchFamily="49" charset="0"/>
              </a:rPr>
              <a:t>- determines whether an element is present in the queue. Returns true if it is and false if it isn’t.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toArray() </a:t>
            </a:r>
            <a:r>
              <a:rPr lang="en-US" sz="3200" dirty="0">
                <a:cs typeface="Consolas" panose="020B0609020204030204" pitchFamily="49" charset="0"/>
              </a:rPr>
              <a:t>- Converts the queue to an Array. Retains order of elements.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,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</a:p>
        </p:txBody>
      </p:sp>
    </p:spTree>
    <p:extLst>
      <p:ext uri="{BB962C8B-B14F-4D97-AF65-F5344CB8AC3E}">
        <p14:creationId xmlns:p14="http://schemas.microsoft.com/office/powerpoint/2010/main" val="338952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1412" y="2627661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Queue&lt;E&gt;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33" grpId="0" animBg="1"/>
      <p:bldP spid="21" grpId="0" animBg="1"/>
      <p:bldP spid="21" grpId="1" animBg="1"/>
      <p:bldP spid="29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34" grpId="0" animBg="1"/>
      <p:bldP spid="34" grpId="1" animBg="1"/>
      <p:bldP spid="35" grpId="0"/>
      <p:bldP spid="35" grpId="1"/>
      <p:bldP spid="36" grpId="0"/>
      <p:bldP spid="36" grpId="1"/>
      <p:bldP spid="37" grpId="0"/>
      <p:bldP spid="37" grpId="1"/>
      <p:bldP spid="37" grpId="2"/>
      <p:bldP spid="37" grpId="3"/>
      <p:bldP spid="37" grpId="4"/>
      <p:bldP spid="37" grpId="5"/>
      <p:bldP spid="37" grpId="6"/>
      <p:bldP spid="37" grpId="7"/>
      <p:bldP spid="37" grpId="8"/>
      <p:bldP spid="37" grpId="9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266286"/>
            <a:ext cx="7924800" cy="820600"/>
          </a:xfrm>
        </p:spPr>
        <p:txBody>
          <a:bodyPr/>
          <a:lstStyle/>
          <a:p>
            <a:r>
              <a:rPr lang="en-US" dirty="0"/>
              <a:t>Queue&lt;E&gt;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1185966"/>
            <a:ext cx="79248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5212" y="2627661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eek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5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8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2" grpId="0"/>
      <p:bldP spid="22" grpId="1"/>
      <p:bldP spid="23" grpId="0"/>
      <p:bldP spid="23" grpId="1"/>
      <p:bldP spid="24" grpId="0"/>
      <p:bldP spid="24" grpId="1"/>
      <p:bldP spid="24" grpId="2"/>
      <p:bldP spid="24" grpId="3"/>
      <p:bldP spid="24" grpId="4"/>
      <p:bldP spid="24" grpId="5"/>
      <p:bldP spid="24" grpId="6"/>
      <p:bldP spid="24" grpId="7"/>
      <p:bldP spid="24" grpId="8"/>
      <p:bldP spid="24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Stack&lt;E&gt;</a:t>
            </a:r>
            <a:r>
              <a:rPr lang="en-US" dirty="0"/>
              <a:t> (LIFO – last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Exercises on Stack&lt;E&gt;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Queue&lt;E&gt;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(FIFO – first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poll(),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/>
              <a:t>, </a:t>
            </a:r>
          </a:p>
          <a:p>
            <a:pPr marL="304746" lvl="1" indent="0">
              <a:lnSpc>
                <a:spcPct val="110000"/>
              </a:lnSpc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Exercises on Queue&lt;E&gt;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Stack&lt;E&gt;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LIFO data structure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last element that is put in the stack is the first to come out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Queue&lt;E&gt;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FIFO data structure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that is put in the queue is the first to come 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Stacks, Queues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https://softuni.bg/courses/java-fundamentals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#8663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0812" y="6553200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68" y="349180"/>
            <a:ext cx="11637703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Stack&lt;E&gt;</a:t>
            </a:r>
            <a:br>
              <a:rPr lang="en-US" sz="6000" dirty="0">
                <a:solidFill>
                  <a:srgbClr val="F6D18E"/>
                </a:solidFill>
              </a:rPr>
            </a:br>
            <a:r>
              <a:rPr lang="en-US" sz="4400" dirty="0"/>
              <a:t>Overview</a:t>
            </a:r>
            <a:br>
              <a:rPr lang="en-US" sz="4400" dirty="0"/>
            </a:br>
            <a:endParaRPr lang="en-US" sz="4400" dirty="0">
              <a:solidFill>
                <a:srgbClr val="F6D18E"/>
              </a:solidFill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4970203" y="3284842"/>
            <a:ext cx="1879235" cy="2159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5116300" y="344116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5116300" y="411107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5116300" y="47809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6" name="Bent Arrow 25"/>
          <p:cNvSpPr/>
          <p:nvPr/>
        </p:nvSpPr>
        <p:spPr>
          <a:xfrm rot="5400000">
            <a:off x="3904239" y="1260387"/>
            <a:ext cx="836526" cy="3200400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6246812" y="2448316"/>
            <a:ext cx="3610231" cy="830534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0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Stack&lt;E&gt;</a:t>
            </a:r>
            <a:r>
              <a:rPr lang="en-US" dirty="0"/>
              <a:t> holds a stack of elements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/>
              <a:t>the number of elements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Stack&lt;E&gt;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the value of the last added element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returns the last element and removes it from the stack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adds an element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Stack&lt;E&gt;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/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converts stack to array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determines whether an element is in the stack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Stack&lt;E&gt;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LIFO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17215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32036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2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Returns the last element from the stack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21108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34259E-6 L -0.00026 -0.16008 C -0.00026 -0.23063 0.07778 -0.32015 0.14226 -0.32015 L 0.28765 -0.32015 " pathEditMode="relative" rAng="-5400000" ptsTypes="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160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1721E-6 L -0.00026 -0.2105 C -0.00026 -0.30303 0.07895 -0.42216 0.14317 -0.42216 L 0.28752 -0.42216 " pathEditMode="relative" rAng="16200000" ptsTypes="FfFF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210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89232" y="551660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14655" y="2608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sz="3400" b="1" kern="1200" dirty="0">
                <a:solidFill>
                  <a:srgbClr val="F3BE60"/>
                </a:solidFill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Returns the last element from the stack, but </a:t>
            </a:r>
            <a:r>
              <a:rPr lang="en-US" sz="3400" b="1" kern="1200" dirty="0">
                <a:solidFill>
                  <a:schemeClr val="tx1"/>
                </a:solidFill>
                <a:cs typeface="Consolas" panose="020B0609020204030204" pitchFamily="49" charset="0"/>
              </a:rPr>
              <a:t>does not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remove it</a:t>
            </a:r>
            <a:endParaRPr lang="en-US" sz="3400" b="1" kern="12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-0.23895 C -0.00013 -0.34582 0.06201 -0.47791 0.11243 -0.47791 L 0.22486 -0.47791 " pathEditMode="relative" rAng="-5400000" ptsTypes="FfFF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6" y="-238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>
                <a:cs typeface="Consolas" panose="020B0609020204030204" pitchFamily="49" charset="0"/>
              </a:rPr>
              <a:t> determines whether an element is present in the stack. Returns true if it is and false if it isn’t.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>
                <a:cs typeface="Consolas" panose="020B0609020204030204" pitchFamily="49" charset="0"/>
              </a:rPr>
              <a:t> Converts the stack to an Array. Retains order of elements.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,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</a:p>
        </p:txBody>
      </p:sp>
    </p:spTree>
    <p:extLst>
      <p:ext uri="{BB962C8B-B14F-4D97-AF65-F5344CB8AC3E}">
        <p14:creationId xmlns:p14="http://schemas.microsoft.com/office/powerpoint/2010/main" val="109421157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849</Words>
  <Application>Microsoft Office PowerPoint</Application>
  <PresentationFormat>Custom</PresentationFormat>
  <Paragraphs>261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Stacks and Queues</vt:lpstr>
      <vt:lpstr>Table of Contents</vt:lpstr>
      <vt:lpstr>Questions</vt:lpstr>
      <vt:lpstr>Stack&lt;E&gt; Overview </vt:lpstr>
      <vt:lpstr>Stack&lt;E&gt; – LIFO Data Structure</vt:lpstr>
      <vt:lpstr>add() – Adds an element on top of the Stack</vt:lpstr>
      <vt:lpstr>pop() – Returns the last element from the stack and removes it</vt:lpstr>
      <vt:lpstr>PowerPoint Presentation</vt:lpstr>
      <vt:lpstr>contains(), toArray()</vt:lpstr>
      <vt:lpstr>Stack&lt;E&gt; – Overview of all operations  </vt:lpstr>
      <vt:lpstr>Working with Stacks</vt:lpstr>
      <vt:lpstr>Queue&lt;E&gt; Overview </vt:lpstr>
      <vt:lpstr>Queue&lt;E&gt; – FIFO Data Structure</vt:lpstr>
      <vt:lpstr>add() – Adds an element to the front of the queue</vt:lpstr>
      <vt:lpstr>remove() / poll() – Returns the first element from the queue and removes it</vt:lpstr>
      <vt:lpstr>peek() – Returns the first element from the queue without removing it</vt:lpstr>
      <vt:lpstr>contains(), toArray()</vt:lpstr>
      <vt:lpstr>Queue&lt;E&gt; – Overview of all operations </vt:lpstr>
      <vt:lpstr>Queue&lt;E&gt;</vt:lpstr>
      <vt:lpstr>Summary</vt:lpstr>
      <vt:lpstr>Stacks, Queues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2016-05-16T09:33:48Z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