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02" r:id="rId3"/>
    <p:sldId id="493" r:id="rId4"/>
    <p:sldId id="508" r:id="rId5"/>
    <p:sldId id="467" r:id="rId6"/>
    <p:sldId id="468" r:id="rId7"/>
    <p:sldId id="543" r:id="rId8"/>
    <p:sldId id="473" r:id="rId9"/>
    <p:sldId id="474" r:id="rId10"/>
    <p:sldId id="475" r:id="rId11"/>
    <p:sldId id="476" r:id="rId12"/>
    <p:sldId id="544" r:id="rId13"/>
    <p:sldId id="568" r:id="rId14"/>
    <p:sldId id="478" r:id="rId15"/>
    <p:sldId id="539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53" r:id="rId24"/>
    <p:sldId id="575" r:id="rId25"/>
    <p:sldId id="576" r:id="rId26"/>
    <p:sldId id="557" r:id="rId27"/>
    <p:sldId id="558" r:id="rId28"/>
    <p:sldId id="567" r:id="rId29"/>
    <p:sldId id="559" r:id="rId30"/>
    <p:sldId id="561" r:id="rId31"/>
    <p:sldId id="562" r:id="rId32"/>
    <p:sldId id="563" r:id="rId33"/>
    <p:sldId id="577" r:id="rId34"/>
    <p:sldId id="578" r:id="rId35"/>
    <p:sldId id="580" r:id="rId36"/>
    <p:sldId id="581" r:id="rId37"/>
    <p:sldId id="582" r:id="rId38"/>
    <p:sldId id="349" r:id="rId39"/>
    <p:sldId id="570" r:id="rId40"/>
    <p:sldId id="583" r:id="rId41"/>
    <p:sldId id="584" r:id="rId42"/>
    <p:sldId id="573" r:id="rId43"/>
    <p:sldId id="574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 Data Types" id="{434EBAE8-1691-433D-9596-8AE3E67F67B5}">
          <p14:sldIdLst>
            <p14:sldId id="467"/>
            <p14:sldId id="468"/>
            <p14:sldId id="543"/>
          </p14:sldIdLst>
        </p14:section>
        <p14:section name="Defining Classes" id="{6F66BED0-FBED-470B-BAD5-ACFC36FA0673}">
          <p14:sldIdLst>
            <p14:sldId id="473"/>
            <p14:sldId id="474"/>
            <p14:sldId id="475"/>
            <p14:sldId id="476"/>
            <p14:sldId id="544"/>
            <p14:sldId id="568"/>
            <p14:sldId id="478"/>
            <p14:sldId id="539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75"/>
            <p14:sldId id="576"/>
            <p14:sldId id="557"/>
            <p14:sldId id="558"/>
            <p14:sldId id="567"/>
            <p14:sldId id="559"/>
            <p14:sldId id="561"/>
            <p14:sldId id="562"/>
            <p14:sldId id="563"/>
            <p14:sldId id="577"/>
            <p14:sldId id="578"/>
            <p14:sldId id="580"/>
            <p14:sldId id="581"/>
            <p14:sldId id="582"/>
          </p14:sldIdLst>
        </p14:section>
        <p14:section name="Conclusion" id="{10E03AB1-9AA8-4E86-9A64-D741901E50A2}">
          <p14:sldIdLst>
            <p14:sldId id="349"/>
            <p14:sldId id="570"/>
            <p14:sldId id="583"/>
            <p14:sldId id="584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533" autoAdjust="0"/>
  </p:normalViewPr>
  <p:slideViewPr>
    <p:cSldViewPr>
      <p:cViewPr varScale="1">
        <p:scale>
          <a:sx n="82" d="100"/>
          <a:sy n="82" d="100"/>
        </p:scale>
        <p:origin x="61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31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3667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13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8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2185796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49275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03940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8080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Dog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age;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Bark(){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894817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42745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7289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54036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78" y="3107576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398961" y="262777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53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68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962" y="3893205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2977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/>
              <a:t>Classes and class members have modifiers that define visibility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7851" y="2547856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rollFrequency;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owner;</a:t>
            </a:r>
          </a:p>
          <a:p>
            <a:r>
              <a:rPr lang="en-US" dirty="0">
                <a:solidFill>
                  <a:schemeClr val="tx1"/>
                </a:solidFill>
              </a:rPr>
              <a:t>  public void Roll 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1500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59649" y="2710132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6611" y="3518553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4179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2012" y="3568008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6824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0812" y="3749065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2812" y="1779997"/>
            <a:ext cx="704024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dirty="0" err="1">
                <a:solidFill>
                  <a:schemeClr val="tx1"/>
                </a:solidFill>
              </a:rPr>
              <a:t>this.make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dirty="0" err="1">
                <a:solidFill>
                  <a:schemeClr val="tx1"/>
                </a:solidFill>
              </a:rPr>
              <a:t>this.make</a:t>
            </a:r>
            <a:r>
              <a:rPr lang="en-GB" sz="2400" dirty="0">
                <a:solidFill>
                  <a:schemeClr val="tx1"/>
                </a:solidFill>
              </a:rPr>
              <a:t> = value;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//TODO: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79412" y="2743200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2151" y="1856197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28012" y="5029200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957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CE9B332-0B17-4697-8C6C-522C89A0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72" y="3936206"/>
            <a:ext cx="5158228" cy="22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8202"/>
            <a:ext cx="9448800" cy="502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//TODO Get the other fields from previous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dirty="0" err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//TODO Get the other properties from previous problem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dirty="0" err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dirty="0" err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dirty="0" err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9412" y="1371600"/>
            <a:ext cx="11499089" cy="46164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bool </a:t>
            </a:r>
            <a:r>
              <a:rPr lang="en-US" dirty="0" err="1">
                <a:solidFill>
                  <a:schemeClr val="tx1"/>
                </a:solidFill>
              </a:rPr>
              <a:t>canContinue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this.FuelQuantity</a:t>
            </a:r>
            <a:r>
              <a:rPr lang="en-US" dirty="0">
                <a:solidFill>
                  <a:schemeClr val="tx1"/>
                </a:solidFill>
              </a:rPr>
              <a:t> – (distance 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	   </a:t>
            </a:r>
            <a:r>
              <a:rPr lang="en-US" dirty="0" err="1">
                <a:solidFill>
                  <a:schemeClr val="tx1"/>
                </a:solidFill>
              </a:rPr>
              <a:t>this.FuelConsumption</a:t>
            </a:r>
            <a:r>
              <a:rPr lang="en-US" dirty="0">
                <a:solidFill>
                  <a:schemeClr val="tx1"/>
                </a:solidFill>
              </a:rPr>
              <a:t>) &gt;= 0;</a:t>
            </a:r>
          </a:p>
          <a:p>
            <a:r>
              <a:rPr lang="en-US" dirty="0">
                <a:solidFill>
                  <a:schemeClr val="tx1"/>
                </a:solidFill>
              </a:rPr>
              <a:t>    if(</a:t>
            </a:r>
            <a:r>
              <a:rPr lang="en-US" dirty="0" err="1">
                <a:solidFill>
                  <a:schemeClr val="tx1"/>
                </a:solidFill>
              </a:rPr>
              <a:t>canContionue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this.FuelQuantity</a:t>
            </a:r>
            <a:r>
              <a:rPr lang="en-US" dirty="0">
                <a:solidFill>
                  <a:schemeClr val="tx1"/>
                </a:solidFill>
              </a:rPr>
              <a:t> -= distance * </a:t>
            </a:r>
            <a:r>
              <a:rPr lang="en-US" dirty="0" err="1">
                <a:solidFill>
                  <a:schemeClr val="tx1"/>
                </a:solidFill>
              </a:rPr>
              <a:t>this.FuelConsumption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else</a:t>
            </a:r>
          </a:p>
          <a:p>
            <a:r>
              <a:rPr lang="en-US" dirty="0">
                <a:solidFill>
                  <a:schemeClr val="tx1"/>
                </a:solidFill>
              </a:rPr>
              <a:t>        Console.WriteLine("Not enough fuel to perform this trip!");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1012" y="1447800"/>
            <a:ext cx="8610600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sb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($"Make: {</a:t>
            </a:r>
            <a:r>
              <a:rPr lang="en-US" dirty="0" err="1">
                <a:solidFill>
                  <a:schemeClr val="tx1"/>
                </a:solidFill>
              </a:rPr>
              <a:t>this.Make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($"Model: {</a:t>
            </a:r>
            <a:r>
              <a:rPr lang="en-US" dirty="0" err="1">
                <a:solidFill>
                  <a:schemeClr val="tx1"/>
                </a:solidFill>
              </a:rPr>
              <a:t>this.Model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($"Year: {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</a:t>
            </a:r>
            <a:r>
              <a:rPr lang="en-US" dirty="0">
                <a:solidFill>
                  <a:schemeClr val="tx1"/>
                </a:solidFill>
              </a:rPr>
              <a:t>($"Fuel: {this.FuelQuantity:F2}L");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sb.ToString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C#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3225681"/>
            <a:ext cx="31242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46812" y="3225681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Initial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2699" y="1872330"/>
            <a:ext cx="708342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</a:t>
            </a:r>
            <a:r>
              <a:rPr lang="en-US" sz="2400" dirty="0" err="1">
                <a:solidFill>
                  <a:schemeClr val="tx1"/>
                </a:solidFill>
              </a:rPr>
              <a:t>rollFrequency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this.rollFrequency</a:t>
            </a:r>
            <a:r>
              <a:rPr lang="en-US" sz="2400" dirty="0">
                <a:solidFill>
                  <a:schemeClr val="tx1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>
                <a:solidFill>
                  <a:schemeClr val="tx1"/>
                </a:solidFill>
              </a:rPr>
              <a:t>sides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87" y="4038600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790" y="1872330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3962400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812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86450" y="1793154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18;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bg-BG" dirty="0">
                <a:solidFill>
                  <a:schemeClr val="bg1"/>
                </a:solidFill>
              </a:rPr>
              <a:t>      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5080252"/>
            <a:ext cx="2073967" cy="918284"/>
          </a:xfrm>
          <a:prstGeom prst="wedgeRoundRectCallout">
            <a:avLst>
              <a:gd name="adj1" fmla="val -57353"/>
              <a:gd name="adj2" fmla="val -51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2" y="1287463"/>
            <a:ext cx="10818812" cy="4427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Extend the previous problem and </a:t>
            </a:r>
            <a:r>
              <a:rPr lang="en-US" b="1" dirty="0">
                <a:solidFill>
                  <a:schemeClr val="bg1"/>
                </a:solidFill>
              </a:rPr>
              <a:t>create 3 constructors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values are: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Make – VW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Model – Golf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Year – 2025</a:t>
            </a:r>
          </a:p>
          <a:p>
            <a:pPr lvl="1">
              <a:lnSpc>
                <a:spcPct val="100000"/>
              </a:lnSpc>
            </a:pPr>
            <a:r>
              <a:rPr lang="en-US" sz="3398" dirty="0" err="1"/>
              <a:t>FuelQuantity</a:t>
            </a:r>
            <a:r>
              <a:rPr lang="en-US" sz="3398" dirty="0"/>
              <a:t> = 200</a:t>
            </a:r>
          </a:p>
          <a:p>
            <a:pPr lvl="1">
              <a:lnSpc>
                <a:spcPct val="100000"/>
              </a:lnSpc>
            </a:pPr>
            <a:r>
              <a:rPr lang="en-US" sz="3398" dirty="0" err="1"/>
              <a:t>FuelConsumption</a:t>
            </a:r>
            <a:r>
              <a:rPr lang="en-US" sz="3398" dirty="0"/>
              <a:t>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02325" y="2133600"/>
            <a:ext cx="5679524" cy="4060316"/>
            <a:chOff x="-306388" y="2240208"/>
            <a:chExt cx="3137848" cy="3040185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6077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fuelQuantity</a:t>
              </a:r>
              <a:r>
                <a:rPr lang="en-US" sz="2400" b="1" dirty="0">
                  <a:latin typeface="Consolas" panose="020B0609020204030204" pitchFamily="49" charset="0"/>
                </a:rPr>
                <a:t>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fuelConsumption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173118"/>
            <a:ext cx="102870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public Car()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this.Make</a:t>
            </a:r>
            <a:r>
              <a:rPr lang="en-US" sz="2200" dirty="0">
                <a:solidFill>
                  <a:schemeClr val="tx1"/>
                </a:solidFill>
              </a:rPr>
              <a:t> = "VW";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this.Model</a:t>
            </a:r>
            <a:r>
              <a:rPr lang="en-US" sz="2200" dirty="0">
                <a:solidFill>
                  <a:schemeClr val="tx1"/>
                </a:solidFill>
              </a:rPr>
              <a:t> = "Golf";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this.Year</a:t>
            </a:r>
            <a:r>
              <a:rPr lang="en-US" sz="2200" dirty="0">
                <a:solidFill>
                  <a:schemeClr val="tx1"/>
                </a:solidFill>
              </a:rPr>
              <a:t> = 2025;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this.FuelQuantity</a:t>
            </a:r>
            <a:r>
              <a:rPr lang="en-US" sz="2200" dirty="0">
                <a:solidFill>
                  <a:schemeClr val="tx1"/>
                </a:solidFill>
              </a:rPr>
              <a:t> = 200;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this.FuelConsumption</a:t>
            </a:r>
            <a:r>
              <a:rPr lang="en-US" sz="2200" dirty="0">
                <a:solidFill>
                  <a:schemeClr val="tx1"/>
                </a:solidFill>
              </a:rPr>
              <a:t> = 10;}</a:t>
            </a:r>
          </a:p>
          <a:p>
            <a:r>
              <a:rPr lang="en-US" sz="220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tx1"/>
                </a:solidFill>
              </a:rPr>
              <a:t>Car(string make, string model, int year) : this()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this.Make</a:t>
            </a:r>
            <a:r>
              <a:rPr lang="en-US" sz="2200" dirty="0">
                <a:solidFill>
                  <a:schemeClr val="tx1"/>
                </a:solidFill>
              </a:rPr>
              <a:t> = make;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this.Model</a:t>
            </a:r>
            <a:r>
              <a:rPr lang="en-US" sz="2200" dirty="0">
                <a:solidFill>
                  <a:schemeClr val="tx1"/>
                </a:solidFill>
              </a:rPr>
              <a:t> = model;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this.Year</a:t>
            </a:r>
            <a:r>
              <a:rPr lang="en-US" sz="2200" dirty="0">
                <a:solidFill>
                  <a:schemeClr val="tx1"/>
                </a:solidFill>
              </a:rPr>
              <a:t> = year;}  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7212" y="1981200"/>
            <a:ext cx="8527289" cy="35728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</a:t>
            </a:r>
            <a:r>
              <a:rPr lang="en-US" sz="2400" dirty="0" err="1">
                <a:solidFill>
                  <a:schemeClr val="tx1"/>
                </a:solidFill>
              </a:rPr>
              <a:t>fuelQuantity</a:t>
            </a:r>
            <a:r>
              <a:rPr lang="en-US" sz="2400" dirty="0">
                <a:solidFill>
                  <a:schemeClr val="tx1"/>
                </a:solidFill>
              </a:rPr>
              <a:t>, double </a:t>
            </a:r>
            <a:r>
              <a:rPr lang="en-US" sz="2400" dirty="0" err="1">
                <a:solidFill>
                  <a:schemeClr val="tx1"/>
                </a:solidFill>
              </a:rPr>
              <a:t>fuelConsumption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this.FuelQuantity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fuelQuantity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this.FuelConsumption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fuelConsumption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Car Engine And Tires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4212" y="1788916"/>
            <a:ext cx="4495800" cy="2633172"/>
            <a:chOff x="-306388" y="2240208"/>
            <a:chExt cx="3137848" cy="19716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51612" y="1792940"/>
            <a:ext cx="4495800" cy="2642240"/>
            <a:chOff x="-306388" y="2240208"/>
            <a:chExt cx="3137848" cy="1978393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-year:int</a:t>
              </a:r>
              <a:endParaRPr lang="en-US" sz="2400" b="1" noProof="1">
                <a:latin typeface="Consolas" pitchFamily="49" charset="0"/>
              </a:endParaRP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-pressure:double</a:t>
              </a:r>
              <a:endParaRPr lang="en-US" sz="2400" b="1" noProof="1">
                <a:latin typeface="Consolas" pitchFamily="49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</a:t>
              </a:r>
              <a:r>
                <a:rPr lang="en-US" sz="2400" b="1" noProof="1" smtClean="0">
                  <a:latin typeface="Consolas" pitchFamily="49" charset="0"/>
                </a:rPr>
                <a:t>year</a:t>
              </a:r>
              <a:r>
                <a:rPr lang="en-US" sz="2400" b="1" noProof="1" smtClean="0">
                  <a:latin typeface="Consolas" pitchFamily="49" charset="0"/>
                </a:rPr>
                <a:t>, </a:t>
              </a:r>
              <a:r>
                <a:rPr lang="en-US" sz="2400" b="1" noProof="1">
                  <a:latin typeface="Consolas" pitchFamily="49" charset="0"/>
                </a:rPr>
                <a:t/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</a:t>
              </a:r>
              <a:r>
                <a:rPr lang="en-US" sz="2400" b="1" noProof="1" smtClean="0">
                  <a:latin typeface="Consolas" pitchFamily="49" charset="0"/>
                </a:rPr>
                <a:t>pressure)</a:t>
              </a:r>
              <a:endParaRPr lang="en-US" sz="2400" b="1" noProof="1">
                <a:latin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2012" y="4616058"/>
            <a:ext cx="7772400" cy="1781567"/>
            <a:chOff x="-306388" y="2240208"/>
            <a:chExt cx="3935606" cy="169147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935606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935606" cy="125904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dirty="0">
                  <a:latin typeface="Consolas" panose="020B0609020204030204" pitchFamily="49" charset="0"/>
                </a:rPr>
                <a:t>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fuelQuantity</a:t>
              </a:r>
              <a:r>
                <a:rPr lang="en-US" sz="2400" b="1" dirty="0">
                  <a:latin typeface="Consolas" panose="020B0609020204030204" pitchFamily="49" charset="0"/>
                </a:rPr>
                <a:t>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fuelConsumption</a:t>
              </a:r>
              <a:r>
                <a:rPr lang="en-US" sz="2400" b="1" dirty="0">
                  <a:latin typeface="Consolas" panose="020B0609020204030204" pitchFamily="49" charset="0"/>
                </a:rPr>
                <a:t>, Engine </a:t>
              </a:r>
              <a:r>
                <a:rPr lang="en-US" sz="2400" b="1" dirty="0" err="1">
                  <a:latin typeface="Consolas" panose="020B0609020204030204" pitchFamily="49" charset="0"/>
                </a:rPr>
                <a:t>engine</a:t>
              </a:r>
              <a:r>
                <a:rPr lang="en-US" sz="2400" b="1" dirty="0">
                  <a:latin typeface="Consolas" panose="020B0609020204030204" pitchFamily="49" charset="0"/>
                </a:rPr>
                <a:t>, Tire[] tires)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private 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private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public Engine(int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,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){ 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;}</a:t>
            </a:r>
          </a:p>
          <a:p>
            <a:r>
              <a:rPr lang="en-US" dirty="0">
                <a:solidFill>
                  <a:schemeClr val="tx1"/>
                </a:solidFill>
              </a:rPr>
              <a:t>public 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 = value; } }</a:t>
            </a:r>
          </a:p>
          <a:p>
            <a:r>
              <a:rPr lang="en-US" dirty="0">
                <a:solidFill>
                  <a:schemeClr val="tx1"/>
                </a:solidFill>
              </a:rPr>
              <a:t>public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private int year;</a:t>
            </a:r>
          </a:p>
          <a:p>
            <a:r>
              <a:rPr lang="en-US" dirty="0">
                <a:solidFill>
                  <a:schemeClr val="tx1"/>
                </a:solidFill>
              </a:rPr>
              <a:t>private double pressure;</a:t>
            </a:r>
          </a:p>
          <a:p>
            <a:r>
              <a:rPr lang="en-US" dirty="0">
                <a:solidFill>
                  <a:schemeClr val="tx1"/>
                </a:solidFill>
              </a:rPr>
              <a:t>public Tire(int year, double pressure){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 = year;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 = pressure;}</a:t>
            </a:r>
          </a:p>
          <a:p>
            <a:r>
              <a:rPr lang="en-US" dirty="0">
                <a:solidFill>
                  <a:schemeClr val="tx1"/>
                </a:solidFill>
              </a:rPr>
              <a:t>public int Year{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</a:p>
          <a:p>
            <a:r>
              <a:rPr lang="en-US" dirty="0">
                <a:solidFill>
                  <a:schemeClr val="tx1"/>
                </a:solidFill>
              </a:rPr>
              <a:t>public double Pressure{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9396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double </a:t>
            </a:r>
            <a:r>
              <a:rPr lang="en-US" dirty="0" err="1">
                <a:solidFill>
                  <a:schemeClr val="tx1"/>
                </a:solidFill>
              </a:rPr>
              <a:t>fuelQuantity</a:t>
            </a:r>
            <a:r>
              <a:rPr lang="en-US" dirty="0">
                <a:solidFill>
                  <a:schemeClr val="tx1"/>
                </a:solidFill>
              </a:rPr>
              <a:t>, double </a:t>
            </a:r>
            <a:r>
              <a:rPr lang="en-US" dirty="0" err="1">
                <a:solidFill>
                  <a:schemeClr val="tx1"/>
                </a:solidFill>
              </a:rPr>
              <a:t>fuelConsumption</a:t>
            </a:r>
            <a:r>
              <a:rPr lang="en-US" dirty="0">
                <a:solidFill>
                  <a:schemeClr val="tx1"/>
                </a:solidFill>
              </a:rPr>
              <a:t>, Engine </a:t>
            </a:r>
            <a:r>
              <a:rPr lang="en-US" dirty="0" err="1">
                <a:solidFill>
                  <a:schemeClr val="tx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dirty="0">
                <a:solidFill>
                  <a:schemeClr val="tx1"/>
                </a:solidFill>
              </a:rPr>
              <a:t>    : this(make, model, year, </a:t>
            </a:r>
            <a:r>
              <a:rPr lang="en-US" dirty="0" err="1">
                <a:solidFill>
                  <a:schemeClr val="tx1"/>
                </a:solidFill>
              </a:rPr>
              <a:t>fuelQuantity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fuelConsumption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this.Engine</a:t>
            </a:r>
            <a:r>
              <a:rPr lang="en-US" dirty="0">
                <a:solidFill>
                  <a:schemeClr val="tx1"/>
                </a:solidFill>
              </a:rPr>
              <a:t> = engine;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this.Tires</a:t>
            </a:r>
            <a:r>
              <a:rPr lang="en-US" dirty="0">
                <a:solidFill>
                  <a:schemeClr val="tx1"/>
                </a:solidFill>
              </a:rPr>
              <a:t> = tires;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92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72" y="1385091"/>
            <a:ext cx="257048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579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5613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817819" y="3962400"/>
            <a:ext cx="1902483" cy="1219200"/>
          </a:xfrm>
          <a:prstGeom prst="wedgeRoundRectCallout">
            <a:avLst>
              <a:gd name="adj1" fmla="val -65641"/>
              <a:gd name="adj2" fmla="val -26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23012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2052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34450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69063" y="2212862"/>
            <a:ext cx="1393951" cy="1450016"/>
            <a:chOff x="4440423" y="2212862"/>
            <a:chExt cx="1393951" cy="1450016"/>
          </a:xfrm>
        </p:grpSpPr>
        <p:sp>
          <p:nvSpPr>
            <p:cNvPr id="10" name="Oval 9"/>
            <p:cNvSpPr/>
            <p:nvPr/>
          </p:nvSpPr>
          <p:spPr>
            <a:xfrm>
              <a:off x="4440423" y="2212862"/>
              <a:ext cx="1393951" cy="145001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577103" y="2383148"/>
              <a:ext cx="1120589" cy="1127309"/>
            </a:xfrm>
            <a:prstGeom prst="roundRect">
              <a:avLst>
                <a:gd name="adj" fmla="val 38707"/>
              </a:avLst>
            </a:prstGeom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10134459" y="2221194"/>
            <a:ext cx="1385941" cy="1441684"/>
            <a:chOff x="7237412" y="2590799"/>
            <a:chExt cx="2286000" cy="2286000"/>
          </a:xfrm>
        </p:grpSpPr>
        <p:sp>
          <p:nvSpPr>
            <p:cNvPr id="13" name="Oval 12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761" y="2833436"/>
              <a:ext cx="1863301" cy="1787514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for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describing and creating 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83788" y="3663995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65942" y="3191883"/>
            <a:ext cx="2220042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27612" y="5426731"/>
            <a:ext cx="2316489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47952" y="3219194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dirty="0" err="1">
                <a:solidFill>
                  <a:schemeClr val="bg1"/>
                </a:solidFill>
              </a:rPr>
              <a:t>PascalCasing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26954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466" y="3657600"/>
            <a:ext cx="1277818" cy="114878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2326954" y="4855644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5412" y="5086119"/>
            <a:ext cx="1091926" cy="108059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3163</TotalTime>
  <Words>1933</Words>
  <Application>Microsoft Office PowerPoint</Application>
  <PresentationFormat>Custom</PresentationFormat>
  <Paragraphs>480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Defining Classes</vt:lpstr>
      <vt:lpstr>Table of Contents</vt:lpstr>
      <vt:lpstr>Have a Question?</vt:lpstr>
      <vt:lpstr>PowerPoint Presentation</vt:lpstr>
      <vt:lpstr>Abstract Data Type</vt:lpstr>
      <vt:lpstr>Abstract Data Type (2)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PowerPoint Presentation</vt:lpstr>
      <vt:lpstr>Fields and Modifiers</vt:lpstr>
      <vt:lpstr>Properties</vt:lpstr>
      <vt:lpstr>Problem: Car</vt:lpstr>
      <vt:lpstr>PowerPoint Presentation</vt:lpstr>
      <vt:lpstr>Methods</vt:lpstr>
      <vt:lpstr>Problem: Car Extension</vt:lpstr>
      <vt:lpstr>Solution: Car Extension</vt:lpstr>
      <vt:lpstr>Solution: Car Extension (2)</vt:lpstr>
      <vt:lpstr>Solution: Car Extension (3)</vt:lpstr>
      <vt:lpstr>PowerPoint Presentation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</vt:lpstr>
      <vt:lpstr>Problem: Car Constructors(2)</vt:lpstr>
      <vt:lpstr>Problem: Car Engine And Tires</vt:lpstr>
      <vt:lpstr>Solution: Car Engine And Tires</vt:lpstr>
      <vt:lpstr>Solution: Car Engine And Tires(2)</vt:lpstr>
      <vt:lpstr>Solution: Car Engine And Tires(3)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Defining Classes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493</cp:revision>
  <dcterms:created xsi:type="dcterms:W3CDTF">2014-01-02T17:00:34Z</dcterms:created>
  <dcterms:modified xsi:type="dcterms:W3CDTF">2019-01-31T19:02:16Z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