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8"/>
  </p:notesMasterIdLst>
  <p:handoutMasterIdLst>
    <p:handoutMasterId r:id="rId39"/>
  </p:handoutMasterIdLst>
  <p:sldIdLst>
    <p:sldId id="402" r:id="rId3"/>
    <p:sldId id="493" r:id="rId4"/>
    <p:sldId id="508" r:id="rId5"/>
    <p:sldId id="467" r:id="rId6"/>
    <p:sldId id="468" r:id="rId7"/>
    <p:sldId id="543" r:id="rId8"/>
    <p:sldId id="544" r:id="rId9"/>
    <p:sldId id="545" r:id="rId10"/>
    <p:sldId id="546" r:id="rId11"/>
    <p:sldId id="547" r:id="rId12"/>
    <p:sldId id="565" r:id="rId13"/>
    <p:sldId id="550" r:id="rId14"/>
    <p:sldId id="551" r:id="rId15"/>
    <p:sldId id="566" r:id="rId16"/>
    <p:sldId id="553" r:id="rId17"/>
    <p:sldId id="554" r:id="rId18"/>
    <p:sldId id="573" r:id="rId19"/>
    <p:sldId id="567" r:id="rId20"/>
    <p:sldId id="572" r:id="rId21"/>
    <p:sldId id="473" r:id="rId22"/>
    <p:sldId id="474" r:id="rId23"/>
    <p:sldId id="556" r:id="rId24"/>
    <p:sldId id="557" r:id="rId25"/>
    <p:sldId id="558" r:id="rId26"/>
    <p:sldId id="569" r:id="rId27"/>
    <p:sldId id="560" r:id="rId28"/>
    <p:sldId id="568" r:id="rId29"/>
    <p:sldId id="570" r:id="rId30"/>
    <p:sldId id="563" r:id="rId31"/>
    <p:sldId id="349" r:id="rId32"/>
    <p:sldId id="528" r:id="rId33"/>
    <p:sldId id="492" r:id="rId34"/>
    <p:sldId id="574" r:id="rId35"/>
    <p:sldId id="405" r:id="rId36"/>
    <p:sldId id="400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Stacks" id="{434EBAE8-1691-433D-9596-8AE3E67F67B5}">
          <p14:sldIdLst>
            <p14:sldId id="467"/>
            <p14:sldId id="468"/>
            <p14:sldId id="543"/>
            <p14:sldId id="544"/>
            <p14:sldId id="545"/>
            <p14:sldId id="546"/>
            <p14:sldId id="547"/>
            <p14:sldId id="565"/>
            <p14:sldId id="550"/>
            <p14:sldId id="551"/>
            <p14:sldId id="566"/>
            <p14:sldId id="553"/>
            <p14:sldId id="554"/>
            <p14:sldId id="573"/>
            <p14:sldId id="567"/>
            <p14:sldId id="572"/>
          </p14:sldIdLst>
        </p14:section>
        <p14:section name="Queues" id="{6F66BED0-FBED-470B-BAD5-ACFC36FA0673}">
          <p14:sldIdLst>
            <p14:sldId id="473"/>
            <p14:sldId id="474"/>
            <p14:sldId id="556"/>
            <p14:sldId id="557"/>
            <p14:sldId id="558"/>
            <p14:sldId id="569"/>
            <p14:sldId id="560"/>
            <p14:sldId id="568"/>
            <p14:sldId id="570"/>
            <p14:sldId id="563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574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498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9623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67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5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83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97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0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7320" y="2286000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Reverse Strings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120901" y="1302305"/>
            <a:ext cx="777875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7D686-1821-4D6E-BD76-0B602704264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39591" y="1764291"/>
            <a:ext cx="730964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8242" y="3309597"/>
            <a:ext cx="2057400" cy="807733"/>
          </a:xfrm>
          <a:prstGeom prst="wedgeRoundRectCallout">
            <a:avLst>
              <a:gd name="adj1" fmla="val -68147"/>
              <a:gd name="adj2" fmla="val -32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Retains order of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333" y="3989172"/>
            <a:ext cx="3028479" cy="394405"/>
          </a:xfrm>
          <a:prstGeom prst="wedgeRoundRectCallout">
            <a:avLst>
              <a:gd name="adj1" fmla="val -61269"/>
              <a:gd name="adj2" fmla="val -73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all elements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105" y="4957786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Resize the internal array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663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Implement a simple calculator that can evaluate simple </a:t>
            </a:r>
            <a:br>
              <a:rPr lang="bg-BG" dirty="0"/>
            </a:br>
            <a:r>
              <a:rPr lang="en-US" dirty="0"/>
              <a:t>expressions (only addition and subtraction)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59752" y="2534209"/>
            <a:ext cx="43306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632363" y="2542389"/>
            <a:ext cx="71843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5772868" y="2655027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167692" y="3327686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69355" y="3321636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772868" y="3440908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4DD07-430A-4BE3-B884-61368D3EB76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692" y="4115113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1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355" y="4109063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5772868" y="4228335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692" y="4902540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0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355" y="4896490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5772868" y="5015762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238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11716" y="1219200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Stack&lt;string&gt;(values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stack.Count &gt;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first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operator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second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switch for operation (look 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0335C-A1C0-4DAB-945F-32EFEAC6411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4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664764" y="1219200"/>
            <a:ext cx="885929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5B6DF-BE96-41A9-A302-21B644E21E2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Stack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 algn="ctr"/>
            <a:fld id="{C014DD1E-5D91-48A3-AD6D-45FBA980D106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3362" y="1150938"/>
            <a:ext cx="11804650" cy="5570537"/>
          </a:xfrm>
        </p:spPr>
        <p:txBody>
          <a:bodyPr/>
          <a:lstStyle/>
          <a:p>
            <a:r>
              <a:rPr lang="en-US" dirty="0"/>
              <a:t>Calculate the sum in the stack</a:t>
            </a:r>
          </a:p>
          <a:p>
            <a:r>
              <a:rPr lang="en-US" dirty="0"/>
              <a:t>Before that you will receive commands</a:t>
            </a:r>
          </a:p>
          <a:p>
            <a:pPr lvl="1"/>
            <a:r>
              <a:rPr lang="en-US" dirty="0"/>
              <a:t>Add – adds the two numbers</a:t>
            </a:r>
          </a:p>
          <a:p>
            <a:pPr lvl="1"/>
            <a:r>
              <a:rPr lang="en-US" dirty="0"/>
              <a:t>Remove – removes count numbers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6517" y="4038598"/>
            <a:ext cx="1678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000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1272" y="4592596"/>
            <a:ext cx="144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6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5979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46DC9-654F-440D-9BE5-4F04C997AC7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094412" y="3853932"/>
            <a:ext cx="20474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800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218612" y="4592596"/>
            <a:ext cx="167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192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443319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06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Stack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 algn="ctr"/>
            <a:fld id="{C014DD1E-5D91-48A3-AD6D-45FBA980D106}" type="slidenum">
              <a:rPr lang="en-US" smtClean="0"/>
              <a:pPr algn="ctr"/>
              <a:t>16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60413" y="1259443"/>
            <a:ext cx="10286999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(commandInfo != "end"){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Parse the numbers and add them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58B6F-93E8-41D3-BB95-F57630F9588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Stack Sum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0413" y="1259443"/>
            <a:ext cx="10286999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else if(command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var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if (stack.Count &lt; countOfRemovedNums) {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continue;</a:t>
            </a:r>
            <a:r>
              <a:rPr lang="en-US" sz="2600" b="1" dirty="0">
                <a:latin typeface="Consolas" panose="020B0609020204030204" pitchFamily="49" charset="0"/>
              </a:rPr>
              <a:t>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for (int i = 0; i &lt; countOfRemovedNums;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58B6F-93E8-41D3-BB95-F57630F9588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04911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/>
              <a:t>with brackets (</a:t>
            </a:r>
            <a:r>
              <a:rPr lang="en-US" sz="3600" b="1" dirty="0">
                <a:solidFill>
                  <a:schemeClr val="bg1"/>
                </a:solidFill>
              </a:rPr>
              <a:t>with nesting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Goal: </a:t>
            </a: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51BEE-5A20-481E-859F-19D3C55B57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295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2" y="4724400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3912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1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Matching Brackets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3813" y="1143000"/>
            <a:ext cx="9906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5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US" sz="3600" dirty="0"/>
              <a:t>Stack&lt;T&gt; (LIFO – last in, first out) </a:t>
            </a:r>
          </a:p>
          <a:p>
            <a:pPr lvl="1"/>
            <a:r>
              <a:rPr lang="en-US" sz="3400" dirty="0"/>
              <a:t>Push(), Pop(),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</a:p>
          <a:p>
            <a:r>
              <a:rPr lang="en-US" sz="3600" dirty="0"/>
              <a:t>Queue&lt;T&gt; (FIFO – first in, first out) </a:t>
            </a:r>
          </a:p>
          <a:p>
            <a:pPr lvl="1"/>
            <a:r>
              <a:rPr lang="en-US" sz="3400" dirty="0"/>
              <a:t>Enqueue(), Dequeue(),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Queue&lt;T&gt;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Working with Queue</a:t>
            </a:r>
          </a:p>
        </p:txBody>
      </p:sp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b="1" dirty="0"/>
              <a:t> provide the </a:t>
            </a:r>
            <a:r>
              <a:rPr lang="en-US" b="1" dirty="0">
                <a:solidFill>
                  <a:schemeClr val="bg1"/>
                </a:solidFill>
              </a:rPr>
              <a:t>following functionality</a:t>
            </a:r>
            <a:r>
              <a:rPr lang="en-US" b="1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b="1" dirty="0"/>
              <a:t>Adding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b="1" dirty="0"/>
              <a:t>Removing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b="1" dirty="0"/>
              <a:t>Getting the first element of the queue </a:t>
            </a:r>
            <a:br>
              <a:rPr lang="en-US" b="1" dirty="0"/>
            </a:br>
            <a:r>
              <a:rPr lang="en-US" b="1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4012" y="2556383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4012" y="5712774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4012" y="3691254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6688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6688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6688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Enqueue()</a:t>
            </a:r>
            <a:r>
              <a:rPr lang="en-US" sz="4000" dirty="0"/>
              <a:t> </a:t>
            </a: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– Adds an element to the front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4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Dequeue() – Returns and removes the first element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1843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Peek() – Returns the first element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6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nth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Upon removal </a:t>
            </a:r>
            <a:r>
              <a:rPr lang="en-US" sz="3400" dirty="0"/>
              <a:t>the potato is passed </a:t>
            </a:r>
            <a:r>
              <a:rPr lang="en-US" sz="34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5EBFB-FF79-4DF8-AC11-CC0EB7F770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352403"/>
            <a:ext cx="3814763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Mimi Pepi Toshko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840" y="4106182"/>
            <a:ext cx="332127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Pepi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Mimi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Last is Toshko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4763377" y="471844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703FE-D724-4B29-AA0E-37720A5823C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Hot Potato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17338" y="1295399"/>
            <a:ext cx="995414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913812" y="2744983"/>
            <a:ext cx="3200400" cy="1368034"/>
          </a:xfrm>
          <a:prstGeom prst="wedgeRoundRectCallout">
            <a:avLst>
              <a:gd name="adj1" fmla="val -36750"/>
              <a:gd name="adj2" fmla="val -58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A0227-6568-4673-B07A-D85E3DBCF00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Queue – </a:t>
            </a:r>
            <a:r>
              <a:rPr lang="en-GB" dirty="0"/>
              <a:t>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62875" y="1685621"/>
            <a:ext cx="7263074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2" y="3204912"/>
            <a:ext cx="1981200" cy="762000"/>
          </a:xfrm>
          <a:prstGeom prst="wedgeRoundRectCallout">
            <a:avLst>
              <a:gd name="adj1" fmla="val -64393"/>
              <a:gd name="adj2" fmla="val 3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Retains order of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546" y="3897023"/>
            <a:ext cx="1701757" cy="762000"/>
          </a:xfrm>
          <a:prstGeom prst="wedgeRoundRectCallout">
            <a:avLst>
              <a:gd name="adj1" fmla="val -74594"/>
              <a:gd name="adj2" fmla="val -2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all elements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2" y="4881586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Resize the internal array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22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green light </a:t>
            </a:r>
            <a:r>
              <a:rPr lang="en-US" sz="3200" dirty="0"/>
              <a:t>n cars </a:t>
            </a:r>
            <a:r>
              <a:rPr lang="en-US" sz="3200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crossroads</a:t>
            </a:r>
          </a:p>
          <a:p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66BD7-CCE3-4CA4-A489-923069E8C0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039" y="3037828"/>
            <a:ext cx="2009203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00" b="1" dirty="0"/>
              <a:t>3</a:t>
            </a:r>
            <a:endParaRPr lang="en-US" sz="2300" b="1" dirty="0"/>
          </a:p>
          <a:p>
            <a:r>
              <a:rPr lang="en-GB" sz="2300" b="1" dirty="0"/>
              <a:t>Pesho's car</a:t>
            </a:r>
            <a:endParaRPr lang="en-US" sz="2300" b="1" dirty="0"/>
          </a:p>
          <a:p>
            <a:r>
              <a:rPr lang="en-GB" sz="2300" b="1" dirty="0"/>
              <a:t>Gosho's car</a:t>
            </a:r>
            <a:endParaRPr lang="en-US" sz="2300" b="1" dirty="0"/>
          </a:p>
          <a:p>
            <a:r>
              <a:rPr lang="en-US" sz="2300" b="1" dirty="0"/>
              <a:t>Mercedes CLS</a:t>
            </a:r>
          </a:p>
          <a:p>
            <a:r>
              <a:rPr lang="en-US" sz="2300" b="1" dirty="0"/>
              <a:t>Nekva troshka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BMW X5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end</a:t>
            </a:r>
            <a:endParaRPr lang="en-US" sz="23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927" y="3442605"/>
            <a:ext cx="3687685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00" b="1" dirty="0"/>
              <a:t>Pesho's car passed!</a:t>
            </a:r>
            <a:endParaRPr lang="en-US" sz="2300" b="1" dirty="0"/>
          </a:p>
          <a:p>
            <a:r>
              <a:rPr lang="en-GB" sz="2300" b="1" dirty="0"/>
              <a:t>Gosho's car passed!</a:t>
            </a:r>
            <a:endParaRPr lang="en-US" sz="2300" b="1" dirty="0"/>
          </a:p>
          <a:p>
            <a:r>
              <a:rPr lang="en-GB" sz="2300" b="1" dirty="0"/>
              <a:t>Mercedes CLS passed!</a:t>
            </a:r>
            <a:endParaRPr lang="en-US" sz="2300" b="1" dirty="0"/>
          </a:p>
          <a:p>
            <a:r>
              <a:rPr lang="en-GB" sz="2300" b="1" dirty="0"/>
              <a:t>Nekva troshka passed!</a:t>
            </a:r>
            <a:endParaRPr lang="en-US" sz="2300" b="1" dirty="0"/>
          </a:p>
          <a:p>
            <a:r>
              <a:rPr lang="en-GB" sz="2300" b="1" dirty="0"/>
              <a:t>BMW X5 passed!</a:t>
            </a:r>
            <a:endParaRPr lang="en-US" sz="2300" b="1" dirty="0"/>
          </a:p>
          <a:p>
            <a:r>
              <a:rPr lang="en-GB" sz="2300" b="1" dirty="0"/>
              <a:t>5 cars passed the crossroads.</a:t>
            </a:r>
            <a:endParaRPr lang="it-IT" sz="23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3884612" y="4726426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09263-FB94-4F60-A52A-D0A8DAB7631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Traffic Jam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8238" y="1202704"/>
            <a:ext cx="1079234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E8A77-6F48-49E7-8C08-DE2D6F7D146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>
                <a:solidFill>
                  <a:schemeClr val="bg2"/>
                </a:solidFill>
              </a:rPr>
              <a:t> data structure</a:t>
            </a:r>
            <a:endParaRPr lang="en-GB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Working with </a:t>
            </a:r>
            <a:r>
              <a:rPr lang="en-GB" sz="3600" b="1" dirty="0">
                <a:solidFill>
                  <a:schemeClr val="bg1"/>
                </a:solidFill>
              </a:rPr>
              <a:t>built-in methods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Stack&lt;T&gt;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Working with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48" y="1219200"/>
            <a:ext cx="2908527" cy="290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2" y="1121143"/>
            <a:ext cx="9927138" cy="5540567"/>
          </a:xfrm>
        </p:spPr>
        <p:txBody>
          <a:bodyPr>
            <a:norm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Stacks provide the following functionality: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Pushing an element at the top of the stack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Popping element from the top of the stack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Getting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7812" y="3733800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1025" y="3733800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6012" y="3733800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19406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3596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3596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</a:t>
            </a:r>
            <a:r>
              <a:rPr lang="en-US" sz="38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800" b="1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800" b="1" kern="1200" dirty="0">
                <a:solidFill>
                  <a:schemeClr val="bg2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3206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3207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3208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 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2811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3208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4431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4409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last element</a:t>
            </a:r>
          </a:p>
        </p:txBody>
      </p:sp>
    </p:spTree>
    <p:extLst>
      <p:ext uri="{BB962C8B-B14F-4D97-AF65-F5344CB8AC3E}">
        <p14:creationId xmlns:p14="http://schemas.microsoft.com/office/powerpoint/2010/main" val="188836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Reverse Strings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0879" y="1150938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dirty="0"/>
              <a:t>Reverses it using a 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3812" y="3534056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2777" y="348964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89364" y="3653353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3812" y="4584627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7245" y="4584626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6086" y="4708917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7128F-D96E-49C5-BCB9-82BAECC2080B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4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3287</TotalTime>
  <Words>1935</Words>
  <Application>Microsoft Office PowerPoint</Application>
  <PresentationFormat>Custom</PresentationFormat>
  <Paragraphs>408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Stacks and Queues</vt:lpstr>
      <vt:lpstr>Table of Contents</vt:lpstr>
      <vt:lpstr>Have a Question?</vt:lpstr>
      <vt:lpstr>PowerPoint Presentation</vt:lpstr>
      <vt:lpstr>Stack – Abstract Data Type</vt:lpstr>
      <vt:lpstr>Push() – Adds an element on top of the Stack</vt:lpstr>
      <vt:lpstr>Pop() – Returns and removes the last element</vt:lpstr>
      <vt:lpstr>PowerPoint Presentation</vt:lpstr>
      <vt:lpstr>Problem: Reverse Strings</vt:lpstr>
      <vt:lpstr>Solution: Reverse Strings</vt:lpstr>
      <vt:lpstr>Stack – Utility Methods</vt:lpstr>
      <vt:lpstr>Problem: Simple Calculator</vt:lpstr>
      <vt:lpstr>Solution: Simple Calculator</vt:lpstr>
      <vt:lpstr>Solution: Simple Calculator</vt:lpstr>
      <vt:lpstr>Problem: Stack Sum</vt:lpstr>
      <vt:lpstr>Solution: Stack Sum</vt:lpstr>
      <vt:lpstr>Solution: Stack Sum</vt:lpstr>
      <vt:lpstr>Problem: Matching Brackets</vt:lpstr>
      <vt:lpstr>Solution: Matching Brackets </vt:lpstr>
      <vt:lpstr>PowerPoint Presentation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Problem: Hot Potato</vt:lpstr>
      <vt:lpstr>Solution: Hot Potato</vt:lpstr>
      <vt:lpstr>Queue – Utility Methods</vt:lpstr>
      <vt:lpstr>Problem: Traffic Jam</vt:lpstr>
      <vt:lpstr>Solution: Traffic Jam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Stacks and Queues</dc:title>
  <dc:subject>C# Advanced – Practical Training Course @ SoftUni</dc:subject>
  <dc:creator>Software University Foundation</dc:creator>
  <cp:keywords># Advanced, C#, Advanced, Software University, SoftUni, programming, coding, software development, education, training, course</cp:keywords>
  <dc:description>C# Advanced Course @ SoftUni – https://softuni.bg/courses/csharp-advanced</dc:description>
  <cp:lastModifiedBy>Atanas Atanasov</cp:lastModifiedBy>
  <cp:revision>408</cp:revision>
  <dcterms:created xsi:type="dcterms:W3CDTF">2014-01-02T17:00:34Z</dcterms:created>
  <dcterms:modified xsi:type="dcterms:W3CDTF">2019-01-14T09:41:14Z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