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5"/>
  </p:notesMasterIdLst>
  <p:handoutMasterIdLst>
    <p:handoutMasterId r:id="rId46"/>
  </p:handoutMasterIdLst>
  <p:sldIdLst>
    <p:sldId id="510" r:id="rId3"/>
    <p:sldId id="473" r:id="rId4"/>
    <p:sldId id="511" r:id="rId5"/>
    <p:sldId id="512" r:id="rId6"/>
    <p:sldId id="479" r:id="rId7"/>
    <p:sldId id="481" r:id="rId8"/>
    <p:sldId id="482" r:id="rId9"/>
    <p:sldId id="490" r:id="rId10"/>
    <p:sldId id="513" r:id="rId11"/>
    <p:sldId id="484" r:id="rId12"/>
    <p:sldId id="514" r:id="rId13"/>
    <p:sldId id="485" r:id="rId14"/>
    <p:sldId id="486" r:id="rId15"/>
    <p:sldId id="487" r:id="rId16"/>
    <p:sldId id="529" r:id="rId17"/>
    <p:sldId id="516" r:id="rId18"/>
    <p:sldId id="491" r:id="rId19"/>
    <p:sldId id="492" r:id="rId20"/>
    <p:sldId id="493" r:id="rId21"/>
    <p:sldId id="494" r:id="rId22"/>
    <p:sldId id="517" r:id="rId23"/>
    <p:sldId id="496" r:id="rId24"/>
    <p:sldId id="497" r:id="rId25"/>
    <p:sldId id="498" r:id="rId26"/>
    <p:sldId id="667" r:id="rId27"/>
    <p:sldId id="530" r:id="rId28"/>
    <p:sldId id="666" r:id="rId29"/>
    <p:sldId id="653" r:id="rId30"/>
    <p:sldId id="654" r:id="rId31"/>
    <p:sldId id="655" r:id="rId32"/>
    <p:sldId id="656" r:id="rId33"/>
    <p:sldId id="657" r:id="rId34"/>
    <p:sldId id="658" r:id="rId35"/>
    <p:sldId id="659" r:id="rId36"/>
    <p:sldId id="660" r:id="rId37"/>
    <p:sldId id="521" r:id="rId38"/>
    <p:sldId id="522" r:id="rId39"/>
    <p:sldId id="661" r:id="rId40"/>
    <p:sldId id="662" r:id="rId41"/>
    <p:sldId id="663" r:id="rId42"/>
    <p:sldId id="664" r:id="rId43"/>
    <p:sldId id="665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10"/>
            <p14:sldId id="473"/>
            <p14:sldId id="511"/>
          </p14:sldIdLst>
        </p14:section>
        <p14:section name="Streams" id="{89A78B77-440A-4898-8CA5-B1FDF6BD7F31}">
          <p14:sldIdLst>
            <p14:sldId id="512"/>
            <p14:sldId id="479"/>
            <p14:sldId id="481"/>
            <p14:sldId id="482"/>
            <p14:sldId id="490"/>
          </p14:sldIdLst>
        </p14:section>
        <p14:section name="Readers and Writers" id="{CEEF9B10-AE75-4AE9-8F5D-30DC0F26761D}">
          <p14:sldIdLst>
            <p14:sldId id="513"/>
            <p14:sldId id="484"/>
            <p14:sldId id="514"/>
            <p14:sldId id="485"/>
            <p14:sldId id="486"/>
            <p14:sldId id="487"/>
            <p14:sldId id="529"/>
          </p14:sldIdLst>
        </p14:section>
        <p14:section name="Base Stream" id="{FE5D7D3F-C488-48CE-947E-CE9530725CED}">
          <p14:sldIdLst>
            <p14:sldId id="516"/>
            <p14:sldId id="491"/>
            <p14:sldId id="492"/>
            <p14:sldId id="493"/>
            <p14:sldId id="494"/>
          </p14:sldIdLst>
        </p14:section>
        <p14:section name="File Stream" id="{B9897E3C-C85A-4470-B3A4-2719B90F1878}">
          <p14:sldIdLst>
            <p14:sldId id="517"/>
            <p14:sldId id="496"/>
            <p14:sldId id="497"/>
            <p14:sldId id="498"/>
            <p14:sldId id="667"/>
            <p14:sldId id="530"/>
            <p14:sldId id="666"/>
          </p14:sldIdLst>
        </p14:section>
        <p14:section name="File Class" id="{EC3006F6-2694-413B-BA30-5CFF8BEF631D}">
          <p14:sldIdLst>
            <p14:sldId id="653"/>
            <p14:sldId id="654"/>
            <p14:sldId id="655"/>
          </p14:sldIdLst>
        </p14:section>
        <p14:section name="Directory Class" id="{D7DA841B-AC88-40DA-99C9-A19981481937}">
          <p14:sldIdLst>
            <p14:sldId id="656"/>
            <p14:sldId id="657"/>
            <p14:sldId id="658"/>
            <p14:sldId id="659"/>
            <p14:sldId id="660"/>
          </p14:sldIdLst>
        </p14:section>
        <p14:section name="Live Exercise" id="{4B68B19D-E6B1-44C9-96CB-2B8EA5064DEF}">
          <p14:sldIdLst>
            <p14:sldId id="521"/>
          </p14:sldIdLst>
        </p14:section>
        <p14:section name="Conclusion" id="{DB2A7A31-EFF1-48B4-8D3D-E9D52C3CC8A7}">
          <p14:sldIdLst>
            <p14:sldId id="522"/>
            <p14:sldId id="661"/>
            <p14:sldId id="662"/>
            <p14:sldId id="663"/>
            <p14:sldId id="664"/>
            <p14:sldId id="6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984"/>
    <a:srgbClr val="6E849A"/>
    <a:srgbClr val="698097"/>
    <a:srgbClr val="234465"/>
    <a:srgbClr val="3BABFF"/>
    <a:srgbClr val="005828"/>
    <a:srgbClr val="00B050"/>
    <a:srgbClr val="003760"/>
    <a:srgbClr val="0070C0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384" autoAdjust="0"/>
  </p:normalViewPr>
  <p:slideViewPr>
    <p:cSldViewPr>
      <p:cViewPr varScale="1">
        <p:scale>
          <a:sx n="114" d="100"/>
          <a:sy n="114" d="100"/>
        </p:scale>
        <p:origin x="378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58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79B22FF-16EC-44CB-A298-E47E41D67125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741428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24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893587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26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4245816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29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03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1827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0662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74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4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309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20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98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14C438BC-B483-4D96-BAC5-0F01F18C5756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17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001760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84BB1A29-A751-48FB-B432-F8C4EFEE1C77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18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8592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B4B4D5A-EB9C-43C1-92C9-80E77CA475E8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19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795846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4C901C4-D3E0-4DDC-882B-7B0D85070CDC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20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90581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22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72043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7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24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3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2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88567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7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7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13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2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3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4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31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4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549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65.png"/><Relationship Id="rId26" Type="http://schemas.openxmlformats.org/officeDocument/2006/relationships/image" Target="../media/image6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4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62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59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63.png"/><Relationship Id="rId22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9.jpeg"/><Relationship Id="rId7" Type="http://schemas.openxmlformats.org/officeDocument/2006/relationships/image" Target="../media/image7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2.gi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Types, Using Streams and Manipulating Files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Streams, Files and Directories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88" y="2337978"/>
            <a:ext cx="7010400" cy="237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1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defRPr/>
            </a:pPr>
            <a:r>
              <a:rPr lang="en-US" altLang="en-US" dirty="0"/>
              <a:t>Readers and writers are </a:t>
            </a:r>
            <a:r>
              <a:rPr lang="en-US" altLang="en-US" b="1" dirty="0">
                <a:solidFill>
                  <a:schemeClr val="bg1"/>
                </a:solidFill>
              </a:rPr>
              <a:t>classes</a:t>
            </a:r>
            <a:r>
              <a:rPr lang="en-US" altLang="en-US" dirty="0"/>
              <a:t>, which facilitate the work </a:t>
            </a:r>
            <a:br>
              <a:rPr lang="en-US" altLang="en-US" dirty="0"/>
            </a:br>
            <a:r>
              <a:rPr lang="en-US" altLang="en-US" dirty="0"/>
              <a:t>with streams</a:t>
            </a:r>
          </a:p>
          <a:p>
            <a:pPr>
              <a:buClr>
                <a:schemeClr val="tx1"/>
              </a:buClr>
            </a:pPr>
            <a:r>
              <a:rPr lang="en-US" dirty="0"/>
              <a:t>Two types of 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readers/writers –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StreamWriter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+mj-lt"/>
                <a:cs typeface="Consolas" panose="020B0609020204030204" pitchFamily="49" charset="0"/>
              </a:rPr>
              <a:t>Provide methods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ReadLine()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WriteLine()</a:t>
            </a:r>
            <a:br>
              <a:rPr lang="en-US" noProof="1">
                <a:latin typeface="+mj-lt"/>
                <a:cs typeface="Consolas" panose="020B0609020204030204" pitchFamily="49" charset="0"/>
              </a:rPr>
            </a:br>
            <a:r>
              <a:rPr lang="en-US" noProof="1">
                <a:latin typeface="+mj-lt"/>
                <a:cs typeface="Consolas" panose="020B0609020204030204" pitchFamily="49" charset="0"/>
              </a:rPr>
              <a:t>(similar to working with the system class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Binary</a:t>
            </a:r>
            <a:r>
              <a:rPr lang="en-US" noProof="1"/>
              <a:t> readers/writers –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BinaryReader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BinaryWriter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+mj-lt"/>
                <a:cs typeface="Consolas" panose="020B0609020204030204" pitchFamily="49" charset="0"/>
              </a:rPr>
              <a:t>Provide methods for working with primitive types </a:t>
            </a:r>
          </a:p>
          <a:p>
            <a:pPr lvl="3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ReadInt32()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ReadBoolean()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WriteChar()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noProof="1"/>
              <a:t>Readers and Writers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1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Streams, readers, files, etc. use certain resources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statement closes them and releases their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65412" y="3200400"/>
            <a:ext cx="71628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var reader = new StreamReader(fileName);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(reader)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/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 Use the reader here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358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the content from your </a:t>
            </a:r>
            <a:r>
              <a:rPr lang="en-US" noProof="1"/>
              <a:t>Input.txt </a:t>
            </a:r>
            <a:r>
              <a:rPr lang="en-US" dirty="0"/>
              <a:t>file</a:t>
            </a:r>
          </a:p>
          <a:p>
            <a:r>
              <a:rPr lang="en-US" dirty="0"/>
              <a:t>Print the odd lines on the console</a:t>
            </a:r>
          </a:p>
          <a:p>
            <a:r>
              <a:rPr lang="en-US" dirty="0"/>
              <a:t>Counting starts from 0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Odd 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47851" y="3199405"/>
            <a:ext cx="8001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 rot="5400000">
            <a:off x="5220541" y="5069366"/>
            <a:ext cx="504571" cy="351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730184" y="5594939"/>
            <a:ext cx="800099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</a:p>
          <a:p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8506" y="1267896"/>
            <a:ext cx="9898906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reader = new </a:t>
            </a:r>
            <a:r>
              <a:rPr lang="en-US" dirty="0" err="1">
                <a:solidFill>
                  <a:schemeClr val="bg1"/>
                </a:solidFill>
              </a:rPr>
              <a:t>StreamReader</a:t>
            </a:r>
            <a:r>
              <a:rPr lang="en-US" dirty="0">
                <a:solidFill>
                  <a:schemeClr val="tx1"/>
                </a:solidFill>
              </a:rPr>
              <a:t>("Input.txt");</a:t>
            </a:r>
          </a:p>
          <a:p>
            <a:r>
              <a:rPr lang="en-US" dirty="0">
                <a:solidFill>
                  <a:schemeClr val="bg1"/>
                </a:solidFill>
              </a:rPr>
              <a:t>using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reader</a:t>
            </a:r>
            <a:r>
              <a:rPr lang="en-US" dirty="0">
                <a:solidFill>
                  <a:schemeClr val="tx1"/>
                </a:solidFill>
              </a:rPr>
              <a:t>){</a:t>
            </a:r>
          </a:p>
          <a:p>
            <a:r>
              <a:rPr lang="en-US" dirty="0">
                <a:solidFill>
                  <a:schemeClr val="tx1"/>
                </a:solidFill>
              </a:rPr>
              <a:t>int counter = 0;</a:t>
            </a:r>
          </a:p>
          <a:p>
            <a:r>
              <a:rPr lang="en-US" dirty="0">
                <a:solidFill>
                  <a:schemeClr val="tx1"/>
                </a:solidFill>
              </a:rPr>
              <a:t>string line = </a:t>
            </a:r>
            <a:r>
              <a:rPr lang="en-US" dirty="0" err="1">
                <a:solidFill>
                  <a:schemeClr val="bg1"/>
                </a:solidFill>
              </a:rPr>
              <a:t>reader.ReadLine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using (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writer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StreamWriter</a:t>
            </a:r>
            <a:r>
              <a:rPr lang="en-US" dirty="0">
                <a:solidFill>
                  <a:schemeClr val="tx1"/>
                </a:solidFill>
              </a:rPr>
              <a:t>("Output.txt")){</a:t>
            </a:r>
          </a:p>
          <a:p>
            <a:r>
              <a:rPr lang="en-US" dirty="0">
                <a:solidFill>
                  <a:schemeClr val="tx1"/>
                </a:solidFill>
              </a:rPr>
              <a:t>    while (</a:t>
            </a:r>
            <a:r>
              <a:rPr lang="en-US" dirty="0">
                <a:solidFill>
                  <a:schemeClr val="bg1"/>
                </a:solidFill>
              </a:rPr>
              <a:t>line != null</a:t>
            </a:r>
            <a:r>
              <a:rPr lang="en-US" dirty="0">
                <a:solidFill>
                  <a:schemeClr val="tx1"/>
                </a:solidFill>
              </a:rPr>
              <a:t>){</a:t>
            </a:r>
          </a:p>
          <a:p>
            <a:r>
              <a:rPr lang="en-US" dirty="0">
                <a:solidFill>
                  <a:schemeClr val="tx1"/>
                </a:solidFill>
              </a:rPr>
              <a:t>        if (counter % 2 == 1){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bg1"/>
                </a:solidFill>
              </a:rPr>
              <a:t>writer.WriteLine</a:t>
            </a:r>
            <a:r>
              <a:rPr lang="en-US" dirty="0">
                <a:solidFill>
                  <a:schemeClr val="tx1"/>
                </a:solidFill>
              </a:rPr>
              <a:t>(line);}</a:t>
            </a:r>
          </a:p>
          <a:p>
            <a:r>
              <a:rPr lang="en-US" dirty="0">
                <a:solidFill>
                  <a:schemeClr val="tx1"/>
                </a:solidFill>
              </a:rPr>
              <a:t>    counter++;</a:t>
            </a:r>
          </a:p>
          <a:p>
            <a:r>
              <a:rPr lang="en-US" dirty="0">
                <a:solidFill>
                  <a:schemeClr val="tx1"/>
                </a:solidFill>
              </a:rPr>
              <a:t>    line = </a:t>
            </a:r>
            <a:r>
              <a:rPr lang="en-US" dirty="0" err="1">
                <a:solidFill>
                  <a:schemeClr val="bg1"/>
                </a:solidFill>
              </a:rPr>
              <a:t>reader.ReadLine</a:t>
            </a:r>
            <a:r>
              <a:rPr lang="en-US" dirty="0">
                <a:solidFill>
                  <a:schemeClr val="tx1"/>
                </a:solidFill>
              </a:rPr>
              <a:t>();}}}</a:t>
            </a:r>
          </a:p>
        </p:txBody>
      </p:sp>
    </p:spTree>
    <p:extLst>
      <p:ext uri="{BB962C8B-B14F-4D97-AF65-F5344CB8AC3E}">
        <p14:creationId xmlns:p14="http://schemas.microsoft.com/office/powerpoint/2010/main" val="830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your </a:t>
            </a:r>
            <a:r>
              <a:rPr lang="en-US" noProof="1"/>
              <a:t>Input.txt</a:t>
            </a:r>
            <a:r>
              <a:rPr lang="en-US" dirty="0"/>
              <a:t> file </a:t>
            </a:r>
          </a:p>
          <a:p>
            <a:r>
              <a:rPr lang="en-US" dirty="0"/>
              <a:t>Insert a number in front of each line of the file</a:t>
            </a:r>
          </a:p>
          <a:p>
            <a:r>
              <a:rPr lang="en-US" dirty="0"/>
              <a:t>Save it in Output.txt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Line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1903412" y="3181363"/>
            <a:ext cx="820616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03412" y="5010605"/>
            <a:ext cx="820616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1. 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2. 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3. 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4. 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85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Solution: Line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1240644"/>
            <a:ext cx="9800592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using (</a:t>
            </a:r>
            <a:r>
              <a:rPr lang="en-US" sz="2400" b="1" dirty="0" err="1"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 reader =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StreamReader</a:t>
            </a:r>
            <a:r>
              <a:rPr lang="en-US" sz="2400" b="1" dirty="0">
                <a:latin typeface="Consolas" panose="020B0609020204030204" pitchFamily="49" charset="0"/>
              </a:rPr>
              <a:t>("Input.txt"))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string line = </a:t>
            </a:r>
            <a:r>
              <a:rPr lang="en-US" sz="2400" b="1" dirty="0" err="1">
                <a:latin typeface="Consolas" panose="020B0609020204030204" pitchFamily="49" charset="0"/>
              </a:rPr>
              <a:t>reader.ReadLine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int counter = 1;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using (</a:t>
            </a:r>
            <a:r>
              <a:rPr lang="en-US" sz="2400" b="1" dirty="0" err="1"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 writer =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StreamWriter</a:t>
            </a:r>
            <a:r>
              <a:rPr lang="en-US" sz="2400" b="1" dirty="0">
                <a:latin typeface="Consolas" panose="020B0609020204030204" pitchFamily="49" charset="0"/>
              </a:rPr>
              <a:t>("Output.txt"))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while (line != null)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   </a:t>
            </a:r>
            <a:r>
              <a:rPr lang="en-US" sz="2400" b="1" dirty="0" err="1">
                <a:latin typeface="Consolas" panose="020B0609020204030204" pitchFamily="49" charset="0"/>
              </a:rPr>
              <a:t>writer.WriteLine</a:t>
            </a:r>
            <a:r>
              <a:rPr lang="en-US" sz="2400" b="1" dirty="0">
                <a:latin typeface="Consolas" panose="020B0609020204030204" pitchFamily="49" charset="0"/>
              </a:rPr>
              <a:t>($"{counter}. {line}");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   line = </a:t>
            </a:r>
            <a:r>
              <a:rPr lang="en-US" sz="2400" b="1" dirty="0" err="1">
                <a:latin typeface="Consolas" panose="020B0609020204030204" pitchFamily="49" charset="0"/>
              </a:rPr>
              <a:t>reader.ReadLine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   counter++;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}  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3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38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Base Streams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295400"/>
            <a:ext cx="4724400" cy="25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4899875"/>
          </a:xfrm>
        </p:spPr>
        <p:txBody>
          <a:bodyPr>
            <a:normAutofit/>
          </a:bodyPr>
          <a:lstStyle/>
          <a:p>
            <a:pPr>
              <a:lnSpc>
                <a:spcPct val="93000"/>
              </a:lnSpc>
              <a:defRPr/>
            </a:pPr>
            <a:r>
              <a:rPr lang="en-US" altLang="en-US" noProof="1"/>
              <a:t>The base class for all streams is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System.IO.Stream</a:t>
            </a:r>
          </a:p>
          <a:p>
            <a:pPr>
              <a:lnSpc>
                <a:spcPct val="93000"/>
              </a:lnSpc>
              <a:defRPr/>
            </a:pPr>
            <a:r>
              <a:rPr lang="en-US" altLang="en-US" noProof="1"/>
              <a:t>There are defined methods</a:t>
            </a:r>
            <a:r>
              <a:rPr lang="en-US" alt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noProof="1"/>
              <a:t>for </a:t>
            </a:r>
            <a:br>
              <a:rPr lang="en-US" altLang="en-US" noProof="1"/>
            </a:br>
            <a:r>
              <a:rPr lang="en-US" altLang="en-US" noProof="1"/>
              <a:t>the main operations with streams in it</a:t>
            </a:r>
          </a:p>
          <a:p>
            <a:pPr>
              <a:lnSpc>
                <a:spcPct val="93000"/>
              </a:lnSpc>
              <a:defRPr/>
            </a:pPr>
            <a:r>
              <a:rPr lang="en-US" altLang="en-US" noProof="1"/>
              <a:t>Some streams do not support read, write</a:t>
            </a:r>
            <a:br>
              <a:rPr lang="en-US" altLang="en-US" noProof="1"/>
            </a:br>
            <a:r>
              <a:rPr lang="en-US" altLang="en-US" noProof="1"/>
              <a:t>or positioning operations </a:t>
            </a:r>
            <a:endParaRPr lang="en-US" altLang="en-US" dirty="0"/>
          </a:p>
          <a:p>
            <a:pPr lvl="1">
              <a:lnSpc>
                <a:spcPct val="93000"/>
              </a:lnSpc>
              <a:defRPr/>
            </a:pPr>
            <a:r>
              <a:rPr lang="en-US" altLang="en-US" dirty="0"/>
              <a:t>P</a:t>
            </a:r>
            <a:r>
              <a:rPr lang="en-US" altLang="en-US" noProof="1"/>
              <a:t>roperties</a:t>
            </a:r>
            <a:r>
              <a:rPr lang="en-US" altLang="en-US" dirty="0"/>
              <a:t>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CanWrite</a:t>
            </a:r>
            <a:r>
              <a:rPr lang="en-US" alt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noProof="1"/>
              <a:t>and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CanSeek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are provided</a:t>
            </a:r>
            <a:r>
              <a:rPr lang="en-US" altLang="en-US" noProof="1"/>
              <a:t> </a:t>
            </a:r>
          </a:p>
          <a:p>
            <a:pPr lvl="1">
              <a:lnSpc>
                <a:spcPct val="93000"/>
              </a:lnSpc>
              <a:defRPr/>
            </a:pPr>
            <a:r>
              <a:rPr lang="en-US" altLang="en-US" noProof="1"/>
              <a:t>Streams which support positioning </a:t>
            </a:r>
            <a:br>
              <a:rPr lang="en-US" altLang="en-US" noProof="1"/>
            </a:br>
            <a:r>
              <a:rPr lang="en-US" altLang="en-US" noProof="1"/>
              <a:t>have the properties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en-US" noProof="1"/>
              <a:t> and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The </a:t>
            </a:r>
            <a:r>
              <a:rPr lang="en-US" altLang="en-US" noProof="1"/>
              <a:t>System.IO.Stream</a:t>
            </a:r>
            <a:r>
              <a:rPr lang="en-US" altLang="en-US" dirty="0"/>
              <a:t> Class 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2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Read(byte[]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en-US" dirty="0"/>
              <a:t>Read as many as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bg-BG" altLang="en-US" dirty="0"/>
              <a:t> </a:t>
            </a:r>
            <a:r>
              <a:rPr lang="en-US" altLang="en-US" dirty="0"/>
              <a:t>bytes from input stream, </a:t>
            </a:r>
            <a:br>
              <a:rPr lang="en-US" altLang="en-US" dirty="0"/>
            </a:br>
            <a:r>
              <a:rPr lang="en-US" altLang="en-US" dirty="0"/>
              <a:t>starting from the given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position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Returns the number of read bytes or 0 </a:t>
            </a:r>
            <a:br>
              <a:rPr lang="en-US" altLang="en-US" dirty="0"/>
            </a:br>
            <a:r>
              <a:rPr lang="en-US" altLang="en-US" dirty="0"/>
              <a:t>if end of stream is reached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Can freeze for undefined time while reading at least 1 byte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Can read less than the claimed number of bytes</a:t>
            </a:r>
            <a:endParaRPr lang="bg-BG" altLang="en-US" dirty="0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>
                <a:cs typeface="Consolas" panose="020B0609020204030204" pitchFamily="49" charset="0"/>
              </a:rPr>
              <a:t>System.IO.Stream</a:t>
            </a:r>
            <a:r>
              <a:rPr lang="en-US" altLang="en-US" dirty="0"/>
              <a:t> Class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DA446E-9F9A-4A1F-8C5B-12D046EFBEBC}"/>
              </a:ext>
            </a:extLst>
          </p:cNvPr>
          <p:cNvGrpSpPr/>
          <p:nvPr/>
        </p:nvGrpSpPr>
        <p:grpSpPr>
          <a:xfrm>
            <a:off x="1293812" y="5138801"/>
            <a:ext cx="8686800" cy="1185799"/>
            <a:chOff x="1293812" y="5138801"/>
            <a:chExt cx="8686800" cy="11857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FC27666-C33E-4FD3-BC71-6B65FB2E1E8C}"/>
                </a:ext>
              </a:extLst>
            </p:cNvPr>
            <p:cNvGrpSpPr/>
            <p:nvPr/>
          </p:nvGrpSpPr>
          <p:grpSpPr>
            <a:xfrm>
              <a:off x="1293812" y="5138801"/>
              <a:ext cx="8686800" cy="1185799"/>
              <a:chOff x="1293812" y="5138801"/>
              <a:chExt cx="8686800" cy="1185799"/>
            </a:xfrm>
          </p:grpSpPr>
          <p:sp>
            <p:nvSpPr>
              <p:cNvPr id="8" name="Rectangle 27"/>
              <p:cNvSpPr>
                <a:spLocks noChangeArrowheads="1"/>
              </p:cNvSpPr>
              <p:nvPr/>
            </p:nvSpPr>
            <p:spPr bwMode="auto">
              <a:xfrm>
                <a:off x="1293812" y="5138802"/>
                <a:ext cx="8686800" cy="118579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Text Box 18"/>
              <p:cNvSpPr txBox="1">
                <a:spLocks noChangeArrowheads="1"/>
              </p:cNvSpPr>
              <p:nvPr/>
            </p:nvSpPr>
            <p:spPr bwMode="auto">
              <a:xfrm>
                <a:off x="1522412" y="5138801"/>
                <a:ext cx="8167800" cy="52322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F    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i   l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    e    s        a    n   d</a:t>
                </a:r>
                <a:endParaRPr lang="bg-BG" sz="2800" b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aphicFrame>
          <p:nvGraphicFramePr>
            <p:cNvPr id="10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4569720"/>
                </p:ext>
              </p:extLst>
            </p:nvPr>
          </p:nvGraphicFramePr>
          <p:xfrm>
            <a:off x="1566862" y="5675375"/>
            <a:ext cx="8108946" cy="496824"/>
          </p:xfrm>
          <a:graphic>
            <a:graphicData uri="http://schemas.openxmlformats.org/drawingml/2006/table">
              <a:tbl>
                <a:tblPr/>
                <a:tblGrid>
                  <a:gridCol w="90099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368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69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6c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65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73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20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407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altLang="en-US" dirty="0"/>
              <a:t>Writes a sequence of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en-US" dirty="0"/>
              <a:t> bytes to an output stream,</a:t>
            </a:r>
            <a:br>
              <a:rPr lang="en-US" altLang="en-US" dirty="0"/>
            </a:br>
            <a:r>
              <a:rPr lang="en-US" altLang="en-US" dirty="0"/>
              <a:t>starting from the given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position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dirty="0"/>
              <a:t>Can freeze for undefined time, </a:t>
            </a:r>
            <a:br>
              <a:rPr lang="en-US" altLang="en-US" dirty="0"/>
            </a:br>
            <a:r>
              <a:rPr lang="en-US" altLang="en-US" dirty="0"/>
              <a:t>until it sends all bytes to their destination</a:t>
            </a:r>
            <a:endParaRPr lang="bg-BG" altLang="en-US" sz="2600" dirty="0"/>
          </a:p>
          <a:p>
            <a:pPr>
              <a:buClr>
                <a:schemeClr val="tx1"/>
              </a:buClr>
              <a:defRPr/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en-US" dirty="0"/>
              <a:t>Sends the internal buffers data to its destination</a:t>
            </a:r>
            <a:br>
              <a:rPr lang="en-US" altLang="en-US" dirty="0"/>
            </a:br>
            <a:r>
              <a:rPr lang="en-US" altLang="en-US" dirty="0"/>
              <a:t>(data storage, I/O device, etc.)</a:t>
            </a:r>
            <a:endParaRPr lang="bg-BG" altLang="en-US" dirty="0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/>
              <a:t>System.IO.Stream</a:t>
            </a:r>
            <a:r>
              <a:rPr lang="bg-BG" altLang="en-US" dirty="0"/>
              <a:t> </a:t>
            </a:r>
            <a:r>
              <a:rPr lang="en-US" altLang="en-US" dirty="0"/>
              <a:t>Class </a:t>
            </a:r>
            <a:r>
              <a:rPr lang="bg-BG" alt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7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What are Streams?</a:t>
            </a: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2. </a:t>
            </a:r>
            <a:r>
              <a:rPr lang="en-US" sz="3200" noProof="1"/>
              <a:t>Readers and Writers</a:t>
            </a: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3. File Streams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/>
              <a:t>4. File Class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/>
              <a:t>5. Directory Class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Calls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Closes the connection to the device (mechanism) 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Releases the used resources</a:t>
            </a:r>
            <a:endParaRPr lang="bg-BG" altLang="en-US" dirty="0"/>
          </a:p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Seek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offset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SeekOrigin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GB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Moves the position (if supported) with given offset </a:t>
            </a:r>
            <a:br>
              <a:rPr lang="en-US" altLang="en-US" dirty="0"/>
            </a:br>
            <a:r>
              <a:rPr lang="en-US" altLang="en-US" dirty="0"/>
              <a:t>towards the beginning, the end or the current position</a:t>
            </a:r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of</a:t>
            </a:r>
            <a:r>
              <a:rPr lang="bg-BG" altLang="en-US"/>
              <a:t> </a:t>
            </a:r>
            <a:r>
              <a:rPr lang="en-US" altLang="en-US" noProof="1"/>
              <a:t>System.IO.Stream</a:t>
            </a:r>
            <a:r>
              <a:rPr lang="bg-BG" altLang="en-US"/>
              <a:t> </a:t>
            </a:r>
            <a:r>
              <a:rPr lang="en-US" altLang="en-US"/>
              <a:t>Class </a:t>
            </a:r>
            <a:r>
              <a:rPr lang="bg-BG" altLang="en-US"/>
              <a:t>(</a:t>
            </a:r>
            <a:r>
              <a:rPr lang="en-US" altLang="en-US"/>
              <a:t>3</a:t>
            </a:r>
            <a:r>
              <a:rPr lang="bg-BG" altLang="en-US"/>
              <a:t>)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3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File Stream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FA4F4-A8D4-476B-9F73-6E12468897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84" y="1413753"/>
            <a:ext cx="2541656" cy="25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Inherits the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altLang="en-US" dirty="0"/>
              <a:t> class and supports all its methods</a:t>
            </a:r>
            <a:br>
              <a:rPr lang="en-US" altLang="en-US" dirty="0"/>
            </a:br>
            <a:r>
              <a:rPr lang="en-US" altLang="en-US" dirty="0"/>
              <a:t>and properties</a:t>
            </a:r>
            <a:endParaRPr lang="bg-BG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Supports reading, writing, positioning operations, etc.</a:t>
            </a:r>
            <a:endParaRPr lang="bg-BG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The constructor contains parameters for</a:t>
            </a:r>
            <a:r>
              <a:rPr lang="bg-BG" altLang="en-US" dirty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File name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File open mode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File access mode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Concurrent users access mode</a:t>
            </a:r>
            <a:endParaRPr lang="bg-BG" altLang="en-US" dirty="0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</a:t>
            </a:r>
            <a:r>
              <a:rPr lang="bg-BG" altLang="en-US" dirty="0"/>
              <a:t> </a:t>
            </a:r>
            <a:r>
              <a:rPr lang="en-US" altLang="en-US" noProof="1"/>
              <a:t>FileStream</a:t>
            </a:r>
            <a:r>
              <a:rPr lang="en-US" altLang="en-US" dirty="0"/>
              <a:t> Class</a:t>
            </a:r>
            <a:endParaRPr lang="en-US" alt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6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  <a:defRPr/>
            </a:pPr>
            <a:endParaRPr lang="en-US" altLang="en-US" noProof="1"/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endParaRPr lang="en-US" altLang="en-US" noProof="1"/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FileMode</a:t>
            </a:r>
            <a:r>
              <a:rPr lang="en-US" altLang="en-US" noProof="1"/>
              <a:t> – </a:t>
            </a:r>
            <a:r>
              <a:rPr lang="en-US" altLang="en-US" dirty="0"/>
              <a:t>opening file mode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altLang="en-US" noProof="1"/>
              <a:t>, </a:t>
            </a:r>
            <a:br>
              <a:rPr lang="en-US" altLang="en-US" noProof="1"/>
            </a:b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CreateNew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OpenOrCreate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FileAccess</a:t>
            </a:r>
            <a:r>
              <a:rPr lang="en-US" altLang="en-US" noProof="1"/>
              <a:t> – </a:t>
            </a:r>
            <a:r>
              <a:rPr lang="en-US" altLang="en-US" dirty="0"/>
              <a:t>operations mode for the file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FileShare</a:t>
            </a:r>
            <a:r>
              <a:rPr lang="en-US" altLang="en-US" noProof="1"/>
              <a:t> – </a:t>
            </a:r>
            <a:r>
              <a:rPr lang="en-US" altLang="en-US" dirty="0"/>
              <a:t>access rules for other users while file is opened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</a:t>
            </a:r>
            <a:r>
              <a:rPr lang="bg-BG" altLang="en-US" dirty="0"/>
              <a:t> </a:t>
            </a:r>
            <a:r>
              <a:rPr lang="en-US" altLang="en-US" noProof="1"/>
              <a:t>FileStream</a:t>
            </a:r>
            <a:r>
              <a:rPr lang="en-US" altLang="en-US" dirty="0"/>
              <a:t> Class (2)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7237412" y="2179500"/>
            <a:ext cx="3326599" cy="506637"/>
          </a:xfrm>
          <a:prstGeom prst="wedgeRoundRectCallout">
            <a:avLst>
              <a:gd name="adj1" fmla="val -56740"/>
              <a:gd name="adj2" fmla="val -458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6612" y="1290781"/>
            <a:ext cx="8610600" cy="7940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var fs = new FileStream(string fileName, FileMode, 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				[FileAccess],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[File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Share]</a:t>
            </a: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246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Writing Text to File – Example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4761" y="1342938"/>
            <a:ext cx="10544232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string text = "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Кирилица";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var fileStream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FileStream(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"../../log.txt",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FileMode.Create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bytes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Encoding.UTF8.GetBytes(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fileStream.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bytes, 0, bytes.Length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bg-BG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fileStream.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Close()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bg-BG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1979612" y="2743200"/>
            <a:ext cx="3657600" cy="831945"/>
          </a:xfrm>
          <a:prstGeom prst="wedgeRoundRectCallout">
            <a:avLst>
              <a:gd name="adj1" fmla="val -54926"/>
              <a:gd name="adj2" fmla="val 249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try-finally guarantees the stream will always close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37212" y="4800600"/>
            <a:ext cx="5334000" cy="990600"/>
          </a:xfrm>
          <a:custGeom>
            <a:avLst/>
            <a:gdLst>
              <a:gd name="connsiteX0" fmla="*/ 0 w 5334000"/>
              <a:gd name="connsiteY0" fmla="*/ 165103 h 990600"/>
              <a:gd name="connsiteX1" fmla="*/ 165103 w 5334000"/>
              <a:gd name="connsiteY1" fmla="*/ 0 h 990600"/>
              <a:gd name="connsiteX2" fmla="*/ 889000 w 5334000"/>
              <a:gd name="connsiteY2" fmla="*/ 0 h 990600"/>
              <a:gd name="connsiteX3" fmla="*/ 1584945 w 5334000"/>
              <a:gd name="connsiteY3" fmla="*/ 0 h 990600"/>
              <a:gd name="connsiteX4" fmla="*/ 2222500 w 5334000"/>
              <a:gd name="connsiteY4" fmla="*/ 0 h 990600"/>
              <a:gd name="connsiteX5" fmla="*/ 5168897 w 5334000"/>
              <a:gd name="connsiteY5" fmla="*/ 0 h 990600"/>
              <a:gd name="connsiteX6" fmla="*/ 5334000 w 5334000"/>
              <a:gd name="connsiteY6" fmla="*/ 165103 h 990600"/>
              <a:gd name="connsiteX7" fmla="*/ 5334000 w 5334000"/>
              <a:gd name="connsiteY7" fmla="*/ 165100 h 990600"/>
              <a:gd name="connsiteX8" fmla="*/ 5334000 w 5334000"/>
              <a:gd name="connsiteY8" fmla="*/ 165100 h 990600"/>
              <a:gd name="connsiteX9" fmla="*/ 5334000 w 5334000"/>
              <a:gd name="connsiteY9" fmla="*/ 412750 h 990600"/>
              <a:gd name="connsiteX10" fmla="*/ 5334000 w 5334000"/>
              <a:gd name="connsiteY10" fmla="*/ 825497 h 990600"/>
              <a:gd name="connsiteX11" fmla="*/ 5168897 w 5334000"/>
              <a:gd name="connsiteY11" fmla="*/ 990600 h 990600"/>
              <a:gd name="connsiteX12" fmla="*/ 2222500 w 5334000"/>
              <a:gd name="connsiteY12" fmla="*/ 990600 h 990600"/>
              <a:gd name="connsiteX13" fmla="*/ 889000 w 5334000"/>
              <a:gd name="connsiteY13" fmla="*/ 990600 h 990600"/>
              <a:gd name="connsiteX14" fmla="*/ 889000 w 5334000"/>
              <a:gd name="connsiteY14" fmla="*/ 990600 h 990600"/>
              <a:gd name="connsiteX15" fmla="*/ 165103 w 5334000"/>
              <a:gd name="connsiteY15" fmla="*/ 990600 h 990600"/>
              <a:gd name="connsiteX16" fmla="*/ 0 w 5334000"/>
              <a:gd name="connsiteY16" fmla="*/ 825497 h 990600"/>
              <a:gd name="connsiteX17" fmla="*/ 0 w 5334000"/>
              <a:gd name="connsiteY17" fmla="*/ 412750 h 990600"/>
              <a:gd name="connsiteX18" fmla="*/ 0 w 5334000"/>
              <a:gd name="connsiteY18" fmla="*/ 165100 h 990600"/>
              <a:gd name="connsiteX19" fmla="*/ 0 w 5334000"/>
              <a:gd name="connsiteY19" fmla="*/ 165100 h 990600"/>
              <a:gd name="connsiteX20" fmla="*/ 0 w 5334000"/>
              <a:gd name="connsiteY20" fmla="*/ 165103 h 990600"/>
              <a:gd name="connsiteX0" fmla="*/ 0 w 5334000"/>
              <a:gd name="connsiteY0" fmla="*/ 165103 h 990600"/>
              <a:gd name="connsiteX1" fmla="*/ 165103 w 5334000"/>
              <a:gd name="connsiteY1" fmla="*/ 0 h 990600"/>
              <a:gd name="connsiteX2" fmla="*/ 889000 w 5334000"/>
              <a:gd name="connsiteY2" fmla="*/ 0 h 990600"/>
              <a:gd name="connsiteX3" fmla="*/ 2222500 w 5334000"/>
              <a:gd name="connsiteY3" fmla="*/ 0 h 990600"/>
              <a:gd name="connsiteX4" fmla="*/ 5168897 w 5334000"/>
              <a:gd name="connsiteY4" fmla="*/ 0 h 990600"/>
              <a:gd name="connsiteX5" fmla="*/ 5334000 w 5334000"/>
              <a:gd name="connsiteY5" fmla="*/ 165103 h 990600"/>
              <a:gd name="connsiteX6" fmla="*/ 5334000 w 5334000"/>
              <a:gd name="connsiteY6" fmla="*/ 165100 h 990600"/>
              <a:gd name="connsiteX7" fmla="*/ 5334000 w 5334000"/>
              <a:gd name="connsiteY7" fmla="*/ 165100 h 990600"/>
              <a:gd name="connsiteX8" fmla="*/ 5334000 w 5334000"/>
              <a:gd name="connsiteY8" fmla="*/ 412750 h 990600"/>
              <a:gd name="connsiteX9" fmla="*/ 5334000 w 5334000"/>
              <a:gd name="connsiteY9" fmla="*/ 825497 h 990600"/>
              <a:gd name="connsiteX10" fmla="*/ 5168897 w 5334000"/>
              <a:gd name="connsiteY10" fmla="*/ 990600 h 990600"/>
              <a:gd name="connsiteX11" fmla="*/ 2222500 w 5334000"/>
              <a:gd name="connsiteY11" fmla="*/ 990600 h 990600"/>
              <a:gd name="connsiteX12" fmla="*/ 889000 w 5334000"/>
              <a:gd name="connsiteY12" fmla="*/ 990600 h 990600"/>
              <a:gd name="connsiteX13" fmla="*/ 889000 w 5334000"/>
              <a:gd name="connsiteY13" fmla="*/ 990600 h 990600"/>
              <a:gd name="connsiteX14" fmla="*/ 165103 w 5334000"/>
              <a:gd name="connsiteY14" fmla="*/ 990600 h 990600"/>
              <a:gd name="connsiteX15" fmla="*/ 0 w 5334000"/>
              <a:gd name="connsiteY15" fmla="*/ 825497 h 990600"/>
              <a:gd name="connsiteX16" fmla="*/ 0 w 5334000"/>
              <a:gd name="connsiteY16" fmla="*/ 412750 h 990600"/>
              <a:gd name="connsiteX17" fmla="*/ 0 w 5334000"/>
              <a:gd name="connsiteY17" fmla="*/ 165100 h 990600"/>
              <a:gd name="connsiteX18" fmla="*/ 0 w 5334000"/>
              <a:gd name="connsiteY18" fmla="*/ 165100 h 990600"/>
              <a:gd name="connsiteX19" fmla="*/ 0 w 5334000"/>
              <a:gd name="connsiteY19" fmla="*/ 16510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990600">
                <a:moveTo>
                  <a:pt x="0" y="165103"/>
                </a:moveTo>
                <a:cubicBezTo>
                  <a:pt x="0" y="73919"/>
                  <a:pt x="73919" y="0"/>
                  <a:pt x="165103" y="0"/>
                </a:cubicBezTo>
                <a:lnTo>
                  <a:pt x="889000" y="0"/>
                </a:lnTo>
                <a:lnTo>
                  <a:pt x="2222500" y="0"/>
                </a:lnTo>
                <a:lnTo>
                  <a:pt x="5168897" y="0"/>
                </a:lnTo>
                <a:cubicBezTo>
                  <a:pt x="5260081" y="0"/>
                  <a:pt x="5334000" y="73919"/>
                  <a:pt x="5334000" y="165103"/>
                </a:cubicBezTo>
                <a:lnTo>
                  <a:pt x="5334000" y="165100"/>
                </a:lnTo>
                <a:lnTo>
                  <a:pt x="5334000" y="165100"/>
                </a:lnTo>
                <a:lnTo>
                  <a:pt x="5334000" y="412750"/>
                </a:lnTo>
                <a:lnTo>
                  <a:pt x="5334000" y="825497"/>
                </a:lnTo>
                <a:cubicBezTo>
                  <a:pt x="5334000" y="916681"/>
                  <a:pt x="5260081" y="990600"/>
                  <a:pt x="5168897" y="990600"/>
                </a:cubicBezTo>
                <a:lnTo>
                  <a:pt x="2222500" y="990600"/>
                </a:lnTo>
                <a:lnTo>
                  <a:pt x="889000" y="990600"/>
                </a:lnTo>
                <a:lnTo>
                  <a:pt x="889000" y="990600"/>
                </a:lnTo>
                <a:lnTo>
                  <a:pt x="165103" y="990600"/>
                </a:lnTo>
                <a:cubicBezTo>
                  <a:pt x="73919" y="990600"/>
                  <a:pt x="0" y="916681"/>
                  <a:pt x="0" y="825497"/>
                </a:cubicBezTo>
                <a:lnTo>
                  <a:pt x="0" y="412750"/>
                </a:lnTo>
                <a:lnTo>
                  <a:pt x="0" y="165100"/>
                </a:lnTo>
                <a:lnTo>
                  <a:pt x="0" y="165100"/>
                </a:lnTo>
                <a:lnTo>
                  <a:pt x="0" y="165103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Encoding.UTF8.GetBytes()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returns the underlying bytes of the character</a:t>
            </a:r>
          </a:p>
        </p:txBody>
      </p:sp>
    </p:spTree>
    <p:extLst>
      <p:ext uri="{BB962C8B-B14F-4D97-AF65-F5344CB8AC3E}">
        <p14:creationId xmlns:p14="http://schemas.microsoft.com/office/powerpoint/2010/main" val="149029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Slice the file sliceMe.txt in 4 equal parts</a:t>
            </a:r>
          </a:p>
          <a:p>
            <a:r>
              <a:rPr lang="en-US" dirty="0"/>
              <a:t>Name them </a:t>
            </a:r>
          </a:p>
          <a:p>
            <a:pPr lvl="1"/>
            <a:r>
              <a:rPr lang="en-US" dirty="0"/>
              <a:t>Part-1.txt</a:t>
            </a:r>
          </a:p>
          <a:p>
            <a:pPr lvl="1"/>
            <a:r>
              <a:rPr lang="en-US" dirty="0"/>
              <a:t>Part-2.txt</a:t>
            </a:r>
          </a:p>
          <a:p>
            <a:pPr lvl="1"/>
            <a:r>
              <a:rPr lang="en-US" dirty="0"/>
              <a:t>Part-3.txt</a:t>
            </a:r>
          </a:p>
          <a:p>
            <a:pPr lvl="1"/>
            <a:r>
              <a:rPr lang="en-US" dirty="0"/>
              <a:t>Part-4.txt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Slice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DB7C3-E0CC-4994-B751-3E4881E255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057400"/>
            <a:ext cx="3648018" cy="38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Solution: Slice File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212" y="1295400"/>
            <a:ext cx="10820401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string </a:t>
            </a:r>
            <a:r>
              <a:rPr lang="en-US" sz="2400" b="1" dirty="0" err="1">
                <a:latin typeface="Consolas" panose="020B0609020204030204" pitchFamily="49" charset="0"/>
              </a:rPr>
              <a:t>destinationDirectory</a:t>
            </a:r>
            <a:r>
              <a:rPr lang="en-US" sz="2400" b="1" dirty="0">
                <a:latin typeface="Consolas" panose="020B0609020204030204" pitchFamily="49" charset="0"/>
              </a:rPr>
              <a:t> = "";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//Add saving path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string </a:t>
            </a:r>
            <a:r>
              <a:rPr lang="en-US" sz="2400" b="1" dirty="0" err="1">
                <a:latin typeface="Consolas" panose="020B0609020204030204" pitchFamily="49" charset="0"/>
              </a:rPr>
              <a:t>sourceFile</a:t>
            </a:r>
            <a:r>
              <a:rPr lang="en-US" sz="2400" b="1" dirty="0">
                <a:latin typeface="Consolas" panose="020B0609020204030204" pitchFamily="49" charset="0"/>
              </a:rPr>
              <a:t> = "";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//Add file path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int parts = 4;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List&lt;string&gt; files = new List&lt;string&gt; { "Part-1.txt", "Part-2.txt ", "Part-3.txt ", "Part-4.txt" 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using (</a:t>
            </a:r>
            <a:r>
              <a:rPr lang="en-US" sz="2400" b="1" dirty="0" err="1"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streamReadFile</a:t>
            </a:r>
            <a:r>
              <a:rPr lang="en-US" sz="2400" b="1" dirty="0">
                <a:latin typeface="Consolas" panose="020B0609020204030204" pitchFamily="49" charset="0"/>
              </a:rPr>
              <a:t> = new </a:t>
            </a:r>
            <a:r>
              <a:rPr lang="en-US" sz="2400" b="1" dirty="0" err="1">
                <a:latin typeface="Consolas" panose="020B0609020204030204" pitchFamily="49" charset="0"/>
              </a:rPr>
              <a:t>FileStream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sourceFile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FileMode.Open</a:t>
            </a:r>
            <a:r>
              <a:rPr lang="en-US" sz="2400" b="1" dirty="0">
                <a:latin typeface="Consolas" panose="020B0609020204030204" pitchFamily="49" charset="0"/>
              </a:rPr>
              <a:t>)){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long </a:t>
            </a:r>
            <a:r>
              <a:rPr lang="en-US" sz="2400" b="1" dirty="0" err="1">
                <a:latin typeface="Consolas" panose="020B0609020204030204" pitchFamily="49" charset="0"/>
              </a:rPr>
              <a:t>pieceSize</a:t>
            </a:r>
            <a:r>
              <a:rPr lang="en-US" sz="2400" b="1" dirty="0">
                <a:latin typeface="Consolas" panose="020B0609020204030204" pitchFamily="49" charset="0"/>
              </a:rPr>
              <a:t> =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      (long)</a:t>
            </a:r>
            <a:r>
              <a:rPr lang="en-US" sz="2400" b="1" dirty="0" err="1">
                <a:latin typeface="Consolas" panose="020B0609020204030204" pitchFamily="49" charset="0"/>
              </a:rPr>
              <a:t>Math.Ceiling</a:t>
            </a:r>
            <a:r>
              <a:rPr lang="en-US" sz="2400" b="1" dirty="0">
                <a:latin typeface="Consolas" panose="020B0609020204030204" pitchFamily="49" charset="0"/>
              </a:rPr>
              <a:t>((double)</a:t>
            </a:r>
            <a:r>
              <a:rPr lang="en-US" sz="2400" b="1" dirty="0" err="1">
                <a:latin typeface="Consolas" panose="020B0609020204030204" pitchFamily="49" charset="0"/>
              </a:rPr>
              <a:t>streamReadFile.Length</a:t>
            </a:r>
            <a:r>
              <a:rPr lang="en-US" sz="2400" b="1" dirty="0">
                <a:latin typeface="Consolas" panose="020B0609020204030204" pitchFamily="49" charset="0"/>
              </a:rPr>
              <a:t> /   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       parts);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for (int i = 0; i &lt; parts; i++){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long </a:t>
            </a:r>
            <a:r>
              <a:rPr lang="en-US" sz="2400" b="1" dirty="0" err="1">
                <a:latin typeface="Consolas" panose="020B0609020204030204" pitchFamily="49" charset="0"/>
              </a:rPr>
              <a:t>currentPieceSize</a:t>
            </a:r>
            <a:r>
              <a:rPr lang="en-US" sz="2400" b="1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//Continue to next slide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}}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3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Slice File(2)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3812" y="1676400"/>
            <a:ext cx="96012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using (</a:t>
            </a:r>
            <a:r>
              <a:rPr lang="en-US" sz="2400" b="1" dirty="0" err="1"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streamCreateFile</a:t>
            </a:r>
            <a:r>
              <a:rPr lang="en-US" sz="2400" b="1" dirty="0">
                <a:latin typeface="Consolas" panose="020B0609020204030204" pitchFamily="49" charset="0"/>
              </a:rPr>
              <a:t> = new </a:t>
            </a:r>
            <a:r>
              <a:rPr lang="en-US" sz="2400" b="1" dirty="0" err="1">
                <a:latin typeface="Consolas" panose="020B0609020204030204" pitchFamily="49" charset="0"/>
              </a:rPr>
              <a:t>FileStream</a:t>
            </a:r>
            <a:r>
              <a:rPr lang="en-US" sz="2400" b="1" dirty="0">
                <a:latin typeface="Consolas" panose="020B0609020204030204" pitchFamily="49" charset="0"/>
              </a:rPr>
              <a:t>(files[i], </a:t>
            </a:r>
            <a:r>
              <a:rPr lang="en-US" sz="2400" b="1" dirty="0" err="1">
                <a:latin typeface="Consolas" panose="020B0609020204030204" pitchFamily="49" charset="0"/>
              </a:rPr>
              <a:t>FileMode.Create</a:t>
            </a:r>
            <a:r>
              <a:rPr lang="en-US" sz="2400" b="1" dirty="0">
                <a:latin typeface="Consolas" panose="020B0609020204030204" pitchFamily="49" charset="0"/>
              </a:rPr>
              <a:t>)){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byte[] buffer = new byte[4096];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while ((</a:t>
            </a:r>
            <a:r>
              <a:rPr lang="en-US" sz="2400" b="1" dirty="0" err="1">
                <a:latin typeface="Consolas" panose="020B0609020204030204" pitchFamily="49" charset="0"/>
              </a:rPr>
              <a:t>streamReadFile.Read</a:t>
            </a:r>
            <a:r>
              <a:rPr lang="en-US" sz="2400" b="1" dirty="0">
                <a:latin typeface="Consolas" panose="020B0609020204030204" pitchFamily="49" charset="0"/>
              </a:rPr>
              <a:t>(buffer, 0,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latin typeface="Consolas" panose="020B0609020204030204" pitchFamily="49" charset="0"/>
              </a:rPr>
              <a:t>buffer.Length</a:t>
            </a:r>
            <a:r>
              <a:rPr lang="en-US" sz="2400" b="1" dirty="0">
                <a:latin typeface="Consolas" panose="020B0609020204030204" pitchFamily="49" charset="0"/>
              </a:rPr>
              <a:t>)) == </a:t>
            </a:r>
            <a:r>
              <a:rPr lang="en-US" sz="2400" b="1" dirty="0" err="1">
                <a:latin typeface="Consolas" panose="020B0609020204030204" pitchFamily="49" charset="0"/>
              </a:rPr>
              <a:t>buffer.Length</a:t>
            </a:r>
            <a:r>
              <a:rPr lang="en-US" sz="2400" b="1" dirty="0">
                <a:latin typeface="Consolas" panose="020B0609020204030204" pitchFamily="49" charset="0"/>
              </a:rPr>
              <a:t>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latin typeface="Consolas" panose="020B0609020204030204" pitchFamily="49" charset="0"/>
              </a:rPr>
              <a:t>currentPieceSize</a:t>
            </a:r>
            <a:r>
              <a:rPr lang="en-US" sz="2400" b="1" dirty="0">
                <a:latin typeface="Consolas" panose="020B0609020204030204" pitchFamily="49" charset="0"/>
              </a:rPr>
              <a:t> += </a:t>
            </a:r>
            <a:r>
              <a:rPr lang="en-US" sz="2400" b="1" dirty="0" err="1">
                <a:latin typeface="Consolas" panose="020B0609020204030204" pitchFamily="49" charset="0"/>
              </a:rPr>
              <a:t>buffer.Length</a:t>
            </a:r>
            <a:r>
              <a:rPr lang="en-US" sz="2400" b="1" dirty="0">
                <a:latin typeface="Consolas" panose="020B0609020204030204" pitchFamily="49" charset="0"/>
              </a:rPr>
              <a:t>;                         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latin typeface="Consolas" panose="020B0609020204030204" pitchFamily="49" charset="0"/>
              </a:rPr>
              <a:t>streamCreateFile.Write</a:t>
            </a:r>
            <a:r>
              <a:rPr lang="en-US" sz="2400" b="1" dirty="0">
                <a:latin typeface="Consolas" panose="020B0609020204030204" pitchFamily="49" charset="0"/>
              </a:rPr>
              <a:t>(buffer, 0, 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          </a:t>
            </a:r>
            <a:r>
              <a:rPr lang="en-US" sz="2400" b="1" dirty="0" err="1">
                <a:latin typeface="Consolas" panose="020B0609020204030204" pitchFamily="49" charset="0"/>
              </a:rPr>
              <a:t>buffer.Length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if (</a:t>
            </a:r>
            <a:r>
              <a:rPr lang="en-US" sz="2400" b="1" dirty="0" err="1">
                <a:latin typeface="Consolas" panose="020B0609020204030204" pitchFamily="49" charset="0"/>
              </a:rPr>
              <a:t>currentPieceSize</a:t>
            </a:r>
            <a:r>
              <a:rPr lang="en-US" sz="2400" b="1" dirty="0">
                <a:latin typeface="Consolas" panose="020B0609020204030204" pitchFamily="49" charset="0"/>
              </a:rPr>
              <a:t> &gt;= </a:t>
            </a:r>
            <a:r>
              <a:rPr lang="en-US" sz="2400" b="1" dirty="0" err="1">
                <a:latin typeface="Consolas" panose="020B0609020204030204" pitchFamily="49" charset="0"/>
              </a:rPr>
              <a:t>pieceSize</a:t>
            </a:r>
            <a:r>
              <a:rPr lang="en-US" sz="2400" b="1" dirty="0">
                <a:latin typeface="Consolas" panose="020B0609020204030204" pitchFamily="49" charset="0"/>
              </a:rPr>
              <a:t>){break;}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File Class in .NET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.NET API for Easily Working with Files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899" y="1127125"/>
            <a:ext cx="2119153" cy="230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307" y="2515395"/>
            <a:ext cx="1093738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169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File.ReadAllText() </a:t>
            </a:r>
            <a:r>
              <a:rPr lang="en-US" noProof="1">
                <a:sym typeface="Wingdings" panose="05000000000000000000" pitchFamily="2" charset="2"/>
              </a:rPr>
              <a:t> string </a:t>
            </a:r>
            <a:r>
              <a:rPr lang="en-US" noProof="1"/>
              <a:t>– reads a text file at once</a:t>
            </a: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r>
              <a:rPr lang="en-US" noProof="1"/>
              <a:t>File.ReadAllLines() </a:t>
            </a:r>
            <a:r>
              <a:rPr lang="en-US" noProof="1">
                <a:sym typeface="Wingdings" panose="05000000000000000000" pitchFamily="2" charset="2"/>
              </a:rPr>
              <a:t> string[]</a:t>
            </a:r>
            <a:r>
              <a:rPr lang="en-US" noProof="1"/>
              <a:t> – reads a text file's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Text Files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6023" y="1915160"/>
            <a:ext cx="1065360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using System.IO;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string text = File.</a:t>
            </a:r>
            <a:r>
              <a:rPr lang="en-US" dirty="0">
                <a:solidFill>
                  <a:schemeClr val="bg1"/>
                </a:solidFill>
              </a:rPr>
              <a:t>ReadAllText</a:t>
            </a:r>
            <a:r>
              <a:rPr lang="en-US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6023" y="4648200"/>
            <a:ext cx="1065360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using System.IO;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string[] lines = File.</a:t>
            </a:r>
            <a:r>
              <a:rPr lang="en-US" dirty="0">
                <a:solidFill>
                  <a:schemeClr val="bg1"/>
                </a:solidFill>
              </a:rPr>
              <a:t>ReadAllLines</a:t>
            </a:r>
            <a:r>
              <a:rPr lang="en-US" dirty="0"/>
              <a:t>("file.txt");</a:t>
            </a:r>
          </a:p>
        </p:txBody>
      </p:sp>
    </p:spTree>
    <p:extLst>
      <p:ext uri="{BB962C8B-B14F-4D97-AF65-F5344CB8AC3E}">
        <p14:creationId xmlns:p14="http://schemas.microsoft.com/office/powerpoint/2010/main" val="334203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Writing a </a:t>
            </a:r>
            <a:r>
              <a:rPr lang="en-US" b="1" noProof="1">
                <a:solidFill>
                  <a:schemeClr val="bg1"/>
                </a:solidFill>
              </a:rPr>
              <a:t>string</a:t>
            </a:r>
            <a:r>
              <a:rPr lang="en-US" noProof="1"/>
              <a:t> to a text file:</a:t>
            </a:r>
          </a:p>
          <a:p>
            <a:endParaRPr lang="en-US" noProof="1"/>
          </a:p>
          <a:p>
            <a:r>
              <a:rPr lang="en-US" noProof="1"/>
              <a:t>Writing a </a:t>
            </a:r>
            <a:r>
              <a:rPr lang="en-US" b="1" noProof="1">
                <a:solidFill>
                  <a:schemeClr val="bg1"/>
                </a:solidFill>
              </a:rPr>
              <a:t>sequence</a:t>
            </a:r>
            <a:r>
              <a:rPr lang="en-US" noProof="1"/>
              <a:t> of strings to a text file, at separate lines:</a:t>
            </a:r>
          </a:p>
          <a:p>
            <a:endParaRPr lang="en-US" noProof="1"/>
          </a:p>
          <a:p>
            <a:endParaRPr lang="en-US" noProof="1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Appending</a:t>
            </a:r>
            <a:r>
              <a:rPr lang="en-US" noProof="1"/>
              <a:t> additional text to an existing file: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Text Files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4213" y="3429000"/>
            <a:ext cx="108204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string[] </a:t>
            </a:r>
            <a:r>
              <a:rPr lang="en-US" dirty="0"/>
              <a:t>names = { "peter", "irina", "george", "</a:t>
            </a:r>
            <a:r>
              <a:rPr lang="en-US" dirty="0" err="1"/>
              <a:t>maria</a:t>
            </a:r>
            <a:r>
              <a:rPr lang="en-US" dirty="0"/>
              <a:t>" };</a:t>
            </a:r>
          </a:p>
          <a:p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WriteAllLines</a:t>
            </a:r>
            <a:r>
              <a:rPr lang="en-US" dirty="0"/>
              <a:t>("output.txt", names);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4213" y="1889760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WriteAllText</a:t>
            </a:r>
            <a:r>
              <a:rPr lang="en-US" dirty="0"/>
              <a:t>("output.txt", "Files are fun :)");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4213" y="5432359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AppendAllText</a:t>
            </a:r>
            <a:r>
              <a:rPr lang="en-US" dirty="0"/>
              <a:t>("output.txt", "\nMore text\n");</a:t>
            </a:r>
          </a:p>
        </p:txBody>
      </p:sp>
    </p:spTree>
    <p:extLst>
      <p:ext uri="{BB962C8B-B14F-4D97-AF65-F5344CB8AC3E}">
        <p14:creationId xmlns:p14="http://schemas.microsoft.com/office/powerpoint/2010/main" val="287862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Directory Class in .NET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.NET API for Working with Directories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266E0-1A85-45AB-ABF0-3573ABAE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2" y="1295400"/>
            <a:ext cx="1751366" cy="1901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AA2FD-407D-40A6-9216-AE3EB119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1" y="2438400"/>
            <a:ext cx="1447801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577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 directory (with all its subdirectories at the specified path), unless they already exists: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Deleting</a:t>
            </a:r>
            <a:r>
              <a:rPr lang="en-US" dirty="0"/>
              <a:t> a directory (with its contents):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Moving</a:t>
            </a:r>
            <a:r>
              <a:rPr lang="en-US" dirty="0"/>
              <a:t> a file or a directory to a new location: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Directory Operations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2449042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CreateDirectory</a:t>
            </a:r>
            <a:r>
              <a:rPr lang="en-US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3832159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/>
              <a:t>("TestFolder", true);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5257800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Move</a:t>
            </a:r>
            <a:r>
              <a:rPr lang="en-US" dirty="0"/>
              <a:t>("Test", "New Folder");</a:t>
            </a:r>
          </a:p>
        </p:txBody>
      </p:sp>
    </p:spTree>
    <p:extLst>
      <p:ext uri="{BB962C8B-B14F-4D97-AF65-F5344CB8AC3E}">
        <p14:creationId xmlns:p14="http://schemas.microsoft.com/office/powerpoint/2010/main" val="323124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GetFiles</a:t>
            </a:r>
            <a:r>
              <a:rPr lang="en-US" dirty="0"/>
              <a:t>() – returns the names of the files (including their </a:t>
            </a:r>
            <a:br>
              <a:rPr lang="en-US" dirty="0"/>
            </a:br>
            <a:r>
              <a:rPr lang="en-US" dirty="0"/>
              <a:t>paths) in the specified directory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GetDirectories</a:t>
            </a:r>
            <a:r>
              <a:rPr lang="en-US" noProof="1"/>
              <a:t>()</a:t>
            </a:r>
            <a:r>
              <a:rPr lang="en-US" dirty="0"/>
              <a:t> – returns the names of the subdirectories </a:t>
            </a:r>
            <a:br>
              <a:rPr lang="en-US" dirty="0"/>
            </a:br>
            <a:r>
              <a:rPr lang="en-US" dirty="0"/>
              <a:t>(including their paths) in the specified directory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Directory Contents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0207" y="2415339"/>
            <a:ext cx="769684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string[] filesInDir =</a:t>
            </a:r>
          </a:p>
          <a:p>
            <a:r>
              <a:rPr lang="en-US" dirty="0"/>
              <a:t>  Directory.</a:t>
            </a:r>
            <a:r>
              <a:rPr lang="en-US" dirty="0">
                <a:solidFill>
                  <a:schemeClr val="bg1"/>
                </a:solidFill>
              </a:rPr>
              <a:t>GetFiles</a:t>
            </a:r>
            <a:r>
              <a:rPr lang="en-US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5029200"/>
            <a:ext cx="769283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string[] subDirs =</a:t>
            </a:r>
          </a:p>
          <a:p>
            <a:r>
              <a:rPr lang="en-US" dirty="0"/>
              <a:t>  Directory.</a:t>
            </a:r>
            <a:r>
              <a:rPr lang="en-US" dirty="0">
                <a:solidFill>
                  <a:schemeClr val="bg1"/>
                </a:solidFill>
              </a:rPr>
              <a:t>GetDirectories</a:t>
            </a:r>
            <a:r>
              <a:rPr lang="en-US" dirty="0"/>
              <a:t>("TestFolder");</a:t>
            </a:r>
          </a:p>
        </p:txBody>
      </p:sp>
    </p:spTree>
    <p:extLst>
      <p:ext uri="{BB962C8B-B14F-4D97-AF65-F5344CB8AC3E}">
        <p14:creationId xmlns:p14="http://schemas.microsoft.com/office/powerpoint/2010/main" val="48411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are given a folder named </a:t>
            </a:r>
            <a:r>
              <a:rPr lang="en-US" b="1" noProof="1">
                <a:solidFill>
                  <a:schemeClr val="bg1"/>
                </a:solidFill>
              </a:rPr>
              <a:t>TestFolder</a:t>
            </a:r>
          </a:p>
          <a:p>
            <a:r>
              <a:rPr lang="en-US" dirty="0"/>
              <a:t>Calculate the size of all files in the folder (without subfolders)</a:t>
            </a:r>
          </a:p>
          <a:p>
            <a:r>
              <a:rPr lang="en-US" dirty="0"/>
              <a:t>Print the result in a file "output.txt" in Megabytes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Calculate Folder Size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588668" y="3505200"/>
            <a:ext cx="301148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output.txt</a:t>
            </a:r>
          </a:p>
          <a:p>
            <a:r>
              <a:rPr lang="en-US" dirty="0"/>
              <a:t>5.16173839569092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05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Folder Size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03854" y="1447800"/>
            <a:ext cx="8781115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string[] files = Directory.GetFiles("TestFolder");</a:t>
            </a:r>
          </a:p>
          <a:p>
            <a:r>
              <a:rPr lang="en-US" dirty="0"/>
              <a:t>double sum = 0;</a:t>
            </a:r>
          </a:p>
          <a:p>
            <a:r>
              <a:rPr lang="en-US" dirty="0"/>
              <a:t>foreach (string file in files) 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FileInfo fileInfo = new FileInfo(file);</a:t>
            </a:r>
          </a:p>
          <a:p>
            <a:r>
              <a:rPr lang="en-US" dirty="0"/>
              <a:t>  sum += fileInfo.Length;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sum = sum / 1024 / 1024;</a:t>
            </a:r>
          </a:p>
          <a:p>
            <a:r>
              <a:rPr lang="en-US" dirty="0"/>
              <a:t>File.WriteAllText("оutput.txt", sum.ToString());</a:t>
            </a:r>
          </a:p>
        </p:txBody>
      </p:sp>
    </p:spTree>
    <p:extLst>
      <p:ext uri="{BB962C8B-B14F-4D97-AF65-F5344CB8AC3E}">
        <p14:creationId xmlns:p14="http://schemas.microsoft.com/office/powerpoint/2010/main" val="334418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4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2137" y="32774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8286" y="155618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Streams are ordered sequences of bytes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Serve as I/O mechanisms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Can be </a:t>
            </a:r>
            <a:r>
              <a:rPr lang="en-US" sz="3000" b="1" dirty="0">
                <a:solidFill>
                  <a:schemeClr val="bg1"/>
                </a:solidFill>
              </a:rPr>
              <a:t>read</a:t>
            </a:r>
            <a:r>
              <a:rPr lang="en-US" sz="3000" dirty="0">
                <a:solidFill>
                  <a:schemeClr val="bg2"/>
                </a:solidFill>
              </a:rPr>
              <a:t> or </a:t>
            </a:r>
            <a:r>
              <a:rPr lang="en-US" sz="3000" b="1" dirty="0">
                <a:solidFill>
                  <a:schemeClr val="bg1"/>
                </a:solidFill>
              </a:rPr>
              <a:t>written</a:t>
            </a:r>
            <a:r>
              <a:rPr lang="en-US" sz="3000" dirty="0">
                <a:solidFill>
                  <a:schemeClr val="bg2"/>
                </a:solidFill>
              </a:rPr>
              <a:t> to (or both)</a:t>
            </a: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Always close streams by using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try-finally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using(…)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Use the </a:t>
            </a:r>
            <a:r>
              <a:rPr lang="en-GB" sz="3200" b="1" dirty="0">
                <a:solidFill>
                  <a:schemeClr val="bg1"/>
                </a:solidFill>
              </a:rPr>
              <a:t>File</a:t>
            </a:r>
            <a:r>
              <a:rPr lang="en-GB" sz="3200" dirty="0">
                <a:solidFill>
                  <a:schemeClr val="bg2"/>
                </a:solidFill>
              </a:rPr>
              <a:t> class to work with files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Use the </a:t>
            </a:r>
            <a:r>
              <a:rPr lang="en-GB" sz="3200" b="1" dirty="0">
                <a:solidFill>
                  <a:schemeClr val="bg1"/>
                </a:solidFill>
              </a:rPr>
              <a:t>Directory</a:t>
            </a:r>
            <a:r>
              <a:rPr lang="en-GB" sz="3200" dirty="0">
                <a:solidFill>
                  <a:schemeClr val="bg2"/>
                </a:solidFill>
              </a:rPr>
              <a:t> class to work with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directories</a:t>
            </a:r>
          </a:p>
        </p:txBody>
      </p:sp>
    </p:spTree>
    <p:extLst>
      <p:ext uri="{BB962C8B-B14F-4D97-AF65-F5344CB8AC3E}">
        <p14:creationId xmlns:p14="http://schemas.microsoft.com/office/powerpoint/2010/main" val="364630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2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5799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28768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699083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6927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8636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Stream?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812" y="1115050"/>
            <a:ext cx="3581400" cy="27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4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7703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6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9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Streams are used to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dirty="0"/>
              <a:t>We open a stream to: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data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Stream?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r="9206"/>
          <a:stretch/>
        </p:blipFill>
        <p:spPr>
          <a:xfrm>
            <a:off x="2817813" y="3802087"/>
            <a:ext cx="1537120" cy="161782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BAC74B1-90FA-4E20-90E8-E9B453C35D2A}"/>
              </a:ext>
            </a:extLst>
          </p:cNvPr>
          <p:cNvSpPr/>
          <p:nvPr/>
        </p:nvSpPr>
        <p:spPr bwMode="auto">
          <a:xfrm>
            <a:off x="4551158" y="3834112"/>
            <a:ext cx="3276600" cy="838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1100 1001 1001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B7B02-B4C2-4D96-8DEC-B0F44BA542E5}"/>
              </a:ext>
            </a:extLst>
          </p:cNvPr>
          <p:cNvSpPr/>
          <p:nvPr/>
        </p:nvSpPr>
        <p:spPr bwMode="auto">
          <a:xfrm>
            <a:off x="5122658" y="4810052"/>
            <a:ext cx="2133600" cy="50130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E1EA51-E062-40CC-9803-7D3E245E9481}"/>
              </a:ext>
            </a:extLst>
          </p:cNvPr>
          <p:cNvGrpSpPr/>
          <p:nvPr/>
        </p:nvGrpSpPr>
        <p:grpSpPr>
          <a:xfrm>
            <a:off x="8023984" y="3887097"/>
            <a:ext cx="1447800" cy="1447800"/>
            <a:chOff x="8023984" y="3887097"/>
            <a:chExt cx="1447800" cy="14478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D7774A-04D5-429F-8C0A-4C4B02FD6949}"/>
                </a:ext>
              </a:extLst>
            </p:cNvPr>
            <p:cNvSpPr/>
            <p:nvPr/>
          </p:nvSpPr>
          <p:spPr bwMode="auto">
            <a:xfrm>
              <a:off x="8023984" y="3887097"/>
              <a:ext cx="1447800" cy="1447800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552B19-F1B9-4921-9FF3-462A29EE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554" y="4142982"/>
              <a:ext cx="1058660" cy="1058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1792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Streams are means for </a:t>
            </a:r>
            <a:r>
              <a:rPr lang="en-US" b="1" dirty="0">
                <a:solidFill>
                  <a:schemeClr val="bg1"/>
                </a:solidFill>
              </a:rPr>
              <a:t>transferring</a:t>
            </a:r>
            <a:r>
              <a:rPr lang="en-US" dirty="0"/>
              <a:t> (reading and writing)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 are ordered </a:t>
            </a:r>
            <a:r>
              <a:rPr lang="en-US" b="1" dirty="0">
                <a:solidFill>
                  <a:schemeClr val="bg1"/>
                </a:solidFill>
              </a:rPr>
              <a:t>sequences of bytes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sequential </a:t>
            </a:r>
            <a:r>
              <a:rPr lang="en-US" dirty="0"/>
              <a:t>access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 its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Different types of streams are available to </a:t>
            </a:r>
            <a:br>
              <a:rPr lang="en-US" dirty="0"/>
            </a:br>
            <a:r>
              <a:rPr lang="en-US" dirty="0"/>
              <a:t>access different data sources: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/>
              <a:t> access,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access,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 streams and others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 are opened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using them and closed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that</a:t>
            </a:r>
            <a:endParaRPr lang="bg-BG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Basics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99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90353" y="1219200"/>
            <a:ext cx="11815018" cy="548684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Aft>
                <a:spcPts val="1800"/>
              </a:spcAft>
              <a:buNone/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Position is the current position in the stream</a:t>
            </a:r>
          </a:p>
          <a:p>
            <a:r>
              <a:rPr lang="en-US" dirty="0"/>
              <a:t>Buffer keeps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bytes of the stream from the current position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4162" y="2203335"/>
            <a:ext cx="8686800" cy="1185798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2762" y="2203334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609762"/>
              </p:ext>
            </p:extLst>
          </p:nvPr>
        </p:nvGraphicFramePr>
        <p:xfrm>
          <a:off x="1827212" y="2739908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1163" y="-2028792"/>
            <a:ext cx="430999" cy="800100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3812" y="109363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2012" y="3516885"/>
            <a:ext cx="304800" cy="37287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230" y="3391192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932879"/>
              </p:ext>
            </p:extLst>
          </p:nvPr>
        </p:nvGraphicFramePr>
        <p:xfrm>
          <a:off x="178276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3963" y="4347009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Buffer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207639"/>
              </p:ext>
            </p:extLst>
          </p:nvPr>
        </p:nvGraphicFramePr>
        <p:xfrm>
          <a:off x="3679788" y="437134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701365"/>
              </p:ext>
            </p:extLst>
          </p:nvPr>
        </p:nvGraphicFramePr>
        <p:xfrm>
          <a:off x="548481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41931"/>
              </p:ext>
            </p:extLst>
          </p:nvPr>
        </p:nvGraphicFramePr>
        <p:xfrm>
          <a:off x="738981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11098"/>
              </p:ext>
            </p:extLst>
          </p:nvPr>
        </p:nvGraphicFramePr>
        <p:xfrm>
          <a:off x="921861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4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 Types in .NET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39" y="1261309"/>
            <a:ext cx="7315200" cy="5123188"/>
          </a:xfrm>
          <a:prstGeom prst="roundRect">
            <a:avLst>
              <a:gd name="adj" fmla="val 6868"/>
            </a:avLst>
          </a:prstGeom>
        </p:spPr>
      </p:pic>
    </p:spTree>
    <p:extLst>
      <p:ext uri="{BB962C8B-B14F-4D97-AF65-F5344CB8AC3E}">
        <p14:creationId xmlns:p14="http://schemas.microsoft.com/office/powerpoint/2010/main" val="347258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Readers and Writers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and Binary Readers/Writers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4" y="1447800"/>
            <a:ext cx="2743198" cy="235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4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12211</TotalTime>
  <Words>1882</Words>
  <Application>Microsoft Office PowerPoint</Application>
  <PresentationFormat>Custom</PresentationFormat>
  <Paragraphs>384</Paragraphs>
  <Slides>42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1_SoftUni3_1</vt:lpstr>
      <vt:lpstr>Streams, Files and Directories</vt:lpstr>
      <vt:lpstr>Table of Contents</vt:lpstr>
      <vt:lpstr>Have a Question?</vt:lpstr>
      <vt:lpstr>PowerPoint Presentation</vt:lpstr>
      <vt:lpstr>What is a Stream?</vt:lpstr>
      <vt:lpstr>Stream Basics</vt:lpstr>
      <vt:lpstr>Stream – Example</vt:lpstr>
      <vt:lpstr>Stream Types in .NET</vt:lpstr>
      <vt:lpstr>PowerPoint Presentation</vt:lpstr>
      <vt:lpstr>Readers and Writers</vt:lpstr>
      <vt:lpstr>Using statement</vt:lpstr>
      <vt:lpstr>Problem: Odd Lines</vt:lpstr>
      <vt:lpstr>Solution: Odd Lines</vt:lpstr>
      <vt:lpstr>Problem: Line Numbers</vt:lpstr>
      <vt:lpstr>Solution: Line Numbers</vt:lpstr>
      <vt:lpstr>PowerPoint Presentation</vt:lpstr>
      <vt:lpstr>The System.IO.Stream Class </vt:lpstr>
      <vt:lpstr>Methods of System.IO.Stream Class</vt:lpstr>
      <vt:lpstr>Methods of System.IO.Stream Class (2)</vt:lpstr>
      <vt:lpstr>Methods of System.IO.Stream Class (3)</vt:lpstr>
      <vt:lpstr>PowerPoint Presentation</vt:lpstr>
      <vt:lpstr>The FileStream Class</vt:lpstr>
      <vt:lpstr>The FileStream Class (2)</vt:lpstr>
      <vt:lpstr>Writing Text to File – Example</vt:lpstr>
      <vt:lpstr>Problem: Slice File</vt:lpstr>
      <vt:lpstr>Solution: Slice File</vt:lpstr>
      <vt:lpstr>Solution: Slice File(2)</vt:lpstr>
      <vt:lpstr>PowerPoint Presentation</vt:lpstr>
      <vt:lpstr>Reading Text Files</vt:lpstr>
      <vt:lpstr>Writing Text Files</vt:lpstr>
      <vt:lpstr>PowerPoint Presentation</vt:lpstr>
      <vt:lpstr>Basic Directory Operations</vt:lpstr>
      <vt:lpstr>Listing Directory Contents</vt:lpstr>
      <vt:lpstr>Problem: Calculate Folder Size</vt:lpstr>
      <vt:lpstr>Solution: Calculate Folder Size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Base>https://softuni.bg/courses/csharp-advanced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Streams, Files and Directories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Atanas Atanasov</cp:lastModifiedBy>
  <cp:revision>417</cp:revision>
  <dcterms:created xsi:type="dcterms:W3CDTF">2014-01-02T17:00:34Z</dcterms:created>
  <dcterms:modified xsi:type="dcterms:W3CDTF">2019-01-24T15:54:35Z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