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3" r:id="rId4"/>
    <p:sldId id="508" r:id="rId5"/>
    <p:sldId id="467" r:id="rId6"/>
    <p:sldId id="468" r:id="rId7"/>
    <p:sldId id="469" r:id="rId8"/>
    <p:sldId id="548" r:id="rId9"/>
    <p:sldId id="563" r:id="rId10"/>
    <p:sldId id="473" r:id="rId11"/>
    <p:sldId id="572" r:id="rId12"/>
    <p:sldId id="474" r:id="rId13"/>
    <p:sldId id="550" r:id="rId14"/>
    <p:sldId id="551" r:id="rId15"/>
    <p:sldId id="552" r:id="rId16"/>
    <p:sldId id="553" r:id="rId17"/>
    <p:sldId id="554" r:id="rId18"/>
    <p:sldId id="555" r:id="rId19"/>
    <p:sldId id="573" r:id="rId20"/>
    <p:sldId id="565" r:id="rId21"/>
    <p:sldId id="569" r:id="rId22"/>
    <p:sldId id="559" r:id="rId23"/>
    <p:sldId id="560" r:id="rId24"/>
    <p:sldId id="566" r:id="rId25"/>
    <p:sldId id="567" r:id="rId26"/>
    <p:sldId id="571" r:id="rId27"/>
    <p:sldId id="349" r:id="rId28"/>
    <p:sldId id="543" r:id="rId29"/>
    <p:sldId id="574" r:id="rId30"/>
    <p:sldId id="575" r:id="rId31"/>
    <p:sldId id="546" r:id="rId32"/>
    <p:sldId id="5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ion" id="{434EBAE8-1691-433D-9596-8AE3E67F67B5}">
          <p14:sldIdLst>
            <p14:sldId id="467"/>
            <p14:sldId id="468"/>
            <p14:sldId id="469"/>
            <p14:sldId id="548"/>
            <p14:sldId id="563"/>
          </p14:sldIdLst>
        </p14:section>
        <p14:section name="Interfaces" id="{6F66BED0-FBED-470B-BAD5-ACFC36FA0673}">
          <p14:sldIdLst>
            <p14:sldId id="473"/>
            <p14:sldId id="572"/>
            <p14:sldId id="474"/>
            <p14:sldId id="550"/>
            <p14:sldId id="551"/>
            <p14:sldId id="552"/>
            <p14:sldId id="553"/>
            <p14:sldId id="554"/>
            <p14:sldId id="555"/>
            <p14:sldId id="573"/>
            <p14:sldId id="565"/>
            <p14:sldId id="569"/>
            <p14:sldId id="559"/>
            <p14:sldId id="560"/>
            <p14:sldId id="566"/>
            <p14:sldId id="567"/>
            <p14:sldId id="571"/>
          </p14:sldIdLst>
        </p14:section>
        <p14:section name="Conclusion" id="{10E03AB1-9AA8-4E86-9A64-D741901E50A2}">
          <p14:sldIdLst>
            <p14:sldId id="349"/>
            <p14:sldId id="543"/>
            <p14:sldId id="574"/>
            <p14:sldId id="575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653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19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8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6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21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8544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7902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9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8" y="2185796"/>
            <a:ext cx="4000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An interface contains only the signatures of </a:t>
            </a:r>
            <a:r>
              <a:rPr lang="en-US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An interface can inherit from one or more base interfaces</a:t>
            </a:r>
          </a:p>
          <a:p>
            <a:r>
              <a:rPr lang="en-US" dirty="0"/>
              <a:t>When a base type list contains a base class and interfaces, the base class must come first in the list</a:t>
            </a:r>
          </a:p>
          <a:p>
            <a:r>
              <a:rPr lang="en-US" dirty="0"/>
              <a:t>A class that implements an interface can explicitly implement members of that interface</a:t>
            </a:r>
          </a:p>
          <a:p>
            <a:pPr lvl="1"/>
            <a:r>
              <a:rPr lang="en-US" dirty="0"/>
              <a:t>An explicitly implemented member cannot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374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Internal addition by compiler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4458" y="1815183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10121" y="4514532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721505" y="3633731"/>
            <a:ext cx="4731335" cy="81669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00346" y="2456734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820033" y="2455205"/>
            <a:ext cx="1275780" cy="429457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7413" y="19812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84513" y="4365545"/>
            <a:ext cx="58674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79D966C-494F-4DD4-BBB0-D4A1D83B6DCA}"/>
              </a:ext>
            </a:extLst>
          </p:cNvPr>
          <p:cNvSpPr/>
          <p:nvPr/>
        </p:nvSpPr>
        <p:spPr bwMode="auto">
          <a:xfrm>
            <a:off x="5865813" y="3761713"/>
            <a:ext cx="3048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4709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99012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3337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2861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6212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7340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7340" y="1909210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799012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5547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0684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3412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26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5503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4437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14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0743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3412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1634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5231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39625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556109" y="4736110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8911653" y="4678933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7254787">
            <a:off x="2046109" y="4744143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 bwMode="auto">
          <a:xfrm rot="14388737">
            <a:off x="3401653" y="468696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 bwMode="auto">
          <a:xfrm rot="10800000">
            <a:off x="5090065" y="2360202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41" grpId="0" animBg="1"/>
      <p:bldP spid="50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654" y="4120244"/>
            <a:ext cx="3598731" cy="1630467"/>
            <a:chOff x="-307258" y="1714897"/>
            <a:chExt cx="1971792" cy="163046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Circle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258" y="2781697"/>
              <a:ext cx="197092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>
                  <a:latin typeface="Consolas" panose="020B0609020204030204" pitchFamily="49" charset="0"/>
                </a:rPr>
                <a:t>Radius: int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1498" y="3739135"/>
            <a:ext cx="3429001" cy="2011576"/>
            <a:chOff x="-306388" y="1581920"/>
            <a:chExt cx="1878795" cy="2011576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51771"/>
              <a:ext cx="1878795" cy="941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-Width: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56612" y="4151620"/>
            <a:ext cx="3124200" cy="1523811"/>
            <a:chOff x="5561362" y="1464774"/>
            <a:chExt cx="3124200" cy="1523811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IDrawable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424918"/>
              <a:ext cx="31242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+Draw()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2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29120" y="114300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9120" y="4595706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Circle </a:t>
            </a:r>
            <a:r>
              <a:rPr lang="bg-BG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9120" y="2869353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4AB35-D6C8-49D1-BE21-199E5F6002C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11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Rectangle Draw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1154232"/>
            <a:ext cx="9569937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DrawLine(this.width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this.height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DrawLine(this.width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'*', ' 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DrawLine(this.width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1BEF4-DF80-4C79-91A9-46AEB07F649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7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Circle Draw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201860"/>
            <a:ext cx="9457226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rIn = 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this.radius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- 0.4;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rOut = 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this.radius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+ 0.4;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(double y = 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this.radius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y &gt;= -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this.radius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--y)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 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391F-8AC4-4797-96E4-40B1112E948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 fontScale="92500"/>
          </a:bodyPr>
          <a:lstStyle/>
          <a:p>
            <a:r>
              <a:rPr lang="en-US" dirty="0"/>
              <a:t>An abstract class cannot be </a:t>
            </a:r>
            <a:r>
              <a:rPr lang="en-US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An abstract class may contain </a:t>
            </a:r>
            <a:r>
              <a:rPr lang="en-US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 and accessors</a:t>
            </a:r>
          </a:p>
          <a:p>
            <a:r>
              <a:rPr lang="en-US" dirty="0"/>
              <a:t>It is not possible to modify an abstract class with the </a:t>
            </a:r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 modifier</a:t>
            </a:r>
          </a:p>
          <a:p>
            <a:r>
              <a:rPr lang="en-US" dirty="0"/>
              <a:t>Abstract method declarations are only permitted in abstract </a:t>
            </a:r>
            <a:br>
              <a:rPr lang="en-US" dirty="0"/>
            </a:br>
            <a:r>
              <a:rPr lang="en-US" dirty="0"/>
              <a:t>classes</a:t>
            </a:r>
          </a:p>
          <a:p>
            <a:r>
              <a:rPr lang="en-US" dirty="0"/>
              <a:t>An abstract class must provide implementation for all interface </a:t>
            </a:r>
            <a:br>
              <a:rPr lang="en-US" dirty="0"/>
            </a:br>
            <a:r>
              <a:rPr lang="en-US" dirty="0"/>
              <a:t>members</a:t>
            </a:r>
          </a:p>
          <a:p>
            <a:pPr lvl="1"/>
            <a:r>
              <a:rPr lang="en-US" dirty="0"/>
              <a:t>An abstract class that implements an interface might map the </a:t>
            </a:r>
            <a:br>
              <a:rPr lang="en-US" dirty="0"/>
            </a:br>
            <a:r>
              <a:rPr lang="en-US" dirty="0"/>
              <a:t>interface methods onto abstract methods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521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271897"/>
            <a:ext cx="5424734" cy="4824103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573E-4BF1-4F99-AB8E-B4BB7BA8EE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fr-FR" sz="3600"/>
              <a:t>Abstraction</a:t>
            </a:r>
          </a:p>
          <a:p>
            <a:r>
              <a:rPr lang="fr-FR" sz="3600"/>
              <a:t>Abstraction vs Encapsulation</a:t>
            </a:r>
          </a:p>
          <a:p>
            <a:r>
              <a:rPr lang="fr-FR" sz="3600"/>
              <a:t>Interfaces</a:t>
            </a:r>
          </a:p>
          <a:p>
            <a:r>
              <a:rPr lang="fr-FR" sz="3600"/>
              <a:t>Interfaces vs Abstract Classes </a:t>
            </a:r>
            <a:endParaRPr lang="en-GB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A02F-F207-4762-8A66-6307D394A6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2941" y="1790678"/>
            <a:ext cx="3658600" cy="1156899"/>
            <a:chOff x="4683210" y="1333424"/>
            <a:chExt cx="3658600" cy="1156899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47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5412" y="1790678"/>
            <a:ext cx="4608598" cy="2277881"/>
            <a:chOff x="5180012" y="1653737"/>
            <a:chExt cx="4608598" cy="2277881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578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11134"/>
              <a:ext cx="4604324" cy="1720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+Color: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+Start():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950411" y="5253774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982941" y="5346892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7660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3544589">
            <a:off x="5806976" y="3837522"/>
            <a:ext cx="190698" cy="17927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judge.softuni.bg/Contests/1501/Interfaces-and-Abstraction-Lab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3495" y="4191471"/>
            <a:ext cx="212432" cy="93986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330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65512" y="1219200"/>
            <a:ext cx="52578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7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1412" y="1219200"/>
            <a:ext cx="99060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6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4412" y="1219200"/>
            <a:ext cx="7620000" cy="4600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423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49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76832-5AF3-477E-85D3-CA5B8F4D8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08" y="836984"/>
            <a:ext cx="5300007" cy="37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context.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6624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5844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7710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6197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2311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  <a:endParaRPr lang="bg-BG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2412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achieve abstraction?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 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412" y="32766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3975650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B7C0-210E-4D28-AA0D-2A96135D2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Working with Interfaces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E0331-15A9-410E-8EF5-CE290DD85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9498" y="1905000"/>
            <a:ext cx="3249828" cy="16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1996</TotalTime>
  <Words>1637</Words>
  <Application>Microsoft Office PowerPoint</Application>
  <PresentationFormat>Custom</PresentationFormat>
  <Paragraphs>384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Interfaces and Abstraction </vt:lpstr>
      <vt:lpstr>Table of Contents</vt:lpstr>
      <vt:lpstr>Have a Question?</vt:lpstr>
      <vt:lpstr>PowerPoint Presentation</vt:lpstr>
      <vt:lpstr>What is Abstraction?</vt:lpstr>
      <vt:lpstr>Abstraction in OOP</vt:lpstr>
      <vt:lpstr>How do we achieve abstraction?</vt:lpstr>
      <vt:lpstr>Abstraction vs. Encapsulation</vt:lpstr>
      <vt:lpstr>PowerPoint Presentation</vt:lpstr>
      <vt:lpstr>Interface</vt:lpstr>
      <vt:lpstr>Interface</vt:lpstr>
      <vt:lpstr>Interface Example</vt:lpstr>
      <vt:lpstr>Multiple Inheritance</vt:lpstr>
      <vt:lpstr>Problem: Shapes</vt:lpstr>
      <vt:lpstr>Solution: Shapes </vt:lpstr>
      <vt:lpstr>Solution: Shapes - Rectangle Draw</vt:lpstr>
      <vt:lpstr>Solution: Shapes - Circle Draw </vt:lpstr>
      <vt:lpstr>Abstract class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Interfaces and Abstraction</dc:title>
  <dc:subject>C# OOP  – Practical Training Course @ SoftUni</dc:subject>
  <dc:creator>Software University Foundation</dc:creator>
  <cp:keywords>C# OOP , C#, OOP, Software University, SoftUni, programming, coding, software development, education, training, course</cp:keywords>
  <dc:description>C# OOP Course @ SoftUni – https://softuni.bg/courses/csharp-oop-basics</dc:description>
  <cp:lastModifiedBy>Galin</cp:lastModifiedBy>
  <cp:revision>445</cp:revision>
  <dcterms:created xsi:type="dcterms:W3CDTF">2014-01-02T17:00:34Z</dcterms:created>
  <dcterms:modified xsi:type="dcterms:W3CDTF">2019-03-11T12:20:26Z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