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6"/>
  </p:notesMasterIdLst>
  <p:handoutMasterIdLst>
    <p:handoutMasterId r:id="rId47"/>
  </p:handoutMasterIdLst>
  <p:sldIdLst>
    <p:sldId id="652" r:id="rId2"/>
    <p:sldId id="653" r:id="rId3"/>
    <p:sldId id="654" r:id="rId4"/>
    <p:sldId id="655" r:id="rId5"/>
    <p:sldId id="656" r:id="rId6"/>
    <p:sldId id="657" r:id="rId7"/>
    <p:sldId id="658" r:id="rId8"/>
    <p:sldId id="659" r:id="rId9"/>
    <p:sldId id="660" r:id="rId10"/>
    <p:sldId id="694" r:id="rId11"/>
    <p:sldId id="695" r:id="rId12"/>
    <p:sldId id="696" r:id="rId13"/>
    <p:sldId id="693" r:id="rId14"/>
    <p:sldId id="692" r:id="rId15"/>
    <p:sldId id="688" r:id="rId16"/>
    <p:sldId id="662" r:id="rId17"/>
    <p:sldId id="663" r:id="rId18"/>
    <p:sldId id="664" r:id="rId19"/>
    <p:sldId id="665" r:id="rId20"/>
    <p:sldId id="666" r:id="rId21"/>
    <p:sldId id="697" r:id="rId22"/>
    <p:sldId id="691" r:id="rId23"/>
    <p:sldId id="667" r:id="rId24"/>
    <p:sldId id="668" r:id="rId25"/>
    <p:sldId id="669" r:id="rId26"/>
    <p:sldId id="670" r:id="rId27"/>
    <p:sldId id="699" r:id="rId28"/>
    <p:sldId id="671" r:id="rId29"/>
    <p:sldId id="672" r:id="rId30"/>
    <p:sldId id="673" r:id="rId31"/>
    <p:sldId id="674" r:id="rId32"/>
    <p:sldId id="675" r:id="rId33"/>
    <p:sldId id="676" r:id="rId34"/>
    <p:sldId id="689" r:id="rId35"/>
    <p:sldId id="690" r:id="rId36"/>
    <p:sldId id="680" r:id="rId37"/>
    <p:sldId id="681" r:id="rId38"/>
    <p:sldId id="682" r:id="rId39"/>
    <p:sldId id="683" r:id="rId40"/>
    <p:sldId id="684" r:id="rId41"/>
    <p:sldId id="700" r:id="rId42"/>
    <p:sldId id="701" r:id="rId43"/>
    <p:sldId id="686" r:id="rId44"/>
    <p:sldId id="6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52"/>
            <p14:sldId id="653"/>
            <p14:sldId id="654"/>
          </p14:sldIdLst>
        </p14:section>
        <p14:section name="Polymorphism" id="{4C2182BE-4B88-4D56-9DB6-E01540733B09}">
          <p14:sldIdLst>
            <p14:sldId id="655"/>
            <p14:sldId id="656"/>
            <p14:sldId id="657"/>
            <p14:sldId id="658"/>
            <p14:sldId id="659"/>
            <p14:sldId id="660"/>
            <p14:sldId id="694"/>
            <p14:sldId id="695"/>
            <p14:sldId id="696"/>
            <p14:sldId id="693"/>
            <p14:sldId id="692"/>
            <p14:sldId id="688"/>
            <p14:sldId id="662"/>
            <p14:sldId id="663"/>
            <p14:sldId id="664"/>
            <p14:sldId id="665"/>
            <p14:sldId id="666"/>
            <p14:sldId id="697"/>
            <p14:sldId id="691"/>
            <p14:sldId id="667"/>
            <p14:sldId id="668"/>
            <p14:sldId id="669"/>
            <p14:sldId id="670"/>
            <p14:sldId id="699"/>
            <p14:sldId id="671"/>
          </p14:sldIdLst>
        </p14:section>
        <p14:section name="Abstract Classes" id="{0F8B7271-902A-4DEF-AACD-4D7437C0991C}">
          <p14:sldIdLst>
            <p14:sldId id="672"/>
            <p14:sldId id="673"/>
            <p14:sldId id="674"/>
            <p14:sldId id="675"/>
            <p14:sldId id="676"/>
            <p14:sldId id="689"/>
            <p14:sldId id="690"/>
            <p14:sldId id="680"/>
            <p14:sldId id="681"/>
            <p14:sldId id="682"/>
            <p14:sldId id="683"/>
          </p14:sldIdLst>
        </p14:section>
        <p14:section name="Conclusion" id="{10E03AB1-9AA8-4E86-9A64-D741901E50A2}">
          <p14:sldIdLst>
            <p14:sldId id="684"/>
            <p14:sldId id="700"/>
            <p14:sldId id="701"/>
            <p14:sldId id="686"/>
            <p14:sldId id="6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4045"/>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1" autoAdjust="0"/>
    <p:restoredTop sz="84658" autoAdjust="0"/>
  </p:normalViewPr>
  <p:slideViewPr>
    <p:cSldViewPr snapToGrid="0" showGuides="1">
      <p:cViewPr varScale="1">
        <p:scale>
          <a:sx n="114" d="100"/>
          <a:sy n="114" d="100"/>
        </p:scale>
        <p:origin x="420" y="114"/>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16.3.2019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3/16/2019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3471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426237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00493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10262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298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857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9814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409568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51862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25053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401210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3496279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544112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319122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2867816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297732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2090697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37</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64247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38</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0249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39</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3083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12716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8331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166578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Tree>
    <p:extLst>
      <p:ext uri="{BB962C8B-B14F-4D97-AF65-F5344CB8AC3E}">
        <p14:creationId xmlns:p14="http://schemas.microsoft.com/office/powerpoint/2010/main" val="182257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Tree>
    <p:extLst>
      <p:ext uri="{BB962C8B-B14F-4D97-AF65-F5344CB8AC3E}">
        <p14:creationId xmlns:p14="http://schemas.microsoft.com/office/powerpoint/2010/main" val="416941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Tree>
    <p:extLst>
      <p:ext uri="{BB962C8B-B14F-4D97-AF65-F5344CB8AC3E}">
        <p14:creationId xmlns:p14="http://schemas.microsoft.com/office/powerpoint/2010/main" val="32023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Tree>
    <p:extLst>
      <p:ext uri="{BB962C8B-B14F-4D97-AF65-F5344CB8AC3E}">
        <p14:creationId xmlns:p14="http://schemas.microsoft.com/office/powerpoint/2010/main" val="16101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Tree>
    <p:extLst>
      <p:ext uri="{BB962C8B-B14F-4D97-AF65-F5344CB8AC3E}">
        <p14:creationId xmlns:p14="http://schemas.microsoft.com/office/powerpoint/2010/main" val="31295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2251783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3/16/2019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3/16/2019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3/16/2019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329071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5729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95911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3FC8E1F8-6924-4050-9FA6-EFB9C98F010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9551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5896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3/16/2019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7435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306285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335827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853893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52915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278306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7253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41493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7815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3795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57896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985143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835648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38619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994653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34993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5287935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827394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2237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207590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3/16/2019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809811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2775607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90025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050165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329257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86829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257298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01872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15887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663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3/16/2019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545998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79363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04558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16885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4936989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933522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24081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04507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513206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558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3/16/2019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20617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88543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685055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105058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07897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399336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342024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217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3/16/2019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3/16/2019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3/16/2019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32" r:id="rId56"/>
    <p:sldLayoutId id="2147483733" r:id="rId57"/>
    <p:sldLayoutId id="2147483734" r:id="rId58"/>
    <p:sldLayoutId id="2147483735" r:id="rId59"/>
    <p:sldLayoutId id="2147483736" r:id="rId60"/>
    <p:sldLayoutId id="2147483737" r:id="rId61"/>
    <p:sldLayoutId id="2147483738" r:id="rId62"/>
    <p:sldLayoutId id="2147483739" r:id="rId63"/>
    <p:sldLayoutId id="2147483740" r:id="rId64"/>
    <p:sldLayoutId id="2147483741" r:id="rId65"/>
    <p:sldLayoutId id="2147483742" r:id="rId66"/>
    <p:sldLayoutId id="2147483743" r:id="rId67"/>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hyperlink" Target="https://netpeak.bg/" TargetMode="External"/><Relationship Id="rId18" Type="http://schemas.openxmlformats.org/officeDocument/2006/relationships/image" Target="../media/image60.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https://motion-software.com/" TargetMode="External"/><Relationship Id="rId12" Type="http://schemas.openxmlformats.org/officeDocument/2006/relationships/image" Target="../media/image58.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1.xml"/><Relationship Id="rId16" Type="http://schemas.openxmlformats.org/officeDocument/2006/relationships/image" Target="../media/image59.png"/><Relationship Id="rId20"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hyperlink" Target="https://aeternity.com/" TargetMode="External"/><Relationship Id="rId24" Type="http://schemas.openxmlformats.org/officeDocument/2006/relationships/image" Target="../media/image62.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63.png"/><Relationship Id="rId10" Type="http://schemas.openxmlformats.org/officeDocument/2006/relationships/image" Target="../media/image57.jpeg"/><Relationship Id="rId19" Type="http://schemas.openxmlformats.org/officeDocument/2006/relationships/hyperlink" Target="http://www.xs-software.com/" TargetMode="External"/><Relationship Id="rId4" Type="http://schemas.openxmlformats.org/officeDocument/2006/relationships/image" Target="../media/image54.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4.jpeg"/><Relationship Id="rId7" Type="http://schemas.openxmlformats.org/officeDocument/2006/relationships/image" Target="../media/image66.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65.png"/><Relationship Id="rId4" Type="http://schemas.openxmlformats.org/officeDocument/2006/relationships/hyperlink" Target="https://www.onebitsoftware.net/" TargetMode="External"/><Relationship Id="rId9" Type="http://schemas.openxmlformats.org/officeDocument/2006/relationships/image" Target="../media/image67.gif"/></Relationships>
</file>

<file path=ppt/slides/_rels/slide4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69.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a:t>Polymorphism</a:t>
            </a:r>
            <a:endParaRPr lang="en-US" dirty="0"/>
          </a:p>
        </p:txBody>
      </p:sp>
      <p:sp>
        <p:nvSpPr>
          <p:cNvPr id="19" name="Text Placeholder 10"/>
          <p:cNvSpPr>
            <a:spLocks noGrp="1"/>
          </p:cNvSpPr>
          <p:nvPr>
            <p:ph type="body" sz="quarter" idx="17"/>
          </p:nvPr>
        </p:nvSpPr>
        <p:spPr/>
        <p:txBody>
          <a:bodyPr/>
          <a:lstStyle/>
          <a:p>
            <a:r>
              <a:rPr lang="en-US"/>
              <a:t>Software University</a:t>
            </a:r>
            <a:endParaRPr lang="en-US" dirty="0"/>
          </a:p>
        </p:txBody>
      </p:sp>
      <p:sp>
        <p:nvSpPr>
          <p:cNvPr id="20" name="Text Placeholder 11"/>
          <p:cNvSpPr>
            <a:spLocks noGrp="1"/>
          </p:cNvSpPr>
          <p:nvPr>
            <p:ph type="body" sz="quarter" idx="18"/>
          </p:nvPr>
        </p:nvSpPr>
        <p:spPr/>
        <p:txBody>
          <a:bodyPr/>
          <a:lstStyle/>
          <a:p>
            <a:r>
              <a:rPr lang="en-US">
                <a:hlinkClick r:id="rId3"/>
              </a:rPr>
              <a:t>http://softuni.bg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194" y="2487637"/>
            <a:ext cx="3704632" cy="298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7" name="Rectangle 6"/>
          <p:cNvSpPr>
            <a:spLocks noChangeArrowheads="1"/>
          </p:cNvSpPr>
          <p:nvPr/>
        </p:nvSpPr>
        <p:spPr bwMode="auto">
          <a:xfrm>
            <a:off x="896708" y="1866452"/>
            <a:ext cx="7066562" cy="313932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(personTwo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342845" y="4635004"/>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16" name="AutoShape 6"/>
          <p:cNvSpPr>
            <a:spLocks noChangeArrowheads="1"/>
          </p:cNvSpPr>
          <p:nvPr/>
        </p:nvSpPr>
        <p:spPr bwMode="auto">
          <a:xfrm>
            <a:off x="6631132" y="318640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6312551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endParaRPr lang="en-US" dirty="0">
              <a:solidFill>
                <a:schemeClr val="tx2">
                  <a:lumMod val="75000"/>
                </a:schemeClr>
              </a:solidFill>
            </a:endParaRPr>
          </a:p>
          <a:p>
            <a:r>
              <a:rPr lang="en-US" dirty="0">
                <a:solidFill>
                  <a:schemeClr val="tx2">
                    <a:lumMod val="75000"/>
                  </a:schemeClr>
                </a:solidFill>
              </a:rPr>
              <a:t>Checking for </a:t>
            </a:r>
            <a:r>
              <a:rPr lang="en-US" b="1" dirty="0">
                <a:solidFill>
                  <a:schemeClr val="bg1"/>
                </a:solidFill>
              </a:rPr>
              <a:t>null</a:t>
            </a:r>
            <a:r>
              <a:rPr lang="en-US" dirty="0">
                <a:solidFill>
                  <a:schemeClr val="tx2">
                    <a:lumMod val="75000"/>
                  </a:schemeClr>
                </a:solidFill>
              </a:rPr>
              <a:t> can </a:t>
            </a:r>
            <a:br>
              <a:rPr lang="en-US" dirty="0">
                <a:solidFill>
                  <a:schemeClr val="tx2">
                    <a:lumMod val="75000"/>
                  </a:schemeClr>
                </a:solidFill>
              </a:rPr>
            </a:br>
            <a:r>
              <a:rPr lang="en-US" dirty="0">
                <a:solidFill>
                  <a:schemeClr val="tx2">
                    <a:lumMod val="75000"/>
                  </a:schemeClr>
                </a:solidFill>
              </a:rPr>
              <a:t>be performed using </a:t>
            </a:r>
            <a:br>
              <a:rPr lang="en-US" dirty="0">
                <a:solidFill>
                  <a:schemeClr val="tx2">
                    <a:lumMod val="75000"/>
                  </a:schemeClr>
                </a:solidFill>
              </a:rPr>
            </a:br>
            <a:r>
              <a:rPr lang="en-US" dirty="0">
                <a:solidFill>
                  <a:schemeClr val="tx2">
                    <a:lumMod val="75000"/>
                  </a:schemeClr>
                </a:solidFill>
              </a:rPr>
              <a:t>the constant pattern</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Constant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int i = 0;</a:t>
            </a:r>
          </a:p>
          <a:p>
            <a:pPr>
              <a:spcAft>
                <a:spcPts val="600"/>
              </a:spcAft>
            </a:pPr>
            <a:r>
              <a:rPr lang="en-US" sz="2400" b="1" noProof="1">
                <a:latin typeface="Consolas" pitchFamily="49" charset="0"/>
                <a:cs typeface="Consolas" pitchFamily="49" charset="0"/>
              </a:rPr>
              <a:t>const max = 10; </a:t>
            </a:r>
          </a:p>
          <a:p>
            <a:pPr>
              <a:spcAft>
                <a:spcPts val="600"/>
              </a:spcAft>
            </a:pPr>
            <a:r>
              <a:rPr lang="en-US" sz="2400" b="1" noProof="1">
                <a:latin typeface="Consolas" pitchFamily="49" charset="0"/>
                <a:cs typeface="Consolas" pitchFamily="49" charset="0"/>
              </a:rPr>
              <a:t>while(true)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Console.WriteLine($”i is {i}”);</a:t>
            </a:r>
          </a:p>
          <a:p>
            <a:pPr>
              <a:spcAft>
                <a:spcPts val="600"/>
              </a:spcAft>
            </a:pPr>
            <a:r>
              <a:rPr lang="en-US" sz="2400" b="1" noProof="1">
                <a:latin typeface="Consolas" pitchFamily="49" charset="0"/>
                <a:cs typeface="Consolas" pitchFamily="49" charset="0"/>
              </a:rPr>
              <a:t>  i++;</a:t>
            </a:r>
          </a:p>
          <a:p>
            <a:pPr>
              <a:spcAft>
                <a:spcPts val="600"/>
              </a:spcAft>
            </a:pPr>
            <a:r>
              <a:rPr lang="en-US" sz="2400" b="1" noProof="1">
                <a:latin typeface="Consolas" pitchFamily="49" charset="0"/>
                <a:cs typeface="Consolas" pitchFamily="49" charset="0"/>
              </a:rPr>
              <a:t>  </a:t>
            </a:r>
            <a:r>
              <a:rPr lang="en-US" sz="2400" b="1" noProof="1">
                <a:latin typeface="Consolas" pitchFamily="49" charset="0"/>
              </a:rPr>
              <a:t>if(i </a:t>
            </a:r>
            <a:r>
              <a:rPr lang="en-US" sz="2400" b="1" noProof="1">
                <a:solidFill>
                  <a:schemeClr val="bg1"/>
                </a:solidFill>
                <a:latin typeface="Consolas" pitchFamily="49" charset="0"/>
              </a:rPr>
              <a:t>is</a:t>
            </a:r>
            <a:r>
              <a:rPr lang="en-US" sz="2400" b="1" noProof="1">
                <a:latin typeface="Consolas" pitchFamily="49" charset="0"/>
              </a:rPr>
              <a:t> max) break;</a:t>
            </a:r>
          </a:p>
          <a:p>
            <a:pPr>
              <a:spcAft>
                <a:spcPts val="600"/>
              </a:spcAft>
            </a:pPr>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249419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a:t>
            </a:r>
            <a:r>
              <a:rPr lang="en-US" b="1" dirty="0">
                <a:solidFill>
                  <a:schemeClr val="bg1"/>
                </a:solidFill>
              </a:rPr>
              <a:t>expr</a:t>
            </a:r>
            <a:r>
              <a:rPr lang="en-US" dirty="0"/>
              <a:t> is always assigned to a local variable named</a:t>
            </a:r>
            <a:br>
              <a:rPr lang="en-US" dirty="0"/>
            </a:br>
            <a:r>
              <a:rPr lang="en-US" dirty="0"/>
              <a:t> </a:t>
            </a:r>
            <a:r>
              <a:rPr lang="en-US" b="1" dirty="0" err="1">
                <a:solidFill>
                  <a:schemeClr val="bg1"/>
                </a:solidFill>
              </a:rPr>
              <a:t>varname</a:t>
            </a:r>
            <a:endParaRPr lang="en-US" dirty="0"/>
          </a:p>
          <a:p>
            <a:pPr>
              <a:buClr>
                <a:schemeClr val="tx1"/>
              </a:buClr>
            </a:pPr>
            <a:r>
              <a:rPr lang="en-US" b="1" dirty="0" err="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is expression still is true and assigns null </a:t>
            </a:r>
            <a:br>
              <a:rPr lang="en-US" dirty="0"/>
            </a:br>
            <a:r>
              <a:rPr lang="en-US" dirty="0"/>
              <a:t>to </a:t>
            </a:r>
            <a:r>
              <a:rPr lang="en-US" b="1" dirty="0" err="1">
                <a:solidFill>
                  <a:schemeClr val="bg1"/>
                </a:solidFill>
              </a:rPr>
              <a:t>varname</a:t>
            </a:r>
            <a:endParaRPr lang="en-US" b="1" dirty="0">
              <a:solidFill>
                <a:schemeClr val="bg1"/>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var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8154" y="1764017"/>
            <a:ext cx="5559013" cy="18004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If(expr </a:t>
            </a:r>
            <a:r>
              <a:rPr lang="en-US" sz="2400" b="1" noProof="1">
                <a:solidFill>
                  <a:schemeClr val="bg1"/>
                </a:solidFill>
                <a:latin typeface="Consolas" pitchFamily="49" charset="0"/>
                <a:cs typeface="Consolas" pitchFamily="49" charset="0"/>
              </a:rPr>
              <a:t>is var </a:t>
            </a:r>
            <a:r>
              <a:rPr lang="en-US" sz="2400" b="1" noProof="1">
                <a:latin typeface="Consolas" pitchFamily="49" charset="0"/>
                <a:cs typeface="Consolas" pitchFamily="49" charset="0"/>
              </a:rPr>
              <a:t>varname)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i="1" noProof="1">
                <a:solidFill>
                  <a:schemeClr val="accent2">
                    <a:lumMod val="75000"/>
                  </a:schemeClr>
                </a:solidFill>
                <a:latin typeface="Consolas" pitchFamily="49" charset="0"/>
                <a:cs typeface="Consolas" pitchFamily="49" charset="0"/>
              </a:rPr>
              <a:t>// Do something with varname </a:t>
            </a:r>
          </a:p>
          <a:p>
            <a:pPr>
              <a:spcAft>
                <a:spcPts val="600"/>
              </a:spcAft>
            </a:pPr>
            <a:r>
              <a:rPr lang="en-US" sz="2400" b="1" noProof="1">
                <a:latin typeface="Consolas" pitchFamily="49" charset="0"/>
                <a:cs typeface="Consolas" pitchFamily="49" charset="0"/>
              </a:rPr>
              <a:t>} </a:t>
            </a:r>
          </a:p>
        </p:txBody>
      </p:sp>
    </p:spTree>
    <p:extLst>
      <p:ext uri="{BB962C8B-B14F-4D97-AF65-F5344CB8AC3E}">
        <p14:creationId xmlns:p14="http://schemas.microsoft.com/office/powerpoint/2010/main" val="285655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sp>
        <p:nvSpPr>
          <p:cNvPr id="7" name="Rectangle 6"/>
          <p:cNvSpPr>
            <a:spLocks noChangeArrowheads="1"/>
          </p:cNvSpPr>
          <p:nvPr/>
        </p:nvSpPr>
        <p:spPr bwMode="auto">
          <a:xfrm>
            <a:off x="758370" y="2108202"/>
            <a:ext cx="10820400" cy="206210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3200" b="1" noProof="1">
                <a:latin typeface="Consolas" pitchFamily="49" charset="0"/>
                <a:cs typeface="Consolas" pitchFamily="49" charset="0"/>
              </a:rPr>
              <a:t>Anytime you find yourself writing code of the form "if the object is of type T1, then do something, but if it's of type T2, then do 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7769239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7" name="Rectangle 6"/>
          <p:cNvSpPr>
            <a:spLocks noChangeArrowheads="1"/>
          </p:cNvSpPr>
          <p:nvPr/>
        </p:nvSpPr>
        <p:spPr bwMode="auto">
          <a:xfrm>
            <a:off x="829166" y="2644956"/>
            <a:ext cx="7066562" cy="40318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a:t>
            </a:r>
          </a:p>
          <a:p>
            <a:pPr>
              <a:spcAft>
                <a:spcPts val="600"/>
              </a:spcAft>
            </a:pPr>
            <a:r>
              <a:rPr lang="en-US" sz="2400" b="1" noProof="1">
                <a:latin typeface="Consolas" pitchFamily="49" charset="0"/>
                <a:cs typeface="Consolas" pitchFamily="49" charset="0"/>
              </a:rPr>
              <a:t>personTwo = personOne as Person;</a:t>
            </a:r>
          </a:p>
          <a:p>
            <a:pPr>
              <a:spcAft>
                <a:spcPts val="600"/>
              </a:spcAft>
            </a:pPr>
            <a:r>
              <a:rPr lang="en-US" sz="2400" b="1" noProof="1">
                <a:latin typeface="Consolas" pitchFamily="49" charset="0"/>
                <a:cs typeface="Consolas" pitchFamily="49" charset="0"/>
              </a:rPr>
              <a:t>if (personTwo != null)</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accent2">
                    <a:lumMod val="75000"/>
                  </a:schemeClr>
                </a:solidFill>
                <a:latin typeface="Consolas" pitchFamily="49" charset="0"/>
                <a:cs typeface="Consolas" pitchFamily="49" charset="0"/>
              </a:rPr>
              <a:t>// Do something specific for Person</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846803" y="5016720"/>
            <a:ext cx="3169783" cy="739844"/>
          </a:xfrm>
          <a:prstGeom prst="wedgeRoundRectCallout">
            <a:avLst>
              <a:gd name="adj1" fmla="val -56429"/>
              <a:gd name="adj2" fmla="val -3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585126" y="4150093"/>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56102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5" name="Slide Number Placeholder 4">
            <a:extLst>
              <a:ext uri="{FF2B5EF4-FFF2-40B4-BE49-F238E27FC236}">
                <a16:creationId xmlns:a16="http://schemas.microsoft.com/office/drawing/2014/main" id="{810A10F1-6666-4208-A728-B94843B2B24B}"/>
              </a:ext>
            </a:extLst>
          </p:cNvPr>
          <p:cNvSpPr>
            <a:spLocks noGrp="1"/>
          </p:cNvSpPr>
          <p:nvPr>
            <p:ph type="sldNum" sz="quarter" idx="14"/>
          </p:nvPr>
        </p:nvSpPr>
        <p:spPr/>
        <p:txBody>
          <a:bodyPr/>
          <a:lstStyle/>
          <a:p>
            <a:fld id="{C014DD1E-5D91-48A3-AD6D-45FBA980D106}" type="slidenum">
              <a:rPr lang="en-US" smtClean="0"/>
              <a:pPr/>
              <a:t>15</a:t>
            </a:fld>
            <a:endParaRPr lang="en-US" dirty="0"/>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436044" y="1821848"/>
            <a:ext cx="5354769" cy="236988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class Shape {}</a:t>
            </a:r>
          </a:p>
          <a:p>
            <a:r>
              <a:rPr lang="en-US" sz="2400" b="1" noProof="1">
                <a:latin typeface="Consolas" pitchFamily="49" charset="0"/>
                <a:cs typeface="Consolas" pitchFamily="49" charset="0"/>
              </a:rPr>
              <a:t>public class Circle : Shape {}</a:t>
            </a:r>
          </a:p>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Shape</a:t>
            </a:r>
            <a:r>
              <a:rPr lang="en-US" sz="2400" b="1" noProof="1">
                <a:latin typeface="Consolas" pitchFamily="49" charset="0"/>
                <a:cs typeface="Consolas" pitchFamily="49" charset="0"/>
              </a:rPr>
              <a:t> shape = new </a:t>
            </a:r>
            <a:r>
              <a:rPr lang="en-US" sz="2400" b="1" noProof="1">
                <a:solidFill>
                  <a:schemeClr val="bg1"/>
                </a:solidFill>
                <a:latin typeface="Consolas" pitchFamily="49" charset="0"/>
                <a:cs typeface="Consolas" pitchFamily="49" charset="0"/>
              </a:rPr>
              <a:t>Circle()</a:t>
            </a:r>
          </a:p>
          <a:p>
            <a:r>
              <a:rPr lang="en-US" sz="2400"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401187" y="2006514"/>
            <a:ext cx="5594047" cy="200054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int Sum(int a, int b, int c)</a:t>
            </a:r>
          </a:p>
          <a:p>
            <a:r>
              <a:rPr lang="en-US" sz="2400" b="1" noProof="1">
                <a:latin typeface="Consolas" pitchFamily="49" charset="0"/>
                <a:cs typeface="Consolas" pitchFamily="49" charset="0"/>
              </a:rPr>
              <a:t>  double Sum(Double a, Double b)</a:t>
            </a:r>
          </a:p>
          <a:p>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2" name="Slide Number Placeholder 1"/>
          <p:cNvSpPr>
            <a:spLocks noGrp="1"/>
          </p:cNvSpPr>
          <p:nvPr>
            <p:ph type="sldNum" sz="quarter" idx="13"/>
          </p:nvPr>
        </p:nvSpPr>
        <p:spPr>
          <a:xfrm>
            <a:off x="11763375" y="6524625"/>
            <a:ext cx="428625" cy="196850"/>
          </a:xfrm>
        </p:spPr>
        <p:txBody>
          <a:bodyPr/>
          <a:lstStyle/>
          <a:p>
            <a:fld id="{C014DD1E-5D91-48A3-AD6D-45FBA980D106}" type="slidenum">
              <a:rPr lang="en-US" smtClean="0"/>
              <a:pPr/>
              <a:t>16</a:t>
            </a:fld>
            <a:endParaRPr lang="en-US" dirty="0"/>
          </a:p>
        </p:txBody>
      </p:sp>
      <p:sp>
        <p:nvSpPr>
          <p:cNvPr id="8" name="Rectangle 7"/>
          <p:cNvSpPr>
            <a:spLocks noChangeArrowheads="1"/>
          </p:cNvSpPr>
          <p:nvPr/>
        </p:nvSpPr>
        <p:spPr bwMode="auto">
          <a:xfrm>
            <a:off x="685800" y="1857666"/>
            <a:ext cx="8760041" cy="193899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static int MyMethod(int a, int b) {}</a:t>
            </a:r>
          </a:p>
          <a:p>
            <a:r>
              <a:rPr lang="en-US" sz="2400" b="1" noProof="1">
                <a:latin typeface="Consolas" pitchFamily="49" charset="0"/>
                <a:cs typeface="Consolas" pitchFamily="49" charset="0"/>
              </a:rPr>
              <a:t>  static double MyMethod(double a, double b) { … }</a:t>
            </a:r>
          </a:p>
          <a:p>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2003850"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MathOperation</a:t>
            </a:r>
          </a:p>
        </p:txBody>
      </p:sp>
      <p:sp>
        <p:nvSpPr>
          <p:cNvPr id="19" name="Rectangle 18"/>
          <p:cNvSpPr>
            <a:spLocks noChangeArrowheads="1"/>
          </p:cNvSpPr>
          <p:nvPr/>
        </p:nvSpPr>
        <p:spPr bwMode="auto">
          <a:xfrm>
            <a:off x="2003850" y="2056856"/>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+Add(int, int): int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+Add(double, double, double): double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+Add(decimal, decimal, decimal): decimal</a:t>
            </a:r>
          </a:p>
        </p:txBody>
      </p:sp>
      <p:sp>
        <p:nvSpPr>
          <p:cNvPr id="9" name="Text Placeholder 5"/>
          <p:cNvSpPr txBox="1">
            <a:spLocks/>
          </p:cNvSpPr>
          <p:nvPr/>
        </p:nvSpPr>
        <p:spPr>
          <a:xfrm>
            <a:off x="2215241" y="4215433"/>
            <a:ext cx="7727043"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r>
              <a:rPr lang="en-US" b="1" dirty="0">
                <a:solidFill>
                  <a:schemeClr val="bg1"/>
                </a:solidFill>
              </a:rPr>
              <a:t>MathOperations</a:t>
            </a:r>
            <a:r>
              <a:rPr lang="en-US" b="1" dirty="0"/>
              <a:t> </a:t>
            </a:r>
            <a:r>
              <a:rPr lang="en-US" b="1" dirty="0" err="1"/>
              <a:t>mo</a:t>
            </a:r>
            <a:r>
              <a:rPr lang="en-US" b="1" dirty="0"/>
              <a:t> = new </a:t>
            </a:r>
            <a:r>
              <a:rPr lang="en-US" b="1" dirty="0">
                <a:solidFill>
                  <a:schemeClr val="bg1"/>
                </a:solidFill>
              </a:rPr>
              <a:t>MathOperations();</a:t>
            </a:r>
          </a:p>
          <a:p>
            <a:r>
              <a:rPr lang="en-US" b="1" dirty="0"/>
              <a:t>Console.WriteLine(</a:t>
            </a:r>
            <a:r>
              <a:rPr lang="en-US" b="1" dirty="0" err="1"/>
              <a:t>mo.Add</a:t>
            </a:r>
            <a:r>
              <a:rPr lang="en-US" b="1" dirty="0"/>
              <a:t>(2, 3));</a:t>
            </a:r>
          </a:p>
          <a:p>
            <a:r>
              <a:rPr lang="en-US" b="1" dirty="0"/>
              <a:t>Console.WriteLine(</a:t>
            </a:r>
            <a:r>
              <a:rPr lang="en-US" b="1" dirty="0" err="1"/>
              <a:t>mo.Add</a:t>
            </a:r>
            <a:r>
              <a:rPr lang="en-US" b="1" dirty="0"/>
              <a:t>(2.2, 3.3, 5.5));</a:t>
            </a:r>
          </a:p>
          <a:p>
            <a:r>
              <a:rPr lang="en-US" b="1" dirty="0"/>
              <a:t>Console.WriteLine(</a:t>
            </a:r>
            <a:r>
              <a:rPr lang="en-US" b="1" dirty="0" err="1"/>
              <a:t>mo.Add</a:t>
            </a:r>
            <a:r>
              <a:rPr lang="en-US" b="1" dirty="0"/>
              <a:t>(2.2m, 3.3m, 4.4m));</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918446" y="3554650"/>
            <a:ext cx="355107"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1606682" y="1302459"/>
            <a:ext cx="8978636" cy="49475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300"/>
              </a:spcAft>
            </a:pPr>
            <a:r>
              <a:rPr lang="en-US" b="1" dirty="0"/>
              <a:t>public int Add(int a, int b)</a:t>
            </a:r>
          </a:p>
          <a:p>
            <a:pPr>
              <a:spcAft>
                <a:spcPts val="300"/>
              </a:spcAft>
            </a:pPr>
            <a:r>
              <a:rPr lang="en-US" b="1" dirty="0"/>
              <a:t>{</a:t>
            </a:r>
          </a:p>
          <a:p>
            <a:pPr>
              <a:spcAft>
                <a:spcPts val="300"/>
              </a:spcAft>
            </a:pPr>
            <a:r>
              <a:rPr lang="en-US" b="1" dirty="0"/>
              <a:t>  return a + b;</a:t>
            </a:r>
          </a:p>
          <a:p>
            <a:pPr>
              <a:spcAft>
                <a:spcPts val="300"/>
              </a:spcAft>
            </a:pPr>
            <a:r>
              <a:rPr lang="en-US" b="1" dirty="0"/>
              <a:t>}</a:t>
            </a:r>
          </a:p>
          <a:p>
            <a:pPr>
              <a:spcAft>
                <a:spcPts val="300"/>
              </a:spcAft>
            </a:pPr>
            <a:r>
              <a:rPr lang="en-US" b="1" dirty="0"/>
              <a:t>public double Add(double a, double b, double c)</a:t>
            </a:r>
          </a:p>
          <a:p>
            <a:pPr>
              <a:spcAft>
                <a:spcPts val="300"/>
              </a:spcAft>
            </a:pPr>
            <a:r>
              <a:rPr lang="en-US" b="1" dirty="0"/>
              <a:t>{</a:t>
            </a:r>
          </a:p>
          <a:p>
            <a:pPr>
              <a:spcAft>
                <a:spcPts val="300"/>
              </a:spcAft>
            </a:pPr>
            <a:r>
              <a:rPr lang="en-US" b="1" dirty="0"/>
              <a:t>  return a + b + c;</a:t>
            </a:r>
          </a:p>
          <a:p>
            <a:pPr>
              <a:spcAft>
                <a:spcPts val="300"/>
              </a:spcAft>
            </a:pPr>
            <a:r>
              <a:rPr lang="en-US" b="1" dirty="0"/>
              <a:t>}</a:t>
            </a:r>
          </a:p>
          <a:p>
            <a:pPr>
              <a:spcAft>
                <a:spcPts val="300"/>
              </a:spcAft>
            </a:pPr>
            <a:r>
              <a:rPr lang="en-US" b="1" dirty="0"/>
              <a:t>public decimal Add(decimal a, decimal b, decimal c)</a:t>
            </a:r>
          </a:p>
          <a:p>
            <a:pPr>
              <a:spcAft>
                <a:spcPts val="300"/>
              </a:spcAft>
            </a:pPr>
            <a:r>
              <a:rPr lang="en-US" b="1" dirty="0"/>
              <a:t>{</a:t>
            </a:r>
          </a:p>
          <a:p>
            <a:pPr>
              <a:spcAft>
                <a:spcPts val="300"/>
              </a:spcAft>
            </a:pPr>
            <a:r>
              <a:rPr lang="en-US" b="1" dirty="0"/>
              <a:t>  return a + b + c;</a:t>
            </a:r>
          </a:p>
          <a:p>
            <a:pPr>
              <a:spcAft>
                <a:spcPts val="3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45747"/>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t>Table of Contents</a:t>
            </a:r>
            <a:endParaRPr lang="bg-BG" dirty="0"/>
          </a:p>
        </p:txBody>
      </p:sp>
      <p:sp>
        <p:nvSpPr>
          <p:cNvPr id="3" name="Text Placeholder 2"/>
          <p:cNvSpPr>
            <a:spLocks noGrp="1"/>
          </p:cNvSpPr>
          <p:nvPr>
            <p:ph type="body" sz="quarter" idx="13"/>
          </p:nvPr>
        </p:nvSpPr>
        <p:spPr/>
        <p:txBody>
          <a:bodyPr>
            <a:normAutofit fontScale="92500" lnSpcReduction="10000"/>
          </a:bodyPr>
          <a:lstStyle/>
          <a:p>
            <a:r>
              <a:rPr lang="en-US"/>
              <a:t>Polymorphism</a:t>
            </a:r>
          </a:p>
          <a:p>
            <a:pPr lvl="1"/>
            <a:r>
              <a:rPr lang="en-US"/>
              <a:t>Definition</a:t>
            </a:r>
          </a:p>
          <a:p>
            <a:pPr lvl="1"/>
            <a:r>
              <a:rPr lang="en-US"/>
              <a:t>Types</a:t>
            </a:r>
          </a:p>
          <a:p>
            <a:r>
              <a:rPr lang="en-US"/>
              <a:t>Override Methods</a:t>
            </a:r>
          </a:p>
          <a:p>
            <a:r>
              <a:rPr lang="en-US"/>
              <a:t>Overload Methods</a:t>
            </a:r>
          </a:p>
          <a:p>
            <a:r>
              <a:rPr lang="en-US"/>
              <a:t>Abstraction </a:t>
            </a:r>
          </a:p>
          <a:p>
            <a:pPr lvl="1"/>
            <a:r>
              <a:rPr lang="en-US"/>
              <a:t>Classes</a:t>
            </a:r>
          </a:p>
          <a:p>
            <a:pPr lvl="1"/>
            <a:r>
              <a:rPr lang="en-US"/>
              <a:t>Methods</a:t>
            </a:r>
          </a:p>
          <a:p>
            <a:endParaRPr lang="bg-BG" dirty="0"/>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a:bodyPr>
          <a:lstStyle/>
          <a:p>
            <a:r>
              <a:rPr lang="en-US" dirty="0"/>
              <a:t>Has two distinct aspects:</a:t>
            </a:r>
          </a:p>
          <a:p>
            <a:r>
              <a:rPr lang="en-US" dirty="0"/>
              <a:t>At run time, objects of a </a:t>
            </a:r>
            <a:r>
              <a:rPr lang="en-US" b="1" dirty="0">
                <a:solidFill>
                  <a:schemeClr val="bg1"/>
                </a:solidFill>
              </a:rPr>
              <a:t>derived</a:t>
            </a:r>
            <a:r>
              <a:rPr lang="en-US" dirty="0">
                <a:solidFill>
                  <a:schemeClr val="bg1"/>
                </a:solidFill>
              </a:rPr>
              <a:t> </a:t>
            </a:r>
            <a:r>
              <a:rPr lang="en-US" b="1" dirty="0">
                <a:solidFill>
                  <a:schemeClr val="bg1"/>
                </a:solidFill>
              </a:rPr>
              <a:t>class</a:t>
            </a:r>
            <a:r>
              <a:rPr lang="en-US" dirty="0">
                <a:solidFill>
                  <a:schemeClr val="bg1"/>
                </a:solidFill>
              </a:rPr>
              <a:t> </a:t>
            </a:r>
            <a:r>
              <a:rPr lang="en-US" dirty="0"/>
              <a:t>may be treated as </a:t>
            </a:r>
            <a:br>
              <a:rPr lang="en-US" dirty="0"/>
            </a:br>
            <a:r>
              <a:rPr lang="en-US" dirty="0"/>
              <a:t>objects of </a:t>
            </a:r>
            <a:r>
              <a:rPr lang="en-US" b="1" dirty="0">
                <a:solidFill>
                  <a:schemeClr val="bg1"/>
                </a:solidFill>
              </a:rPr>
              <a:t>a</a:t>
            </a:r>
            <a:r>
              <a:rPr lang="en-US" dirty="0">
                <a:solidFill>
                  <a:schemeClr val="bg1"/>
                </a:solidFill>
              </a:rPr>
              <a:t> </a:t>
            </a:r>
            <a:r>
              <a:rPr lang="en-US" b="1" dirty="0">
                <a:solidFill>
                  <a:schemeClr val="bg1"/>
                </a:solidFill>
              </a:rPr>
              <a:t>base</a:t>
            </a:r>
            <a:r>
              <a:rPr lang="en-US" dirty="0">
                <a:solidFill>
                  <a:schemeClr val="bg1"/>
                </a:solidFill>
              </a:rPr>
              <a:t> </a:t>
            </a:r>
            <a:r>
              <a:rPr lang="en-US" b="1" dirty="0">
                <a:solidFill>
                  <a:schemeClr val="bg1"/>
                </a:solidFill>
              </a:rPr>
              <a:t>class</a:t>
            </a:r>
            <a:r>
              <a:rPr lang="en-US" dirty="0">
                <a:solidFill>
                  <a:schemeClr val="bg1"/>
                </a:solidFill>
              </a:rPr>
              <a:t> </a:t>
            </a:r>
            <a:r>
              <a:rPr lang="en-US" b="1" dirty="0">
                <a:solidFill>
                  <a:schemeClr val="bg1"/>
                </a:solidFill>
              </a:rPr>
              <a:t>in</a:t>
            </a:r>
            <a:r>
              <a:rPr lang="en-US" dirty="0">
                <a:solidFill>
                  <a:schemeClr val="bg1"/>
                </a:solidFill>
              </a:rPr>
              <a:t> </a:t>
            </a:r>
            <a:r>
              <a:rPr lang="en-US" dirty="0"/>
              <a:t>places such as method parameters </a:t>
            </a:r>
            <a:br>
              <a:rPr lang="en-US" dirty="0"/>
            </a:br>
            <a:r>
              <a:rPr lang="en-US" dirty="0"/>
              <a:t>and collections or arrays. When this occurs, the </a:t>
            </a:r>
            <a:r>
              <a:rPr lang="en-US" b="1" dirty="0">
                <a:solidFill>
                  <a:schemeClr val="bg1"/>
                </a:solidFill>
              </a:rPr>
              <a:t>object's</a:t>
            </a:r>
            <a:r>
              <a:rPr lang="en-US" dirty="0">
                <a:solidFill>
                  <a:schemeClr val="bg1"/>
                </a:solidFill>
              </a:rPr>
              <a:t> </a:t>
            </a:r>
            <a:br>
              <a:rPr lang="en-US" dirty="0">
                <a:solidFill>
                  <a:schemeClr val="bg1"/>
                </a:solidFill>
              </a:rPr>
            </a:br>
            <a:r>
              <a:rPr lang="en-US" b="1" dirty="0">
                <a:solidFill>
                  <a:schemeClr val="bg1"/>
                </a:solidFill>
              </a:rPr>
              <a:t>declared</a:t>
            </a:r>
            <a:r>
              <a:rPr lang="en-US" dirty="0">
                <a:solidFill>
                  <a:schemeClr val="bg1"/>
                </a:solidFill>
              </a:rPr>
              <a:t> </a:t>
            </a:r>
            <a:r>
              <a:rPr lang="en-US" b="1" dirty="0">
                <a:solidFill>
                  <a:schemeClr val="bg1"/>
                </a:solidFill>
              </a:rPr>
              <a:t>type</a:t>
            </a:r>
            <a:r>
              <a:rPr lang="en-US" dirty="0">
                <a:solidFill>
                  <a:schemeClr val="bg1"/>
                </a:solidFill>
              </a:rPr>
              <a:t> </a:t>
            </a:r>
            <a:r>
              <a:rPr lang="en-US" dirty="0"/>
              <a:t>is no longer identical to </a:t>
            </a:r>
            <a:r>
              <a:rPr lang="en-US" b="1" dirty="0">
                <a:solidFill>
                  <a:schemeClr val="bg1"/>
                </a:solidFill>
              </a:rPr>
              <a:t>its</a:t>
            </a:r>
            <a:r>
              <a:rPr lang="en-US" dirty="0">
                <a:solidFill>
                  <a:schemeClr val="bg1"/>
                </a:solidFill>
              </a:rPr>
              <a:t> </a:t>
            </a:r>
            <a:r>
              <a:rPr lang="en-US" b="1" dirty="0">
                <a:solidFill>
                  <a:schemeClr val="bg1"/>
                </a:solidFill>
              </a:rPr>
              <a:t>run-time</a:t>
            </a:r>
            <a:r>
              <a:rPr lang="en-US" dirty="0">
                <a:solidFill>
                  <a:schemeClr val="bg1"/>
                </a:solidFill>
              </a:rPr>
              <a:t> </a:t>
            </a:r>
            <a:r>
              <a:rPr lang="en-US" b="1" dirty="0">
                <a:solidFill>
                  <a:schemeClr val="bg1"/>
                </a:solidFill>
              </a:rPr>
              <a:t>type</a:t>
            </a:r>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Base classes may define and implement </a:t>
            </a:r>
            <a:r>
              <a:rPr lang="en-US" b="1" dirty="0">
                <a:solidFill>
                  <a:schemeClr val="bg1"/>
                </a:solidFill>
              </a:rPr>
              <a:t>virtual</a:t>
            </a:r>
            <a:r>
              <a:rPr lang="en-US" dirty="0">
                <a:solidFill>
                  <a:schemeClr val="bg1"/>
                </a:solidFill>
              </a:rPr>
              <a:t> </a:t>
            </a:r>
            <a:r>
              <a:rPr lang="en-US" b="1" dirty="0">
                <a:solidFill>
                  <a:schemeClr val="bg1"/>
                </a:solidFill>
              </a:rPr>
              <a:t>methods</a:t>
            </a:r>
          </a:p>
          <a:p>
            <a:pPr lvl="1"/>
            <a:r>
              <a:rPr lang="en-US" dirty="0"/>
              <a:t>Derived classes can </a:t>
            </a:r>
            <a:r>
              <a:rPr lang="en-US" b="1" dirty="0">
                <a:solidFill>
                  <a:schemeClr val="bg1"/>
                </a:solidFill>
              </a:rPr>
              <a:t>override</a:t>
            </a:r>
            <a:r>
              <a:rPr lang="en-US" dirty="0"/>
              <a:t> them, which means they </a:t>
            </a:r>
            <a:br>
              <a:rPr lang="en-US" dirty="0"/>
            </a:br>
            <a:r>
              <a:rPr lang="en-US" dirty="0"/>
              <a:t>provide </a:t>
            </a:r>
            <a:r>
              <a:rPr lang="en-US" b="1" dirty="0">
                <a:solidFill>
                  <a:schemeClr val="bg1"/>
                </a:solidFill>
              </a:rPr>
              <a:t>their</a:t>
            </a:r>
            <a:r>
              <a:rPr lang="en-US" dirty="0">
                <a:solidFill>
                  <a:schemeClr val="bg1"/>
                </a:solidFill>
              </a:rPr>
              <a:t> </a:t>
            </a:r>
            <a:r>
              <a:rPr lang="en-US" b="1" dirty="0">
                <a:solidFill>
                  <a:schemeClr val="bg1"/>
                </a:solidFill>
              </a:rPr>
              <a:t>own</a:t>
            </a:r>
            <a:r>
              <a:rPr lang="en-US" dirty="0">
                <a:solidFill>
                  <a:schemeClr val="bg1"/>
                </a:solidFill>
              </a:rPr>
              <a:t> </a:t>
            </a:r>
            <a:r>
              <a:rPr lang="en-US" b="1" dirty="0">
                <a:solidFill>
                  <a:schemeClr val="bg1"/>
                </a:solidFill>
              </a:rPr>
              <a:t>definition</a:t>
            </a:r>
            <a:r>
              <a:rPr lang="en-US" dirty="0">
                <a:solidFill>
                  <a:schemeClr val="bg1"/>
                </a:solidFill>
              </a:rPr>
              <a:t> </a:t>
            </a:r>
            <a:r>
              <a:rPr lang="en-US" b="1" dirty="0">
                <a:solidFill>
                  <a:schemeClr val="bg1"/>
                </a:solidFill>
              </a:rPr>
              <a:t>and</a:t>
            </a:r>
            <a:r>
              <a:rPr lang="en-US" dirty="0">
                <a:solidFill>
                  <a:schemeClr val="bg1"/>
                </a:solidFill>
              </a:rPr>
              <a:t> </a:t>
            </a:r>
            <a:r>
              <a:rPr lang="en-US" b="1" dirty="0">
                <a:solidFill>
                  <a:schemeClr val="bg1"/>
                </a:solidFill>
              </a:rPr>
              <a:t>implementation</a:t>
            </a:r>
          </a:p>
          <a:p>
            <a:r>
              <a:rPr lang="en-US" dirty="0"/>
              <a:t>At run-time, the CLR looks up the run-time type of the object, </a:t>
            </a:r>
            <a:br>
              <a:rPr lang="en-US" dirty="0"/>
            </a:br>
            <a:r>
              <a:rPr lang="en-US" dirty="0"/>
              <a:t>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21</a:t>
            </a:fld>
            <a:endParaRPr lang="en-US" dirty="0"/>
          </a:p>
        </p:txBody>
      </p:sp>
    </p:spTree>
    <p:extLst>
      <p:ext uri="{BB962C8B-B14F-4D97-AF65-F5344CB8AC3E}">
        <p14:creationId xmlns:p14="http://schemas.microsoft.com/office/powerpoint/2010/main" val="14488161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22</a:t>
            </a:fld>
            <a:endParaRPr lang="en-US" dirty="0"/>
          </a:p>
        </p:txBody>
      </p:sp>
      <p:sp>
        <p:nvSpPr>
          <p:cNvPr id="5" name="Rectangle 4"/>
          <p:cNvSpPr>
            <a:spLocks noChangeArrowheads="1"/>
          </p:cNvSpPr>
          <p:nvPr/>
        </p:nvSpPr>
        <p:spPr bwMode="auto">
          <a:xfrm>
            <a:off x="2882900" y="1947063"/>
            <a:ext cx="6426200" cy="440120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virtual</a:t>
            </a:r>
            <a:r>
              <a:rPr lang="en-US" sz="2400" b="1" noProof="1">
                <a:latin typeface="Consolas" pitchFamily="49" charset="0"/>
                <a:cs typeface="Consolas" pitchFamily="49" charset="0"/>
              </a:rPr>
              <a:t> double Area() {</a:t>
            </a:r>
          </a:p>
          <a:p>
            <a:pPr>
              <a:spcAft>
                <a:spcPts val="600"/>
              </a:spcAft>
            </a:pP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b</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public class Square :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override</a:t>
            </a:r>
            <a:r>
              <a:rPr lang="en-US" sz="2400" b="1" noProof="1">
                <a:latin typeface="Consolas" pitchFamily="49" charset="0"/>
                <a:cs typeface="Consolas" pitchFamily="49" charset="0"/>
              </a:rPr>
              <a:t> double Area() {</a:t>
            </a:r>
            <a:br>
              <a:rPr lang="en-US" sz="2400" b="1" noProof="1">
                <a:latin typeface="Consolas" pitchFamily="49" charset="0"/>
                <a:cs typeface="Consolas" pitchFamily="49" charset="0"/>
              </a:rPr>
            </a:b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8139152" y="5036053"/>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22870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sp>
        <p:nvSpPr>
          <p:cNvPr id="9" name="Rectangle 8"/>
          <p:cNvSpPr>
            <a:spLocks noChangeArrowheads="1"/>
          </p:cNvSpPr>
          <p:nvPr/>
        </p:nvSpPr>
        <p:spPr bwMode="auto">
          <a:xfrm>
            <a:off x="703555" y="1890426"/>
            <a:ext cx="7529286"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static void Main()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Rectangle rect = new Rectangle(3.0, 4.0);</a:t>
            </a:r>
          </a:p>
          <a:p>
            <a:pPr>
              <a:spcAft>
                <a:spcPts val="600"/>
              </a:spcAft>
            </a:pPr>
            <a:r>
              <a:rPr lang="en-US" sz="2400" b="1" noProof="1">
                <a:latin typeface="Consolas" pitchFamily="49" charset="0"/>
                <a:cs typeface="Consolas" pitchFamily="49" charset="0"/>
              </a:rPr>
              <a:t>  Rectangle square = new Square(4.0);</a:t>
            </a:r>
          </a:p>
          <a:p>
            <a:pPr>
              <a:spcAft>
                <a:spcPts val="600"/>
              </a:spcAft>
            </a:pPr>
            <a:endParaRPr lang="en-US" sz="2400" b="1" noProof="1">
              <a:latin typeface="Consolas" pitchFamily="49" charset="0"/>
              <a:cs typeface="Consolas" pitchFamily="49" charset="0"/>
            </a:endParaRPr>
          </a:p>
          <a:p>
            <a:pPr>
              <a:spcAft>
                <a:spcPts val="600"/>
              </a:spcAft>
            </a:pPr>
            <a:r>
              <a:rPr lang="en-US" sz="2400" b="1" noProof="1">
                <a:latin typeface="Consolas" pitchFamily="49" charset="0"/>
                <a:cs typeface="Consolas" pitchFamily="49" charset="0"/>
              </a:rPr>
              <a:t>  Console.WriteLine(rect.Area());</a:t>
            </a:r>
          </a:p>
          <a:p>
            <a:pPr>
              <a:spcAft>
                <a:spcPts val="600"/>
              </a:spcAft>
            </a:pPr>
            <a:r>
              <a:rPr lang="en-US" sz="2400" b="1" noProof="1">
                <a:latin typeface="Consolas" pitchFamily="49" charset="0"/>
                <a:cs typeface="Consolas" pitchFamily="49" charset="0"/>
              </a:rPr>
              <a:t>  Console.WriteLine(square.Area());</a:t>
            </a:r>
          </a:p>
          <a:p>
            <a:pPr>
              <a:spcAft>
                <a:spcPts val="600"/>
              </a:spcAft>
            </a:pPr>
            <a:r>
              <a:rPr lang="en-US" sz="2400" b="1" noProof="1">
                <a:latin typeface="Consolas" pitchFamily="49" charset="0"/>
                <a:cs typeface="Consolas" pitchFamily="49" charset="0"/>
              </a:rPr>
              <a:t>}</a:t>
            </a:r>
          </a:p>
        </p:txBody>
      </p:sp>
      <p:sp>
        <p:nvSpPr>
          <p:cNvPr id="14" name="AutoShape 6"/>
          <p:cNvSpPr>
            <a:spLocks noChangeArrowheads="1"/>
          </p:cNvSpPr>
          <p:nvPr/>
        </p:nvSpPr>
        <p:spPr bwMode="auto">
          <a:xfrm>
            <a:off x="6096000" y="5082710"/>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grpSp>
        <p:nvGrpSpPr>
          <p:cNvPr id="4" name="Group 3"/>
          <p:cNvGrpSpPr/>
          <p:nvPr/>
        </p:nvGrpSpPr>
        <p:grpSpPr>
          <a:xfrm>
            <a:off x="3617912" y="1683841"/>
            <a:ext cx="4954588" cy="1802185"/>
            <a:chOff x="3617912" y="1683841"/>
            <a:chExt cx="4954588" cy="1802185"/>
          </a:xfrm>
        </p:grpSpPr>
        <p:sp>
          <p:nvSpPr>
            <p:cNvPr id="18" name="Rectangle 4"/>
            <p:cNvSpPr>
              <a:spLocks noChangeArrowheads="1"/>
            </p:cNvSpPr>
            <p:nvPr/>
          </p:nvSpPr>
          <p:spPr bwMode="auto">
            <a:xfrm>
              <a:off x="3619500"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Animal</a:t>
              </a:r>
            </a:p>
          </p:txBody>
        </p:sp>
        <p:sp>
          <p:nvSpPr>
            <p:cNvPr id="19" name="Rectangle 18"/>
            <p:cNvSpPr>
              <a:spLocks noChangeArrowheads="1"/>
            </p:cNvSpPr>
            <p:nvPr/>
          </p:nvSpPr>
          <p:spPr bwMode="auto">
            <a:xfrm>
              <a:off x="3619500"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FavouriteFood</a:t>
              </a:r>
            </a:p>
          </p:txBody>
        </p:sp>
        <p:sp>
          <p:nvSpPr>
            <p:cNvPr id="10" name="Rectangle 9"/>
            <p:cNvSpPr>
              <a:spLocks noChangeArrowheads="1"/>
            </p:cNvSpPr>
            <p:nvPr/>
          </p:nvSpPr>
          <p:spPr bwMode="auto">
            <a:xfrm>
              <a:off x="3617912"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+ExplainSelf():string</a:t>
              </a:r>
            </a:p>
          </p:txBody>
        </p:sp>
      </p:grpSp>
      <p:sp>
        <p:nvSpPr>
          <p:cNvPr id="11" name="Rectangle 4"/>
          <p:cNvSpPr>
            <a:spLocks noChangeArrowheads="1"/>
          </p:cNvSpPr>
          <p:nvPr/>
        </p:nvSpPr>
        <p:spPr bwMode="auto">
          <a:xfrm>
            <a:off x="8382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Cat</a:t>
            </a:r>
          </a:p>
        </p:txBody>
      </p:sp>
      <p:sp>
        <p:nvSpPr>
          <p:cNvPr id="14" name="Rectangle 13"/>
          <p:cNvSpPr>
            <a:spLocks noChangeArrowheads="1"/>
          </p:cNvSpPr>
          <p:nvPr/>
        </p:nvSpPr>
        <p:spPr bwMode="auto">
          <a:xfrm>
            <a:off x="8382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cxnSp>
        <p:nvCxnSpPr>
          <p:cNvPr id="6" name="Straight Arrow Connector 5"/>
          <p:cNvCxnSpPr>
            <a:cxnSpLocks/>
          </p:cNvCxnSpPr>
          <p:nvPr/>
        </p:nvCxnSpPr>
        <p:spPr>
          <a:xfrm flipV="1">
            <a:off x="4924933"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Dog</a:t>
            </a:r>
          </a:p>
        </p:txBody>
      </p:sp>
      <p:sp>
        <p:nvSpPr>
          <p:cNvPr id="15" name="Rectangle 14"/>
          <p:cNvSpPr>
            <a:spLocks noChangeArrowheads="1"/>
          </p:cNvSpPr>
          <p:nvPr/>
        </p:nvSpPr>
        <p:spPr bwMode="auto">
          <a:xfrm>
            <a:off x="64770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1661218" y="1291725"/>
            <a:ext cx="8905182" cy="48474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abstract class Animal { </a:t>
            </a:r>
            <a:br>
              <a:rPr lang="en-US" b="1" dirty="0"/>
            </a:br>
            <a:r>
              <a:rPr lang="en-US" b="1" dirty="0"/>
              <a:t>  </a:t>
            </a:r>
            <a:r>
              <a:rPr lang="en-US" b="1" dirty="0">
                <a:solidFill>
                  <a:srgbClr val="00B050"/>
                </a:solidFill>
              </a:rPr>
              <a:t>//Create Constructor</a:t>
            </a:r>
          </a:p>
          <a:p>
            <a:pPr>
              <a:spcAft>
                <a:spcPts val="600"/>
              </a:spcAft>
            </a:pPr>
            <a:r>
              <a:rPr lang="en-US" b="1" dirty="0"/>
              <a:t>  public string Name { get; private set; }</a:t>
            </a:r>
          </a:p>
          <a:p>
            <a:pPr>
              <a:spcAft>
                <a:spcPts val="600"/>
              </a:spcAft>
            </a:pPr>
            <a:r>
              <a:rPr lang="en-US" b="1" dirty="0"/>
              <a:t>  public string FavouriteFood { get; private set; }</a:t>
            </a:r>
          </a:p>
          <a:p>
            <a:pPr>
              <a:spcAft>
                <a:spcPts val="600"/>
              </a:spcAft>
            </a:pPr>
            <a:r>
              <a:rPr lang="en-US" b="1" dirty="0"/>
              <a:t>  public virtual string </a:t>
            </a:r>
            <a:r>
              <a:rPr lang="en-US" b="1" dirty="0" err="1"/>
              <a:t>ExplainSelf</a:t>
            </a:r>
            <a:r>
              <a:rPr lang="en-US" b="1" dirty="0"/>
              <a:t>()</a:t>
            </a:r>
            <a:r>
              <a:rPr lang="bg-BG" b="1" dirty="0"/>
              <a:t> </a:t>
            </a:r>
            <a:r>
              <a:rPr lang="en-US" b="1" dirty="0"/>
              <a:t>{</a:t>
            </a:r>
          </a:p>
          <a:p>
            <a:pPr>
              <a:spcAft>
                <a:spcPts val="600"/>
              </a:spcAft>
            </a:pPr>
            <a:r>
              <a:rPr lang="en-US" b="1" dirty="0"/>
              <a:t>    return string.Format(</a:t>
            </a:r>
          </a:p>
          <a:p>
            <a:pPr>
              <a:spcAft>
                <a:spcPts val="600"/>
              </a:spcAft>
            </a:pPr>
            <a:r>
              <a:rPr lang="en-US" b="1" dirty="0"/>
              <a:t>      "I am {0} and my favourite food is {1}",</a:t>
            </a:r>
          </a:p>
          <a:p>
            <a:pPr>
              <a:spcAft>
                <a:spcPts val="600"/>
              </a:spcAft>
            </a:pPr>
            <a:r>
              <a:rPr lang="en-US" b="1" dirty="0"/>
              <a:t>      this.Name,</a:t>
            </a:r>
          </a:p>
          <a:p>
            <a:pPr>
              <a:spcAft>
                <a:spcPts val="600"/>
              </a:spcAft>
            </a:pPr>
            <a:r>
              <a:rPr lang="en-US" b="1" dirty="0"/>
              <a:t>      </a:t>
            </a:r>
            <a:r>
              <a:rPr lang="en-US" b="1" dirty="0" err="1"/>
              <a:t>this.FavouriteFood</a:t>
            </a:r>
            <a:r>
              <a:rPr lang="en-US" b="1" dirty="0"/>
              <a:t>);</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1300000" y="1294837"/>
            <a:ext cx="9716341" cy="447814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Dog : Animal</a:t>
            </a:r>
          </a:p>
          <a:p>
            <a:pPr>
              <a:spcAft>
                <a:spcPts val="600"/>
              </a:spcAft>
            </a:pPr>
            <a:r>
              <a:rPr lang="en-US" b="1" dirty="0"/>
              <a:t>{</a:t>
            </a:r>
          </a:p>
          <a:p>
            <a:pPr>
              <a:spcAft>
                <a:spcPts val="600"/>
              </a:spcAft>
            </a:pPr>
            <a:r>
              <a:rPr lang="en-US" b="1" dirty="0"/>
              <a:t>  public Dog(string name, string favouriteFood)</a:t>
            </a:r>
          </a:p>
          <a:p>
            <a:pPr>
              <a:spcAft>
                <a:spcPts val="600"/>
              </a:spcAft>
            </a:pPr>
            <a:r>
              <a:rPr lang="en-US" b="1" dirty="0"/>
              <a:t>    : base(name, </a:t>
            </a:r>
            <a:r>
              <a:rPr lang="en-US" b="1" dirty="0" err="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"DJAAF";</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300000" y="1294837"/>
            <a:ext cx="9716341" cy="447814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Cat : Animal</a:t>
            </a:r>
          </a:p>
          <a:p>
            <a:pPr>
              <a:spcAft>
                <a:spcPts val="600"/>
              </a:spcAft>
            </a:pPr>
            <a:r>
              <a:rPr lang="en-US" b="1" dirty="0"/>
              <a:t>{</a:t>
            </a:r>
          </a:p>
          <a:p>
            <a:pPr>
              <a:spcAft>
                <a:spcPts val="600"/>
              </a:spcAft>
            </a:pPr>
            <a:r>
              <a:rPr lang="en-US" b="1" dirty="0"/>
              <a:t>  public Cat(string name, string favouriteFood)</a:t>
            </a:r>
          </a:p>
          <a:p>
            <a:pPr>
              <a:spcAft>
                <a:spcPts val="600"/>
              </a:spcAft>
            </a:pPr>
            <a:r>
              <a:rPr lang="en-US" b="1" dirty="0"/>
              <a:t>    : base(name, </a:t>
            </a:r>
            <a:r>
              <a:rPr lang="en-US" b="1" dirty="0" err="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"MEEOW";</a:t>
            </a:r>
          </a:p>
          <a:p>
            <a:pPr>
              <a:spcAft>
                <a:spcPts val="600"/>
              </a:spcAft>
            </a:pPr>
            <a:r>
              <a:rPr lang="en-US" b="1" dirty="0"/>
              <a:t>  }</a:t>
            </a:r>
          </a:p>
          <a:p>
            <a:pPr>
              <a:spcAft>
                <a:spcPts val="600"/>
              </a:spcAft>
            </a:pPr>
            <a:r>
              <a:rPr lang="en-US" b="1" dirty="0"/>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1996026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rPr>
              <a:t>virtual</a:t>
            </a:r>
            <a:r>
              <a:rPr lang="en-US" dirty="0"/>
              <a:t> keyword</a:t>
            </a:r>
          </a:p>
          <a:p>
            <a:pPr>
              <a:spcBef>
                <a:spcPts val="1200"/>
              </a:spcBef>
            </a:pPr>
            <a:r>
              <a:rPr lang="en-US" dirty="0"/>
              <a:t>Overriding method must have the </a:t>
            </a:r>
            <a:r>
              <a:rPr lang="en-US" b="1" dirty="0">
                <a:solidFill>
                  <a:schemeClr val="bg1"/>
                </a:solidFill>
              </a:rPr>
              <a:t>abstract</a:t>
            </a:r>
            <a:r>
              <a:rPr lang="en-US" dirty="0"/>
              <a:t> or </a:t>
            </a:r>
            <a:r>
              <a:rPr lang="en-US" b="1" dirty="0">
                <a:solidFill>
                  <a:schemeClr val="bg1"/>
                </a:solidFill>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28</a:t>
            </a:fld>
            <a:endParaRPr lang="en-US"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noProof="1">
                <a:cs typeface="Consolas" panose="020B0609020204030204" pitchFamily="49" charset="0"/>
              </a:rPr>
              <a:t>Abstract Classes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sp>
        <p:nvSpPr>
          <p:cNvPr id="3" name="Cloud 2">
            <a:extLst>
              <a:ext uri="{FF2B5EF4-FFF2-40B4-BE49-F238E27FC236}">
                <a16:creationId xmlns:a16="http://schemas.microsoft.com/office/drawing/2014/main" id="{2AE1E29C-7B9A-4EBF-8D6C-F8CE16735AFB}"/>
              </a:ext>
            </a:extLst>
          </p:cNvPr>
          <p:cNvSpPr/>
          <p:nvPr/>
        </p:nvSpPr>
        <p:spPr bwMode="auto">
          <a:xfrm>
            <a:off x="5341398" y="1148441"/>
            <a:ext cx="1509204"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2879" y="2736850"/>
            <a:ext cx="1017037"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65" y="2833335"/>
            <a:ext cx="1119674"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357" y="2311416"/>
            <a:ext cx="219648"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997" y="2311416"/>
            <a:ext cx="208383"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51082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fund-csharp</a:t>
            </a:r>
            <a:endParaRPr lang="en-US" noProof="1"/>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br>
              <a:rPr lang="en-US" dirty="0"/>
            </a:br>
            <a:r>
              <a:rPr lang="en-US" b="1" dirty="0">
                <a:solidFill>
                  <a:schemeClr val="bg1"/>
                </a:solidFill>
              </a:rPr>
              <a:t>abstract methods</a:t>
            </a:r>
            <a:r>
              <a:rPr lang="en-US" dirty="0">
                <a:solidFill>
                  <a:schemeClr val="tx2">
                    <a:lumMod val="75000"/>
                  </a:schemeClr>
                </a:solidFill>
              </a:rPr>
              <a:t>.</a:t>
            </a:r>
          </a:p>
          <a:p>
            <a:r>
              <a:rPr lang="en-US" dirty="0"/>
              <a:t>If it has at least one abstract method, it must be 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30</a:t>
            </a:fld>
            <a:endParaRPr lang="en-US" dirty="0"/>
          </a:p>
        </p:txBody>
      </p:sp>
      <p:sp>
        <p:nvSpPr>
          <p:cNvPr id="8" name="Text Placeholder 5"/>
          <p:cNvSpPr txBox="1">
            <a:spLocks/>
          </p:cNvSpPr>
          <p:nvPr/>
        </p:nvSpPr>
        <p:spPr>
          <a:xfrm>
            <a:off x="2531120" y="1806266"/>
            <a:ext cx="8490859"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 </a:t>
            </a:r>
            <a:r>
              <a:rPr lang="en-US" sz="2400" b="1" dirty="0">
                <a:solidFill>
                  <a:schemeClr val="bg1"/>
                </a:solidFill>
              </a:rPr>
              <a:t>abstract</a:t>
            </a:r>
            <a:r>
              <a:rPr lang="en-US" sz="2400" b="1" dirty="0"/>
              <a:t> class Shape {} </a:t>
            </a:r>
          </a:p>
          <a:p>
            <a:r>
              <a:rPr lang="en-US" sz="2400" b="1" dirty="0"/>
              <a:t>public class Circle : Shape {}</a:t>
            </a:r>
          </a:p>
          <a:p>
            <a:r>
              <a:rPr lang="en-US" sz="2400" b="1" dirty="0">
                <a:solidFill>
                  <a:schemeClr val="bg1"/>
                </a:solidFill>
              </a:rPr>
              <a:t>Shape</a:t>
            </a:r>
            <a:r>
              <a:rPr lang="en-US" sz="2400" b="1" dirty="0"/>
              <a:t> shape = </a:t>
            </a:r>
            <a:r>
              <a:rPr lang="en-US" sz="2400" b="1" dirty="0">
                <a:solidFill>
                  <a:schemeClr val="bg1"/>
                </a:solidFill>
              </a:rPr>
              <a:t>new Shape(); </a:t>
            </a:r>
            <a:r>
              <a:rPr lang="en-US" sz="2400" b="1" i="1" dirty="0">
                <a:solidFill>
                  <a:schemeClr val="accent2"/>
                </a:solidFill>
              </a:rPr>
              <a:t>// Compile time error</a:t>
            </a:r>
          </a:p>
          <a:p>
            <a:r>
              <a:rPr lang="en-US" sz="2400" b="1" dirty="0">
                <a:solidFill>
                  <a:schemeClr val="bg1"/>
                </a:solidFill>
              </a:rPr>
              <a:t>Shape</a:t>
            </a:r>
            <a:r>
              <a:rPr lang="en-US" sz="2400" b="1" dirty="0"/>
              <a:t> circle = </a:t>
            </a:r>
            <a:r>
              <a:rPr lang="en-US" sz="2400" b="1" dirty="0">
                <a:solidFill>
                  <a:schemeClr val="bg1"/>
                </a:solidFill>
              </a:rPr>
              <a:t>new Circle(); </a:t>
            </a:r>
            <a:r>
              <a:rPr lang="en-US" sz="2400" b="1" i="1" dirty="0">
                <a:solidFill>
                  <a:schemeClr val="accent2"/>
                </a:solidFill>
              </a:rPr>
              <a:t>//</a:t>
            </a:r>
            <a:r>
              <a:rPr lang="en-US" sz="2400" b="1" dirty="0"/>
              <a:t> </a:t>
            </a:r>
            <a:r>
              <a:rPr lang="en-US" sz="2400" b="1" i="1" dirty="0">
                <a:solidFill>
                  <a:schemeClr val="accent2"/>
                </a:solidFill>
              </a:rPr>
              <a:t>Polymorphism</a:t>
            </a:r>
          </a:p>
        </p:txBody>
      </p:sp>
    </p:spTree>
    <p:extLst>
      <p:ext uri="{BB962C8B-B14F-4D97-AF65-F5344CB8AC3E}">
        <p14:creationId xmlns:p14="http://schemas.microsoft.com/office/powerpoint/2010/main" val="124602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 Elements</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31</a:t>
            </a:fld>
            <a:endParaRPr lang="en-US" dirty="0"/>
          </a:p>
        </p:txBody>
      </p:sp>
      <p:sp>
        <p:nvSpPr>
          <p:cNvPr id="5" name="Rectangle 4"/>
          <p:cNvSpPr>
            <a:spLocks noChangeArrowheads="1"/>
          </p:cNvSpPr>
          <p:nvPr/>
        </p:nvSpPr>
        <p:spPr bwMode="auto">
          <a:xfrm>
            <a:off x="856339" y="1366031"/>
            <a:ext cx="10591800"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public abstract class Shape</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private Point </a:t>
            </a:r>
            <a:r>
              <a:rPr lang="en-US" sz="2800" b="1" noProof="1">
                <a:latin typeface="Consolas" pitchFamily="49" charset="0"/>
                <a:cs typeface="Consolas" pitchFamily="49" charset="0"/>
              </a:rPr>
              <a:t>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protected Shape</a:t>
            </a:r>
            <a:r>
              <a:rPr lang="en-US" sz="2800" b="1" noProof="1">
                <a:latin typeface="Consolas" pitchFamily="49" charset="0"/>
                <a:cs typeface="Consolas" pitchFamily="49" charset="0"/>
              </a:rPr>
              <a:t>(Point startPoint)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this.startPoint = 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public Point StartPoint() </a:t>
            </a:r>
            <a:r>
              <a:rPr lang="en-US" sz="2800" b="1" noProof="1">
                <a:latin typeface="Consolas" pitchFamily="49" charset="0"/>
                <a:cs typeface="Consolas" pitchFamily="49" charset="0"/>
              </a:rPr>
              <a:t>=&gt; this.startPoint;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void Draw();</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p:txBody>
      </p:sp>
      <p:sp>
        <p:nvSpPr>
          <p:cNvPr id="9" name="AutoShape 6"/>
          <p:cNvSpPr>
            <a:spLocks noChangeArrowheads="1"/>
          </p:cNvSpPr>
          <p:nvPr/>
        </p:nvSpPr>
        <p:spPr bwMode="auto">
          <a:xfrm>
            <a:off x="6432764" y="1819922"/>
            <a:ext cx="2156717" cy="512928"/>
          </a:xfrm>
          <a:prstGeom prst="wedgeRoundRectCallout">
            <a:avLst>
              <a:gd name="adj1" fmla="val -58123"/>
              <a:gd name="adj2" fmla="val 4678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have fields</a:t>
            </a:r>
            <a:endParaRPr lang="bg-BG" sz="2400" b="1" dirty="0">
              <a:solidFill>
                <a:schemeClr val="bg2"/>
              </a:solidFill>
            </a:endParaRPr>
          </a:p>
        </p:txBody>
      </p:sp>
      <p:sp>
        <p:nvSpPr>
          <p:cNvPr id="10" name="AutoShape 6"/>
          <p:cNvSpPr>
            <a:spLocks noChangeArrowheads="1"/>
          </p:cNvSpPr>
          <p:nvPr/>
        </p:nvSpPr>
        <p:spPr bwMode="auto">
          <a:xfrm>
            <a:off x="8165530" y="2715477"/>
            <a:ext cx="2932020" cy="587690"/>
          </a:xfrm>
          <a:prstGeom prst="wedgeRoundRectCallout">
            <a:avLst>
              <a:gd name="adj1" fmla="val -55469"/>
              <a:gd name="adj2" fmla="val -2024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have constructor</a:t>
            </a:r>
            <a:endParaRPr lang="bg-BG" sz="2400" b="1" dirty="0">
              <a:solidFill>
                <a:schemeClr val="bg2"/>
              </a:solidFill>
            </a:endParaRPr>
          </a:p>
        </p:txBody>
      </p:sp>
      <p:sp>
        <p:nvSpPr>
          <p:cNvPr id="11" name="AutoShape 6"/>
          <p:cNvSpPr>
            <a:spLocks noChangeArrowheads="1"/>
          </p:cNvSpPr>
          <p:nvPr/>
        </p:nvSpPr>
        <p:spPr bwMode="auto">
          <a:xfrm>
            <a:off x="8686012" y="4993056"/>
            <a:ext cx="2649649" cy="587690"/>
          </a:xfrm>
          <a:prstGeom prst="wedgeRoundRectCallout">
            <a:avLst>
              <a:gd name="adj1" fmla="val -55363"/>
              <a:gd name="adj2" fmla="val -5336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have methods </a:t>
            </a:r>
          </a:p>
        </p:txBody>
      </p:sp>
      <p:sp>
        <p:nvSpPr>
          <p:cNvPr id="12" name="AutoShape 6"/>
          <p:cNvSpPr>
            <a:spLocks noChangeArrowheads="1"/>
          </p:cNvSpPr>
          <p:nvPr/>
        </p:nvSpPr>
        <p:spPr bwMode="auto">
          <a:xfrm>
            <a:off x="4230394" y="5491969"/>
            <a:ext cx="3935136" cy="503520"/>
          </a:xfrm>
          <a:prstGeom prst="wedgeRoundRectCallout">
            <a:avLst>
              <a:gd name="adj1" fmla="val -54427"/>
              <a:gd name="adj2" fmla="val -5117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chemeClr val="bg2"/>
                </a:solidFill>
              </a:rPr>
              <a:t>Implemented by child classes</a:t>
            </a:r>
          </a:p>
        </p:txBody>
      </p:sp>
    </p:spTree>
    <p:extLst>
      <p:ext uri="{BB962C8B-B14F-4D97-AF65-F5344CB8AC3E}">
        <p14:creationId xmlns:p14="http://schemas.microsoft.com/office/powerpoint/2010/main" val="3123220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32</a:t>
            </a:fld>
            <a:endParaRPr lang="en-US" dirty="0"/>
          </a:p>
        </p:txBody>
      </p:sp>
      <p:grpSp>
        <p:nvGrpSpPr>
          <p:cNvPr id="6" name="Group 5"/>
          <p:cNvGrpSpPr/>
          <p:nvPr/>
        </p:nvGrpSpPr>
        <p:grpSpPr>
          <a:xfrm>
            <a:off x="4359165" y="1356637"/>
            <a:ext cx="3473670" cy="2258514"/>
            <a:chOff x="3276600" y="1069853"/>
            <a:chExt cx="5424600" cy="2258514"/>
          </a:xfrm>
        </p:grpSpPr>
        <p:grpSp>
          <p:nvGrpSpPr>
            <p:cNvPr id="4" name="Group 3"/>
            <p:cNvGrpSpPr/>
            <p:nvPr/>
          </p:nvGrpSpPr>
          <p:grpSpPr>
            <a:xfrm>
              <a:off x="3276600" y="1069853"/>
              <a:ext cx="5424600" cy="1376552"/>
              <a:chOff x="3276600" y="1107032"/>
              <a:chExt cx="5424600" cy="1376552"/>
            </a:xfrm>
          </p:grpSpPr>
          <p:sp>
            <p:nvSpPr>
              <p:cNvPr id="18" name="Rectangle 4"/>
              <p:cNvSpPr>
                <a:spLocks noChangeArrowheads="1"/>
              </p:cNvSpPr>
              <p:nvPr/>
            </p:nvSpPr>
            <p:spPr bwMode="auto">
              <a:xfrm>
                <a:off x="3276600"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Shape</a:t>
                </a:r>
              </a:p>
            </p:txBody>
          </p:sp>
          <p:sp>
            <p:nvSpPr>
              <p:cNvPr id="19" name="Rectangle 18"/>
              <p:cNvSpPr>
                <a:spLocks noChangeArrowheads="1"/>
              </p:cNvSpPr>
              <p:nvPr/>
            </p:nvSpPr>
            <p:spPr bwMode="auto">
              <a:xfrm>
                <a:off x="3276600"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grpSp>
        <p:sp>
          <p:nvSpPr>
            <p:cNvPr id="10" name="Rectangle 9"/>
            <p:cNvSpPr>
              <a:spLocks noChangeArrowheads="1"/>
            </p:cNvSpPr>
            <p:nvPr/>
          </p:nvSpPr>
          <p:spPr bwMode="auto">
            <a:xfrm>
              <a:off x="3276600" y="2483584"/>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7" name="Group 6"/>
          <p:cNvGrpSpPr/>
          <p:nvPr/>
        </p:nvGrpSpPr>
        <p:grpSpPr>
          <a:xfrm>
            <a:off x="1012054" y="4096661"/>
            <a:ext cx="3538492" cy="2194918"/>
            <a:chOff x="609600" y="4343400"/>
            <a:chExt cx="4343400" cy="2194918"/>
          </a:xfrm>
        </p:grpSpPr>
        <p:sp>
          <p:nvSpPr>
            <p:cNvPr id="12" name="Rectangle 4"/>
            <p:cNvSpPr>
              <a:spLocks noChangeArrowheads="1"/>
            </p:cNvSpPr>
            <p:nvPr/>
          </p:nvSpPr>
          <p:spPr bwMode="auto">
            <a:xfrm>
              <a:off x="609600"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Rectangle</a:t>
              </a:r>
            </a:p>
          </p:txBody>
        </p:sp>
        <p:sp>
          <p:nvSpPr>
            <p:cNvPr id="13" name="Rectangle 12"/>
            <p:cNvSpPr>
              <a:spLocks noChangeArrowheads="1"/>
            </p:cNvSpPr>
            <p:nvPr/>
          </p:nvSpPr>
          <p:spPr bwMode="auto">
            <a:xfrm>
              <a:off x="609600"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8" name="Group 7"/>
          <p:cNvGrpSpPr/>
          <p:nvPr/>
        </p:nvGrpSpPr>
        <p:grpSpPr>
          <a:xfrm>
            <a:off x="7711590" y="4096661"/>
            <a:ext cx="3468356" cy="1803117"/>
            <a:chOff x="7230525" y="4343400"/>
            <a:chExt cx="4343400" cy="1803117"/>
          </a:xfrm>
        </p:grpSpPr>
        <p:sp>
          <p:nvSpPr>
            <p:cNvPr id="20" name="Rectangle 4"/>
            <p:cNvSpPr>
              <a:spLocks noChangeArrowheads="1"/>
            </p:cNvSpPr>
            <p:nvPr/>
          </p:nvSpPr>
          <p:spPr bwMode="auto">
            <a:xfrm>
              <a:off x="7230525"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Circle</a:t>
              </a:r>
            </a:p>
          </p:txBody>
        </p:sp>
        <p:sp>
          <p:nvSpPr>
            <p:cNvPr id="21" name="Rectangle 20"/>
            <p:cNvSpPr>
              <a:spLocks noChangeArrowheads="1"/>
            </p:cNvSpPr>
            <p:nvPr/>
          </p:nvSpPr>
          <p:spPr bwMode="auto">
            <a:xfrm>
              <a:off x="7230525" y="4824681"/>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474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sp>
        <p:nvSpPr>
          <p:cNvPr id="9" name="Bent Arrow 8"/>
          <p:cNvSpPr/>
          <p:nvPr/>
        </p:nvSpPr>
        <p:spPr>
          <a:xfrm rot="5400000">
            <a:off x="805807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8" name="Bent Arrow 27"/>
          <p:cNvSpPr/>
          <p:nvPr/>
        </p:nvSpPr>
        <p:spPr>
          <a:xfrm rot="16200000" flipH="1">
            <a:off x="332011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7D88D088-EB69-44AD-BEAA-9DAF451D2F54}"/>
              </a:ext>
            </a:extLst>
          </p:cNvPr>
          <p:cNvSpPr txBox="1"/>
          <p:nvPr/>
        </p:nvSpPr>
        <p:spPr>
          <a:xfrm>
            <a:off x="760412" y="6402736"/>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271122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33</a:t>
            </a:fld>
            <a:endParaRPr lang="en-US" dirty="0"/>
          </a:p>
        </p:txBody>
      </p:sp>
      <p:sp>
        <p:nvSpPr>
          <p:cNvPr id="11" name="Text Placeholder 5"/>
          <p:cNvSpPr txBox="1">
            <a:spLocks/>
          </p:cNvSpPr>
          <p:nvPr/>
        </p:nvSpPr>
        <p:spPr>
          <a:xfrm>
            <a:off x="1711668" y="1321511"/>
            <a:ext cx="8985924"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a:t>
            </a:r>
            <a:r>
              <a:rPr lang="en-US" sz="2600" dirty="0">
                <a:solidFill>
                  <a:schemeClr val="bg1"/>
                </a:solidFill>
                <a:effectLst/>
              </a:rPr>
              <a:t>abstract</a:t>
            </a:r>
            <a:r>
              <a:rPr lang="en-US" sz="2600" dirty="0">
                <a:solidFill>
                  <a:schemeClr val="tx1"/>
                </a:solidFill>
                <a:effectLst/>
              </a:rPr>
              <a:t> class Shape</a:t>
            </a:r>
          </a:p>
          <a:p>
            <a:r>
              <a:rPr lang="en-US" sz="2600" dirty="0">
                <a:solidFill>
                  <a:schemeClr val="tx1"/>
                </a:solidFill>
                <a:effectLst/>
              </a:rPr>
              <a:t>{</a:t>
            </a: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CalculatePerimeter();</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CalculateArea();</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virtual</a:t>
            </a:r>
            <a:r>
              <a:rPr lang="en-US" sz="2600" dirty="0">
                <a:solidFill>
                  <a:schemeClr val="tx1"/>
                </a:solidFill>
                <a:effectLst/>
              </a:rPr>
              <a:t> string Draw()</a:t>
            </a:r>
          </a:p>
          <a:p>
            <a:r>
              <a:rPr lang="en-US" sz="2600" dirty="0">
                <a:solidFill>
                  <a:schemeClr val="tx1"/>
                </a:solidFill>
                <a:effectLst/>
              </a:rPr>
              <a:t>    {</a:t>
            </a:r>
          </a:p>
          <a:p>
            <a:r>
              <a:rPr lang="en-US" sz="2600" dirty="0">
                <a:solidFill>
                  <a:schemeClr val="tx1"/>
                </a:solidFill>
                <a:effectLst/>
              </a:rPr>
              <a:t>        return "Drawing ";</a:t>
            </a:r>
          </a:p>
          <a:p>
            <a:r>
              <a:rPr lang="en-US" sz="2600" dirty="0">
                <a:solidFill>
                  <a:schemeClr val="tx1"/>
                </a:solidFill>
                <a:effectLst/>
              </a:rPr>
              <a:t>    }</a:t>
            </a:r>
          </a:p>
          <a:p>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2231598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34</a:t>
            </a:fld>
            <a:endParaRPr lang="en-US" dirty="0"/>
          </a:p>
        </p:txBody>
      </p:sp>
      <p:sp>
        <p:nvSpPr>
          <p:cNvPr id="11" name="Text Placeholder 5"/>
          <p:cNvSpPr txBox="1">
            <a:spLocks/>
          </p:cNvSpPr>
          <p:nvPr/>
        </p:nvSpPr>
        <p:spPr>
          <a:xfrm>
            <a:off x="1986876" y="1321511"/>
            <a:ext cx="8435508"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Rectangle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2 + </a:t>
            </a:r>
            <a:r>
              <a:rPr lang="en-US" sz="2600" dirty="0" err="1">
                <a:solidFill>
                  <a:schemeClr val="bg1"/>
                </a:solidFill>
                <a:effectLst/>
              </a:rPr>
              <a:t>this.sideB</a:t>
            </a:r>
            <a:r>
              <a:rPr lang="en-US" sz="2600" dirty="0">
                <a:solidFill>
                  <a:schemeClr val="bg1"/>
                </a:solidFill>
                <a:effectLst/>
              </a:rPr>
              <a:t> * 2;</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a:t>
            </a:r>
            <a:r>
              <a:rPr lang="en-US" sz="2600" dirty="0" err="1">
                <a:solidFill>
                  <a:schemeClr val="bg1"/>
                </a:solidFill>
                <a:effectLst/>
              </a:rPr>
              <a:t>this.sideB</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"Rectangle";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412227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1534114" y="1321511"/>
            <a:ext cx="9341032"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Circle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2 *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"Circle";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1811679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85000" lnSpcReduction="20000"/>
          </a:bodyPr>
          <a:lstStyle/>
          <a:p>
            <a:r>
              <a:rPr lang="en-US" dirty="0"/>
              <a:t>Modifier </a:t>
            </a:r>
            <a:r>
              <a:rPr lang="en-US" b="1" dirty="0">
                <a:solidFill>
                  <a:schemeClr val="bg1"/>
                </a:solidFill>
              </a:rPr>
              <a:t>prevents</a:t>
            </a:r>
            <a:r>
              <a:rPr lang="en-US" dirty="0"/>
              <a:t> other classes from </a:t>
            </a:r>
            <a:r>
              <a:rPr lang="en-US" b="1" dirty="0">
                <a:solidFill>
                  <a:schemeClr val="bg1"/>
                </a:solidFill>
              </a:rPr>
              <a:t>inheriting</a:t>
            </a:r>
            <a:r>
              <a:rPr lang="en-US" dirty="0"/>
              <a:t> from it</a:t>
            </a:r>
            <a:endParaRPr lang="en-US" dirty="0">
              <a:solidFill>
                <a:schemeClr val="tx2">
                  <a:lumMod val="75000"/>
                </a:schemeClr>
              </a:solidFill>
            </a:endParaRPr>
          </a:p>
          <a:p>
            <a:endParaRPr lang="bg-BG" dirty="0"/>
          </a:p>
          <a:p>
            <a:endParaRPr lang="en-US" dirty="0"/>
          </a:p>
          <a:p>
            <a:endParaRPr lang="en-US" dirty="0"/>
          </a:p>
          <a:p>
            <a:endParaRPr lang="en-US" dirty="0"/>
          </a:p>
          <a:p>
            <a:endParaRPr lang="en-US" dirty="0"/>
          </a:p>
          <a:p>
            <a:pPr marL="0" indent="0">
              <a:buNone/>
            </a:pPr>
            <a:endParaRPr lang="en-US" dirty="0"/>
          </a:p>
          <a:p>
            <a:pPr>
              <a:buClr>
                <a:schemeClr val="tx1"/>
              </a:buClr>
            </a:pPr>
            <a:endParaRPr lang="en-US" b="1" dirty="0">
              <a:solidFill>
                <a:schemeClr val="bg1"/>
              </a:solidFill>
            </a:endParaRPr>
          </a:p>
          <a:p>
            <a:pPr>
              <a:buClr>
                <a:schemeClr val="tx1"/>
              </a:buClr>
            </a:pPr>
            <a:r>
              <a:rPr lang="en-US" b="1" dirty="0">
                <a:solidFill>
                  <a:schemeClr val="bg1"/>
                </a:solidFill>
              </a:rPr>
              <a:t>Allows</a:t>
            </a:r>
            <a:r>
              <a:rPr lang="en-US" dirty="0"/>
              <a:t> classes </a:t>
            </a:r>
            <a:r>
              <a:rPr lang="en-US" b="1" dirty="0">
                <a:solidFill>
                  <a:schemeClr val="bg1"/>
                </a:solidFill>
              </a:rPr>
              <a:t>to derive from your class </a:t>
            </a:r>
            <a:r>
              <a:rPr lang="en-US" dirty="0"/>
              <a:t>and </a:t>
            </a:r>
            <a:r>
              <a:rPr lang="en-US" b="1" dirty="0">
                <a:solidFill>
                  <a:schemeClr val="bg1"/>
                </a:solidFill>
              </a:rPr>
              <a:t>prevent</a:t>
            </a:r>
            <a:r>
              <a:rPr lang="en-US" dirty="0"/>
              <a:t> them from </a:t>
            </a:r>
            <a:br>
              <a:rPr lang="en-US" dirty="0"/>
            </a:br>
            <a:r>
              <a:rPr lang="en-US" dirty="0">
                <a:solidFill>
                  <a:schemeClr val="tx2">
                    <a:lumMod val="75000"/>
                  </a:schemeClr>
                </a:solidFill>
              </a:rPr>
              <a:t>overriding</a:t>
            </a:r>
            <a:r>
              <a:rPr lang="en-US" dirty="0"/>
              <a:t> specific </a:t>
            </a:r>
            <a:r>
              <a:rPr lang="en-US" b="1" dirty="0">
                <a:solidFill>
                  <a:schemeClr val="bg1"/>
                </a:solidFill>
              </a:rPr>
              <a:t>virtual methods </a:t>
            </a:r>
            <a:r>
              <a:rPr lang="en-US" dirty="0"/>
              <a:t>or properties</a:t>
            </a:r>
            <a:endParaRPr lang="bg-BG" dirty="0">
              <a:solidFill>
                <a:schemeClr val="tx2">
                  <a:lumMod val="75000"/>
                </a:schemeClr>
              </a:solidFill>
            </a:endParaRPr>
          </a:p>
          <a:p>
            <a:endParaRPr lang="bg-BG" dirty="0"/>
          </a:p>
        </p:txBody>
      </p:sp>
      <p:sp>
        <p:nvSpPr>
          <p:cNvPr id="4" name="Title 3"/>
          <p:cNvSpPr>
            <a:spLocks noGrp="1"/>
          </p:cNvSpPr>
          <p:nvPr>
            <p:ph type="title"/>
          </p:nvPr>
        </p:nvSpPr>
        <p:spPr/>
        <p:txBody>
          <a:bodyPr/>
          <a:lstStyle/>
          <a:p>
            <a:r>
              <a:rPr lang="en-US"/>
              <a:t>Keyword - </a:t>
            </a:r>
            <a:r>
              <a:rPr lang="en-US">
                <a:latin typeface="Consolas" panose="020B0609020204030204" pitchFamily="49" charset="0"/>
              </a:rPr>
              <a:t>sealed</a:t>
            </a:r>
            <a:endParaRPr lang="en-US" dirty="0">
              <a:latin typeface="Consolas" panose="020B0609020204030204" pitchFamily="49" charset="0"/>
            </a:endParaRP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36</a:t>
            </a:fld>
            <a:endParaRPr lang="en-US" dirty="0"/>
          </a:p>
        </p:txBody>
      </p:sp>
      <p:sp>
        <p:nvSpPr>
          <p:cNvPr id="6" name="Rectangle 5"/>
          <p:cNvSpPr>
            <a:spLocks noChangeArrowheads="1"/>
          </p:cNvSpPr>
          <p:nvPr/>
        </p:nvSpPr>
        <p:spPr bwMode="auto">
          <a:xfrm>
            <a:off x="828467" y="1712481"/>
            <a:ext cx="9753716" cy="118494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abstract class Shape {}</a:t>
            </a:r>
          </a:p>
          <a:p>
            <a:pPr fontAlgn="base">
              <a:spcAft>
                <a:spcPts val="300"/>
              </a:spcAft>
            </a:pPr>
            <a:r>
              <a:rPr lang="en-US" sz="2200" b="1" noProof="1">
                <a:latin typeface="Consolas" pitchFamily="49" charset="0"/>
                <a:cs typeface="Consolas" pitchFamily="49" charset="0"/>
              </a:rPr>
              <a:t>public </a:t>
            </a:r>
            <a:r>
              <a:rPr lang="en-US" sz="2200" b="1" noProof="1">
                <a:solidFill>
                  <a:schemeClr val="bg1"/>
                </a:solidFill>
                <a:latin typeface="Consolas" pitchFamily="49" charset="0"/>
                <a:cs typeface="Consolas" pitchFamily="49" charset="0"/>
              </a:rPr>
              <a:t>sealed</a:t>
            </a:r>
            <a:r>
              <a:rPr lang="en-US" sz="2200" b="1" noProof="1">
                <a:latin typeface="Consolas" pitchFamily="49" charset="0"/>
                <a:cs typeface="Consolas" pitchFamily="49" charset="0"/>
              </a:rPr>
              <a:t> class Rectangle : Shape {}</a:t>
            </a:r>
          </a:p>
          <a:p>
            <a:pPr fontAlgn="base">
              <a:spcAft>
                <a:spcPts val="300"/>
              </a:spcAft>
            </a:pPr>
            <a:r>
              <a:rPr lang="en-US" sz="2200" b="1" noProof="1">
                <a:latin typeface="Consolas" pitchFamily="49" charset="0"/>
                <a:cs typeface="Consolas" pitchFamily="49" charset="0"/>
              </a:rPr>
              <a:t>public class Sqaure : Rectangle {}       </a:t>
            </a:r>
            <a:r>
              <a:rPr lang="en-US" sz="2200" b="1" i="1" noProof="1">
                <a:solidFill>
                  <a:schemeClr val="accent2"/>
                </a:solidFill>
                <a:latin typeface="Consolas" pitchFamily="49" charset="0"/>
                <a:cs typeface="Consolas" pitchFamily="49" charset="0"/>
              </a:rPr>
              <a:t>// Compile time error</a:t>
            </a:r>
          </a:p>
        </p:txBody>
      </p:sp>
      <p:sp>
        <p:nvSpPr>
          <p:cNvPr id="9" name="Rectangle 8">
            <a:extLst>
              <a:ext uri="{FF2B5EF4-FFF2-40B4-BE49-F238E27FC236}">
                <a16:creationId xmlns:a16="http://schemas.microsoft.com/office/drawing/2014/main" id="{AF417121-9A09-45B1-B785-A46400161E77}"/>
              </a:ext>
            </a:extLst>
          </p:cNvPr>
          <p:cNvSpPr>
            <a:spLocks noChangeArrowheads="1"/>
          </p:cNvSpPr>
          <p:nvPr/>
        </p:nvSpPr>
        <p:spPr bwMode="auto">
          <a:xfrm>
            <a:off x="828466" y="3034434"/>
            <a:ext cx="9753717" cy="231601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class Rectangle : Shape {</a:t>
            </a:r>
          </a:p>
          <a:p>
            <a:pPr fontAlgn="base">
              <a:spcAft>
                <a:spcPts val="300"/>
              </a:spcAft>
            </a:pPr>
            <a:r>
              <a:rPr lang="en-US" sz="2200" b="1" noProof="1">
                <a:latin typeface="Consolas" pitchFamily="49" charset="0"/>
                <a:cs typeface="Consolas" pitchFamily="49" charset="0"/>
              </a:rPr>
              <a:t>  public sealed override double GetArea() { … }</a:t>
            </a:r>
          </a:p>
          <a:p>
            <a:pPr fontAlgn="base">
              <a:spcAft>
                <a:spcPts val="300"/>
              </a:spcAft>
            </a:pPr>
            <a:r>
              <a:rPr lang="en-US" sz="2200" b="1" noProof="1">
                <a:latin typeface="Consolas" pitchFamily="49" charset="0"/>
                <a:cs typeface="Consolas" pitchFamily="49" charset="0"/>
              </a:rPr>
              <a:t>}</a:t>
            </a:r>
          </a:p>
          <a:p>
            <a:pPr fontAlgn="base">
              <a:spcAft>
                <a:spcPts val="300"/>
              </a:spcAft>
            </a:pPr>
            <a:r>
              <a:rPr lang="en-US" sz="2200" b="1" noProof="1">
                <a:latin typeface="Consolas" pitchFamily="49" charset="0"/>
                <a:cs typeface="Consolas" pitchFamily="49" charset="0"/>
              </a:rPr>
              <a:t>public class Square : Rectangle {</a:t>
            </a:r>
          </a:p>
          <a:p>
            <a:pPr fontAlgn="base">
              <a:spcAft>
                <a:spcPts val="300"/>
              </a:spcAft>
            </a:pPr>
            <a:r>
              <a:rPr lang="en-US" sz="2200" b="1" noProof="1">
                <a:latin typeface="Consolas" pitchFamily="49" charset="0"/>
                <a:cs typeface="Consolas" pitchFamily="49" charset="0"/>
              </a:rPr>
              <a:t>  public override double GetArea() { … } </a:t>
            </a:r>
            <a:r>
              <a:rPr lang="en-US" sz="2200" b="1" i="1" noProof="1">
                <a:solidFill>
                  <a:schemeClr val="accent2"/>
                </a:solidFill>
                <a:latin typeface="Consolas" pitchFamily="49" charset="0"/>
                <a:cs typeface="Consolas" pitchFamily="49" charset="0"/>
              </a:rPr>
              <a:t>// Compile time error</a:t>
            </a:r>
            <a:r>
              <a:rPr lang="en-US" sz="2200" b="1" noProof="1">
                <a:latin typeface="Consolas" pitchFamily="49" charset="0"/>
                <a:cs typeface="Consolas" pitchFamily="49" charset="0"/>
              </a:rPr>
              <a:t> </a:t>
            </a:r>
          </a:p>
          <a:p>
            <a:pPr fontAlgn="base">
              <a:spcAft>
                <a:spcPts val="300"/>
              </a:spcAft>
            </a:pPr>
            <a:r>
              <a:rPr lang="en-US" sz="2200" b="1" noProof="1">
                <a:latin typeface="Consolas" pitchFamily="49" charset="0"/>
                <a:cs typeface="Consolas" pitchFamily="49" charset="0"/>
              </a:rPr>
              <a:t>}</a:t>
            </a:r>
          </a:p>
        </p:txBody>
      </p:sp>
    </p:spTree>
    <p:extLst>
      <p:ext uri="{BB962C8B-B14F-4D97-AF65-F5344CB8AC3E}">
        <p14:creationId xmlns:p14="http://schemas.microsoft.com/office/powerpoint/2010/main" val="3831011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Association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37</a:t>
            </a:fld>
            <a:endParaRPr lang="en-US" dirty="0"/>
          </a:p>
        </p:txBody>
      </p:sp>
      <p:sp>
        <p:nvSpPr>
          <p:cNvPr id="741379" name="Rectangle 3"/>
          <p:cNvSpPr>
            <a:spLocks noGrp="1" noChangeArrowheads="1"/>
          </p:cNvSpPr>
          <p:nvPr>
            <p:ph idx="4294967295"/>
          </p:nvPr>
        </p:nvSpPr>
        <p:spPr>
          <a:xfrm>
            <a:off x="0" y="1150938"/>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6800" y="5020662"/>
            <a:ext cx="3605228" cy="1200329"/>
          </a:xfrm>
          <a:prstGeom prst="rect">
            <a:avLst/>
          </a:prstGeom>
        </p:spPr>
        <p:txBody>
          <a:bodyPr wrap="square">
            <a:spAutoFit/>
          </a:bodyPr>
          <a:lstStyle/>
          <a:p>
            <a:pPr marL="357188" lvl="1" algn="ctr"/>
            <a:r>
              <a:rPr lang="en-US" sz="3600" b="1" dirty="0"/>
              <a:t>With a type</a:t>
            </a:r>
          </a:p>
          <a:p>
            <a:pPr marL="357188" lvl="1" algn="ctr"/>
            <a:r>
              <a:rPr lang="en-US" sz="3600" b="1" dirty="0"/>
              <a:t> </a:t>
            </a:r>
            <a:r>
              <a:rPr lang="en-US" sz="3600" b="1" dirty="0">
                <a:solidFill>
                  <a:schemeClr val="tx2">
                    <a:lumMod val="75000"/>
                  </a:schemeClr>
                </a:solidFill>
              </a:rPr>
              <a:t>(class)</a:t>
            </a:r>
          </a:p>
        </p:txBody>
      </p:sp>
      <p:sp>
        <p:nvSpPr>
          <p:cNvPr id="7" name="Rectangle 6"/>
          <p:cNvSpPr/>
          <p:nvPr/>
        </p:nvSpPr>
        <p:spPr>
          <a:xfrm>
            <a:off x="7346680" y="5006148"/>
            <a:ext cx="3479094" cy="1200329"/>
          </a:xfrm>
          <a:prstGeom prst="rect">
            <a:avLst/>
          </a:prstGeom>
        </p:spPr>
        <p:txBody>
          <a:bodyPr wrap="none">
            <a:spAutoFit/>
          </a:bodyPr>
          <a:lstStyle/>
          <a:p>
            <a:pPr marL="357188" lvl="1" algn="ctr"/>
            <a:r>
              <a:rPr lang="en-US" sz="3600" b="1" dirty="0"/>
              <a:t>With instances </a:t>
            </a:r>
          </a:p>
          <a:p>
            <a:pPr marL="357188" lvl="1" algn="ctr"/>
            <a:r>
              <a:rPr lang="en-US" sz="3600" b="1"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152" y="2057400"/>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7964" y="2057400"/>
            <a:ext cx="2825496" cy="2825496"/>
          </a:xfrm>
          <a:prstGeom prst="rect">
            <a:avLst/>
          </a:prstGeom>
        </p:spPr>
      </p:pic>
    </p:spTree>
    <p:extLst>
      <p:ext uri="{BB962C8B-B14F-4D97-AF65-F5344CB8AC3E}">
        <p14:creationId xmlns:p14="http://schemas.microsoft.com/office/powerpoint/2010/main" val="59805797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Initialization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38</a:t>
            </a:fld>
            <a:endParaRPr lang="en-US" dirty="0"/>
          </a:p>
        </p:txBody>
      </p:sp>
      <p:sp>
        <p:nvSpPr>
          <p:cNvPr id="741379" name="Rectangle 3"/>
          <p:cNvSpPr>
            <a:spLocks noGrp="1" noChangeArrowheads="1"/>
          </p:cNvSpPr>
          <p:nvPr>
            <p:ph idx="4294967295"/>
          </p:nvPr>
        </p:nvSpPr>
        <p:spPr>
          <a:xfrm>
            <a:off x="0" y="1150938"/>
            <a:ext cx="5827713" cy="9064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90403" y="4953000"/>
            <a:ext cx="5228126" cy="1200329"/>
          </a:xfrm>
          <a:prstGeom prst="rect">
            <a:avLst/>
          </a:prstGeom>
        </p:spPr>
        <p:txBody>
          <a:bodyPr wrap="square">
            <a:spAutoFit/>
          </a:bodyPr>
          <a:lstStyle/>
          <a:p>
            <a:pPr marL="357188" lvl="1" algn="ctr"/>
            <a:r>
              <a:rPr lang="en-US" sz="3600" b="1" dirty="0"/>
              <a:t>Just before the</a:t>
            </a:r>
          </a:p>
          <a:p>
            <a:pPr marL="357188" lvl="1" algn="ctr"/>
            <a:r>
              <a:rPr lang="en-US" sz="3600" b="1" dirty="0"/>
              <a:t> </a:t>
            </a:r>
            <a:r>
              <a:rPr lang="en-US" sz="3600" b="1" dirty="0">
                <a:solidFill>
                  <a:schemeClr val="tx2">
                    <a:lumMod val="75000"/>
                  </a:schemeClr>
                </a:solidFill>
              </a:rPr>
              <a:t>first time</a:t>
            </a:r>
            <a:r>
              <a:rPr lang="en-US" sz="3600" b="1" dirty="0"/>
              <a:t> usage</a:t>
            </a:r>
          </a:p>
        </p:txBody>
      </p:sp>
      <p:sp>
        <p:nvSpPr>
          <p:cNvPr id="7" name="Rectangle 6"/>
          <p:cNvSpPr/>
          <p:nvPr/>
        </p:nvSpPr>
        <p:spPr>
          <a:xfrm>
            <a:off x="6647864" y="4953000"/>
            <a:ext cx="4849021" cy="1200329"/>
          </a:xfrm>
          <a:prstGeom prst="rect">
            <a:avLst/>
          </a:prstGeom>
        </p:spPr>
        <p:txBody>
          <a:bodyPr wrap="none">
            <a:spAutoFit/>
          </a:bodyPr>
          <a:lstStyle/>
          <a:p>
            <a:pPr marL="357188" lvl="1" algn="ctr"/>
            <a:r>
              <a:rPr lang="en-US" sz="3600" b="1" dirty="0"/>
              <a:t>When the </a:t>
            </a:r>
            <a:r>
              <a:rPr lang="en-US" sz="3600" b="1" dirty="0">
                <a:solidFill>
                  <a:schemeClr val="tx2">
                    <a:lumMod val="75000"/>
                  </a:schemeClr>
                </a:solidFill>
              </a:rPr>
              <a:t>constructor</a:t>
            </a:r>
            <a:r>
              <a:rPr lang="en-US" sz="3600" b="1" dirty="0"/>
              <a:t> </a:t>
            </a:r>
          </a:p>
          <a:p>
            <a:pPr marL="357188" lvl="1" algn="ctr"/>
            <a:r>
              <a:rPr lang="en-US" sz="3600" b="1"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271" y="1924550"/>
            <a:ext cx="2889504" cy="288950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5026" y="1928504"/>
            <a:ext cx="2885550" cy="2885550"/>
          </a:xfrm>
          <a:prstGeom prst="rect">
            <a:avLst/>
          </a:prstGeom>
        </p:spPr>
      </p:pic>
    </p:spTree>
    <p:extLst>
      <p:ext uri="{BB962C8B-B14F-4D97-AF65-F5344CB8AC3E}">
        <p14:creationId xmlns:p14="http://schemas.microsoft.com/office/powerpoint/2010/main" val="373009480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Memory Clearance</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39</a:t>
            </a:fld>
            <a:endParaRPr lang="en-US" dirty="0"/>
          </a:p>
        </p:txBody>
      </p:sp>
      <p:sp>
        <p:nvSpPr>
          <p:cNvPr id="741379" name="Rectangle 3"/>
          <p:cNvSpPr>
            <a:spLocks noGrp="1" noChangeArrowheads="1"/>
          </p:cNvSpPr>
          <p:nvPr>
            <p:ph idx="4294967295"/>
          </p:nvPr>
        </p:nvSpPr>
        <p:spPr>
          <a:xfrm>
            <a:off x="174173" y="1165452"/>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190345" y="1180149"/>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  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5544" y="5258141"/>
            <a:ext cx="4458082" cy="646331"/>
          </a:xfrm>
          <a:prstGeom prst="rect">
            <a:avLst/>
          </a:prstGeom>
        </p:spPr>
        <p:txBody>
          <a:bodyPr wrap="square">
            <a:spAutoFit/>
          </a:bodyPr>
          <a:lstStyle/>
          <a:p>
            <a:pPr marL="357188" lvl="1"/>
            <a:r>
              <a:rPr lang="en-US" sz="3600" b="1" dirty="0"/>
              <a:t>On program exit</a:t>
            </a:r>
          </a:p>
        </p:txBody>
      </p:sp>
      <p:sp>
        <p:nvSpPr>
          <p:cNvPr id="7" name="Rectangle 6"/>
          <p:cNvSpPr/>
          <p:nvPr/>
        </p:nvSpPr>
        <p:spPr>
          <a:xfrm>
            <a:off x="7105995" y="5258141"/>
            <a:ext cx="4798108" cy="646331"/>
          </a:xfrm>
          <a:prstGeom prst="rect">
            <a:avLst/>
          </a:prstGeom>
        </p:spPr>
        <p:txBody>
          <a:bodyPr wrap="none">
            <a:spAutoFit/>
          </a:bodyPr>
          <a:lstStyle/>
          <a:p>
            <a:r>
              <a:rPr lang="en-US" sz="3600" b="1" dirty="0"/>
              <a:t>By the garbage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5369" y="2102955"/>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9595" y="2119085"/>
            <a:ext cx="2822264" cy="2822264"/>
          </a:xfrm>
          <a:prstGeom prst="rect">
            <a:avLst/>
          </a:prstGeom>
        </p:spPr>
      </p:pic>
    </p:spTree>
    <p:extLst>
      <p:ext uri="{BB962C8B-B14F-4D97-AF65-F5344CB8AC3E}">
        <p14:creationId xmlns:p14="http://schemas.microsoft.com/office/powerpoint/2010/main" val="29922516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4</a:t>
            </a:fld>
            <a:endParaRPr lang="en-US" dirty="0"/>
          </a:p>
        </p:txBody>
      </p:sp>
      <p:pic>
        <p:nvPicPr>
          <p:cNvPr id="5" name="Picture 2">
            <a:extLst>
              <a:ext uri="{FF2B5EF4-FFF2-40B4-BE49-F238E27FC236}">
                <a16:creationId xmlns:a16="http://schemas.microsoft.com/office/drawing/2014/main" id="{7566EE9E-1D61-4C3B-B5DA-BDF8AFF18A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199" y="1540616"/>
            <a:ext cx="2751601" cy="221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589" t="-22282" r="-30138" b="-23831"/>
          <a:stretch/>
        </p:blipFill>
        <p:spPr>
          <a:xfrm>
            <a:off x="9375511" y="5566366"/>
            <a:ext cx="1749102"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1391" r="-41391" b="-5190"/>
          <a:stretch/>
        </p:blipFill>
        <p:spPr>
          <a:xfrm>
            <a:off x="7025404" y="5566366"/>
            <a:ext cx="1955862"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hq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32696310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7083453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3828771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44</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82381" y="2436525"/>
              <a:ext cx="18435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2507343" y="1937473"/>
            <a:ext cx="808808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interface</a:t>
            </a:r>
            <a:r>
              <a:rPr lang="en-US" sz="2800" b="1" noProof="1">
                <a:latin typeface="Consolas" pitchFamily="49" charset="0"/>
                <a:cs typeface="Consolas" pitchFamily="49" charset="0"/>
              </a:rPr>
              <a:t> IAnimal {}</a:t>
            </a:r>
          </a:p>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class Mammal {}</a:t>
            </a:r>
          </a:p>
          <a:p>
            <a:pPr algn="just"/>
            <a:r>
              <a:rPr lang="en-US" sz="2800"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Object</a:t>
            </a:r>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7112" y="3359635"/>
            <a:ext cx="78273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class Person : Mammal, Animal {}</a:t>
            </a:r>
          </a:p>
          <a:p>
            <a:pPr algn="just"/>
            <a:r>
              <a:rPr lang="en-US" sz="2800" b="1" noProof="1">
                <a:latin typeface="Consolas" pitchFamily="49" charset="0"/>
                <a:cs typeface="Consolas" pitchFamily="49" charset="0"/>
              </a:rPr>
              <a:t>Animal person    = new Person();</a:t>
            </a:r>
          </a:p>
          <a:p>
            <a:pPr algn="just"/>
            <a:r>
              <a:rPr lang="en-US" sz="2800" b="1" noProof="1">
                <a:latin typeface="Consolas" pitchFamily="49" charset="0"/>
                <a:cs typeface="Consolas" pitchFamily="49" charset="0"/>
              </a:rPr>
              <a:t>Mammal personOne = new Person();</a:t>
            </a:r>
          </a:p>
          <a:p>
            <a:pPr algn="just"/>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77112" y="3796658"/>
            <a:ext cx="1312304"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619201" y="536913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Reference</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
        <p:nvSpPr>
          <p:cNvPr id="14" name="Rectangle: Rounded Corners 4"/>
          <p:cNvSpPr>
            <a:spLocks noChangeArrowheads="1"/>
          </p:cNvSpPr>
          <p:nvPr/>
        </p:nvSpPr>
        <p:spPr bwMode="auto">
          <a:xfrm>
            <a:off x="5123156" y="3779208"/>
            <a:ext cx="160020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6255798" y="532387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Object</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896708" y="1866452"/>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 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3709000" y="505583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943428" y="372078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9</a:t>
            </a:fld>
            <a:endParaRPr lang="en-US" dirty="0"/>
          </a:p>
        </p:txBody>
      </p:sp>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a:xfrm>
            <a:off x="190402" y="1196125"/>
            <a:ext cx="11818096" cy="5201066"/>
          </a:xfrm>
        </p:spPr>
        <p:txBody>
          <a:bodyPr>
            <a:normAutofit lnSpcReduction="10000"/>
          </a:bodyPr>
          <a:lstStyle/>
          <a:p>
            <a:pPr>
              <a:buClr>
                <a:schemeClr val="tx1"/>
              </a:buClr>
            </a:pPr>
            <a:r>
              <a:rPr lang="en-US" dirty="0"/>
              <a:t>Starting with C# 7.0, the </a:t>
            </a:r>
            <a:r>
              <a:rPr lang="en-US" b="1" dirty="0">
                <a:solidFill>
                  <a:schemeClr val="bg1"/>
                </a:solidFill>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br>
              <a:rPr lang="en-US" dirty="0">
                <a:solidFill>
                  <a:schemeClr val="bg1"/>
                </a:solidFill>
              </a:rPr>
            </a:br>
            <a:r>
              <a:rPr lang="en-US" b="1" dirty="0">
                <a:solidFill>
                  <a:schemeClr val="bg1"/>
                </a:solidFill>
              </a:rPr>
              <a:t>matching</a:t>
            </a:r>
            <a:r>
              <a:rPr lang="en-US" dirty="0"/>
              <a:t>. The is keyword supports the following patterns:</a:t>
            </a:r>
          </a:p>
          <a:p>
            <a:pPr lvl="1">
              <a:buClr>
                <a:schemeClr val="tx1"/>
              </a:buClr>
            </a:pPr>
            <a:r>
              <a:rPr lang="en-US" b="1" dirty="0">
                <a:solidFill>
                  <a:schemeClr val="bg1"/>
                </a:solidFill>
              </a:rPr>
              <a:t>Type pattern</a:t>
            </a:r>
            <a:r>
              <a:rPr lang="en-US" dirty="0"/>
              <a:t>, which tests whether an expression can be </a:t>
            </a:r>
            <a:br>
              <a:rPr lang="en-US" dirty="0"/>
            </a:br>
            <a:r>
              <a:rPr lang="en-US" dirty="0"/>
              <a:t>converted to a specified type and, if it can be, casts it to a </a:t>
            </a:r>
            <a:br>
              <a:rPr lang="en-US" dirty="0"/>
            </a:br>
            <a:r>
              <a:rPr lang="en-US" dirty="0"/>
              <a:t>variable of that type</a:t>
            </a:r>
          </a:p>
          <a:p>
            <a:pPr lvl="1">
              <a:buClr>
                <a:schemeClr val="tx1"/>
              </a:buClr>
            </a:pPr>
            <a:r>
              <a:rPr lang="en-US" b="1" dirty="0">
                <a:solidFill>
                  <a:schemeClr val="bg1"/>
                </a:solidFill>
              </a:rPr>
              <a:t>Constant pattern</a:t>
            </a:r>
            <a:r>
              <a:rPr lang="en-US" dirty="0"/>
              <a:t>, which tests whether an expression evaluates </a:t>
            </a:r>
            <a:br>
              <a:rPr lang="en-US" dirty="0"/>
            </a:br>
            <a:r>
              <a:rPr lang="en-US" dirty="0"/>
              <a:t>to a specified constant value</a:t>
            </a:r>
          </a:p>
          <a:p>
            <a:pPr lvl="1">
              <a:buClr>
                <a:schemeClr val="tx1"/>
              </a:buClr>
            </a:pPr>
            <a:r>
              <a:rPr lang="en-US" b="1" dirty="0">
                <a:solidFill>
                  <a:schemeClr val="bg1"/>
                </a:solidFill>
              </a:rPr>
              <a:t>var pattern</a:t>
            </a:r>
            <a:r>
              <a:rPr lang="en-US" dirty="0"/>
              <a:t>, a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9178</TotalTime>
  <Words>4336</Words>
  <Application>Microsoft Office PowerPoint</Application>
  <PresentationFormat>Widescreen</PresentationFormat>
  <Paragraphs>651</Paragraphs>
  <Slides>44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맑은 고딕</vt:lpstr>
      <vt:lpstr>Arial</vt:lpstr>
      <vt:lpstr>Calibri</vt:lpstr>
      <vt:lpstr>Consolas</vt:lpstr>
      <vt:lpstr>Wingdings</vt:lpstr>
      <vt:lpstr>Wingdings 2</vt:lpstr>
      <vt:lpstr>1_SoftUni3_1</vt:lpstr>
      <vt:lpstr>Polymorphism</vt:lpstr>
      <vt:lpstr>Table of Contents</vt:lpstr>
      <vt:lpstr>Questions</vt:lpstr>
      <vt:lpstr>PowerPoint Presentation</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Polymorphism(2)</vt:lpstr>
      <vt:lpstr>Runtime Polymorphism</vt:lpstr>
      <vt:lpstr>Runtime Polymorphism (2)</vt:lpstr>
      <vt:lpstr>Problem: Animals</vt:lpstr>
      <vt:lpstr>Solution: Animals</vt:lpstr>
      <vt:lpstr>Solution: Animals (2)</vt:lpstr>
      <vt:lpstr>Solution: Animals (3)</vt:lpstr>
      <vt:lpstr>Rules for Overriding Method</vt:lpstr>
      <vt:lpstr>PowerPoint Presentation</vt:lpstr>
      <vt:lpstr>Abstract Classes</vt:lpstr>
      <vt:lpstr>Abstract Classes Elements</vt:lpstr>
      <vt:lpstr>Problem: Shapes</vt:lpstr>
      <vt:lpstr>Solution: Shapes</vt:lpstr>
      <vt:lpstr>Solution: Shapes (2)</vt:lpstr>
      <vt:lpstr>Solution: Shapes (3)</vt:lpstr>
      <vt:lpstr>Keyword - sealed</vt:lpstr>
      <vt:lpstr>Association</vt:lpstr>
      <vt:lpstr>Initialization</vt:lpstr>
      <vt:lpstr>Memory Clearance</vt:lpstr>
      <vt:lpstr>Summary</vt:lpstr>
      <vt:lpstr>SoftUni Diamond Partners</vt:lpstr>
      <vt:lpstr>SoftUni Organizational Partners</vt:lpstr>
      <vt:lpstr>Trainings @ Software University (SoftUni)</vt:lpstr>
      <vt:lpstr>License</vt:lpstr>
    </vt:vector>
  </TitlesOfParts>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Polyphormism</dc:title>
  <dc:subject>C# OOP – Practical Training Course @ SoftUni</dc:subject>
  <dc:creator>Software University Foundation</dc:creator>
  <cp:keywords>C# OOP, C#, OOP, Software University, SoftUni, programming, coding, software development, education, training, course</cp:keywords>
  <dc:description>Comment - C# OOP course @ SoftUni – https://softuni.bg/trainings/2244/csharp-oop-february-2019</dc:description>
  <cp:lastModifiedBy>Atanas Atanasov</cp:lastModifiedBy>
  <cp:revision>398</cp:revision>
  <dcterms:created xsi:type="dcterms:W3CDTF">2018-05-23T13:08:44Z</dcterms:created>
  <dcterms:modified xsi:type="dcterms:W3CDTF">2019-03-16T11:35:09Z</dcterms:modified>
  <cp:category>programming, education, software engineering, software development</cp:category>
</cp:coreProperties>
</file>