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983" r:id="rId2"/>
    <p:sldId id="984" r:id="rId3"/>
    <p:sldId id="985" r:id="rId4"/>
    <p:sldId id="986" r:id="rId5"/>
    <p:sldId id="987" r:id="rId6"/>
    <p:sldId id="988" r:id="rId7"/>
    <p:sldId id="989" r:id="rId8"/>
    <p:sldId id="990" r:id="rId9"/>
    <p:sldId id="991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999" r:id="rId18"/>
    <p:sldId id="1000" r:id="rId19"/>
    <p:sldId id="1001" r:id="rId20"/>
    <p:sldId id="1002" r:id="rId21"/>
    <p:sldId id="1004" r:id="rId22"/>
    <p:sldId id="1005" r:id="rId23"/>
    <p:sldId id="1006" r:id="rId24"/>
    <p:sldId id="1007" r:id="rId25"/>
    <p:sldId id="1008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610" r:id="rId35"/>
    <p:sldId id="528" r:id="rId36"/>
    <p:sldId id="1017" r:id="rId37"/>
    <p:sldId id="1018" r:id="rId38"/>
    <p:sldId id="405" r:id="rId39"/>
    <p:sldId id="4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983"/>
            <p14:sldId id="984"/>
            <p14:sldId id="985"/>
          </p14:sldIdLst>
        </p14:section>
        <p14:section name="Reflection" id="{4C2182BE-4B88-4D56-9DB6-E01540733B09}">
          <p14:sldIdLst>
            <p14:sldId id="986"/>
            <p14:sldId id="987"/>
            <p14:sldId id="988"/>
            <p14:sldId id="989"/>
            <p14:sldId id="990"/>
          </p14:sldIdLst>
        </p14:section>
        <p14:section name="Reflection API" id="{2344D1B0-BF0B-4DEE-BFE9-FDCDC42F23B5}">
          <p14:sldIdLst>
            <p14:sldId id="991"/>
            <p14:sldId id="992"/>
            <p14:sldId id="993"/>
            <p14:sldId id="994"/>
            <p14:sldId id="995"/>
          </p14:sldIdLst>
        </p14:section>
        <p14:section name="Fields" id="{709B4357-85F4-48B9-B801-C13029175A7C}">
          <p14:sldIdLst>
            <p14:sldId id="996"/>
            <p14:sldId id="997"/>
            <p14:sldId id="998"/>
            <p14:sldId id="999"/>
            <p14:sldId id="1000"/>
          </p14:sldIdLst>
        </p14:section>
        <p14:section name="Constructors" id="{AC9C57F2-E422-42D9-B36A-C69899EB3769}">
          <p14:sldIdLst>
            <p14:sldId id="1001"/>
            <p14:sldId id="1002"/>
          </p14:sldIdLst>
        </p14:section>
        <p14:section name="Methods" id="{F276E92F-2BEE-4425-B571-3D13655EB579}">
          <p14:sldIdLst>
            <p14:sldId id="1004"/>
            <p14:sldId id="1005"/>
          </p14:sldIdLst>
        </p14:section>
        <p14:section name="Attributes" id="{068E0B2E-C3ED-4114-AD08-C5991A285D3D}">
          <p14:sldIdLst>
            <p14:sldId id="1006"/>
            <p14:sldId id="1007"/>
            <p14:sldId id="1008"/>
            <p14:sldId id="1009"/>
            <p14:sldId id="1010"/>
            <p14:sldId id="1011"/>
            <p14:sldId id="1012"/>
            <p14:sldId id="1013"/>
            <p14:sldId id="1014"/>
            <p14:sldId id="1015"/>
            <p14:sldId id="1016"/>
          </p14:sldIdLst>
        </p14:section>
        <p14:section name="Conclusion" id="{10E03AB1-9AA8-4E86-9A64-D741901E50A2}">
          <p14:sldIdLst>
            <p14:sldId id="610"/>
            <p14:sldId id="528"/>
            <p14:sldId id="1017"/>
            <p14:sldId id="1018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850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9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29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4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3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6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3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5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6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0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159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0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507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337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069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61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100" y="2005193"/>
            <a:ext cx="3733800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55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 smtClean="0">
                <a:solidFill>
                  <a:schemeClr val="bg1"/>
                </a:solidFill>
              </a:rPr>
              <a:t>runtime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96973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74" y="4718074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fully qualified class name as string</a:t>
            </a:r>
          </a:p>
        </p:txBody>
      </p:sp>
    </p:spTree>
    <p:extLst>
      <p:ext uri="{BB962C8B-B14F-4D97-AF65-F5344CB8AC3E}">
        <p14:creationId xmlns:p14="http://schemas.microsoft.com/office/powerpoint/2010/main" val="39009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fullName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901007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simpleName = typeOf(SomeClass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7615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916764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interfaces = testClass.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9375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</a:t>
            </a:r>
            <a:br>
              <a:rPr lang="en-US" dirty="0"/>
            </a:b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matches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specified </a:t>
            </a:r>
            <a:r>
              <a:rPr lang="en-US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95617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Obtain all fields 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818941"/>
            <a:ext cx="7679471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("name");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4" y="3401080"/>
            <a:ext cx="7679470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BindingFlags.Static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309128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87AA50-9538-4024-AC7B-F570F91F91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357161"/>
            <a:ext cx="867582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3981377"/>
            <a:ext cx="867582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4625752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</a:t>
            </a:r>
            <a:r>
              <a:rPr lang="en-US" sz="2400" b="1" dirty="0" smtClean="0">
                <a:solidFill>
                  <a:schemeClr val="bg2"/>
                </a:solidFill>
              </a:rPr>
              <a:t>nonpublic </a:t>
            </a:r>
            <a:r>
              <a:rPr lang="en-US" sz="2400" b="1" dirty="0">
                <a:solidFill>
                  <a:schemeClr val="bg2"/>
                </a:solidFill>
              </a:rPr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12756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</a:t>
            </a:r>
            <a:r>
              <a:rPr lang="en-US" dirty="0" smtClean="0"/>
              <a:t>modifiers, </a:t>
            </a:r>
            <a:r>
              <a:rPr lang="en-US" dirty="0"/>
              <a:t>if </a:t>
            </a:r>
            <a:r>
              <a:rPr lang="en-US" dirty="0" smtClean="0"/>
              <a:t>the field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not </a:t>
            </a:r>
            <a:r>
              <a:rPr lang="en-US" dirty="0" smtClean="0"/>
              <a:t>public</a:t>
            </a:r>
            <a:r>
              <a:rPr lang="en-US" dirty="0"/>
              <a:t>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0175" y="1853209"/>
            <a:ext cx="9218153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 =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fieldName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fieldType = 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391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2976" y="1396223"/>
            <a:ext cx="9506047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8143425" y="3828495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86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78339"/>
            <a:ext cx="8777177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//private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//everything but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//protected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//internal</a:t>
            </a:r>
          </a:p>
        </p:txBody>
      </p:sp>
    </p:spTree>
    <p:extLst>
      <p:ext uri="{BB962C8B-B14F-4D97-AF65-F5344CB8AC3E}">
        <p14:creationId xmlns:p14="http://schemas.microsoft.com/office/powerpoint/2010/main" val="4117526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871857"/>
            <a:ext cx="9137947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              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2900" y="3635703"/>
            <a:ext cx="9117628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065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/>
              <a:t>What? Why? Where? When?</a:t>
            </a:r>
          </a:p>
          <a:p>
            <a:pPr marL="514350" indent="-514350"/>
            <a:r>
              <a:rPr lang="en-US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  <a:p>
            <a:pPr marL="447675" indent="-447675">
              <a:lnSpc>
                <a:spcPct val="100000"/>
              </a:lnSpc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1812527"/>
            <a:ext cx="8929889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4940521"/>
            <a:ext cx="8929889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3" y="3313453"/>
            <a:ext cx="8929889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	constructor.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886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overloadMethod = sbType.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 			    "Append"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new</a:t>
            </a:r>
            <a:r>
              <a:rPr lang="en-US" sz="2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[]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(string)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3494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28578" y="1838146"/>
            <a:ext cx="10934797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			 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1093821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797" y="4766732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object instance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795395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for the method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029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5109" y="5925149"/>
            <a:ext cx="10961783" cy="499819"/>
          </a:xfrm>
        </p:spPr>
        <p:txBody>
          <a:bodyPr/>
          <a:lstStyle/>
          <a:p>
            <a:r>
              <a:rPr lang="en-US" dirty="0"/>
              <a:t>Data About Data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382" y="1159777"/>
            <a:ext cx="2792792" cy="27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34594" y="3928036"/>
            <a:ext cx="71814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92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–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64" y="1825101"/>
            <a:ext cx="877167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enum Coin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25325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</a:t>
            </a:r>
            <a:r>
              <a:rPr lang="en-US" dirty="0" smtClean="0"/>
              <a:t>flags, </a:t>
            </a:r>
            <a:r>
              <a:rPr lang="en-US" dirty="0"/>
              <a:t>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7790" y="2443473"/>
            <a:ext cx="5875938" cy="249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800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/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</a:rPr>
              <a:t>.</a:t>
            </a:r>
            <a:r>
              <a:rPr lang="bg-BG" b="1" noProof="1">
                <a:solidFill>
                  <a:schemeClr val="bg1"/>
                </a:solidFill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 with Parameters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4782" y="2084882"/>
            <a:ext cx="906177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94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Attributes can specify their </a:t>
            </a:r>
            <a:r>
              <a:rPr lang="en-US" b="1" dirty="0">
                <a:solidFill>
                  <a:schemeClr val="bg1"/>
                </a:solidFill>
              </a:rPr>
              <a:t>target</a:t>
            </a:r>
            <a:r>
              <a:rPr lang="en-US" dirty="0"/>
              <a:t> declaration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1560" y="1881601"/>
            <a:ext cx="938225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5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3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/>
              <a:t> class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Their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must end with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targets</a:t>
            </a:r>
            <a:r>
              <a:rPr lang="en-US" dirty="0"/>
              <a:t> must be defined via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/>
              <a:t>Can define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  <a:r>
              <a:rPr lang="en-US" dirty="0"/>
              <a:t> with parameters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bg-BG" dirty="0"/>
              <a:t> </a:t>
            </a:r>
            <a:r>
              <a:rPr lang="en-US" dirty="0"/>
              <a:t>define</a:t>
            </a:r>
            <a:r>
              <a:rPr lang="bg-BG" dirty="0"/>
              <a:t> </a:t>
            </a:r>
            <a:r>
              <a:rPr lang="en-US" dirty="0"/>
              <a:t>public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fund-csharp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</a:t>
            </a:r>
            <a:r>
              <a:rPr lang="en-US" sz="3200" dirty="0" smtClean="0"/>
              <a:t>an attribute </a:t>
            </a:r>
            <a:r>
              <a:rPr lang="en-US" sz="3200" b="1" dirty="0">
                <a:solidFill>
                  <a:schemeClr val="bg1"/>
                </a:solidFill>
              </a:rPr>
              <a:t>Author</a:t>
            </a:r>
            <a:r>
              <a:rPr lang="en-US" sz="3200" dirty="0"/>
              <a:t> with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element called </a:t>
            </a:r>
            <a:r>
              <a:rPr lang="en-US" sz="3200" b="1" dirty="0" smtClean="0">
                <a:solidFill>
                  <a:schemeClr val="bg1"/>
                </a:solidFill>
              </a:rPr>
              <a:t>name</a:t>
            </a:r>
            <a:r>
              <a:rPr lang="en-US" sz="3200" dirty="0"/>
              <a:t> </a:t>
            </a:r>
            <a:r>
              <a:rPr lang="en-US" sz="3200" dirty="0" smtClean="0"/>
              <a:t>that</a:t>
            </a:r>
            <a:r>
              <a:rPr lang="en-US" sz="3200" b="1" dirty="0"/>
              <a:t>: </a:t>
            </a:r>
            <a:endParaRPr lang="en-US" sz="3200" dirty="0"/>
          </a:p>
          <a:p>
            <a:pPr lvl="1"/>
            <a:r>
              <a:rPr lang="en-US" sz="3000" dirty="0"/>
              <a:t>Can be used over </a:t>
            </a:r>
            <a:r>
              <a:rPr lang="en-US" sz="3000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3000" dirty="0"/>
              <a:t>Allow multiple attributes of same type 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1839" y="3112901"/>
            <a:ext cx="606435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Ventsi")]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Gosho")]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1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25869" y="1181645"/>
            <a:ext cx="82640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[AttributeUsage(AttributeTargets.Class |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AttributeTargets.Method,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AllowMultiple = true)]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Attribute(string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public string Name { get; set; }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7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2" descr="https://www.iconspng.com/uploads/man-hello/man-hello.png">
            <a:extLst>
              <a:ext uri="{FF2B5EF4-FFF2-40B4-BE49-F238E27FC236}">
                <a16:creationId xmlns:a16="http://schemas.microsoft.com/office/drawing/2014/main" id="{FB063BB6-0535-487D-AC76-0BF8D8E0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88" y="1615668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62000" y="1185140"/>
            <a:ext cx="10817087" cy="54476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methods)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if(method.CustomAttributes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var attributes = method.GetCustomAttributes(false);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foreach(AuthorAttribute attr in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attributes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https://judge.softuni.bg/Contests/1520/Reflection-and-Attributes-Lab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/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/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/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/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526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277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5109" y="5955131"/>
            <a:ext cx="10961783" cy="499819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58" y="907615"/>
            <a:ext cx="4984955" cy="354135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78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technique</a:t>
            </a:r>
            <a:r>
              <a:rPr lang="en-US" b="1" dirty="0" smtClean="0"/>
              <a:t>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Generate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Analyze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5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>
                <a:solidFill>
                  <a:schemeClr val="bg1"/>
                </a:solidFill>
              </a:rPr>
              <a:t>themselves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08A11-8C8E-42FC-9C1C-7A07B11E82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69" y="3251446"/>
            <a:ext cx="3926147" cy="39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maintenance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A70FC-D3EC-4DE6-A57F-9CDFF56B308D}"/>
              </a:ext>
            </a:extLst>
          </p:cNvPr>
          <p:cNvSpPr/>
          <p:nvPr/>
        </p:nvSpPr>
        <p:spPr>
          <a:xfrm>
            <a:off x="9552328" y="735955"/>
            <a:ext cx="2228495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0"/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730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5F100-9B6C-411E-B37A-5AC79044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17" y="2441358"/>
            <a:ext cx="2908908" cy="29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9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Reflection  API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109" y="5977130"/>
            <a:ext cx="10961783" cy="499819"/>
          </a:xfrm>
        </p:spPr>
        <p:txBody>
          <a:bodyPr/>
          <a:lstStyle/>
          <a:p>
            <a:r>
              <a:rPr lang="en-US" dirty="0"/>
              <a:t>Reflecting Class and Members</a:t>
            </a:r>
          </a:p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46" y="892841"/>
            <a:ext cx="5222508" cy="35598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12322</TotalTime>
  <Words>1830</Words>
  <Application>Microsoft Office PowerPoint</Application>
  <PresentationFormat>Widescreen</PresentationFormat>
  <Paragraphs>466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Reflection and Attributes</vt:lpstr>
      <vt:lpstr>Table of Contents</vt:lpstr>
      <vt:lpstr>Questions</vt:lpstr>
      <vt:lpstr>PowerPoint Presentation</vt:lpstr>
      <vt:lpstr>What is Metaprogramming?</vt:lpstr>
      <vt:lpstr>What is Reflection?</vt:lpstr>
      <vt:lpstr>When to Use Reflection?</vt:lpstr>
      <vt:lpstr>When not to Use Reflection?</vt:lpstr>
      <vt:lpstr>PowerPoint Presentation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PowerPoint Presentation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- Reflection-and-Attributes</dc:title>
  <dc:subject>C# OOP – Practical Training Course @ SoftUni</dc:subject>
  <dc:creator>Software University Foundation</dc:creator>
  <cp:keywords>C# OOP, C#, OOP, Software University, SoftUni, programming, coding, software development, education, training, course</cp:keywords>
  <dc:description>C# OOP course @ SoftUni – https://softuni.bg/trainings/2244/csharp-oop-february-2019</dc:description>
  <cp:lastModifiedBy>Galin</cp:lastModifiedBy>
  <cp:revision>441</cp:revision>
  <dcterms:created xsi:type="dcterms:W3CDTF">2018-05-23T13:08:44Z</dcterms:created>
  <dcterms:modified xsi:type="dcterms:W3CDTF">2019-03-20T09:10:33Z</dcterms:modified>
  <cp:category>programming, education, software engineering, software development</cp:category>
</cp:coreProperties>
</file>