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2"/>
  </p:notesMasterIdLst>
  <p:handoutMasterIdLst>
    <p:handoutMasterId r:id="rId63"/>
  </p:handoutMasterIdLst>
  <p:sldIdLst>
    <p:sldId id="1077" r:id="rId2"/>
    <p:sldId id="1078" r:id="rId3"/>
    <p:sldId id="1076" r:id="rId4"/>
    <p:sldId id="1020" r:id="rId5"/>
    <p:sldId id="1021" r:id="rId6"/>
    <p:sldId id="1022" r:id="rId7"/>
    <p:sldId id="1023" r:id="rId8"/>
    <p:sldId id="1024" r:id="rId9"/>
    <p:sldId id="1025" r:id="rId10"/>
    <p:sldId id="1026" r:id="rId11"/>
    <p:sldId id="1027" r:id="rId12"/>
    <p:sldId id="1028" r:id="rId13"/>
    <p:sldId id="1029" r:id="rId14"/>
    <p:sldId id="1030" r:id="rId15"/>
    <p:sldId id="1031" r:id="rId16"/>
    <p:sldId id="1032" r:id="rId17"/>
    <p:sldId id="1033" r:id="rId18"/>
    <p:sldId id="1034" r:id="rId19"/>
    <p:sldId id="1035" r:id="rId20"/>
    <p:sldId id="1036" r:id="rId21"/>
    <p:sldId id="1037" r:id="rId22"/>
    <p:sldId id="1038" r:id="rId23"/>
    <p:sldId id="1039" r:id="rId24"/>
    <p:sldId id="1040" r:id="rId25"/>
    <p:sldId id="1041" r:id="rId26"/>
    <p:sldId id="1042" r:id="rId27"/>
    <p:sldId id="1079" r:id="rId28"/>
    <p:sldId id="1044" r:id="rId29"/>
    <p:sldId id="1045" r:id="rId30"/>
    <p:sldId id="1046" r:id="rId31"/>
    <p:sldId id="1047" r:id="rId32"/>
    <p:sldId id="1048" r:id="rId33"/>
    <p:sldId id="1049" r:id="rId34"/>
    <p:sldId id="1051" r:id="rId35"/>
    <p:sldId id="1052" r:id="rId36"/>
    <p:sldId id="1053" r:id="rId37"/>
    <p:sldId id="1054" r:id="rId38"/>
    <p:sldId id="1080" r:id="rId39"/>
    <p:sldId id="1056" r:id="rId40"/>
    <p:sldId id="1057" r:id="rId41"/>
    <p:sldId id="1058" r:id="rId42"/>
    <p:sldId id="1059" r:id="rId43"/>
    <p:sldId id="1060" r:id="rId44"/>
    <p:sldId id="1061" r:id="rId45"/>
    <p:sldId id="1062" r:id="rId46"/>
    <p:sldId id="1081" r:id="rId47"/>
    <p:sldId id="1082" r:id="rId48"/>
    <p:sldId id="1083" r:id="rId49"/>
    <p:sldId id="1066" r:id="rId50"/>
    <p:sldId id="1067" r:id="rId51"/>
    <p:sldId id="1068" r:id="rId52"/>
    <p:sldId id="1069" r:id="rId53"/>
    <p:sldId id="1070" r:id="rId54"/>
    <p:sldId id="1071" r:id="rId55"/>
    <p:sldId id="349" r:id="rId56"/>
    <p:sldId id="528" r:id="rId57"/>
    <p:sldId id="1084" r:id="rId58"/>
    <p:sldId id="1085" r:id="rId59"/>
    <p:sldId id="405" r:id="rId60"/>
    <p:sldId id="400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1077"/>
            <p14:sldId id="1078"/>
            <p14:sldId id="1076"/>
          </p14:sldIdLst>
        </p14:section>
        <p14:section name="Unit Testing" id="{4C2182BE-4B88-4D56-9DB6-E01540733B09}">
          <p14:sldIdLst>
            <p14:sldId id="1020"/>
            <p14:sldId id="1021"/>
            <p14:sldId id="1022"/>
            <p14:sldId id="1023"/>
            <p14:sldId id="1024"/>
            <p14:sldId id="1025"/>
            <p14:sldId id="1026"/>
            <p14:sldId id="1027"/>
            <p14:sldId id="1028"/>
            <p14:sldId id="1029"/>
            <p14:sldId id="1030"/>
            <p14:sldId id="1031"/>
            <p14:sldId id="1032"/>
            <p14:sldId id="1033"/>
            <p14:sldId id="1034"/>
            <p14:sldId id="1035"/>
            <p14:sldId id="1036"/>
            <p14:sldId id="1037"/>
            <p14:sldId id="1038"/>
            <p14:sldId id="1039"/>
            <p14:sldId id="1040"/>
            <p14:sldId id="1041"/>
            <p14:sldId id="1042"/>
            <p14:sldId id="1079"/>
            <p14:sldId id="1044"/>
            <p14:sldId id="1045"/>
            <p14:sldId id="1046"/>
            <p14:sldId id="1047"/>
            <p14:sldId id="1048"/>
            <p14:sldId id="1049"/>
            <p14:sldId id="1051"/>
            <p14:sldId id="1052"/>
            <p14:sldId id="1053"/>
            <p14:sldId id="1054"/>
            <p14:sldId id="1080"/>
            <p14:sldId id="1056"/>
            <p14:sldId id="1057"/>
            <p14:sldId id="1058"/>
            <p14:sldId id="1059"/>
            <p14:sldId id="1060"/>
            <p14:sldId id="1061"/>
            <p14:sldId id="1062"/>
            <p14:sldId id="1081"/>
            <p14:sldId id="1082"/>
            <p14:sldId id="1083"/>
            <p14:sldId id="1066"/>
            <p14:sldId id="1067"/>
            <p14:sldId id="1068"/>
            <p14:sldId id="1069"/>
            <p14:sldId id="1070"/>
            <p14:sldId id="1071"/>
          </p14:sldIdLst>
        </p14:section>
        <p14:section name="Conclusion" id="{10E03AB1-9AA8-4E86-9A64-D741901E50A2}">
          <p14:sldIdLst>
            <p14:sldId id="349"/>
            <p14:sldId id="528"/>
            <p14:sldId id="1084"/>
            <p14:sldId id="1085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2D2D77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5" autoAdjust="0"/>
    <p:restoredTop sz="94620" autoAdjust="0"/>
  </p:normalViewPr>
  <p:slideViewPr>
    <p:cSldViewPr snapToGrid="0" showGuides="1">
      <p:cViewPr varScale="1">
        <p:scale>
          <a:sx n="83" d="100"/>
          <a:sy n="83" d="100"/>
        </p:scale>
        <p:origin x="538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28.3.2019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81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06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767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985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879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149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32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99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333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611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673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6663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Moq</a:t>
            </a:r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Moq</a:t>
            </a:r>
            <a:r>
              <a:rPr lang="en-US" noProof="1"/>
              <a:t> (pronounced "Mock You") is an open-source mocking framework</a:t>
            </a:r>
          </a:p>
          <a:p>
            <a:pPr lvl="1"/>
            <a:r>
              <a:rPr lang="en-US" noProof="1"/>
              <a:t>Facilitates the mocking process by providing an API for creating fake objects (mocks)</a:t>
            </a:r>
          </a:p>
          <a:p>
            <a:pPr lvl="1"/>
            <a:r>
              <a:rPr lang="en-US" noProof="1"/>
              <a:t>No need to create fake classes for every possible test scenario</a:t>
            </a:r>
          </a:p>
          <a:p>
            <a:pPr lvl="1"/>
            <a:r>
              <a:rPr lang="en-US" noProof="1"/>
              <a:t>Can mock almost any type, not just interfaces</a:t>
            </a:r>
          </a:p>
          <a:p>
            <a:pPr lvl="2"/>
            <a:r>
              <a:rPr lang="en-US" noProof="1"/>
              <a:t>E.g.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noProof="1"/>
              <a:t>,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53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174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8428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0092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550236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95158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6918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534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988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your opinion which operation is most likely to cause your Operation system to fail?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Microsoft Word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IE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10 different application all at the same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781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54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095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697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305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338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290714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1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1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8E1F8-6924-4050-9FA6-EFB9C98F01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13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1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799" r:id="rId16"/>
    <p:sldLayoutId id="2147483800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csharp-oop-advanced-high-quality-code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9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67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68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7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72.png"/><Relationship Id="rId10" Type="http://schemas.openxmlformats.org/officeDocument/2006/relationships/image" Target="../media/image66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63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3.jpeg"/><Relationship Id="rId7" Type="http://schemas.openxmlformats.org/officeDocument/2006/relationships/image" Target="../media/image7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6.gi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sz="4400" dirty="0"/>
              <a:t>Building Rock-Solid Software</a:t>
            </a:r>
          </a:p>
          <a:p>
            <a:pPr>
              <a:spcAft>
                <a:spcPts val="0"/>
              </a:spcAft>
            </a:pP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Unit Testing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D9F1BDA-F97C-4297-B733-9377B9EBC4AA}"/>
              </a:ext>
            </a:extLst>
          </p:cNvPr>
          <p:cNvGrpSpPr/>
          <p:nvPr/>
        </p:nvGrpSpPr>
        <p:grpSpPr>
          <a:xfrm>
            <a:off x="3954672" y="2564143"/>
            <a:ext cx="4282656" cy="1729714"/>
            <a:chOff x="3954672" y="2553477"/>
            <a:chExt cx="4282656" cy="1729714"/>
          </a:xfrm>
        </p:grpSpPr>
        <p:grpSp>
          <p:nvGrpSpPr>
            <p:cNvPr id="13" name="Group 12"/>
            <p:cNvGrpSpPr/>
            <p:nvPr/>
          </p:nvGrpSpPr>
          <p:grpSpPr>
            <a:xfrm>
              <a:off x="3954672" y="2613531"/>
              <a:ext cx="1786155" cy="1600500"/>
              <a:chOff x="9845969" y="4403679"/>
              <a:chExt cx="1564686" cy="14478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6584603" y="2553477"/>
              <a:ext cx="1652725" cy="1729714"/>
              <a:chOff x="9542415" y="4380964"/>
              <a:chExt cx="1733597" cy="1873556"/>
            </a:xfrm>
          </p:grpSpPr>
          <p:grpSp>
            <p:nvGrpSpPr>
              <p:cNvPr id="23" name="Group 2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</p:spPr>
            </p:pic>
          </p:grpSp>
          <p:cxnSp>
            <p:nvCxnSpPr>
              <p:cNvPr id="24" name="Straight Connector 23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21"/>
            <p:cNvSpPr/>
            <p:nvPr/>
          </p:nvSpPr>
          <p:spPr>
            <a:xfrm rot="16200000">
              <a:off x="5983016" y="3195475"/>
              <a:ext cx="359397" cy="534205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541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Testing shows presence of defects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Testing can </a:t>
            </a:r>
            <a:r>
              <a:rPr lang="en-US" sz="3400" b="1" dirty="0">
                <a:solidFill>
                  <a:schemeClr val="bg1"/>
                </a:solidFill>
              </a:rPr>
              <a:t>show that defects are present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Cannot prove that there are no defects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Appropriate testing </a:t>
            </a:r>
            <a:r>
              <a:rPr lang="en-US" sz="3400" b="1" dirty="0">
                <a:solidFill>
                  <a:schemeClr val="bg1"/>
                </a:solidFill>
              </a:rPr>
              <a:t>reduces</a:t>
            </a:r>
            <a:r>
              <a:rPr lang="en-US" sz="3400" dirty="0"/>
              <a:t> the probability for defects</a:t>
            </a:r>
          </a:p>
          <a:p>
            <a:pPr>
              <a:lnSpc>
                <a:spcPct val="100000"/>
              </a:lnSpc>
              <a:buSzPct val="90000"/>
            </a:pPr>
            <a:endParaRPr lang="en-US" sz="3400" dirty="0"/>
          </a:p>
          <a:p>
            <a:pPr>
              <a:lnSpc>
                <a:spcPct val="100000"/>
              </a:lnSpc>
              <a:buSzPct val="90000"/>
            </a:pPr>
            <a:endParaRPr lang="bg-BG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6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Absence-of-errors fallacy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Finding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fixing</a:t>
            </a:r>
            <a:r>
              <a:rPr lang="en-US" sz="3400" dirty="0"/>
              <a:t> defects itself does not help in these cases:</a:t>
            </a:r>
          </a:p>
          <a:p>
            <a:pPr lvl="2"/>
            <a:r>
              <a:rPr lang="en-US" sz="3200" dirty="0"/>
              <a:t>The system built is unusable</a:t>
            </a:r>
          </a:p>
          <a:p>
            <a:pPr lvl="2"/>
            <a:r>
              <a:rPr lang="en-US" sz="3200" dirty="0"/>
              <a:t>Does not fulfill the users’ needs and expectations</a:t>
            </a:r>
          </a:p>
          <a:p>
            <a:pPr>
              <a:lnSpc>
                <a:spcPct val="100000"/>
              </a:lnSpc>
              <a:buSzPct val="90000"/>
            </a:pPr>
            <a:endParaRPr lang="bg-BG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73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Unit Testing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109" y="5969408"/>
            <a:ext cx="10961783" cy="499819"/>
          </a:xfrm>
        </p:spPr>
        <p:txBody>
          <a:bodyPr/>
          <a:lstStyle/>
          <a:p>
            <a:r>
              <a:rPr lang="en-US" dirty="0"/>
              <a:t>Software Used to Test Software</a:t>
            </a:r>
          </a:p>
          <a:p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376" y="1150460"/>
            <a:ext cx="2695826" cy="269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0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Not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</a:p>
          <a:p>
            <a:pPr>
              <a:lnSpc>
                <a:spcPct val="100000"/>
              </a:lnSpc>
            </a:pPr>
            <a:r>
              <a:rPr lang="en-US" dirty="0"/>
              <a:t>Not </a:t>
            </a:r>
            <a:r>
              <a:rPr lang="en-US" b="1" dirty="0">
                <a:solidFill>
                  <a:schemeClr val="bg1"/>
                </a:solidFill>
              </a:rPr>
              <a:t>repeatable</a:t>
            </a:r>
          </a:p>
          <a:p>
            <a:pPr>
              <a:lnSpc>
                <a:spcPct val="100000"/>
              </a:lnSpc>
            </a:pPr>
            <a:r>
              <a:rPr lang="en-US" dirty="0"/>
              <a:t>Can’t </a:t>
            </a:r>
            <a:r>
              <a:rPr lang="en-US" b="1" dirty="0">
                <a:solidFill>
                  <a:schemeClr val="bg1"/>
                </a:solidFill>
              </a:rPr>
              <a:t>cover</a:t>
            </a:r>
            <a:r>
              <a:rPr lang="en-US" dirty="0"/>
              <a:t> all of the code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as </a:t>
            </a:r>
            <a:r>
              <a:rPr lang="en-US" b="1" dirty="0">
                <a:solidFill>
                  <a:schemeClr val="bg1"/>
                </a:solidFill>
              </a:rPr>
              <a:t>easy</a:t>
            </a:r>
            <a:r>
              <a:rPr lang="en-US" dirty="0"/>
              <a:t> as it should be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Manual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88317" y="3887035"/>
            <a:ext cx="7638173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void TestSum()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this.Sum(1, 2) != 3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Exception("1 + 2 != 3")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159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need a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approach</a:t>
            </a:r>
            <a:r>
              <a:rPr lang="en-US" dirty="0"/>
              <a:t> that:</a:t>
            </a:r>
          </a:p>
          <a:p>
            <a:pPr lvl="1"/>
            <a:r>
              <a:rPr lang="en-US" sz="3200" dirty="0"/>
              <a:t>Allows </a:t>
            </a:r>
            <a:r>
              <a:rPr lang="en-US" sz="3200" b="1" dirty="0">
                <a:solidFill>
                  <a:schemeClr val="bg1"/>
                </a:solidFill>
              </a:rPr>
              <a:t>refactoring</a:t>
            </a:r>
          </a:p>
          <a:p>
            <a:pPr lvl="1"/>
            <a:r>
              <a:rPr lang="en-US" sz="3200" dirty="0"/>
              <a:t>Reduces the </a:t>
            </a:r>
            <a:r>
              <a:rPr lang="en-US" sz="3200" b="1" dirty="0">
                <a:solidFill>
                  <a:schemeClr val="bg1"/>
                </a:solidFill>
              </a:rPr>
              <a:t>cost of change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Decreases</a:t>
            </a:r>
            <a:r>
              <a:rPr lang="en-US" sz="3200" dirty="0"/>
              <a:t> the number of </a:t>
            </a:r>
            <a:r>
              <a:rPr lang="en-US" sz="3200" b="1" dirty="0">
                <a:solidFill>
                  <a:schemeClr val="bg1"/>
                </a:solidFill>
              </a:rPr>
              <a:t>defects</a:t>
            </a:r>
            <a:r>
              <a:rPr lang="en-US" sz="3200" dirty="0"/>
              <a:t> in the code 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Bonus</a:t>
            </a:r>
            <a:r>
              <a:rPr lang="en-US" sz="32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Improves </a:t>
            </a:r>
            <a:r>
              <a:rPr lang="en-US" sz="3200" b="1" dirty="0">
                <a:solidFill>
                  <a:schemeClr val="bg1"/>
                </a:solidFill>
              </a:rPr>
              <a:t>design</a:t>
            </a: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Moving Away from Manual 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9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System</a:t>
            </a:r>
            <a:r>
              <a:rPr lang="en-US" dirty="0"/>
              <a:t> tests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Integration</a:t>
            </a:r>
            <a:r>
              <a:rPr lang="en-US" dirty="0"/>
              <a:t> tests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</a:t>
            </a:r>
            <a:r>
              <a:rPr lang="en-US" dirty="0"/>
              <a:t> tests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Automated 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061081" y="2541489"/>
            <a:ext cx="4244959" cy="3624339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</a:p>
        </p:txBody>
      </p:sp>
      <p:sp>
        <p:nvSpPr>
          <p:cNvPr id="11" name="Oval 10"/>
          <p:cNvSpPr/>
          <p:nvPr/>
        </p:nvSpPr>
        <p:spPr>
          <a:xfrm>
            <a:off x="3571625" y="3876773"/>
            <a:ext cx="2681027" cy="2289057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</a:t>
            </a:r>
          </a:p>
        </p:txBody>
      </p:sp>
      <p:sp>
        <p:nvSpPr>
          <p:cNvPr id="10" name="Oval 9"/>
          <p:cNvSpPr/>
          <p:nvPr/>
        </p:nvSpPr>
        <p:spPr>
          <a:xfrm>
            <a:off x="2529004" y="4956391"/>
            <a:ext cx="1416538" cy="1209438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</a:t>
            </a:r>
          </a:p>
        </p:txBody>
      </p:sp>
    </p:spTree>
    <p:extLst>
      <p:ext uri="{BB962C8B-B14F-4D97-AF65-F5344CB8AC3E}">
        <p14:creationId xmlns:p14="http://schemas.microsoft.com/office/powerpoint/2010/main" val="228471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NUnit 3.0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109" y="5918138"/>
            <a:ext cx="10961783" cy="499819"/>
          </a:xfrm>
        </p:spPr>
        <p:txBody>
          <a:bodyPr/>
          <a:lstStyle/>
          <a:p>
            <a:r>
              <a:rPr lang="en-US" dirty="0"/>
              <a:t>Setup and First Test</a:t>
            </a:r>
          </a:p>
          <a:p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2848BD-4AF0-4272-80CA-FAAE7F8B73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7" t="16834" r="50756" b="15826"/>
          <a:stretch/>
        </p:blipFill>
        <p:spPr>
          <a:xfrm>
            <a:off x="4199798" y="787051"/>
            <a:ext cx="3792404" cy="391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60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Initially ported from </a:t>
            </a:r>
            <a:r>
              <a:rPr lang="en-GB" b="1" dirty="0">
                <a:solidFill>
                  <a:schemeClr val="bg1"/>
                </a:solidFill>
              </a:rPr>
              <a:t>Junit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NUnit</a:t>
            </a:r>
            <a:r>
              <a:rPr lang="en-US" dirty="0"/>
              <a:t> version </a:t>
            </a:r>
            <a:r>
              <a:rPr lang="en-US" b="1" dirty="0">
                <a:solidFill>
                  <a:schemeClr val="bg1"/>
                </a:solidFill>
              </a:rPr>
              <a:t>3.0</a:t>
            </a:r>
            <a:r>
              <a:rPr lang="en-US" dirty="0"/>
              <a:t>, has been completely </a:t>
            </a:r>
            <a:r>
              <a:rPr lang="en-US" b="1" dirty="0">
                <a:solidFill>
                  <a:schemeClr val="bg1"/>
                </a:solidFill>
              </a:rPr>
              <a:t>rewritten</a:t>
            </a:r>
          </a:p>
          <a:p>
            <a:r>
              <a:rPr lang="en-US" dirty="0"/>
              <a:t>NUnit is an </a:t>
            </a:r>
            <a:r>
              <a:rPr lang="en-US" b="1" dirty="0">
                <a:solidFill>
                  <a:schemeClr val="bg1"/>
                </a:solidFill>
              </a:rPr>
              <a:t>Open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Source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software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Support</a:t>
            </a:r>
            <a:r>
              <a:rPr lang="en-US" dirty="0"/>
              <a:t> for a wide range of </a:t>
            </a:r>
            <a:r>
              <a:rPr lang="en-US" b="1" dirty="0">
                <a:solidFill>
                  <a:schemeClr val="bg1"/>
                </a:solidFill>
              </a:rPr>
              <a:t>.NET platforms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NUnit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33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NUnit allows for </a:t>
            </a:r>
            <a:r>
              <a:rPr lang="en-US" b="1" dirty="0">
                <a:solidFill>
                  <a:schemeClr val="bg1"/>
                </a:solidFill>
              </a:rPr>
              <a:t>parameterized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tests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Readable </a:t>
            </a:r>
            <a:r>
              <a:rPr lang="en-GB" dirty="0"/>
              <a:t>Assert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method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NUnit has </a:t>
            </a:r>
            <a:r>
              <a:rPr lang="en-US" b="1" dirty="0">
                <a:solidFill>
                  <a:schemeClr val="bg1"/>
                </a:solidFill>
              </a:rPr>
              <a:t>frequent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version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updates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MS-Test has only one </a:t>
            </a:r>
            <a:br>
              <a:rPr lang="en-US" dirty="0"/>
            </a:br>
            <a:r>
              <a:rPr lang="en-US" dirty="0"/>
              <a:t>per VS version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Expected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exception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message assertion </a:t>
            </a:r>
          </a:p>
          <a:p>
            <a:pPr lvl="1"/>
            <a:r>
              <a:rPr lang="en-US" dirty="0"/>
              <a:t>Can be done using </a:t>
            </a:r>
            <a:r>
              <a:rPr lang="en-US" b="1" dirty="0">
                <a:solidFill>
                  <a:schemeClr val="bg1"/>
                </a:solidFill>
              </a:rPr>
              <a:t>attribute</a:t>
            </a:r>
            <a:r>
              <a:rPr lang="en-US" dirty="0"/>
              <a:t> in NUnit</a:t>
            </a:r>
          </a:p>
          <a:p>
            <a:pPr lvl="1"/>
            <a:r>
              <a:rPr lang="en-US" dirty="0"/>
              <a:t>Must be done using </a:t>
            </a:r>
            <a:r>
              <a:rPr lang="en-US" b="1" dirty="0">
                <a:solidFill>
                  <a:schemeClr val="bg1"/>
                </a:solidFill>
              </a:rPr>
              <a:t>Try-Catch</a:t>
            </a:r>
            <a:r>
              <a:rPr lang="en-US" dirty="0"/>
              <a:t> in MS-Test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Nunit vs MSTest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7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console application project</a:t>
            </a:r>
          </a:p>
          <a:p>
            <a:r>
              <a:rPr lang="en-US" dirty="0"/>
              <a:t>Add BankAccount class</a:t>
            </a:r>
          </a:p>
          <a:p>
            <a:r>
              <a:rPr lang="en-US" dirty="0"/>
              <a:t>Create NUnit Project</a:t>
            </a:r>
          </a:p>
          <a:p>
            <a:r>
              <a:rPr lang="en-US" dirty="0"/>
              <a:t>Test the </a:t>
            </a:r>
            <a:r>
              <a:rPr lang="en-US" dirty="0" err="1"/>
              <a:t>BankAccount</a:t>
            </a:r>
            <a:r>
              <a:rPr lang="en-US" dirty="0"/>
              <a:t> class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NUnit Test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19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What is Unit Testing?</a:t>
            </a:r>
          </a:p>
          <a:p>
            <a:r>
              <a:rPr lang="en-GB"/>
              <a:t>Unit Testing Basics</a:t>
            </a:r>
          </a:p>
          <a:p>
            <a:pPr lvl="1"/>
            <a:r>
              <a:rPr lang="en-GB"/>
              <a:t>3A Pattern</a:t>
            </a:r>
          </a:p>
          <a:p>
            <a:pPr lvl="1"/>
            <a:r>
              <a:rPr lang="en-GB"/>
              <a:t>Good Practices</a:t>
            </a:r>
          </a:p>
          <a:p>
            <a:r>
              <a:rPr lang="en-GB"/>
              <a:t>Unit Testing Frameworks – NUnit</a:t>
            </a:r>
          </a:p>
          <a:p>
            <a:r>
              <a:rPr lang="en-GB"/>
              <a:t>Mocking and Mock Objects</a:t>
            </a:r>
          </a:p>
          <a:p>
            <a:endParaRPr lang="en-US" noProof="1"/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6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Create a class library (</a:t>
            </a:r>
            <a:r>
              <a:rPr lang="en-US" dirty="0" err="1"/>
              <a:t>.Net</a:t>
            </a:r>
            <a:r>
              <a:rPr lang="en-US" dirty="0"/>
              <a:t> Core) </a:t>
            </a:r>
          </a:p>
          <a:p>
            <a:pPr lvl="1"/>
            <a:r>
              <a:rPr lang="en-US" dirty="0"/>
              <a:t>Name it like the project you are testing, but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b="1" dirty="0">
                <a:solidFill>
                  <a:schemeClr val="bg1"/>
                </a:solidFill>
              </a:rPr>
              <a:t>.Tests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 </a:t>
            </a:r>
            <a:r>
              <a:rPr lang="en-US" dirty="0"/>
              <a:t>suffix</a:t>
            </a:r>
          </a:p>
          <a:p>
            <a:pPr lvl="1"/>
            <a:r>
              <a:rPr lang="en-US" dirty="0"/>
              <a:t>Right click on the project to open the </a:t>
            </a:r>
            <a:r>
              <a:rPr lang="en-US" b="1" dirty="0">
                <a:solidFill>
                  <a:schemeClr val="bg1"/>
                </a:solidFill>
              </a:rPr>
              <a:t>NuGet package manager</a:t>
            </a:r>
            <a:endParaRPr lang="en-US" dirty="0"/>
          </a:p>
          <a:p>
            <a:r>
              <a:rPr lang="en-US" dirty="0"/>
              <a:t>Create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console </a:t>
            </a:r>
            <a:r>
              <a:rPr lang="en-US" b="1" dirty="0">
                <a:solidFill>
                  <a:schemeClr val="bg1"/>
                </a:solidFill>
              </a:rPr>
              <a:t>applicaton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n-US" dirty="0"/>
              <a:t>Add BankAccount class for us to test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NUnit Test(2)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1D202A7-BC3F-48C0-963B-0455686979A4}"/>
              </a:ext>
            </a:extLst>
          </p:cNvPr>
          <p:cNvGrpSpPr/>
          <p:nvPr/>
        </p:nvGrpSpPr>
        <p:grpSpPr>
          <a:xfrm>
            <a:off x="1304278" y="4646208"/>
            <a:ext cx="3862526" cy="1610011"/>
            <a:chOff x="5015144" y="4850394"/>
            <a:chExt cx="3862526" cy="1610011"/>
          </a:xfrm>
        </p:grpSpPr>
        <p:sp>
          <p:nvSpPr>
            <p:cNvPr id="6" name="Text Placeholder 3">
              <a:extLst>
                <a:ext uri="{FF2B5EF4-FFF2-40B4-BE49-F238E27FC236}">
                  <a16:creationId xmlns:a16="http://schemas.microsoft.com/office/drawing/2014/main" id="{3916F9E7-18C8-44DC-9AC0-3481A213EBBF}"/>
                </a:ext>
              </a:extLst>
            </p:cNvPr>
            <p:cNvSpPr txBox="1">
              <a:spLocks/>
            </p:cNvSpPr>
            <p:nvPr/>
          </p:nvSpPr>
          <p:spPr>
            <a:xfrm>
              <a:off x="5015144" y="5499391"/>
              <a:ext cx="3862526" cy="9610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noProof="1"/>
                <a:t>+Amount : decimal</a:t>
              </a:r>
            </a:p>
            <a:p>
              <a:r>
                <a:rPr lang="en-US" noProof="1"/>
                <a:t>+BankAccount(decimal)</a:t>
              </a:r>
            </a:p>
          </p:txBody>
        </p:sp>
        <p:sp>
          <p:nvSpPr>
            <p:cNvPr id="7" name="Text Placeholder 3">
              <a:extLst>
                <a:ext uri="{FF2B5EF4-FFF2-40B4-BE49-F238E27FC236}">
                  <a16:creationId xmlns:a16="http://schemas.microsoft.com/office/drawing/2014/main" id="{D3C1CB86-60FF-4FA7-8910-BAC8A152D7C8}"/>
                </a:ext>
              </a:extLst>
            </p:cNvPr>
            <p:cNvSpPr txBox="1">
              <a:spLocks/>
            </p:cNvSpPr>
            <p:nvPr/>
          </p:nvSpPr>
          <p:spPr>
            <a:xfrm>
              <a:off x="5015144" y="4850394"/>
              <a:ext cx="3862526" cy="648997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sz="2800" dirty="0" err="1"/>
                <a:t>BankAccount</a:t>
              </a:r>
              <a:endParaRPr lang="en-GB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302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70000"/>
              </a:lnSpc>
            </a:pPr>
            <a:r>
              <a:rPr lang="en-US" dirty="0"/>
              <a:t>Install </a:t>
            </a:r>
            <a:r>
              <a:rPr lang="en-US" b="1" dirty="0">
                <a:solidFill>
                  <a:schemeClr val="bg1"/>
                </a:solidFill>
              </a:rPr>
              <a:t>NUnit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ct val="70000"/>
              </a:lnSpc>
            </a:pPr>
            <a:endParaRPr lang="en-US" dirty="0"/>
          </a:p>
          <a:p>
            <a:pPr>
              <a:lnSpc>
                <a:spcPct val="70000"/>
              </a:lnSpc>
              <a:spcBef>
                <a:spcPts val="900"/>
              </a:spcBef>
            </a:pPr>
            <a:endParaRPr lang="en-US" dirty="0"/>
          </a:p>
          <a:p>
            <a:pPr>
              <a:lnSpc>
                <a:spcPct val="70000"/>
              </a:lnSpc>
              <a:spcBef>
                <a:spcPts val="900"/>
              </a:spcBef>
            </a:pPr>
            <a:r>
              <a:rPr lang="en-US" dirty="0"/>
              <a:t>Install </a:t>
            </a:r>
            <a:r>
              <a:rPr lang="en-US" b="1" dirty="0">
                <a:solidFill>
                  <a:schemeClr val="bg1"/>
                </a:solidFill>
              </a:rPr>
              <a:t>NUnit3TestAdapter</a:t>
            </a:r>
          </a:p>
          <a:p>
            <a:pPr>
              <a:lnSpc>
                <a:spcPct val="70000"/>
              </a:lnSpc>
              <a:spcBef>
                <a:spcPts val="9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70000"/>
              </a:lnSpc>
              <a:spcBef>
                <a:spcPts val="9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70000"/>
              </a:lnSpc>
              <a:spcBef>
                <a:spcPts val="900"/>
              </a:spcBef>
            </a:pPr>
            <a:r>
              <a:rPr lang="en-US" dirty="0"/>
              <a:t>Install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Microsoft.Net.Test.Sdk</a:t>
            </a:r>
          </a:p>
          <a:p>
            <a:pPr>
              <a:lnSpc>
                <a:spcPct val="70000"/>
              </a:lnSpc>
              <a:spcBef>
                <a:spcPts val="9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70000"/>
              </a:lnSpc>
              <a:spcBef>
                <a:spcPts val="9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70000"/>
              </a:lnSpc>
              <a:spcBef>
                <a:spcPts val="900"/>
              </a:spcBef>
            </a:pPr>
            <a:r>
              <a:rPr lang="en-US" dirty="0"/>
              <a:t>Open </a:t>
            </a:r>
            <a:r>
              <a:rPr lang="en-US" b="1" dirty="0">
                <a:solidFill>
                  <a:schemeClr val="bg1"/>
                </a:solidFill>
              </a:rPr>
              <a:t>Test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Explorer</a:t>
            </a:r>
            <a:r>
              <a:rPr lang="en-US" dirty="0"/>
              <a:t> (Ctrl + E, T or Test-&gt;Windows -&gt;TestExplorer)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NUnit Test(2)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0884EC-2465-41D2-A103-C73846556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64" y="1705120"/>
            <a:ext cx="5704606" cy="8533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580761-5374-4E20-A640-B93958EE1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64" y="4866553"/>
            <a:ext cx="5034716" cy="7273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A8A76F-8394-4293-BCAA-6E8F1D3CC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664" y="3335916"/>
            <a:ext cx="6781581" cy="72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0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your first test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NUnit Test</a:t>
            </a:r>
            <a:r>
              <a:rPr lang="en-GB" dirty="0"/>
              <a:t> (3)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9199" y="1810151"/>
            <a:ext cx="10653602" cy="4331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bg1"/>
                </a:solidFill>
                <a:effectLst/>
              </a:rPr>
              <a:t>[TestFixture]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public class BankAcountTests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/>
                </a:solidFill>
                <a:effectLst/>
              </a:rPr>
              <a:t>  </a:t>
            </a:r>
            <a:r>
              <a:rPr lang="en-US" sz="2700" dirty="0">
                <a:solidFill>
                  <a:schemeClr val="bg1"/>
                </a:solidFill>
                <a:effectLst/>
              </a:rPr>
              <a:t>[Test]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/>
                </a:solidFill>
                <a:effectLst/>
              </a:rPr>
              <a:t>  </a:t>
            </a:r>
            <a:r>
              <a:rPr lang="en-US" sz="2700" dirty="0">
                <a:solidFill>
                  <a:schemeClr val="tx1"/>
                </a:solidFill>
                <a:effectLst/>
              </a:rPr>
              <a:t>public void AccountInitializeWithPositiveValue() {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    BankAccount account = new BankAccount(2000m);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/>
                </a:solidFill>
                <a:effectLst/>
              </a:rPr>
              <a:t>    </a:t>
            </a:r>
            <a:r>
              <a:rPr lang="en-US" sz="2700" dirty="0">
                <a:solidFill>
                  <a:schemeClr val="bg1"/>
                </a:solidFill>
                <a:effectLst/>
              </a:rPr>
              <a:t>Assert.That</a:t>
            </a:r>
            <a:r>
              <a:rPr lang="en-US" sz="2700" dirty="0">
                <a:solidFill>
                  <a:schemeClr val="tx1"/>
                </a:solidFill>
                <a:effectLst/>
              </a:rPr>
              <a:t>(</a:t>
            </a:r>
            <a:r>
              <a:rPr lang="en-US" sz="2700" dirty="0" err="1">
                <a:solidFill>
                  <a:schemeClr val="tx1"/>
                </a:solidFill>
                <a:effectLst/>
              </a:rPr>
              <a:t>account.Amount</a:t>
            </a:r>
            <a:r>
              <a:rPr lang="en-US" sz="2700" dirty="0">
                <a:solidFill>
                  <a:schemeClr val="tx1"/>
                </a:solidFill>
                <a:effectLst/>
              </a:rPr>
              <a:t>, </a:t>
            </a:r>
            <a:r>
              <a:rPr lang="en-US" sz="2700" dirty="0">
                <a:solidFill>
                  <a:schemeClr val="bg1"/>
                </a:solidFill>
                <a:effectLst/>
              </a:rPr>
              <a:t>Is</a:t>
            </a:r>
            <a:r>
              <a:rPr lang="en-US" sz="2700" dirty="0">
                <a:solidFill>
                  <a:schemeClr val="tx1"/>
                </a:solidFill>
                <a:effectLst/>
              </a:rPr>
              <a:t>.EqualTo(2000m));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591665" y="1554653"/>
            <a:ext cx="3655690" cy="760521"/>
          </a:xfrm>
          <a:prstGeom prst="wedgeRoundRectCallout">
            <a:avLst>
              <a:gd name="adj1" fmla="val -58716"/>
              <a:gd name="adj2" fmla="val 317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Attribute that marks a class that contains tests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806514" y="3198025"/>
            <a:ext cx="1925285" cy="461950"/>
          </a:xfrm>
          <a:prstGeom prst="wedgeRoundRectCallout">
            <a:avLst>
              <a:gd name="adj1" fmla="val -57146"/>
              <a:gd name="adj2" fmla="val 2352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Test Method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2236466" y="5277119"/>
            <a:ext cx="2566353" cy="769511"/>
          </a:xfrm>
          <a:prstGeom prst="wedgeRoundRectCallout">
            <a:avLst>
              <a:gd name="adj1" fmla="val -55738"/>
              <a:gd name="adj2" fmla="val -4644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Assert class comes with NUnit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83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Organize and clarify </a:t>
            </a:r>
            <a:r>
              <a:rPr lang="en-US" dirty="0"/>
              <a:t>test code by breaking down a test case into the following </a:t>
            </a:r>
            <a:r>
              <a:rPr lang="en-US" b="1" dirty="0">
                <a:solidFill>
                  <a:schemeClr val="bg1"/>
                </a:solidFill>
              </a:rPr>
              <a:t>functional sections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Arrange</a:t>
            </a:r>
            <a:r>
              <a:rPr lang="en-US" dirty="0"/>
              <a:t> section of a unit test initializes objects and sets the value of the data that is passed to the test case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Act</a:t>
            </a:r>
            <a:r>
              <a:rPr lang="en-US" dirty="0"/>
              <a:t> section invokes the test case with the arranged </a:t>
            </a:r>
            <a:br>
              <a:rPr lang="en-US" dirty="0"/>
            </a:br>
            <a:r>
              <a:rPr lang="en-US" dirty="0"/>
              <a:t>parameters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Assert</a:t>
            </a:r>
            <a:r>
              <a:rPr lang="en-US" dirty="0"/>
              <a:t> section verifies the test case behaves as expected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AAA Testing Pattern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002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3A Pattern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42977" y="1443841"/>
            <a:ext cx="9506046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[Test]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DepositShouldAddMoney()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BankAccount account = new BankAccount();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account.Deposit(50);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Assert.That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account.Balance,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.EqualTo(50)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315883" y="3619069"/>
            <a:ext cx="3380569" cy="761261"/>
          </a:xfrm>
          <a:prstGeom prst="wedgeRoundRectCallout">
            <a:avLst>
              <a:gd name="adj1" fmla="val -58936"/>
              <a:gd name="adj2" fmla="val -2170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Each test should test a single behavior!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87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Load provided solution in Visual Studio</a:t>
            </a:r>
            <a:endParaRPr lang="bg-BG" dirty="0"/>
          </a:p>
          <a:p>
            <a:r>
              <a:rPr lang="en-US" dirty="0"/>
              <a:t>Add new test project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Tests</a:t>
            </a:r>
          </a:p>
          <a:p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AxeTests</a:t>
            </a:r>
          </a:p>
          <a:p>
            <a:r>
              <a:rPr lang="en-US" dirty="0"/>
              <a:t>Create the following tests:</a:t>
            </a:r>
          </a:p>
          <a:p>
            <a:pPr lvl="1"/>
            <a:r>
              <a:rPr lang="en-US" dirty="0"/>
              <a:t>Test if weapon </a:t>
            </a:r>
            <a:r>
              <a:rPr lang="en-US" b="1" dirty="0">
                <a:solidFill>
                  <a:schemeClr val="bg1"/>
                </a:solidFill>
              </a:rPr>
              <a:t>loses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durability</a:t>
            </a:r>
            <a:r>
              <a:rPr lang="en-US" dirty="0"/>
              <a:t> after attack</a:t>
            </a:r>
          </a:p>
          <a:p>
            <a:pPr lvl="1"/>
            <a:r>
              <a:rPr lang="en-US" dirty="0"/>
              <a:t>Test attacking with a </a:t>
            </a:r>
            <a:r>
              <a:rPr lang="en-US" b="1" dirty="0">
                <a:solidFill>
                  <a:schemeClr val="bg1"/>
                </a:solidFill>
              </a:rPr>
              <a:t>broken weapon</a:t>
            </a:r>
          </a:p>
          <a:p>
            <a:pPr lvl="2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Test Axe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FC4283-DEF2-4468-AE70-643E29A08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346" y="2036868"/>
            <a:ext cx="3158077" cy="278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4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Axe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974109" y="1221764"/>
            <a:ext cx="1024378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void AxeLosesDurabilyAfterAttack()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Axe axe = new Axe(10, 10);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Dummy dummy = new Dummy(10, 10);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axe.Attack(dummy);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Assert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Assert.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That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(axe.DurabilityPoints,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EqualTo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(9));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713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Axe 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342976" y="1221764"/>
            <a:ext cx="9506047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void BrokenAxeCantAttack()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Axe axe = new Axe(1,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Dummy dummy = new Dummy(10, 10);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axe.Attack(dummy);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Assert.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That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(() =&gt; axe.Attack(dummy),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.InvalidOperationException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.With.Message.EqualTo(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"Axe is broken."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184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DummyTests</a:t>
            </a:r>
          </a:p>
          <a:p>
            <a:r>
              <a:rPr lang="en-US" dirty="0"/>
              <a:t>Create the following tests</a:t>
            </a:r>
          </a:p>
          <a:p>
            <a:pPr lvl="1"/>
            <a:r>
              <a:rPr lang="en-US" dirty="0"/>
              <a:t>Dummy </a:t>
            </a:r>
            <a:r>
              <a:rPr lang="en-US" b="1" dirty="0">
                <a:solidFill>
                  <a:schemeClr val="bg1"/>
                </a:solidFill>
              </a:rPr>
              <a:t>loses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health</a:t>
            </a:r>
            <a:r>
              <a:rPr lang="en-US" dirty="0"/>
              <a:t> if attacked</a:t>
            </a:r>
          </a:p>
          <a:p>
            <a:pPr lvl="1"/>
            <a:r>
              <a:rPr lang="en-US" dirty="0"/>
              <a:t>Dead Dummy </a:t>
            </a:r>
            <a:r>
              <a:rPr lang="en-US" b="1" dirty="0">
                <a:solidFill>
                  <a:schemeClr val="bg1"/>
                </a:solidFill>
              </a:rPr>
              <a:t>throws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exception</a:t>
            </a:r>
            <a:r>
              <a:rPr lang="en-US" dirty="0"/>
              <a:t> if attacked</a:t>
            </a:r>
          </a:p>
          <a:p>
            <a:pPr lvl="1"/>
            <a:r>
              <a:rPr lang="en-US" sz="3000" dirty="0"/>
              <a:t>Dead Dummy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give</a:t>
            </a:r>
            <a:r>
              <a:rPr lang="en-US" dirty="0"/>
              <a:t> XP</a:t>
            </a:r>
          </a:p>
          <a:p>
            <a:pPr lvl="1"/>
            <a:r>
              <a:rPr lang="en-US" dirty="0"/>
              <a:t>Alive Dummy </a:t>
            </a:r>
            <a:r>
              <a:rPr lang="en-US" b="1" dirty="0">
                <a:solidFill>
                  <a:schemeClr val="bg1"/>
                </a:solidFill>
              </a:rPr>
              <a:t>can't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give</a:t>
            </a:r>
            <a:r>
              <a:rPr lang="en-US" dirty="0"/>
              <a:t> XP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Test Dummy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969" y="1877430"/>
            <a:ext cx="3152406" cy="340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42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Dummy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689717" y="1385684"/>
            <a:ext cx="8812566" cy="45797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void DummyLosesHealthAfterAttack()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Arrange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Dummy dummy = new Dummy(20, 10);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Act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dummy.TakeAttack(5);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Assert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Assert.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That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(dummy.Health,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Is.EqualTo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(15));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TODO: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Write the rest of the tests</a:t>
            </a:r>
          </a:p>
        </p:txBody>
      </p:sp>
    </p:spTree>
    <p:extLst>
      <p:ext uri="{BB962C8B-B14F-4D97-AF65-F5344CB8AC3E}">
        <p14:creationId xmlns:p14="http://schemas.microsoft.com/office/powerpoint/2010/main" val="26576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fund-csharp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280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Unit Testing Best Practices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15109" y="6036123"/>
            <a:ext cx="10961783" cy="499819"/>
          </a:xfrm>
        </p:spPr>
        <p:txBody>
          <a:bodyPr/>
          <a:lstStyle/>
          <a:p>
            <a:r>
              <a:rPr lang="en-US" dirty="0"/>
              <a:t>How to Write Good Tests</a:t>
            </a:r>
          </a:p>
          <a:p>
            <a:endParaRPr lang="bg-B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179" y="1120913"/>
            <a:ext cx="2157641" cy="302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5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Condition</a:t>
            </a:r>
          </a:p>
          <a:p>
            <a:endParaRPr lang="en-GB" dirty="0"/>
          </a:p>
          <a:p>
            <a:r>
              <a:rPr lang="en-GB" dirty="0"/>
              <a:t>Comparison</a:t>
            </a:r>
          </a:p>
          <a:p>
            <a:endParaRPr lang="en-GB" dirty="0"/>
          </a:p>
          <a:p>
            <a:r>
              <a:rPr lang="en-GB" dirty="0"/>
              <a:t>Exception</a:t>
            </a:r>
          </a:p>
          <a:p>
            <a:endParaRPr lang="en-GB" dirty="0"/>
          </a:p>
          <a:p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Asserts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43509" y="3341337"/>
            <a:ext cx="844488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Assert.That(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actual</a:t>
            </a:r>
            <a:r>
              <a:rPr lang="en-GB" sz="2800" b="1" dirty="0">
                <a:latin typeface="Consolas" pitchFamily="49" charset="0"/>
                <a:cs typeface="Consolas" pitchFamily="49" charset="0"/>
              </a:rPr>
              <a:t>, Is.EqualTo(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expected</a:t>
            </a:r>
            <a:r>
              <a:rPr lang="en-GB" sz="2800" b="1" dirty="0">
                <a:latin typeface="Consolas" pitchFamily="49" charset="0"/>
                <a:cs typeface="Consolas" pitchFamily="49" charset="0"/>
              </a:rPr>
              <a:t>));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43509" y="1876033"/>
            <a:ext cx="844488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Assert.That(bool 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condition</a:t>
            </a:r>
            <a:r>
              <a:rPr lang="en-GB" sz="2800" b="1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43508" y="4694691"/>
            <a:ext cx="844488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Assert.That(() =&gt; { code },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Throws.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ExpectedException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9181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String Assert</a:t>
            </a:r>
          </a:p>
          <a:p>
            <a:endParaRPr lang="en-GB" sz="2800" b="1" dirty="0"/>
          </a:p>
          <a:p>
            <a:endParaRPr lang="en-GB" sz="1400" b="1" dirty="0"/>
          </a:p>
          <a:p>
            <a:r>
              <a:rPr lang="en-GB" dirty="0"/>
              <a:t>Collection Assert</a:t>
            </a:r>
          </a:p>
          <a:p>
            <a:endParaRPr lang="en-GB" b="1" dirty="0"/>
          </a:p>
          <a:p>
            <a:endParaRPr lang="en-GB" sz="1200" b="1" dirty="0"/>
          </a:p>
          <a:p>
            <a:r>
              <a:rPr lang="en-GB" dirty="0"/>
              <a:t>File Assert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85801" y="1796844"/>
            <a:ext cx="10726373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Assert.That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actual,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Does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.Contain(string expected));</a:t>
            </a:r>
            <a:endParaRPr lang="en-GB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5800" y="3517488"/>
            <a:ext cx="946109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Assert.That(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expected,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		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.Member(object actual));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85800" y="5217417"/>
            <a:ext cx="946109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Assert.That(string filePath,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.Exist);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Assert.That(FileInfo file,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.Exist);</a:t>
            </a:r>
          </a:p>
        </p:txBody>
      </p:sp>
    </p:spTree>
    <p:extLst>
      <p:ext uri="{BB962C8B-B14F-4D97-AF65-F5344CB8AC3E}">
        <p14:creationId xmlns:p14="http://schemas.microsoft.com/office/powerpoint/2010/main" val="287531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Assertions can </a:t>
            </a:r>
            <a:r>
              <a:rPr lang="en-US" b="1" dirty="0">
                <a:solidFill>
                  <a:schemeClr val="bg1"/>
                </a:solidFill>
              </a:rPr>
              <a:t>show messages</a:t>
            </a:r>
          </a:p>
          <a:p>
            <a:pPr lvl="1"/>
            <a:r>
              <a:rPr lang="en-US" dirty="0"/>
              <a:t>Helps with </a:t>
            </a:r>
            <a:r>
              <a:rPr lang="en-US" b="1" dirty="0">
                <a:solidFill>
                  <a:schemeClr val="bg1"/>
                </a:solidFill>
              </a:rPr>
              <a:t>diagnostics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Assertion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59293" y="2559409"/>
            <a:ext cx="978034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Assert.That(axe.DurabilityPoints, Is.EqualTo(12),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"Axe Durability doesn't change after attack"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  <a:endParaRPr lang="en-GB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019336" y="4183436"/>
            <a:ext cx="2828960" cy="1140542"/>
          </a:xfrm>
          <a:prstGeom prst="wedgeRoundRectCallout">
            <a:avLst>
              <a:gd name="adj1" fmla="val -62308"/>
              <a:gd name="adj2" fmla="val -278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Test failure messages help to find the problem</a:t>
            </a:r>
            <a:endParaRPr lang="bg-BG" sz="2400" b="1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27" y="3726237"/>
            <a:ext cx="5332680" cy="1795838"/>
          </a:xfrm>
          <a:prstGeom prst="roundRect">
            <a:avLst>
              <a:gd name="adj" fmla="val 10240"/>
            </a:avLst>
          </a:prstGeom>
        </p:spPr>
      </p:pic>
    </p:spTree>
    <p:extLst>
      <p:ext uri="{BB962C8B-B14F-4D97-AF65-F5344CB8AC3E}">
        <p14:creationId xmlns:p14="http://schemas.microsoft.com/office/powerpoint/2010/main" val="217229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Don't Repeat Yourself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23262" y="1326165"/>
            <a:ext cx="7145475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BankAccount account;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TestInit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this.account = new BankAccount();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TearDown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TestCleanUp() { … 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444093" y="2183519"/>
            <a:ext cx="2365732" cy="803143"/>
          </a:xfrm>
          <a:prstGeom prst="wedgeRoundRectCallout">
            <a:avLst>
              <a:gd name="adj1" fmla="val -64480"/>
              <a:gd name="adj2" fmla="val 3379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Executes before each test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006523" y="4438836"/>
            <a:ext cx="2508183" cy="690166"/>
          </a:xfrm>
          <a:prstGeom prst="wedgeRoundRectCallout">
            <a:avLst>
              <a:gd name="adj1" fmla="val -61719"/>
              <a:gd name="adj2" fmla="val 3263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Executes after each test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81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names</a:t>
            </a:r>
          </a:p>
          <a:p>
            <a:pPr lvl="1"/>
            <a:r>
              <a:rPr lang="en-US" dirty="0"/>
              <a:t>Should use </a:t>
            </a:r>
            <a:r>
              <a:rPr lang="en-US" b="1" dirty="0">
                <a:solidFill>
                  <a:schemeClr val="bg1"/>
                </a:solidFill>
              </a:rPr>
              <a:t>business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domain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terminology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chemeClr val="bg1"/>
                </a:solidFill>
              </a:rPr>
              <a:t>descriptive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Test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7540" y="4627508"/>
            <a:ext cx="8564732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DepositAddsMoneyToBalance()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DepositNegativeShouldNotAddMoney()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TransferSubtractsFromSourceAddsToDestAccount() {}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67540" y="3214458"/>
            <a:ext cx="8564732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IncrementNumber()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Test1()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TestTransfer() {}</a:t>
            </a:r>
          </a:p>
        </p:txBody>
      </p:sp>
      <p:pic>
        <p:nvPicPr>
          <p:cNvPr id="4098" name="Picture 2" descr="Image result for ti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876" y="4788094"/>
            <a:ext cx="879156" cy="87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x icon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005874" y="3482042"/>
            <a:ext cx="665160" cy="66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13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Refactor the tests for </a:t>
            </a:r>
            <a:r>
              <a:rPr lang="en-US" b="1" dirty="0">
                <a:solidFill>
                  <a:schemeClr val="bg1"/>
                </a:solidFill>
              </a:rPr>
              <a:t>Axe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Dummy</a:t>
            </a:r>
            <a:r>
              <a:rPr lang="en-US" dirty="0"/>
              <a:t> classes</a:t>
            </a:r>
          </a:p>
          <a:p>
            <a:r>
              <a:rPr lang="en-US" dirty="0"/>
              <a:t>Make sure that: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of test methods are </a:t>
            </a:r>
            <a:r>
              <a:rPr lang="en-US" b="1" dirty="0">
                <a:solidFill>
                  <a:schemeClr val="bg1"/>
                </a:solidFill>
              </a:rPr>
              <a:t>descriptive</a:t>
            </a:r>
          </a:p>
          <a:p>
            <a:pPr lvl="1"/>
            <a:r>
              <a:rPr lang="en-US" dirty="0"/>
              <a:t>You use </a:t>
            </a:r>
            <a:r>
              <a:rPr lang="en-US" b="1" dirty="0">
                <a:solidFill>
                  <a:schemeClr val="bg1"/>
                </a:solidFill>
              </a:rPr>
              <a:t>appropriate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assertions</a:t>
            </a:r>
            <a:r>
              <a:rPr lang="en-US" dirty="0"/>
              <a:t> (assert equals vs assert true)</a:t>
            </a:r>
          </a:p>
          <a:p>
            <a:pPr lvl="1"/>
            <a:r>
              <a:rPr lang="en-US" dirty="0"/>
              <a:t>You use </a:t>
            </a:r>
            <a:r>
              <a:rPr lang="en-US" b="1" dirty="0">
                <a:solidFill>
                  <a:schemeClr val="bg1"/>
                </a:solidFill>
              </a:rPr>
              <a:t>assertion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messages</a:t>
            </a:r>
          </a:p>
          <a:p>
            <a:pPr lvl="1"/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no magic numbers</a:t>
            </a:r>
          </a:p>
          <a:p>
            <a:pPr lvl="1"/>
            <a:r>
              <a:rPr lang="en-US" dirty="0"/>
              <a:t>There is no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duplication</a:t>
            </a:r>
            <a:r>
              <a:rPr lang="en-US" dirty="0"/>
              <a:t> (Don’t Repeat Yourself)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Refactor Tests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79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Solution: Refactor Tests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60661" y="2089953"/>
            <a:ext cx="9926096" cy="35825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Axe axe;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private Dummy dummy;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[SetUp]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void TestInit()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this.axe = new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Axe(</a:t>
            </a:r>
            <a:r>
              <a:rPr lang="bg-BG" sz="2800" b="1" noProof="1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bg-BG" sz="2800" b="1" noProof="1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this.dummy = new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Dummy(</a:t>
            </a:r>
            <a:r>
              <a:rPr lang="bg-BG" sz="2800" b="1" noProof="1" smtClean="0">
                <a:latin typeface="Consolas" pitchFamily="49" charset="0"/>
                <a:cs typeface="Consolas" pitchFamily="49" charset="0"/>
              </a:rPr>
              <a:t>20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bg-BG" sz="2800" b="1" noProof="1" smtClean="0">
                <a:latin typeface="Consolas" pitchFamily="49" charset="0"/>
                <a:cs typeface="Consolas" pitchFamily="49" charset="0"/>
              </a:rPr>
              <a:t>20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750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Solution: Refactor Tests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74471" y="1212338"/>
            <a:ext cx="10843057" cy="54107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void AxeLosesDurabilyAfterAttack()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axe.Attack(dummy);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Assert.That(axe.DurabilityPoints, Is.EqualTo(1)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     "Axe Durability doesn't change after attack");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void BrokenAxeCantAttack()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axe.Attack(dummy);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axe.Attack(dummy);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Assert.That(() =&gt; axe.Attack(dummy),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    Throws.InvalidOperationException.With.Message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    .EqualTo("Axe is broken."));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857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Dependencies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5109" y="5932890"/>
            <a:ext cx="10961783" cy="499819"/>
          </a:xfrm>
        </p:spPr>
        <p:txBody>
          <a:bodyPr/>
          <a:lstStyle/>
          <a:p>
            <a:r>
              <a:rPr lang="en-US" dirty="0"/>
              <a:t>Isolating Behaviors</a:t>
            </a:r>
          </a:p>
          <a:p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463" y="1378547"/>
            <a:ext cx="3220916" cy="254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6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Seven Testing Principles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42" y="857793"/>
            <a:ext cx="3726543" cy="370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9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Consider testing the following code: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 want to test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Coupling and 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42335" y="2426873"/>
            <a:ext cx="9384236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Bank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accountManager;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Bank()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this.AccountManager =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AccountManager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AccountInfo GetInfo(string id) { …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293930" y="3429000"/>
            <a:ext cx="2590800" cy="842377"/>
          </a:xfrm>
          <a:prstGeom prst="wedgeRoundRectCallout">
            <a:avLst>
              <a:gd name="adj1" fmla="val -56923"/>
              <a:gd name="adj2" fmla="val 4192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depends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 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AccountManager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903885" y="2103140"/>
            <a:ext cx="2362200" cy="756810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Concrete Implementation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1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Need to find solution to </a:t>
            </a:r>
            <a:r>
              <a:rPr lang="en-US" b="1" dirty="0">
                <a:solidFill>
                  <a:schemeClr val="bg1"/>
                </a:solidFill>
              </a:rPr>
              <a:t>decouple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Coupling and Testing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1295400" y="3200400"/>
            <a:ext cx="3962400" cy="1550102"/>
          </a:xfrm>
          <a:prstGeom prst="roundRect">
            <a:avLst>
              <a:gd name="adj" fmla="val 6965"/>
            </a:avLst>
          </a:prstGeom>
          <a:solidFill>
            <a:schemeClr val="accent6">
              <a:lumMod val="75000"/>
              <a:alpha val="25098"/>
            </a:schemeClr>
          </a:solidFill>
          <a:ln w="571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Bank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1852899" y="3912778"/>
            <a:ext cx="3053874" cy="575826"/>
          </a:xfrm>
          <a:prstGeom prst="roundRect">
            <a:avLst>
              <a:gd name="adj" fmla="val 6965"/>
            </a:avLst>
          </a:prstGeom>
          <a:solidFill>
            <a:schemeClr val="accent6">
              <a:lumMod val="75000"/>
              <a:alpha val="25098"/>
            </a:schemeClr>
          </a:solidFill>
          <a:ln w="571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noProof="1">
                <a:solidFill>
                  <a:schemeClr val="tx1"/>
                </a:solidFill>
                <a:latin typeface="Consolas" panose="020B0609020204030204" pitchFamily="49" charset="0"/>
              </a:rPr>
              <a:t>AccountManager</a:t>
            </a:r>
          </a:p>
        </p:txBody>
      </p:sp>
      <p:sp>
        <p:nvSpPr>
          <p:cNvPr id="19" name="Arrow: Right 18"/>
          <p:cNvSpPr/>
          <p:nvPr/>
        </p:nvSpPr>
        <p:spPr>
          <a:xfrm>
            <a:off x="5859878" y="3917007"/>
            <a:ext cx="633909" cy="37978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9871168" y="2183590"/>
            <a:ext cx="1572148" cy="492556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Interface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2025443" y="2503210"/>
            <a:ext cx="2708787" cy="593954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 inherits bugs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E708B34-26A3-48BD-ADA1-D4C30AF4E1F0}"/>
              </a:ext>
            </a:extLst>
          </p:cNvPr>
          <p:cNvGrpSpPr/>
          <p:nvPr/>
        </p:nvGrpSpPr>
        <p:grpSpPr>
          <a:xfrm>
            <a:off x="6934202" y="2831580"/>
            <a:ext cx="4509114" cy="2550637"/>
            <a:chOff x="6546545" y="2814777"/>
            <a:chExt cx="4509114" cy="2550637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6934202" y="4750502"/>
              <a:ext cx="3733800" cy="614912"/>
            </a:xfrm>
            <a:prstGeom prst="roundRect">
              <a:avLst>
                <a:gd name="adj" fmla="val 6965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Bank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6546545" y="2814777"/>
              <a:ext cx="4509114" cy="1069971"/>
            </a:xfrm>
            <a:prstGeom prst="roundRect">
              <a:avLst>
                <a:gd name="adj" fmla="val 6965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GB" sz="2800" b="1" noProof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AccountManager</a:t>
              </a:r>
              <a:endParaRPr lang="en-GB" sz="2800" b="1" noProof="1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GB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+Account </a:t>
              </a:r>
              <a:r>
                <a:rPr lang="en-GB" sz="28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GetAccount</a:t>
              </a:r>
              <a:r>
                <a:rPr lang="en-GB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()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969778" y="4020499"/>
              <a:ext cx="833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uses</a:t>
              </a:r>
            </a:p>
          </p:txBody>
        </p:sp>
        <p:sp>
          <p:nvSpPr>
            <p:cNvPr id="13" name="Arrow: Up 12">
              <a:extLst>
                <a:ext uri="{FF2B5EF4-FFF2-40B4-BE49-F238E27FC236}">
                  <a16:creationId xmlns:a16="http://schemas.microsoft.com/office/drawing/2014/main" id="{7F54C32C-0BBE-4B23-A266-860A3707735D}"/>
                </a:ext>
              </a:extLst>
            </p:cNvPr>
            <p:cNvSpPr/>
            <p:nvPr/>
          </p:nvSpPr>
          <p:spPr bwMode="auto">
            <a:xfrm>
              <a:off x="8632427" y="4019573"/>
              <a:ext cx="337351" cy="523220"/>
            </a:xfrm>
            <a:prstGeom prst="up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646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1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Decouples classes and makes code testable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 Injection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2848" y="1806592"/>
            <a:ext cx="7967168" cy="44896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IAccountManager 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 Account { get; }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Bank 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IAccountManager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accountManager;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Bank(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IAccountManager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accountManager)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this.accountManager =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603967" y="5588236"/>
            <a:ext cx="2564110" cy="707983"/>
          </a:xfrm>
          <a:prstGeom prst="wedgeRoundRectCallout">
            <a:avLst>
              <a:gd name="adj1" fmla="val -54166"/>
              <a:gd name="adj2" fmla="val -511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Injecting dependencies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4883562" y="3187776"/>
            <a:ext cx="3065755" cy="747251"/>
          </a:xfrm>
          <a:prstGeom prst="wedgeRoundRectCallout">
            <a:avLst>
              <a:gd name="adj1" fmla="val -56039"/>
              <a:gd name="adj2" fmla="val 421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Independent from Implementation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26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other words, to </a:t>
            </a:r>
            <a:r>
              <a:rPr lang="en-US" b="1" dirty="0">
                <a:solidFill>
                  <a:schemeClr val="bg1"/>
                </a:solidFill>
              </a:rPr>
              <a:t>fixate</a:t>
            </a:r>
            <a:r>
              <a:rPr lang="en-US" dirty="0"/>
              <a:t> all </a:t>
            </a:r>
            <a:r>
              <a:rPr lang="en-US" b="1" dirty="0">
                <a:solidFill>
                  <a:schemeClr val="bg1"/>
                </a:solidFill>
              </a:rPr>
              <a:t>moving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parts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Goal: Isolating Test Behavior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74164" y="1792996"/>
            <a:ext cx="10840496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public void TestGetInfoById()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AccountManager manager =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AccountManager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  public Account Account(String id) { … }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Bank bank = new Bank(manager);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AccountInfo info = bank.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GetInfo(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id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GB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TODOD: </a:t>
            </a:r>
            <a:r>
              <a:rPr lang="en-GB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Assert…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854142" y="4261282"/>
            <a:ext cx="2819994" cy="1198152"/>
          </a:xfrm>
          <a:prstGeom prst="wedgeRoundRectCallout">
            <a:avLst>
              <a:gd name="adj1" fmla="val -56315"/>
              <a:gd name="adj2" fmla="val -456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Fake interface implementation with fixed behavior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920022" y="2166151"/>
            <a:ext cx="1848592" cy="709684"/>
          </a:xfrm>
          <a:prstGeom prst="wedgeRoundRectCallout">
            <a:avLst>
              <a:gd name="adj1" fmla="val -57114"/>
              <a:gd name="adj2" fmla="val 452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Anonymous class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2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if hero </a:t>
            </a:r>
            <a:r>
              <a:rPr lang="en-US" b="1" dirty="0">
                <a:solidFill>
                  <a:schemeClr val="bg1"/>
                </a:solidFill>
              </a:rPr>
              <a:t>gains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XP</a:t>
            </a:r>
            <a:r>
              <a:rPr lang="en-US" dirty="0"/>
              <a:t> when </a:t>
            </a:r>
            <a:r>
              <a:rPr lang="en-US" b="1" dirty="0">
                <a:solidFill>
                  <a:schemeClr val="bg1"/>
                </a:solidFill>
              </a:rPr>
              <a:t>target dies</a:t>
            </a:r>
          </a:p>
          <a:p>
            <a:r>
              <a:rPr lang="en-US" dirty="0"/>
              <a:t>You need to: </a:t>
            </a:r>
          </a:p>
          <a:p>
            <a:pPr lvl="1"/>
            <a:r>
              <a:rPr lang="en-US" dirty="0"/>
              <a:t>Make </a:t>
            </a:r>
            <a:r>
              <a:rPr lang="en-US" b="1" dirty="0">
                <a:solidFill>
                  <a:schemeClr val="bg1"/>
                </a:solidFill>
              </a:rPr>
              <a:t>Hero</a:t>
            </a:r>
            <a:r>
              <a:rPr lang="en-US" dirty="0"/>
              <a:t> class </a:t>
            </a:r>
            <a:r>
              <a:rPr lang="en-US" b="1" dirty="0">
                <a:solidFill>
                  <a:schemeClr val="bg1"/>
                </a:solidFill>
              </a:rPr>
              <a:t>testable</a:t>
            </a:r>
            <a:r>
              <a:rPr lang="en-US" dirty="0"/>
              <a:t> (use </a:t>
            </a:r>
            <a:r>
              <a:rPr lang="en-US" b="1" dirty="0">
                <a:solidFill>
                  <a:schemeClr val="bg1"/>
                </a:solidFill>
              </a:rPr>
              <a:t>Dependency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Injection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Introduce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 for Axe and Dummy</a:t>
            </a:r>
          </a:p>
          <a:p>
            <a:pPr lvl="2"/>
            <a:r>
              <a:rPr lang="en-US" dirty="0"/>
              <a:t>Interface </a:t>
            </a:r>
            <a:r>
              <a:rPr lang="en-US" noProof="1"/>
              <a:t>IWeapon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Interface </a:t>
            </a:r>
            <a:r>
              <a:rPr lang="en-US" noProof="1"/>
              <a:t>ITarget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Create test using a </a:t>
            </a:r>
            <a:r>
              <a:rPr lang="en-US" b="1" dirty="0">
                <a:solidFill>
                  <a:schemeClr val="bg1"/>
                </a:solidFill>
              </a:rPr>
              <a:t>fake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Weapon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fake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Dummy</a:t>
            </a: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Fake Axe and Dummy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402828" y="3851640"/>
            <a:ext cx="7386343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 ITarget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void TakeAttack(int attackPoints);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int Health { get;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int GiveExperience();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bool IsDead();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02828" y="1217251"/>
            <a:ext cx="7386343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 IWeapon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void Attack(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Target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 target);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int AttackPoints { get;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int DurabilityPoints { get;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8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219200" y="3997222"/>
            <a:ext cx="97536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public class Axe :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IWeapon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public void attack(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ITarget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 target) { …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9200" y="1217251"/>
            <a:ext cx="97536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public Hero(String name,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IWeapon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weapon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this.name = name;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this.experience = 0;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this.weapon = weapon;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215FCD29-EA80-4162-9579-9763DE9CD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433" y="1827737"/>
            <a:ext cx="2819994" cy="1198152"/>
          </a:xfrm>
          <a:prstGeom prst="wedgeRoundRectCallout">
            <a:avLst>
              <a:gd name="adj1" fmla="val -56315"/>
              <a:gd name="adj2" fmla="val -456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Dependency Injection through the constructor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8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36955" y="1217251"/>
            <a:ext cx="9718090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FakeTarget 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ITarget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void TakeAttack(int attackPoints) { …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 Health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 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GiveExperience()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 return 20;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bool IsDead()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 return true;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Implement FakeWeapon</a:t>
            </a:r>
          </a:p>
        </p:txBody>
      </p:sp>
    </p:spTree>
    <p:extLst>
      <p:ext uri="{BB962C8B-B14F-4D97-AF65-F5344CB8AC3E}">
        <p14:creationId xmlns:p14="http://schemas.microsoft.com/office/powerpoint/2010/main" val="13403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(4)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7309" y="1217251"/>
            <a:ext cx="11126066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private const string HeroName = "Pesho";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[Test]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public void HeroGainsExperienceAfterAttackIfTargetDies()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ITarget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fakeTarget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= new FakeTarget();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IWeapon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fakeWeapon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new FakeWeapon();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Hero hero = new Hero(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HeroName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fakeWeapon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hero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.attack(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fakeTarget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); 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Assert…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89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Not readable, cumbersome and has too much boilerplate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Fake Implementations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45258" y="1929864"/>
            <a:ext cx="10840496" cy="40811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public void TestRequiresFakeImplementationOfBigInterface()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Arrange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latin typeface="Consolas" pitchFamily="49" charset="0"/>
                <a:cs typeface="Consolas" pitchFamily="49" charset="0"/>
              </a:rPr>
              <a:t>Database db = new BankDatabase()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Too many methods…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latin typeface="Consolas" pitchFamily="49" charset="0"/>
                <a:cs typeface="Consolas" pitchFamily="49" charset="0"/>
              </a:rPr>
              <a:t>AccountManager manager = new AccountManager(db);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Act…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Assert…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551016" y="3429000"/>
            <a:ext cx="2667000" cy="990600"/>
          </a:xfrm>
          <a:prstGeom prst="wedgeRoundRectCallout">
            <a:avLst>
              <a:gd name="adj1" fmla="val -65669"/>
              <a:gd name="adj2" fmla="val -1674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Not suitable for big interfaces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35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Testing is context dependent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is done differently in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contexts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Safety-critical software is tested </a:t>
            </a:r>
            <a:r>
              <a:rPr lang="en-US" b="1" dirty="0">
                <a:solidFill>
                  <a:schemeClr val="bg1"/>
                </a:solidFill>
              </a:rPr>
              <a:t>differently</a:t>
            </a:r>
            <a:r>
              <a:rPr lang="en-US" dirty="0"/>
              <a:t> from an e-commerce site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71925" y="3912937"/>
            <a:ext cx="3116894" cy="284431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41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Mock objects </a:t>
            </a:r>
            <a:r>
              <a:rPr lang="en-US" b="1" dirty="0">
                <a:solidFill>
                  <a:schemeClr val="bg1"/>
                </a:solidFill>
              </a:rPr>
              <a:t>simulate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of real objects</a:t>
            </a:r>
          </a:p>
          <a:p>
            <a:pPr lvl="1"/>
            <a:r>
              <a:rPr lang="en-US" dirty="0"/>
              <a:t>The object supplies non-deterministic results  -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</a:p>
          <a:p>
            <a:pPr lvl="1"/>
            <a:r>
              <a:rPr lang="en-US" dirty="0"/>
              <a:t>It has states that are difficult to create or reproduce - </a:t>
            </a:r>
            <a:r>
              <a:rPr lang="en-US" b="1" dirty="0">
                <a:solidFill>
                  <a:schemeClr val="bg1"/>
                </a:solidFill>
              </a:rPr>
              <a:t>Network</a:t>
            </a:r>
          </a:p>
          <a:p>
            <a:pPr lvl="1"/>
            <a:r>
              <a:rPr lang="en-US" dirty="0"/>
              <a:t>It is slow -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</a:p>
          <a:p>
            <a:pPr lvl="1"/>
            <a:r>
              <a:rPr lang="en-US" dirty="0"/>
              <a:t>It does not yet exist or may change behavior</a:t>
            </a:r>
          </a:p>
          <a:p>
            <a:pPr lvl="1"/>
            <a:r>
              <a:rPr lang="en-US" dirty="0"/>
              <a:t>It would have to include information and methods exclusively </a:t>
            </a:r>
            <a:br>
              <a:rPr lang="en-US" dirty="0"/>
            </a:br>
            <a:r>
              <a:rPr lang="en-US" dirty="0"/>
              <a:t>for testing purposes (and not for its actual task)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37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7027" y="1196125"/>
            <a:ext cx="11818096" cy="5201066"/>
          </a:xfrm>
        </p:spPr>
        <p:txBody>
          <a:bodyPr/>
          <a:lstStyle/>
          <a:p>
            <a:r>
              <a:rPr lang="en-US" noProof="1"/>
              <a:t>Moq</a:t>
            </a:r>
            <a:r>
              <a:rPr lang="en-US" dirty="0"/>
              <a:t> provides us with an easy way of </a:t>
            </a:r>
            <a:r>
              <a:rPr lang="en-US" b="1" dirty="0">
                <a:solidFill>
                  <a:schemeClr val="bg1"/>
                </a:solidFill>
              </a:rPr>
              <a:t>creating mock objects</a:t>
            </a:r>
          </a:p>
          <a:p>
            <a:pPr lvl="1"/>
            <a:r>
              <a:rPr lang="en-US" dirty="0"/>
              <a:t>Simple to use</a:t>
            </a:r>
          </a:p>
          <a:p>
            <a:pPr lvl="1"/>
            <a:r>
              <a:rPr lang="en-US" dirty="0"/>
              <a:t>Strongly typed </a:t>
            </a:r>
          </a:p>
          <a:p>
            <a:pPr lvl="1"/>
            <a:r>
              <a:rPr lang="en-US" dirty="0"/>
              <a:t>Minimalistic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Moq Library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77812" y="3941934"/>
            <a:ext cx="9836375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Mock&lt;IContainer&gt;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mockContainer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         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Mock&lt;IContainer&gt;()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Mock&lt;ICustomerView&gt;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mockView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         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Mock&lt;ICustomerView&gt;()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7137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Mocking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9982" y="1313419"/>
            <a:ext cx="10832036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Mock&lt;ITarget&gt;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fakeTarget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Mock&lt;ITarget&gt;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fakeTarget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 =&gt; p.TakeAttack(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IsAny&lt;int&gt;()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Callback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(() =&gt; hero.Weapon.DurabilityPoints -=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fakeTarget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.Setup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 =&gt; p.Health)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.Returns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(0);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31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Include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Moq</a:t>
            </a:r>
            <a:r>
              <a:rPr lang="en-US" dirty="0"/>
              <a:t> in the project </a:t>
            </a:r>
          </a:p>
          <a:p>
            <a:r>
              <a:rPr lang="en-US" dirty="0"/>
              <a:t>Mock fakes from previous problem</a:t>
            </a:r>
          </a:p>
          <a:p>
            <a:r>
              <a:rPr lang="en-US" dirty="0"/>
              <a:t>Test if hero </a:t>
            </a:r>
            <a:r>
              <a:rPr lang="en-US" b="1" dirty="0">
                <a:solidFill>
                  <a:schemeClr val="bg1"/>
                </a:solidFill>
              </a:rPr>
              <a:t>gains XP</a:t>
            </a:r>
            <a:r>
              <a:rPr lang="en-US" dirty="0"/>
              <a:t> when </a:t>
            </a:r>
            <a:r>
              <a:rPr lang="en-US" b="1" dirty="0">
                <a:solidFill>
                  <a:schemeClr val="bg1"/>
                </a:solidFill>
              </a:rPr>
              <a:t>target dies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Mocking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1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Mocking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922879" y="1322948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void HeroGainsExperienceAfterAttackIfTargetDies()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Mock&lt;ITarget&gt;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fakeTarget = new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Mock&lt;ITarget&gt;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fakeTarget.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(p =&gt; p.Health).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fakeTarget.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(p =&gt; p.GiveExperience()).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(20);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fakeTarget.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(p =&gt; p.IsDead()).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(true);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Mock&lt;IWeapon&gt;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fakeWeapon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Mock&lt;IWeapon&gt;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Hero hero = new Hero("Pesho", fakeWeapon.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hero.Attack(fakeTarget.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Assert.That(hero.Experience, Is.EqualTo(20));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670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1"/>
                </a:solidFill>
              </a:rPr>
              <a:t>Unit Testing </a:t>
            </a:r>
            <a:r>
              <a:rPr lang="en-GB" sz="3600" dirty="0">
                <a:solidFill>
                  <a:schemeClr val="bg2"/>
                </a:solidFill>
              </a:rPr>
              <a:t>helps us build solid code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1"/>
                </a:solidFill>
              </a:rPr>
              <a:t>Structure</a:t>
            </a:r>
            <a:r>
              <a:rPr lang="en-GB" sz="3600" dirty="0">
                <a:solidFill>
                  <a:schemeClr val="bg2"/>
                </a:solidFill>
              </a:rPr>
              <a:t> your unit tests – </a:t>
            </a:r>
            <a:r>
              <a:rPr lang="en-GB" sz="3600" b="1" dirty="0">
                <a:solidFill>
                  <a:schemeClr val="bg1"/>
                </a:solidFill>
              </a:rPr>
              <a:t>3A Pattern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Use different </a:t>
            </a:r>
            <a:r>
              <a:rPr lang="en-GB" sz="3600" b="1" dirty="0">
                <a:solidFill>
                  <a:schemeClr val="bg1"/>
                </a:solidFill>
              </a:rPr>
              <a:t>assertions</a:t>
            </a:r>
            <a:r>
              <a:rPr lang="en-GB" sz="3600" dirty="0">
                <a:solidFill>
                  <a:schemeClr val="bg2"/>
                </a:solidFill>
              </a:rPr>
              <a:t> depending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on the situation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2"/>
                </a:solidFill>
              </a:rPr>
              <a:t>Dependency Injection: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dirty="0">
                <a:solidFill>
                  <a:schemeClr val="bg2"/>
                </a:solidFill>
              </a:rPr>
              <a:t>Makes your classes </a:t>
            </a:r>
            <a:r>
              <a:rPr lang="en-GB" sz="3400" b="1" dirty="0">
                <a:solidFill>
                  <a:schemeClr val="bg1"/>
                </a:solidFill>
              </a:rPr>
              <a:t>testable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Looses coupling </a:t>
            </a:r>
            <a:r>
              <a:rPr lang="en-GB" sz="3400" dirty="0">
                <a:solidFill>
                  <a:schemeClr val="bg2"/>
                </a:solidFill>
              </a:rPr>
              <a:t>and improves design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Mock objects to </a:t>
            </a:r>
            <a:r>
              <a:rPr lang="en-GB" sz="3600" b="1" dirty="0">
                <a:solidFill>
                  <a:schemeClr val="bg1"/>
                </a:solidFill>
              </a:rPr>
              <a:t>isolate tested behaviour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GB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GB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https://softuni.bg/courses/csharp-oop-advanced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91397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80384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Exhaustive testing is </a:t>
            </a:r>
            <a:r>
              <a:rPr lang="en-US" b="1" dirty="0">
                <a:solidFill>
                  <a:schemeClr val="bg1"/>
                </a:solidFill>
              </a:rPr>
              <a:t>impossible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combinations of inputs and preconditions are usually almost </a:t>
            </a:r>
            <a:r>
              <a:rPr lang="en-US" b="1" dirty="0">
                <a:solidFill>
                  <a:schemeClr val="bg1"/>
                </a:solidFill>
              </a:rPr>
              <a:t>infinite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everything is not feasible</a:t>
            </a:r>
          </a:p>
          <a:p>
            <a:pPr lvl="2"/>
            <a:r>
              <a:rPr lang="en-US" dirty="0"/>
              <a:t>Except for trivial cases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Risk analysis and priorities should be used to focus testing </a:t>
            </a:r>
            <a:br>
              <a:rPr lang="en-US" dirty="0"/>
            </a:br>
            <a:r>
              <a:rPr lang="en-US" dirty="0"/>
              <a:t>efforts</a:t>
            </a:r>
          </a:p>
          <a:p>
            <a:pPr>
              <a:lnSpc>
                <a:spcPct val="100000"/>
              </a:lnSpc>
              <a:buSzPct val="90000"/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5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Early testing is </a:t>
            </a:r>
            <a:r>
              <a:rPr lang="en-US" b="1" dirty="0">
                <a:solidFill>
                  <a:schemeClr val="bg1"/>
                </a:solidFill>
              </a:rPr>
              <a:t>always preferred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activities shall be started as early as possible </a:t>
            </a:r>
          </a:p>
          <a:p>
            <a:pPr lvl="2"/>
            <a:r>
              <a:rPr lang="en-US" dirty="0"/>
              <a:t>And shall be focused on defined objectives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later a bug is found – the more it costs!</a:t>
            </a:r>
          </a:p>
          <a:p>
            <a:pPr>
              <a:lnSpc>
                <a:spcPct val="100000"/>
              </a:lnSpc>
              <a:buSzPct val="90000"/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 descr="Software Testi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58110" y="3993118"/>
            <a:ext cx="4075779" cy="2404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569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Defect clustering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effort shall be focused </a:t>
            </a:r>
            <a:r>
              <a:rPr lang="en-US" b="1" dirty="0">
                <a:solidFill>
                  <a:schemeClr val="bg1"/>
                </a:solidFill>
              </a:rPr>
              <a:t>proportionally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To the expected and later observed defect density of modules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small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of modules usually contains </a:t>
            </a:r>
            <a:r>
              <a:rPr lang="en-US" b="1" dirty="0">
                <a:solidFill>
                  <a:schemeClr val="bg1"/>
                </a:solidFill>
              </a:rPr>
              <a:t>most of the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defects </a:t>
            </a:r>
            <a:r>
              <a:rPr lang="en-US" dirty="0"/>
              <a:t>discovered</a:t>
            </a:r>
          </a:p>
          <a:p>
            <a:pPr lvl="2"/>
            <a:r>
              <a:rPr lang="en-US" dirty="0"/>
              <a:t>Responsible for most of the operational failures</a:t>
            </a:r>
          </a:p>
          <a:p>
            <a:pPr>
              <a:lnSpc>
                <a:spcPct val="100000"/>
              </a:lnSpc>
              <a:buSzPct val="90000"/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3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Pesticide paradox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Same tests repeated </a:t>
            </a:r>
            <a:r>
              <a:rPr lang="en-US" sz="3400" b="1" dirty="0">
                <a:solidFill>
                  <a:schemeClr val="bg1"/>
                </a:solidFill>
              </a:rPr>
              <a:t>over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and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over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again</a:t>
            </a:r>
            <a:r>
              <a:rPr lang="en-US" sz="3400" dirty="0"/>
              <a:t> tend to </a:t>
            </a:r>
            <a:r>
              <a:rPr lang="en-US" sz="3400" b="1" dirty="0">
                <a:solidFill>
                  <a:schemeClr val="bg1"/>
                </a:solidFill>
              </a:rPr>
              <a:t>lose their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3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effectiveness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Previously </a:t>
            </a:r>
            <a:r>
              <a:rPr lang="en-US" sz="3400" b="1" dirty="0">
                <a:solidFill>
                  <a:schemeClr val="bg1"/>
                </a:solidFill>
              </a:rPr>
              <a:t>undetected</a:t>
            </a:r>
            <a:r>
              <a:rPr lang="en-US" sz="3400" dirty="0"/>
              <a:t> defects remain </a:t>
            </a:r>
            <a:r>
              <a:rPr lang="en-US" sz="3400" b="1" dirty="0">
                <a:solidFill>
                  <a:schemeClr val="bg1"/>
                </a:solidFill>
              </a:rPr>
              <a:t>undiscovered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New and modified test cases should be developed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40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12741</TotalTime>
  <Words>2481</Words>
  <Application>Microsoft Office PowerPoint</Application>
  <PresentationFormat>Widescreen</PresentationFormat>
  <Paragraphs>660</Paragraphs>
  <Slides>60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Unit Testing</vt:lpstr>
      <vt:lpstr>Table of Contents</vt:lpstr>
      <vt:lpstr>Questions</vt:lpstr>
      <vt:lpstr>PowerPoint Presentation</vt:lpstr>
      <vt:lpstr>Seven Testing Principles</vt:lpstr>
      <vt:lpstr>Seven Testing Principles (2)</vt:lpstr>
      <vt:lpstr>Seven Testing Principles (3)</vt:lpstr>
      <vt:lpstr>Seven Testing Principles (4)</vt:lpstr>
      <vt:lpstr>Seven Testing Principles (5)</vt:lpstr>
      <vt:lpstr>Seven Testing Principles (6)</vt:lpstr>
      <vt:lpstr>Seven Testing Principles (7)</vt:lpstr>
      <vt:lpstr>PowerPoint Presentation</vt:lpstr>
      <vt:lpstr>Manual Testing</vt:lpstr>
      <vt:lpstr>Moving Away from Manual Testing</vt:lpstr>
      <vt:lpstr>Automated Testing</vt:lpstr>
      <vt:lpstr>PowerPoint Presentation</vt:lpstr>
      <vt:lpstr>NUnit</vt:lpstr>
      <vt:lpstr>Nunit vs MSTest</vt:lpstr>
      <vt:lpstr>Problem: NUnit Test</vt:lpstr>
      <vt:lpstr>Solution: NUnit Test(2)</vt:lpstr>
      <vt:lpstr>Solution: NUnit Test(2)</vt:lpstr>
      <vt:lpstr>Solution: NUnit Test (3)</vt:lpstr>
      <vt:lpstr>What is AAA Testing Pattern</vt:lpstr>
      <vt:lpstr>3A Pattern</vt:lpstr>
      <vt:lpstr>Problem: Test Axe</vt:lpstr>
      <vt:lpstr>Solution: Test Axe</vt:lpstr>
      <vt:lpstr>Solution: Test Axe  (2)</vt:lpstr>
      <vt:lpstr>Problem: Test Dummy</vt:lpstr>
      <vt:lpstr>Solution: Test Dummy</vt:lpstr>
      <vt:lpstr>PowerPoint Presentation</vt:lpstr>
      <vt:lpstr>Asserts</vt:lpstr>
      <vt:lpstr>Asserts (2)</vt:lpstr>
      <vt:lpstr>Assertion Messages</vt:lpstr>
      <vt:lpstr>Don't Repeat Yourself</vt:lpstr>
      <vt:lpstr>Naming Test Methods</vt:lpstr>
      <vt:lpstr>Problem: Refactor Tests</vt:lpstr>
      <vt:lpstr>Solution: Refactor Tests</vt:lpstr>
      <vt:lpstr>Solution: Refactor Tests (2)</vt:lpstr>
      <vt:lpstr>PowerPoint Presentation</vt:lpstr>
      <vt:lpstr>Coupling and Testing</vt:lpstr>
      <vt:lpstr>Coupling and Testing (2)</vt:lpstr>
      <vt:lpstr>Dependency Injection</vt:lpstr>
      <vt:lpstr>Goal: Isolating Test Behavior</vt:lpstr>
      <vt:lpstr>Problem: Fake Axe and Dummy</vt:lpstr>
      <vt:lpstr>Solution: Fake Axe and Dummy</vt:lpstr>
      <vt:lpstr>Solution: Fake Axe and Dummy (2)</vt:lpstr>
      <vt:lpstr>Solution: Fake Axe and Dummy (3)</vt:lpstr>
      <vt:lpstr>Solution: Fake Axe and Dummy (4)</vt:lpstr>
      <vt:lpstr>Fake Implementations</vt:lpstr>
      <vt:lpstr>Mocking</vt:lpstr>
      <vt:lpstr>Moq Library</vt:lpstr>
      <vt:lpstr>Mocking Example</vt:lpstr>
      <vt:lpstr>Problem: Mocking</vt:lpstr>
      <vt:lpstr>Solution: Mocking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OOP - Unit-Testing</dc:title>
  <dc:subject/>
  <dc:creator>Software University Foundation</dc:creator>
  <cp:keywords>C# OOP, C#, OOP, Software University, SoftUni, programming, coding, software development, education, training, course</cp:keywords>
  <dc:description>C# OOP course @ SoftUni – https://softuni.bg/trainings/2244/csharp-oop-february-2019</dc:description>
  <cp:lastModifiedBy>Ventsislav Ivanov</cp:lastModifiedBy>
  <cp:revision>463</cp:revision>
  <dcterms:created xsi:type="dcterms:W3CDTF">2018-05-23T13:08:44Z</dcterms:created>
  <dcterms:modified xsi:type="dcterms:W3CDTF">2019-03-28T14:43:59Z</dcterms:modified>
  <cp:category>programming, education, software engineering, software development</cp:category>
</cp:coreProperties>
</file>