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6"/>
  </p:notesMasterIdLst>
  <p:handoutMasterIdLst>
    <p:handoutMasterId r:id="rId37"/>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401" r:id="rId33"/>
    <p:sldId id="405" r:id="rId34"/>
    <p:sldId id="4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BB1F29-2352-4A9F-A1F3-B00ACE8D32C9}">
          <p14:sldIdLst>
            <p14:sldId id="291"/>
            <p14:sldId id="292"/>
            <p14:sldId id="293"/>
          </p14:sldIdLst>
        </p14:section>
        <p14:section name="Polymorphism" id="{8C00187D-6AF8-4F2A-AAB4-1EF2A45B28EF}">
          <p14:sldIdLst>
            <p14:sldId id="294"/>
            <p14:sldId id="295"/>
            <p14:sldId id="296"/>
            <p14:sldId id="297"/>
            <p14:sldId id="298"/>
            <p14:sldId id="299"/>
            <p14:sldId id="300"/>
            <p14:sldId id="301"/>
            <p14:sldId id="302"/>
            <p14:sldId id="303"/>
            <p14:sldId id="304"/>
            <p14:sldId id="305"/>
          </p14:sldIdLst>
        </p14:section>
        <p14:section name="Compile Time Polymorphism" id="{08338486-4310-44CE-B653-C26DC4264379}">
          <p14:sldIdLst>
            <p14:sldId id="306"/>
            <p14:sldId id="307"/>
            <p14:sldId id="308"/>
            <p14:sldId id="309"/>
          </p14:sldIdLst>
        </p14:section>
        <p14:section name="Runtime Polymorphism" id="{1EA035A7-2255-4425-A1BE-FE528E0F05D9}">
          <p14:sldIdLst>
            <p14:sldId id="310"/>
            <p14:sldId id="311"/>
            <p14:sldId id="312"/>
            <p14:sldId id="313"/>
            <p14:sldId id="314"/>
            <p14:sldId id="315"/>
            <p14:sldId id="316"/>
            <p14:sldId id="317"/>
            <p14:sldId id="318"/>
            <p14:sldId id="319"/>
            <p14:sldId id="320"/>
          </p14:sldIdLst>
        </p14:section>
        <p14:section name="Conclusion" id="{19879B37-54E0-45FB-A0ED-F027FC7C1256}">
          <p14:sldIdLst>
            <p14:sldId id="321"/>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autoAdjust="0"/>
    <p:restoredTop sz="95214" autoAdjust="0"/>
  </p:normalViewPr>
  <p:slideViewPr>
    <p:cSldViewPr showGuides="1">
      <p:cViewPr varScale="1">
        <p:scale>
          <a:sx n="78" d="100"/>
          <a:sy n="78" d="100"/>
        </p:scale>
        <p:origin x="773" y="6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27.10.2020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E920C3CD-8548-4241-9004-A1EE931D99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6587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76D49261-5AFB-4A94-B4F2-4BDD8BEA460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580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id="{1DD4EC03-ABAC-4FC0-8F56-44570E34E0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6075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E4D02D1D-BA9F-4CAC-ACD7-66CB85105E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63974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AE5B0B88-B9CD-4F5A-90B0-C66B34C3639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789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4B8D1D53-125E-408E-AC70-915060ED1D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4565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1898D9CE-68FD-4825-BE89-AECE1B54AB7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83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FD8F8101-690D-4E60-8648-FE762AAEC8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960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D2FD1539-7CB0-466B-9192-52A7B0414FE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202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1" name="Footer Placeholder 7">
            <a:extLst>
              <a:ext uri="{FF2B5EF4-FFF2-40B4-BE49-F238E27FC236}">
                <a16:creationId xmlns:a16="http://schemas.microsoft.com/office/drawing/2014/main" id="{E4E87464-FE38-40A6-9919-A32409F5831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238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1" name="Footer Placeholder 7">
            <a:extLst>
              <a:ext uri="{FF2B5EF4-FFF2-40B4-BE49-F238E27FC236}">
                <a16:creationId xmlns:a16="http://schemas.microsoft.com/office/drawing/2014/main" id="{13AB3EAE-42BB-493F-9CC2-3A90AF23A92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569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6B249DD3-DC8A-4F5C-A722-D3E0BCFAB30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2542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6258C18A-993C-415F-B1DA-5D647FD2587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1515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id="{FFD03198-E47D-4615-B2CA-C1C9016F9D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77124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7" name="Footer Placeholder 7">
            <a:extLst>
              <a:ext uri="{FF2B5EF4-FFF2-40B4-BE49-F238E27FC236}">
                <a16:creationId xmlns:a16="http://schemas.microsoft.com/office/drawing/2014/main" id="{23C738BF-AC14-4323-BFE3-0D2CDC6BEF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1475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id="{F2AD1812-F23B-4D71-9A8D-EB882520E4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12998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88647547-960C-44E3-9CB9-C74ED90416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75087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C7138D6E-1F62-44E3-900A-F5D95277437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3661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E6F2B167-62B7-4E56-B99F-4A67AA0AB1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457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893418E0-C296-4E6B-BBD2-484A68E95D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90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FF2A23E6-06E6-4ADC-BE75-C5B6084096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32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6" name="Footer Placeholder 7">
            <a:extLst>
              <a:ext uri="{FF2B5EF4-FFF2-40B4-BE49-F238E27FC236}">
                <a16:creationId xmlns:a16="http://schemas.microsoft.com/office/drawing/2014/main" id="{DE28EC61-DF59-4900-AD03-DE02B5C546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5129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6" name="Footer Placeholder 7">
            <a:extLst>
              <a:ext uri="{FF2B5EF4-FFF2-40B4-BE49-F238E27FC236}">
                <a16:creationId xmlns:a16="http://schemas.microsoft.com/office/drawing/2014/main" id="{05EBE39C-76B6-4F22-B9C2-2239BDB645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4636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6" name="Footer Placeholder 7">
            <a:extLst>
              <a:ext uri="{FF2B5EF4-FFF2-40B4-BE49-F238E27FC236}">
                <a16:creationId xmlns:a16="http://schemas.microsoft.com/office/drawing/2014/main" id="{5DDCDFC5-CCB8-484A-A095-5ACB98EBB1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4992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6" name="Footer Placeholder 7">
            <a:extLst>
              <a:ext uri="{FF2B5EF4-FFF2-40B4-BE49-F238E27FC236}">
                <a16:creationId xmlns:a16="http://schemas.microsoft.com/office/drawing/2014/main" id="{956AE551-6496-4A9C-9CA5-49769AF66C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7434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B03F6AE4-DCE3-41DB-A5F8-C8FD34B4D9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054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9184541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990770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713345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797117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323443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522372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32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7725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262516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747714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869718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63088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2475310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4" name="Text Placeholder 3"/>
          <p:cNvSpPr>
            <a:spLocks noGrp="1"/>
          </p:cNvSpPr>
          <p:nvPr>
            <p:ph type="body" sz="quarter" idx="20"/>
          </p:nvPr>
        </p:nvSpPr>
        <p:spPr/>
        <p:txBody>
          <a:bodyPr/>
          <a:lstStyle/>
          <a:p>
            <a:r>
              <a:rPr lang="en-US" dirty="0"/>
              <a:t>Technical Trainers</a:t>
            </a:r>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6" name="Subtitle 5"/>
          <p:cNvSpPr>
            <a:spLocks noGrp="1"/>
          </p:cNvSpPr>
          <p:nvPr>
            <p:ph type="subTitle" idx="1"/>
          </p:nvPr>
        </p:nvSpPr>
        <p:spPr/>
        <p:txBody>
          <a:bodyPr>
            <a:noAutofit/>
          </a:bodyPr>
          <a:lstStyle/>
          <a:p>
            <a:pPr>
              <a:spcAft>
                <a:spcPts val="0"/>
              </a:spcAft>
            </a:pPr>
            <a:r>
              <a:rPr lang="en-US" dirty="0"/>
              <a:t>Polymorphism, Override and Overload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00" y="2333241"/>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82500"/>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4B27F939-0197-44CC-B82C-EA81A33873E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4" name="Title 3"/>
          <p:cNvSpPr>
            <a:spLocks noGrp="1"/>
          </p:cNvSpPr>
          <p:nvPr>
            <p:ph type="title"/>
          </p:nvPr>
        </p:nvSpPr>
        <p:spPr/>
        <p:txBody>
          <a:bodyPr/>
          <a:lstStyle/>
          <a:p>
            <a:r>
              <a:rPr lang="en-US"/>
              <a:t>Type Pattern</a:t>
            </a:r>
            <a:endParaRPr lang="en-US" dirty="0"/>
          </a:p>
        </p:txBody>
      </p:sp>
      <p:sp>
        <p:nvSpPr>
          <p:cNvPr id="7" name="Rectangle 6"/>
          <p:cNvSpPr>
            <a:spLocks noChangeArrowheads="1"/>
          </p:cNvSpPr>
          <p:nvPr/>
        </p:nvSpPr>
        <p:spPr bwMode="auto">
          <a:xfrm>
            <a:off x="896708" y="1866452"/>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(personTwo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4865747"/>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16" name="AutoShape 6"/>
          <p:cNvSpPr>
            <a:spLocks noChangeArrowheads="1"/>
          </p:cNvSpPr>
          <p:nvPr/>
        </p:nvSpPr>
        <p:spPr bwMode="auto">
          <a:xfrm>
            <a:off x="6639841" y="336928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706121103"/>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66A3C48-DE6F-4704-A3DB-205C96179D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p>
          <a:p>
            <a:r>
              <a:rPr lang="en-US" dirty="0"/>
              <a:t>Checking for </a:t>
            </a:r>
            <a:r>
              <a:rPr lang="en-US" b="1" dirty="0">
                <a:solidFill>
                  <a:schemeClr val="bg1"/>
                </a:solidFill>
              </a:rPr>
              <a:t>null</a:t>
            </a:r>
            <a:r>
              <a:rPr lang="en-US" dirty="0">
                <a:solidFill>
                  <a:schemeClr val="tx2">
                    <a:lumMod val="75000"/>
                  </a:schemeClr>
                </a:solidFill>
              </a:rPr>
              <a:t> </a:t>
            </a:r>
            <a:r>
              <a:rPr lang="en-US" dirty="0"/>
              <a:t>can</a:t>
            </a:r>
            <a:br>
              <a:rPr lang="en-US" dirty="0"/>
            </a:br>
            <a:r>
              <a:rPr lang="en-US" dirty="0"/>
              <a:t>be performed using </a:t>
            </a:r>
            <a:br>
              <a:rPr lang="en-US" dirty="0"/>
            </a:br>
            <a:r>
              <a:rPr lang="en-US" dirty="0"/>
              <a:t>the constant pattern</a:t>
            </a:r>
          </a:p>
        </p:txBody>
      </p:sp>
      <p:sp>
        <p:nvSpPr>
          <p:cNvPr id="4" name="Title 3"/>
          <p:cNvSpPr>
            <a:spLocks noGrp="1"/>
          </p:cNvSpPr>
          <p:nvPr>
            <p:ph type="title"/>
          </p:nvPr>
        </p:nvSpPr>
        <p:spPr/>
        <p:txBody>
          <a:bodyPr/>
          <a:lstStyle/>
          <a:p>
            <a:r>
              <a:rPr lang="en-US"/>
              <a:t>Constant Pattern</a:t>
            </a:r>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const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55022377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33E2A1-286D-40D5-9902-2A0F258E00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3" name="Text Placeholder 2"/>
          <p:cNvSpPr>
            <a:spLocks noGrp="1"/>
          </p:cNvSpPr>
          <p:nvPr>
            <p:ph type="body" sz="quarter" idx="10"/>
          </p:nvPr>
        </p:nvSpPr>
        <p:spPr/>
        <p:txBody>
          <a:bodyPr>
            <a:normAutofit fontScale="925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a:t>
            </a:r>
            <a:br>
              <a:rPr lang="en-US" dirty="0"/>
            </a:br>
            <a:r>
              <a:rPr lang="en-US" dirty="0"/>
              <a:t>to </a:t>
            </a:r>
            <a:r>
              <a:rPr lang="en-US" b="1" noProof="1">
                <a:solidFill>
                  <a:schemeClr val="bg1"/>
                </a:solidFill>
              </a:rPr>
              <a:t>varname</a:t>
            </a:r>
          </a:p>
        </p:txBody>
      </p:sp>
      <p:sp>
        <p:nvSpPr>
          <p:cNvPr id="4" name="Title 3"/>
          <p:cNvSpPr>
            <a:spLocks noGrp="1"/>
          </p:cNvSpPr>
          <p:nvPr>
            <p:ph type="title"/>
          </p:nvPr>
        </p:nvSpPr>
        <p:spPr/>
        <p:txBody>
          <a:bodyPr/>
          <a:lstStyle/>
          <a:p>
            <a:r>
              <a:rPr lang="en-US"/>
              <a:t>Var Pattern</a:t>
            </a:r>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6000" y="1944000"/>
            <a:ext cx="555901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If (expr </a:t>
            </a:r>
            <a:r>
              <a:rPr lang="en-US" sz="2397" b="1" noProof="1">
                <a:solidFill>
                  <a:schemeClr val="bg1"/>
                </a:solidFill>
                <a:latin typeface="Consolas" pitchFamily="49" charset="0"/>
                <a:cs typeface="Consolas" pitchFamily="49" charset="0"/>
              </a:rPr>
              <a:t>is var </a:t>
            </a:r>
            <a:r>
              <a:rPr lang="en-US" sz="2397" b="1" noProof="1">
                <a:latin typeface="Consolas" pitchFamily="49" charset="0"/>
                <a:cs typeface="Consolas" pitchFamily="49" charset="0"/>
              </a:rPr>
              <a:t>varname)</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i="1" noProof="1">
                <a:solidFill>
                  <a:schemeClr val="accent2"/>
                </a:solidFill>
                <a:latin typeface="Consolas" pitchFamily="49" charset="0"/>
                <a:cs typeface="Consolas" pitchFamily="49" charset="0"/>
              </a:rPr>
              <a:t>  // Do something with varname </a:t>
            </a:r>
          </a:p>
          <a:p>
            <a:pPr defTabSz="1218438" latinLnBrk="1">
              <a:buFont typeface="Wingdings" panose="05000000000000000000" pitchFamily="2" charset="2"/>
              <a:buNone/>
            </a:pPr>
            <a:r>
              <a:rPr lang="en-US" sz="2397" b="1" noProof="1">
                <a:latin typeface="Consolas" pitchFamily="49" charset="0"/>
                <a:cs typeface="Consolas" pitchFamily="49" charset="0"/>
              </a:rPr>
              <a:t>} </a:t>
            </a:r>
          </a:p>
        </p:txBody>
      </p:sp>
    </p:spTree>
    <p:extLst>
      <p:ext uri="{BB962C8B-B14F-4D97-AF65-F5344CB8AC3E}">
        <p14:creationId xmlns:p14="http://schemas.microsoft.com/office/powerpoint/2010/main" val="3552023361"/>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4FB0FD96-03E0-418A-9966-F7D34823BD5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758370" y="2108202"/>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but if it's of type T2,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93251890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F2067994-4817-4D4B-9C46-3E145D92497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a:t>Keyword – As</a:t>
            </a:r>
            <a:endParaRPr lang="en-US" dirty="0"/>
          </a:p>
        </p:txBody>
      </p:sp>
      <p:sp>
        <p:nvSpPr>
          <p:cNvPr id="7" name="Rectangle 6"/>
          <p:cNvSpPr>
            <a:spLocks noChangeArrowheads="1"/>
          </p:cNvSpPr>
          <p:nvPr/>
        </p:nvSpPr>
        <p:spPr bwMode="auto">
          <a:xfrm>
            <a:off x="785621" y="2401112"/>
            <a:ext cx="7066562"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Animal {}</a:t>
            </a:r>
          </a:p>
          <a:p>
            <a:pPr defTabSz="1218438" latinLnBrk="1">
              <a:buFont typeface="Wingdings" panose="05000000000000000000" pitchFamily="2" charset="2"/>
              <a:buNone/>
            </a:pPr>
            <a:r>
              <a:rPr lang="en-US" sz="2397" b="1" noProof="1">
                <a:latin typeface="Consolas" pitchFamily="49" charset="0"/>
                <a:cs typeface="Consolas" pitchFamily="49" charset="0"/>
              </a:rPr>
              <a:t>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5038391" y="4330855"/>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623283" y="3666135"/>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2936684218"/>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1842" y="1821848"/>
            <a:ext cx="5354769" cy="294431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305389" y="1821848"/>
            <a:ext cx="5696208" cy="292608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272C4BAB-2E99-4FC6-9189-0FE9F2B1C37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301766777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825FA415-C556-48C4-9FB3-7880EC0F04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p:txBody>
          <a:bodyPr>
            <a:normAutofit fontScale="92500" lnSpcReduction="10000"/>
          </a:bodyPr>
          <a:lstStyle/>
          <a:p>
            <a:r>
              <a:rPr lang="en-US" sz="3500" dirty="0"/>
              <a:t>Also known as </a:t>
            </a:r>
            <a:r>
              <a:rPr lang="en-US" sz="3500"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sz="3500"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053291257"/>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1A153B5-AF47-41D1-8979-AA346BBC6A8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003850" y="4115213"/>
            <a:ext cx="8184299"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67885" y="3506087"/>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85398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3A7DEDF-32A7-4A9B-AC4D-56B60CFEC1D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606682" y="1584000"/>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Tree>
    <p:extLst>
      <p:ext uri="{BB962C8B-B14F-4D97-AF65-F5344CB8AC3E}">
        <p14:creationId xmlns:p14="http://schemas.microsoft.com/office/powerpoint/2010/main" val="8973568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1640EB2-8C98-4D72-B19A-CE03805902F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5" name="Text Placeholder 4"/>
          <p:cNvSpPr>
            <a:spLocks noGrp="1"/>
          </p:cNvSpPr>
          <p:nvPr>
            <p:ph type="body" sz="quarter" idx="10"/>
          </p:nvPr>
        </p:nvSpPr>
        <p:spPr>
          <a:xfrm>
            <a:off x="95201" y="1206346"/>
            <a:ext cx="12001598" cy="5528766"/>
          </a:xfrm>
        </p:spPr>
        <p:txBody>
          <a:bodyPr>
            <a:normAutofit/>
          </a:bodyPr>
          <a:lstStyle/>
          <a:p>
            <a:pPr>
              <a:buClr>
                <a:schemeClr val="tx1"/>
              </a:buClr>
            </a:pPr>
            <a:r>
              <a:rPr lang="en-US" dirty="0"/>
              <a:t>Signature </a:t>
            </a:r>
            <a:r>
              <a:rPr lang="en-US" b="1" dirty="0">
                <a:solidFill>
                  <a:schemeClr val="bg1"/>
                </a:solidFill>
              </a:rPr>
              <a:t>must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Tree>
    <p:extLst>
      <p:ext uri="{BB962C8B-B14F-4D97-AF65-F5344CB8AC3E}">
        <p14:creationId xmlns:p14="http://schemas.microsoft.com/office/powerpoint/2010/main" val="355703276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ABF15C2D-F443-498F-BF0C-44B3D008165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normAutofit/>
          </a:bodyPr>
          <a:lstStyle/>
          <a:p>
            <a:r>
              <a:rPr lang="en-US" dirty="0"/>
              <a:t>Polymorphism</a:t>
            </a:r>
          </a:p>
          <a:p>
            <a:pPr lvl="1"/>
            <a:r>
              <a:rPr lang="en-US" dirty="0"/>
              <a:t>Definition</a:t>
            </a:r>
          </a:p>
          <a:p>
            <a:pPr lvl="1"/>
            <a:r>
              <a:rPr lang="en-US" dirty="0"/>
              <a:t>Types</a:t>
            </a:r>
          </a:p>
          <a:p>
            <a:r>
              <a:rPr lang="en-US" dirty="0"/>
              <a:t>Override Methods</a:t>
            </a:r>
          </a:p>
          <a:p>
            <a:r>
              <a:rPr lang="en-US" dirty="0"/>
              <a:t>Overload Methods</a:t>
            </a: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19788156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6E2B9E5-B6CC-4A89-917C-D5126FDC0E9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wrap="square">
            <a:normAutofit/>
          </a:bodyPr>
          <a:lstStyle/>
          <a:p>
            <a:r>
              <a:rPr lang="en-US" sz="3600" dirty="0"/>
              <a:t>Has two distinct aspects:</a:t>
            </a:r>
          </a:p>
          <a:p>
            <a:r>
              <a:rPr lang="en-US" sz="3600" dirty="0"/>
              <a:t>At run time, objects of a </a:t>
            </a:r>
            <a:r>
              <a:rPr lang="en-US" sz="3600" b="1" dirty="0">
                <a:solidFill>
                  <a:schemeClr val="bg1"/>
                </a:solidFill>
              </a:rPr>
              <a:t>derived</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dirty="0"/>
              <a:t>may be treated as </a:t>
            </a:r>
            <a:br>
              <a:rPr lang="en-US" sz="3600" dirty="0"/>
            </a:br>
            <a:r>
              <a:rPr lang="en-US" sz="3600" dirty="0"/>
              <a:t>objects of </a:t>
            </a:r>
            <a:r>
              <a:rPr lang="en-US" sz="3600" b="1" dirty="0">
                <a:solidFill>
                  <a:schemeClr val="bg1"/>
                </a:solidFill>
              </a:rPr>
              <a:t>a</a:t>
            </a:r>
            <a:r>
              <a:rPr lang="en-US" sz="3600" dirty="0">
                <a:solidFill>
                  <a:schemeClr val="bg1"/>
                </a:solidFill>
              </a:rPr>
              <a:t> </a:t>
            </a:r>
            <a:r>
              <a:rPr lang="en-US" sz="3600" b="1" dirty="0">
                <a:solidFill>
                  <a:schemeClr val="bg1"/>
                </a:solidFill>
              </a:rPr>
              <a:t>base</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b="1" dirty="0">
                <a:solidFill>
                  <a:schemeClr val="bg1"/>
                </a:solidFill>
              </a:rPr>
              <a:t>in</a:t>
            </a:r>
            <a:r>
              <a:rPr lang="en-US" sz="3600" dirty="0">
                <a:solidFill>
                  <a:schemeClr val="bg1"/>
                </a:solidFill>
              </a:rPr>
              <a:t> </a:t>
            </a:r>
            <a:r>
              <a:rPr lang="en-US" sz="3600" dirty="0"/>
              <a:t>places, such as method parameters </a:t>
            </a:r>
            <a:br>
              <a:rPr lang="en-US" sz="3600" dirty="0"/>
            </a:br>
            <a:r>
              <a:rPr lang="en-US" sz="3600" dirty="0"/>
              <a:t>and collections or arrays</a:t>
            </a:r>
          </a:p>
          <a:p>
            <a:pPr lvl="1"/>
            <a:r>
              <a:rPr lang="en-US" sz="3400" dirty="0"/>
              <a:t>When this occurs, the </a:t>
            </a:r>
            <a:r>
              <a:rPr lang="en-US" sz="3400" b="1" dirty="0">
                <a:solidFill>
                  <a:schemeClr val="bg1"/>
                </a:solidFill>
              </a:rPr>
              <a:t>object's</a:t>
            </a:r>
            <a:r>
              <a:rPr lang="en-US" sz="3400" dirty="0">
                <a:solidFill>
                  <a:schemeClr val="bg1"/>
                </a:solidFill>
              </a:rPr>
              <a:t> </a:t>
            </a:r>
            <a:r>
              <a:rPr lang="en-US" sz="3400" b="1" dirty="0">
                <a:solidFill>
                  <a:schemeClr val="bg1"/>
                </a:solidFill>
              </a:rPr>
              <a:t>declared</a:t>
            </a:r>
            <a:r>
              <a:rPr lang="en-US" sz="3400" dirty="0">
                <a:solidFill>
                  <a:schemeClr val="bg1"/>
                </a:solidFill>
              </a:rPr>
              <a:t> </a:t>
            </a:r>
            <a:r>
              <a:rPr lang="en-US" sz="3400" b="1" dirty="0">
                <a:solidFill>
                  <a:schemeClr val="bg1"/>
                </a:solidFill>
              </a:rPr>
              <a:t>type</a:t>
            </a:r>
            <a:r>
              <a:rPr lang="en-US" sz="3400" dirty="0">
                <a:solidFill>
                  <a:schemeClr val="bg1"/>
                </a:solidFill>
              </a:rPr>
              <a:t> </a:t>
            </a:r>
            <a:r>
              <a:rPr lang="en-US" sz="3400" dirty="0"/>
              <a:t>is no longer identical to </a:t>
            </a:r>
            <a:r>
              <a:rPr lang="en-US" sz="3400" b="1" dirty="0">
                <a:solidFill>
                  <a:schemeClr val="bg1"/>
                </a:solidFill>
              </a:rPr>
              <a:t>its</a:t>
            </a:r>
            <a:r>
              <a:rPr lang="en-US" sz="3400" dirty="0">
                <a:solidFill>
                  <a:schemeClr val="bg1"/>
                </a:solidFill>
              </a:rPr>
              <a:t> </a:t>
            </a:r>
            <a:r>
              <a:rPr lang="en-US" sz="3400" b="1" dirty="0">
                <a:solidFill>
                  <a:schemeClr val="bg1"/>
                </a:solidFill>
              </a:rPr>
              <a:t>run-time</a:t>
            </a:r>
            <a:r>
              <a:rPr lang="en-US" sz="3400" dirty="0">
                <a:solidFill>
                  <a:schemeClr val="bg1"/>
                </a:solidFill>
              </a:rPr>
              <a:t> </a:t>
            </a:r>
            <a:r>
              <a:rPr lang="en-US" sz="3400" b="1" dirty="0">
                <a:solidFill>
                  <a:schemeClr val="bg1"/>
                </a:solidFill>
              </a:rPr>
              <a:t>type</a:t>
            </a:r>
          </a:p>
        </p:txBody>
      </p:sp>
      <p:sp>
        <p:nvSpPr>
          <p:cNvPr id="4" name="Title 3"/>
          <p:cNvSpPr>
            <a:spLocks noGrp="1"/>
          </p:cNvSpPr>
          <p:nvPr>
            <p:ph type="title"/>
          </p:nvPr>
        </p:nvSpPr>
        <p:spPr/>
        <p:txBody>
          <a:bodyPr/>
          <a:lstStyle/>
          <a:p>
            <a:r>
              <a:rPr lang="en-US" noProof="1"/>
              <a:t>Runtime Polymorphism (1)</a:t>
            </a:r>
            <a:endParaRPr lang="en-US" dirty="0"/>
          </a:p>
        </p:txBody>
      </p:sp>
    </p:spTree>
    <p:extLst>
      <p:ext uri="{BB962C8B-B14F-4D97-AF65-F5344CB8AC3E}">
        <p14:creationId xmlns:p14="http://schemas.microsoft.com/office/powerpoint/2010/main" val="20008480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826B098A-E2FB-40FD-AD66-88D5883EDDC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2" name="Text Placeholder 1"/>
          <p:cNvSpPr>
            <a:spLocks noGrp="1"/>
          </p:cNvSpPr>
          <p:nvPr>
            <p:ph type="body" sz="quarter" idx="10"/>
          </p:nvPr>
        </p:nvSpPr>
        <p:spPr/>
        <p:txBody>
          <a:bodyPr>
            <a:normAutofit/>
          </a:bodyPr>
          <a:lstStyle/>
          <a:p>
            <a:r>
              <a:rPr lang="en-US" sz="3600" dirty="0"/>
              <a:t>Base classes may define and implement </a:t>
            </a:r>
            <a:r>
              <a:rPr lang="en-US" sz="3600" b="1" dirty="0">
                <a:solidFill>
                  <a:schemeClr val="bg1"/>
                </a:solidFill>
              </a:rPr>
              <a:t>virtual</a:t>
            </a:r>
            <a:r>
              <a:rPr lang="en-US" sz="3600" dirty="0">
                <a:solidFill>
                  <a:schemeClr val="bg1"/>
                </a:solidFill>
              </a:rPr>
              <a:t> </a:t>
            </a:r>
            <a:r>
              <a:rPr lang="en-US" sz="3600" b="1" dirty="0">
                <a:solidFill>
                  <a:schemeClr val="bg1"/>
                </a:solidFill>
              </a:rPr>
              <a:t>methods</a:t>
            </a:r>
          </a:p>
          <a:p>
            <a:pPr lvl="1"/>
            <a:r>
              <a:rPr lang="en-US" sz="3400" dirty="0"/>
              <a:t>Derived classes can </a:t>
            </a:r>
            <a:r>
              <a:rPr lang="en-US" sz="3400" b="1" dirty="0">
                <a:solidFill>
                  <a:schemeClr val="bg1"/>
                </a:solidFill>
              </a:rPr>
              <a:t>override</a:t>
            </a:r>
            <a:r>
              <a:rPr lang="en-US" sz="3400" dirty="0"/>
              <a:t> </a:t>
            </a:r>
          </a:p>
          <a:p>
            <a:pPr lvl="1"/>
            <a:r>
              <a:rPr lang="en-US" sz="3400" dirty="0"/>
              <a:t>They provide </a:t>
            </a:r>
            <a:r>
              <a:rPr lang="en-US" sz="3400" b="1" dirty="0">
                <a:solidFill>
                  <a:schemeClr val="bg1"/>
                </a:solidFill>
              </a:rPr>
              <a:t>their</a:t>
            </a:r>
            <a:r>
              <a:rPr lang="en-US" sz="3400" dirty="0">
                <a:solidFill>
                  <a:schemeClr val="bg1"/>
                </a:solidFill>
              </a:rPr>
              <a:t> </a:t>
            </a:r>
            <a:r>
              <a:rPr lang="en-US" sz="3400" b="1" dirty="0">
                <a:solidFill>
                  <a:schemeClr val="bg1"/>
                </a:solidFill>
              </a:rPr>
              <a:t>own</a:t>
            </a:r>
            <a:r>
              <a:rPr lang="en-US" sz="3400" dirty="0">
                <a:solidFill>
                  <a:schemeClr val="bg1"/>
                </a:solidFill>
              </a:rPr>
              <a:t> </a:t>
            </a:r>
            <a:r>
              <a:rPr lang="en-US" sz="3400" b="1" dirty="0">
                <a:solidFill>
                  <a:schemeClr val="bg1"/>
                </a:solidFill>
              </a:rPr>
              <a:t>definition</a:t>
            </a:r>
            <a:r>
              <a:rPr lang="en-US" sz="3400" dirty="0">
                <a:solidFill>
                  <a:schemeClr val="bg1"/>
                </a:solidFill>
              </a:rPr>
              <a:t> </a:t>
            </a:r>
            <a:r>
              <a:rPr lang="en-US" sz="3400" b="1" dirty="0">
                <a:solidFill>
                  <a:schemeClr val="bg1"/>
                </a:solidFill>
              </a:rPr>
              <a:t>and</a:t>
            </a:r>
            <a:r>
              <a:rPr lang="en-US" sz="3400" dirty="0">
                <a:solidFill>
                  <a:schemeClr val="bg1"/>
                </a:solidFill>
              </a:rPr>
              <a:t> </a:t>
            </a:r>
            <a:r>
              <a:rPr lang="en-US" sz="3400" b="1" dirty="0">
                <a:solidFill>
                  <a:schemeClr val="bg1"/>
                </a:solidFill>
              </a:rPr>
              <a:t>implementation</a:t>
            </a:r>
          </a:p>
          <a:p>
            <a:r>
              <a:rPr lang="en-US" sz="3600" dirty="0"/>
              <a:t>At run-time, the CLR looks up the run-time type of the object 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Tree>
    <p:extLst>
      <p:ext uri="{BB962C8B-B14F-4D97-AF65-F5344CB8AC3E}">
        <p14:creationId xmlns:p14="http://schemas.microsoft.com/office/powerpoint/2010/main" val="1565772510"/>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BDDC25D8-5056-4B19-B376-3AC60AC13C2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 (1)</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9229446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99DB046E-F77D-4734-BAC6-8B751ECFDA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7398866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a:extLst>
              <a:ext uri="{FF2B5EF4-FFF2-40B4-BE49-F238E27FC236}">
                <a16:creationId xmlns:a16="http://schemas.microsoft.com/office/drawing/2014/main" id="{FCCA243A-6374-43B5-B82F-9B2AFD756D0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06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1A15F51-9E3F-4292-8197-FABDDBB074A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(1)</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a:solidFill>
                  <a:schemeClr val="accent2"/>
                </a:solidFill>
              </a:rPr>
              <a:t>// Create 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Tree>
    <p:extLst>
      <p:ext uri="{BB962C8B-B14F-4D97-AF65-F5344CB8AC3E}">
        <p14:creationId xmlns:p14="http://schemas.microsoft.com/office/powerpoint/2010/main" val="22671526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FDE430C-8DE8-40E5-AC7A-9A556495882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p>
          <a:p>
            <a:r>
              <a:rPr lang="en-US" dirty="0"/>
              <a:t>    </a:t>
            </a:r>
            <a:r>
              <a:rPr lang="en-US" noProof="1"/>
              <a:t>Environment.NewLine</a:t>
            </a:r>
            <a:r>
              <a:rPr lang="en-US" dirty="0"/>
              <a:t> +</a:t>
            </a:r>
          </a:p>
          <a:p>
            <a:r>
              <a:rPr lang="en-US" dirty="0"/>
              <a:t>    "BARK";</a:t>
            </a:r>
          </a:p>
          <a:p>
            <a:r>
              <a:rPr lang="en-US" dirty="0"/>
              <a:t>  }</a:t>
            </a:r>
          </a:p>
          <a:p>
            <a:r>
              <a:rPr lang="en-US" dirty="0"/>
              <a:t>}</a:t>
            </a:r>
          </a:p>
        </p:txBody>
      </p:sp>
    </p:spTree>
    <p:extLst>
      <p:ext uri="{BB962C8B-B14F-4D97-AF65-F5344CB8AC3E}">
        <p14:creationId xmlns:p14="http://schemas.microsoft.com/office/powerpoint/2010/main" val="31400307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a:t>
            </a:r>
            <a:r>
              <a:rPr lang="en-US"/>
              <a:t>, </a:t>
            </a:r>
            <a:r>
              <a:rPr lang="en-US" noProof="1"/>
              <a:t>favouriteFood</a:t>
            </a:r>
            <a:r>
              <a:rPr lang="en-US"/>
              <a:t>)</a:t>
            </a:r>
            <a:r>
              <a:rPr lang="bg-BG"/>
              <a:t> </a:t>
            </a:r>
            <a:r>
              <a:rPr lang="en-US"/>
              <a:t>{</a:t>
            </a:r>
            <a:r>
              <a:rPr lang="bg-BG" dirty="0"/>
              <a:t> </a:t>
            </a:r>
            <a:r>
              <a:rPr lang="en-US" dirty="0"/>
              <a:t>}</a:t>
            </a:r>
          </a:p>
          <a:p>
            <a:r>
              <a:rPr lang="en-US" dirty="0"/>
              <a:t>  public override string ExplainSelf()</a:t>
            </a:r>
          </a:p>
          <a:p>
            <a:r>
              <a:rPr lang="en-US" dirty="0"/>
              <a:t>  {</a:t>
            </a:r>
          </a:p>
          <a:p>
            <a:r>
              <a:rPr lang="en-US" dirty="0"/>
              <a:t>    return base.ExplainSelf() +</a:t>
            </a:r>
          </a:p>
          <a:p>
            <a:r>
              <a:rPr lang="en-US"/>
              <a:t>    </a:t>
            </a:r>
            <a:r>
              <a:rPr lang="en-US" noProof="1"/>
              <a:t>Environment.NewLine</a:t>
            </a:r>
            <a:r>
              <a:rPr lang="en-US" dirty="0"/>
              <a:t> +</a:t>
            </a:r>
          </a:p>
          <a:p>
            <a:r>
              <a:rPr lang="en-US" dirty="0"/>
              <a:t>    "MEOW";</a:t>
            </a:r>
          </a:p>
          <a:p>
            <a:r>
              <a:rPr lang="en-US" dirty="0"/>
              <a:t>  }</a:t>
            </a:r>
          </a:p>
          <a:p>
            <a:r>
              <a:rPr lang="en-US" dirty="0"/>
              <a:t>}</a:t>
            </a:r>
          </a:p>
        </p:txBody>
      </p:sp>
      <p:sp>
        <p:nvSpPr>
          <p:cNvPr id="6" name="Slide Number">
            <a:extLst>
              <a:ext uri="{FF2B5EF4-FFF2-40B4-BE49-F238E27FC236}">
                <a16:creationId xmlns:a16="http://schemas.microsoft.com/office/drawing/2014/main" id="{DFC17AAC-3D2B-4DF3-80DB-C066DA3CE4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Tree>
    <p:extLst>
      <p:ext uri="{BB962C8B-B14F-4D97-AF65-F5344CB8AC3E}">
        <p14:creationId xmlns:p14="http://schemas.microsoft.com/office/powerpoint/2010/main" val="16733237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E9A4536-22FE-4FAD-B98F-2A65FAFF705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429463686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1CB9312-1A80-4C87-AFF2-DD77279B08A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Virtual</a:t>
            </a:r>
            <a:r>
              <a:rPr lang="en-US" dirty="0"/>
              <a:t> members use </a:t>
            </a:r>
            <a:r>
              <a:rPr lang="en-US" b="1" dirty="0">
                <a:solidFill>
                  <a:schemeClr val="bg1"/>
                </a:solidFill>
                <a:latin typeface="Consolas" panose="020B0609020204030204" pitchFamily="49" charset="0"/>
              </a:rPr>
              <a:t>base</a:t>
            </a:r>
            <a:r>
              <a:rPr lang="en-US" b="1" dirty="0">
                <a:solidFill>
                  <a:schemeClr val="bg1"/>
                </a:solidFill>
              </a:rPr>
              <a:t> keyword</a:t>
            </a:r>
            <a:r>
              <a:rPr lang="en-US" dirty="0"/>
              <a:t> to call the </a:t>
            </a:r>
            <a:r>
              <a:rPr lang="en-US" b="1" dirty="0">
                <a:solidFill>
                  <a:schemeClr val="bg1"/>
                </a:solidFill>
              </a:rPr>
              <a:t>base class</a:t>
            </a:r>
          </a:p>
          <a:p>
            <a:pPr>
              <a:buClr>
                <a:schemeClr val="tx1"/>
              </a:buClr>
            </a:pPr>
            <a:r>
              <a:rPr lang="en-US" dirty="0"/>
              <a:t>Occurring base class behavior enables the derived class concentrate on implementing specific behavior </a:t>
            </a:r>
          </a:p>
          <a:p>
            <a:pPr>
              <a:buClr>
                <a:schemeClr val="tx1"/>
              </a:buClr>
            </a:pPr>
            <a:r>
              <a:rPr lang="en-US" dirty="0"/>
              <a:t>If the base implementation is not called, the derived class has to make their behavior compatible with the behavior of the base class</a:t>
            </a:r>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2576345533"/>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96EB0A0-F1BB-47B6-A25B-E02F81E1AC0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308953389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1D919639-DFB4-40A8-8AB4-29E71A5075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a:t>Virtual members </a:t>
            </a:r>
            <a:r>
              <a:rPr lang="en-US" b="1" dirty="0">
                <a:solidFill>
                  <a:schemeClr val="bg1"/>
                </a:solidFill>
              </a:rPr>
              <a:t>remain virtual indefinitely</a:t>
            </a:r>
          </a:p>
          <a:p>
            <a:pPr>
              <a:spcBef>
                <a:spcPts val="1200"/>
              </a:spcBef>
              <a:buClr>
                <a:schemeClr val="tx1"/>
              </a:buClr>
            </a:pPr>
            <a:r>
              <a:rPr lang="en-US" dirty="0"/>
              <a:t>A derived class can stop virtual inheritance by declaring an override as </a:t>
            </a:r>
            <a:r>
              <a:rPr lang="en-US" b="1" dirty="0">
                <a:solidFill>
                  <a:schemeClr val="bg1"/>
                </a:solidFill>
                <a:latin typeface="Consolas" panose="020B0609020204030204" pitchFamily="49" charset="0"/>
              </a:rPr>
              <a:t>sealed</a:t>
            </a:r>
          </a:p>
          <a:p>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method</a:t>
            </a:r>
          </a:p>
          <a:p>
            <a:r>
              <a:rPr lang="en-US" dirty="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a:t>Virtual Members</a:t>
            </a:r>
            <a:endParaRPr lang="en-US" sz="4000" dirty="0"/>
          </a:p>
        </p:txBody>
      </p:sp>
    </p:spTree>
    <p:extLst>
      <p:ext uri="{BB962C8B-B14F-4D97-AF65-F5344CB8AC3E}">
        <p14:creationId xmlns:p14="http://schemas.microsoft.com/office/powerpoint/2010/main" val="235045475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4CDE7726-1856-4642-BD4F-42614163F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lumMod val="60000"/>
                    <a:lumOff val="40000"/>
                  </a:schemeClr>
                </a:solidFill>
              </a:rPr>
              <a:t>Classes</a:t>
            </a:r>
          </a:p>
          <a:p>
            <a:pPr lvl="1">
              <a:buClr>
                <a:schemeClr val="bg2"/>
              </a:buClr>
            </a:pPr>
            <a:r>
              <a:rPr lang="en-US" sz="3400" b="1" dirty="0">
                <a:solidFill>
                  <a:schemeClr val="bg1">
                    <a:lumMod val="60000"/>
                    <a:lumOff val="40000"/>
                  </a:schemeClr>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9885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9029065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87099ED-48C8-4366-BD99-CA488685AEB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074168158"/>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F8743E6-3C06-4627-9F62-F9B1DED4C32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200060178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
        <p:nvSpPr>
          <p:cNvPr id="4" name="Title 3">
            <a:extLst>
              <a:ext uri="{FF2B5EF4-FFF2-40B4-BE49-F238E27FC236}">
                <a16:creationId xmlns:a16="http://schemas.microsoft.com/office/drawing/2014/main" id="{B3D11F29-8B72-4CFA-8415-4945AAB12F44}"/>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368155867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Slide Number">
            <a:extLst>
              <a:ext uri="{FF2B5EF4-FFF2-40B4-BE49-F238E27FC236}">
                <a16:creationId xmlns:a16="http://schemas.microsoft.com/office/drawing/2014/main" id="{5F482650-6B72-48E0-98F6-ACA55ED2BDA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314604293"/>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6638579"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80" y="3805689"/>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2550881"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
        <p:nvSpPr>
          <p:cNvPr id="13" name="Slide Number">
            <a:extLst>
              <a:ext uri="{FF2B5EF4-FFF2-40B4-BE49-F238E27FC236}">
                <a16:creationId xmlns:a16="http://schemas.microsoft.com/office/drawing/2014/main" id="{B8F7ED23-15B0-4F95-A9C1-81CDA915319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4172326897"/>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9A09652B-C4CE-4CB8-8E59-7D17E39DB3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3359635"/>
            <a:ext cx="7827300" cy="20013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653143" y="3898050"/>
            <a:ext cx="1224642"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497281" y="5406142"/>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Reference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545874" y="3898050"/>
            <a:ext cx="170688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1" y="540576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Object</a:t>
            </a:r>
            <a:r>
              <a:rPr lang="en-US" sz="2800" b="1" dirty="0">
                <a:solidFill>
                  <a:srgbClr val="FFFFFF"/>
                </a:solidFill>
              </a:rPr>
              <a:t> Type</a:t>
            </a:r>
            <a:endParaRPr lang="bg-BG" sz="2800" b="1" dirty="0">
              <a:solidFill>
                <a:srgbClr val="FFFFFF"/>
              </a:solidFill>
            </a:endParaRPr>
          </a:p>
        </p:txBody>
      </p:sp>
    </p:spTree>
    <p:extLst>
      <p:ext uri="{BB962C8B-B14F-4D97-AF65-F5344CB8AC3E}">
        <p14:creationId xmlns:p14="http://schemas.microsoft.com/office/powerpoint/2010/main" val="1572066295"/>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C6D9792-E7A8-4D1B-9AEE-A153F5CD21D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 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1257314338"/>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9C6698AF-A195-4290-A4D8-6E92D59B956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p:txBody>
          <a:bodyPr>
            <a:normAutofit/>
          </a:bodyPr>
          <a:lstStyle/>
          <a:p>
            <a:pPr>
              <a:buClr>
                <a:schemeClr val="tx1"/>
              </a:buClr>
            </a:pPr>
            <a:r>
              <a:rPr lang="en-US" b="1" dirty="0">
                <a:solidFill>
                  <a:schemeClr val="bg1"/>
                </a:solidFill>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r>
              <a:rPr lang="en-US" b="1" dirty="0">
                <a:solidFill>
                  <a:schemeClr val="bg1"/>
                </a:solidFill>
              </a:rPr>
              <a:t>matching</a:t>
            </a:r>
            <a:r>
              <a:rPr lang="en-US" dirty="0"/>
              <a:t>:</a:t>
            </a:r>
          </a:p>
          <a:p>
            <a:pPr lvl="1">
              <a:buClr>
                <a:schemeClr val="tx1"/>
              </a:buClr>
            </a:pPr>
            <a:r>
              <a:rPr lang="en-US" b="1" dirty="0">
                <a:solidFill>
                  <a:schemeClr val="bg1"/>
                </a:solidFill>
              </a:rPr>
              <a:t>Type pattern </a:t>
            </a:r>
            <a:r>
              <a:rPr lang="en-US" dirty="0"/>
              <a:t>- tests whether an expression can be converted </a:t>
            </a:r>
            <a:br>
              <a:rPr lang="en-US" dirty="0"/>
            </a:br>
            <a:r>
              <a:rPr lang="en-US" dirty="0"/>
              <a:t>to a specified type and casts it to a variable of that type</a:t>
            </a:r>
          </a:p>
          <a:p>
            <a:pPr lvl="1">
              <a:buClr>
                <a:schemeClr val="tx1"/>
              </a:buClr>
            </a:pPr>
            <a:r>
              <a:rPr lang="en-US" b="1" dirty="0">
                <a:solidFill>
                  <a:schemeClr val="bg1"/>
                </a:solidFill>
              </a:rPr>
              <a:t>Constant pattern</a:t>
            </a:r>
            <a:r>
              <a:rPr lang="en-US" dirty="0"/>
              <a:t> - tests whether an expression evaluates </a:t>
            </a:r>
            <a:br>
              <a:rPr lang="en-US" dirty="0"/>
            </a:br>
            <a:r>
              <a:rPr lang="en-US" dirty="0"/>
              <a:t>to a specified constant value</a:t>
            </a:r>
          </a:p>
          <a:p>
            <a:pPr lvl="1">
              <a:buClr>
                <a:schemeClr val="tx1"/>
              </a:buClr>
            </a:pPr>
            <a:r>
              <a:rPr lang="en-US" b="1" noProof="1">
                <a:solidFill>
                  <a:schemeClr val="bg1"/>
                </a:solidFill>
              </a:rPr>
              <a:t>var</a:t>
            </a:r>
            <a:r>
              <a:rPr lang="en-US" b="1" dirty="0">
                <a:solidFill>
                  <a:schemeClr val="bg1"/>
                </a:solidFill>
              </a:rPr>
              <a:t> pattern</a:t>
            </a:r>
            <a:r>
              <a:rPr lang="en-US" dirty="0"/>
              <a:t> -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a:t>Keyword – is</a:t>
            </a:r>
            <a:endParaRPr lang="en-US" dirty="0"/>
          </a:p>
        </p:txBody>
      </p:sp>
    </p:spTree>
    <p:extLst>
      <p:ext uri="{BB962C8B-B14F-4D97-AF65-F5344CB8AC3E}">
        <p14:creationId xmlns:p14="http://schemas.microsoft.com/office/powerpoint/2010/main" val="79716696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3802</TotalTime>
  <Words>3290</Words>
  <Application>Microsoft Office PowerPoint</Application>
  <PresentationFormat>Widescreen</PresentationFormat>
  <Paragraphs>458</Paragraphs>
  <Slides>34</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Wingdings</vt:lpstr>
      <vt:lpstr>Wingdings 2</vt:lpstr>
      <vt:lpstr>1_SoftUni</vt:lpstr>
      <vt:lpstr>Polymorphism</vt:lpstr>
      <vt:lpstr>Table of Contents</vt:lpstr>
      <vt:lpstr>Questions</vt:lpstr>
      <vt:lpstr>Polymorphism</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 (1)</vt:lpstr>
      <vt:lpstr>Runtime Polymorphism(2)</vt:lpstr>
      <vt:lpstr>Runtime Polymorphism (1)</vt:lpstr>
      <vt:lpstr>Runtime Polymorphism (2)</vt:lpstr>
      <vt:lpstr>Problem: Animals</vt:lpstr>
      <vt:lpstr>Solution: Animals (1)</vt:lpstr>
      <vt:lpstr>Solution: Animals (2)</vt:lpstr>
      <vt:lpstr>Solution: Animals (3)</vt:lpstr>
      <vt:lpstr>Rules for Overriding Method</vt:lpstr>
      <vt:lpstr>Rules for Overriding Method</vt:lpstr>
      <vt:lpstr>Virtual Members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Polymorphism</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tanyaoanyastaneva</cp:lastModifiedBy>
  <cp:revision>17</cp:revision>
  <dcterms:created xsi:type="dcterms:W3CDTF">2018-05-23T13:08:44Z</dcterms:created>
  <dcterms:modified xsi:type="dcterms:W3CDTF">2020-10-27T09:43:08Z</dcterms:modified>
  <cp:category>programming;education;software engineering;software development</cp:category>
</cp:coreProperties>
</file>