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7" r:id="rId2"/>
    <p:sldId id="298" r:id="rId3"/>
    <p:sldId id="299" r:id="rId4"/>
    <p:sldId id="494" r:id="rId5"/>
    <p:sldId id="301" r:id="rId6"/>
    <p:sldId id="302" r:id="rId7"/>
    <p:sldId id="303" r:id="rId8"/>
    <p:sldId id="495" r:id="rId9"/>
    <p:sldId id="304" r:id="rId10"/>
    <p:sldId id="305" r:id="rId11"/>
    <p:sldId id="306" r:id="rId12"/>
    <p:sldId id="49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7D41001-5F08-49B0-9F1E-BF7296525D36}">
          <p14:sldIdLst>
            <p14:sldId id="297"/>
            <p14:sldId id="298"/>
            <p14:sldId id="299"/>
          </p14:sldIdLst>
        </p14:section>
        <p14:section name="Generics" id="{7AE430C1-3646-4F12-876F-1EA737365C38}">
          <p14:sldIdLst>
            <p14:sldId id="494"/>
            <p14:sldId id="301"/>
            <p14:sldId id="302"/>
            <p14:sldId id="303"/>
          </p14:sldIdLst>
        </p14:section>
        <p14:section name="Generic Classes" id="{2B12C821-48DC-4EA7-B2CE-47255089C530}">
          <p14:sldIdLst>
            <p14:sldId id="495"/>
            <p14:sldId id="304"/>
            <p14:sldId id="305"/>
            <p14:sldId id="306"/>
          </p14:sldIdLst>
        </p14:section>
        <p14:section name="Generic Methods" id="{D3A50630-1D72-489B-A5F9-8B91B0D5492A}">
          <p14:sldIdLst>
            <p14:sldId id="49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8AA963E0-5A90-4F1B-94A6-FEADEF2F2D86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Conclusion" id="{5B1986BC-9C29-4EB4-920B-65404E2A3EE0}">
          <p14:sldIdLst>
            <p14:sldId id="32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7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ED9268-136F-480E-95B0-9B686CA143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97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C730F2-636A-44B9-A7AE-8BC5AB1425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97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8B6C67D-EF95-4A7A-A6A2-9147E30367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3D197A-454A-429F-A59C-34B2E903B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17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9D7497E-4A0D-4766-A9B7-AEDF38680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30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8FC137F-CF9B-4F5F-A4B6-B6DC951A97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3631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B2024-A318-4243-9898-8B6C6743D2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56795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EADC30-4EE8-4FA7-A103-7EFBAB4024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0080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9FE107-DDF7-4B76-BA5E-206DBBC67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8330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2C7273-D698-48A0-A2FA-E143A806A3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224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C58C2-C280-4E09-8CF5-9397016F8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1881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1E5A7F-CDA7-4B70-BF7B-E3101B2D2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186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542E84-28D0-4BF0-879F-B3342E6295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16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6971A3-D642-441E-A3EC-211E9EC81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52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036B6E5-5C8A-4614-B581-70AE1E914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3900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14915A-0C4C-49D7-9907-BA4262FBB5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48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E11F28-1087-4910-86D7-17C25C8DFB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225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0CB238-DF28-4CCE-8AAD-E93CAACA11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9526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74/Generics-La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67" y="2421578"/>
            <a:ext cx="3986885" cy="23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259000"/>
            <a:ext cx="10509504" cy="351703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firItem = objectList[0];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var secItem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800" b="1" noProof="1">
                <a:latin typeface="Consolas" pitchFamily="49" charset="0"/>
              </a:rPr>
              <a:t>)objectList[</a:t>
            </a:r>
            <a:r>
              <a:rPr lang="bg-BG" sz="2800" b="1" noProof="1"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];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800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2C83EC-1CF0-4404-9F04-6ED1A0170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32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Encapsulate operations to a </a:t>
            </a:r>
            <a:r>
              <a:rPr lang="en-US" b="1" dirty="0">
                <a:solidFill>
                  <a:schemeClr val="bg1"/>
                </a:solidFill>
              </a:rPr>
              <a:t>non particular 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  <a:p>
            <a:r>
              <a:rPr lang="en-US" dirty="0"/>
              <a:t>Defined with </a:t>
            </a:r>
            <a:r>
              <a:rPr lang="en-US" b="1" dirty="0">
                <a:solidFill>
                  <a:schemeClr val="bg1"/>
                </a:solidFill>
              </a:rPr>
              <a:t>Type Parameters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 used are </a:t>
            </a:r>
            <a:r>
              <a:rPr lang="en-US" b="1" dirty="0">
                <a:solidFill>
                  <a:schemeClr val="bg1"/>
                </a:solidFill>
              </a:rPr>
              <a:t>generic collections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Linked Lists, Hash tables, Stacks, Queues, Trees, etc.</a:t>
            </a:r>
          </a:p>
          <a:p>
            <a:pPr lvl="1"/>
            <a:r>
              <a:rPr lang="en-US" dirty="0"/>
              <a:t>Collections with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type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– </a:t>
            </a:r>
            <a:r>
              <a:rPr lang="en-US" noProof="1"/>
              <a:t>Dictionary&lt;</a:t>
            </a:r>
            <a:r>
              <a:rPr lang="en-US" b="1" noProof="1">
                <a:solidFill>
                  <a:schemeClr val="bg1"/>
                </a:solidFill>
              </a:rPr>
              <a:t>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V</a:t>
            </a:r>
            <a:r>
              <a:rPr lang="en-US" noProof="1"/>
              <a:t>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7625" y="2605446"/>
            <a:ext cx="4906040" cy="125718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190D158-E3AF-4CC6-B236-4E4EBFA1B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22714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input and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output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96" y="1977251"/>
            <a:ext cx="10569008" cy="39665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2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72EF5C-D359-402C-8198-8A32AF276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11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and return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1114" y="2235783"/>
            <a:ext cx="8949772" cy="344944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8F0CF1-598B-4421-8B6F-92BC616E7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4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r>
              <a:rPr lang="en-US" dirty="0"/>
              <a:t>It should have two public methods: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803550" y="635671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013B456-D5BB-4ECC-B10E-F3BB3F69C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81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1000" y="1262634"/>
            <a:ext cx="9615996" cy="539286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rem;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5D4EDF-40BC-482F-AEFA-3BF36DBE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9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dirty="0"/>
              <a:t> with a single method: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return an array with the given length</a:t>
            </a:r>
          </a:p>
          <a:p>
            <a:r>
              <a:rPr lang="en-US" dirty="0"/>
              <a:t>Every element should be </a:t>
            </a:r>
            <a:r>
              <a:rPr lang="en-US" b="1" dirty="0">
                <a:solidFill>
                  <a:schemeClr val="bg1"/>
                </a:solidFill>
              </a:rPr>
              <a:t>set to the default item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2124000"/>
            <a:ext cx="8754000" cy="80167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lvl="1"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</a:rPr>
              <a:t>static T[] </a:t>
            </a:r>
            <a:r>
              <a:rPr lang="en-US" sz="2800" b="1" noProof="1">
                <a:latin typeface="Consolas" panose="020B0609020204030204" pitchFamily="49" charset="0"/>
              </a:rPr>
              <a:t>Create(int</a:t>
            </a:r>
            <a:r>
              <a:rPr lang="en-US" sz="2800" b="1" dirty="0">
                <a:latin typeface="Consolas" panose="020B0609020204030204" pitchFamily="49" charset="0"/>
              </a:rPr>
              <a:t>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FC3EE35-3E73-43E6-846B-B2037C57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13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8228" y="1539000"/>
            <a:ext cx="10455544" cy="48743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 array[i] = item;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38432D-F261-4336-9FBE-7CE7C968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16" y="1366985"/>
            <a:ext cx="2532522" cy="27801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36DA5AE-89D5-4250-8DC0-D64D41EC4A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999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Generics 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Classes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Methods</a:t>
            </a:r>
          </a:p>
          <a:p>
            <a:pPr marL="742950" indent="-742950">
              <a:lnSpc>
                <a:spcPct val="11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4000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75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sz="3000" dirty="0"/>
              <a:t>Constraints are represented in generics using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en-US" sz="3000" dirty="0"/>
              <a:t>Restricting generic classes to </a:t>
            </a:r>
            <a:r>
              <a:rPr lang="en-US" sz="3000" b="1" dirty="0">
                <a:solidFill>
                  <a:schemeClr val="bg1"/>
                </a:solidFill>
              </a:rPr>
              <a:t>reference types </a:t>
            </a:r>
            <a:r>
              <a:rPr lang="en-US" sz="3000" dirty="0"/>
              <a:t>only:</a:t>
            </a:r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000" dirty="0"/>
              <a:t> is the keyword</a:t>
            </a:r>
          </a:p>
          <a:p>
            <a:pPr marL="0" indent="0">
              <a:spcBef>
                <a:spcPts val="4800"/>
              </a:spcBef>
              <a:buClr>
                <a:schemeClr val="tx1"/>
              </a:buClr>
              <a:buNone/>
            </a:pPr>
            <a:endParaRPr lang="en-US" sz="30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0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92447" y="2572030"/>
            <a:ext cx="5880747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50000" tIns="183600" rIns="450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2447" y="4575372"/>
            <a:ext cx="5880746" cy="125487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CA833C9-AF37-4567-8B41-DBBBD0695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900" dirty="0"/>
              <a:t>IL generated for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500" dirty="0"/>
              <a:t> </a:t>
            </a:r>
            <a:r>
              <a:rPr lang="en-US" sz="3900" dirty="0"/>
              <a:t>would be different to that</a:t>
            </a:r>
            <a:br>
              <a:rPr lang="en-US" sz="3900" dirty="0"/>
            </a:br>
            <a:r>
              <a:rPr lang="en-US" sz="3900" dirty="0"/>
              <a:t>of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900" dirty="0"/>
              <a:t>The case could be different if the </a:t>
            </a:r>
            <a:r>
              <a:rPr lang="en-US" sz="3900" b="1" dirty="0">
                <a:solidFill>
                  <a:schemeClr val="bg1"/>
                </a:solidFill>
              </a:rPr>
              <a:t>types</a:t>
            </a:r>
            <a:r>
              <a:rPr lang="en-US" sz="3900" dirty="0"/>
              <a:t> that are being </a:t>
            </a:r>
            <a:br>
              <a:rPr lang="en-US" sz="3900" dirty="0"/>
            </a:br>
            <a:r>
              <a:rPr lang="en-US" sz="3900" dirty="0"/>
              <a:t>compared have a </a:t>
            </a:r>
            <a:r>
              <a:rPr lang="en-US" sz="39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22932" y="2640126"/>
            <a:ext cx="8872172" cy="215973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B9E2D2-CA08-435F-BF43-A36A8DF5B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37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Specifying a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/>
              <a:t> as a constraint</a:t>
            </a:r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endParaRPr lang="en-US" sz="3600" dirty="0"/>
          </a:p>
          <a:p>
            <a:r>
              <a:rPr lang="en-US" sz="3600" dirty="0"/>
              <a:t>Only a </a:t>
            </a:r>
            <a:r>
              <a:rPr lang="en-US" sz="3600" b="1" dirty="0">
                <a:solidFill>
                  <a:schemeClr val="bg1"/>
                </a:solidFill>
              </a:rPr>
              <a:t>default constructor </a:t>
            </a:r>
            <a:r>
              <a:rPr lang="en-US" sz="3600" dirty="0"/>
              <a:t>can be used in the constraints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Parameterized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constructor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will be a </a:t>
            </a:r>
            <a:r>
              <a:rPr lang="en-US" sz="3600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5250" y="2086538"/>
            <a:ext cx="6914478" cy="13556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B0D2C4-4BB2-42BC-B624-C5230A970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42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a static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The type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must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derive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specified</a:t>
            </a:r>
            <a:r>
              <a:rPr lang="en-US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41000" y="1944000"/>
            <a:ext cx="6714188" cy="283299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9A0161-E20F-4EBC-B189-D2C415895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18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Specifying </a:t>
            </a:r>
            <a:r>
              <a:rPr lang="en-US" sz="3200" b="1" dirty="0">
                <a:solidFill>
                  <a:schemeClr val="bg1"/>
                </a:solidFill>
              </a:rPr>
              <a:t>a generic base class </a:t>
            </a:r>
            <a:r>
              <a:rPr lang="en-US" sz="3200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/>
              <a:t> must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derive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from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argument</a:t>
            </a:r>
            <a:r>
              <a:rPr lang="en-US" sz="3200" dirty="0"/>
              <a:t> supplied for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comes from the </a:t>
            </a:r>
            <a:r>
              <a:rPr lang="en-US" sz="3200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6000" y="1989000"/>
            <a:ext cx="9488468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ECB86-48C6-4681-84EC-05B7166AB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40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</a:t>
            </a:r>
            <a:r>
              <a:rPr lang="en-US" b="1" dirty="0">
                <a:solidFill>
                  <a:schemeClr val="bg1"/>
                </a:solidFill>
              </a:rPr>
              <a:t>a generic base class </a:t>
            </a:r>
            <a:r>
              <a:rPr lang="en-US" dirty="0"/>
              <a:t>as a constraint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Invalid combination of constraints: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86000" y="1944000"/>
            <a:ext cx="6397196" cy="2612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1F2733C-DD65-42D8-9680-3878E383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967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noProof="1"/>
              <a:t>class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600" noProof="1"/>
              <a:t> that:</a:t>
            </a:r>
          </a:p>
          <a:p>
            <a:pPr lvl="1"/>
            <a:r>
              <a:rPr lang="en-US" sz="3400" dirty="0"/>
              <a:t>Holds two elements: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400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400" noProof="1"/>
              <a:t>Has a method: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4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600" dirty="0"/>
              <a:t>The greater of the two elements is the heavier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4290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2000" y="6211979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</a:t>
            </a:r>
            <a:r>
              <a:rPr lang="bg-BG" dirty="0"/>
              <a:t> </a:t>
            </a:r>
            <a:r>
              <a:rPr lang="en-US" dirty="0">
                <a:hlinkClick r:id="rId3"/>
              </a:rPr>
              <a:t>https://judge.softuni.bg/Contests/1474/Generics-Lab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DFA8BFB-89F2-453F-980D-10C6A2BC1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389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5126" y="1261095"/>
            <a:ext cx="9761748" cy="539440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EqualityScale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715943B-819E-4139-88B5-9F4D77C2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20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884180"/>
            <a:ext cx="651431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Generics</a:t>
            </a:r>
            <a:r>
              <a:rPr lang="en-US" sz="3200" dirty="0">
                <a:solidFill>
                  <a:schemeClr val="bg2"/>
                </a:solidFill>
              </a:rPr>
              <a:t> add type safety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code is more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reusable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Generic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Constraints</a:t>
            </a:r>
            <a:r>
              <a:rPr lang="en-US" sz="3200" dirty="0">
                <a:solidFill>
                  <a:schemeClr val="bg2"/>
                </a:solidFill>
              </a:rPr>
              <a:t> can validate generic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155D635-488B-431F-BBCE-60454340A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99505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</a:t>
            </a:r>
            <a:r>
              <a:rPr kumimoji="0" lang="bg-BG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3B277F-EB76-4869-BEB4-DF5CD675D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9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69DFAC-53DB-428A-B0B2-0E6E04CDA3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142D63-8A19-4BFA-8D0C-486E6D719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7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035E9D0-9FF7-4857-8B31-679A62849C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36594" y="5485024"/>
            <a:ext cx="10961783" cy="768084"/>
          </a:xfrm>
        </p:spPr>
        <p:txBody>
          <a:bodyPr/>
          <a:lstStyle/>
          <a:p>
            <a:r>
              <a:rPr lang="en-US" dirty="0"/>
              <a:t>Definition, Type Parameters and Safety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89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r>
              <a:rPr lang="en-US" dirty="0"/>
              <a:t>Generics introduce the concept of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r>
              <a:rPr lang="en-US" dirty="0"/>
              <a:t>Allow designing classes and methods without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specification</a:t>
            </a:r>
          </a:p>
          <a:p>
            <a:r>
              <a:rPr lang="en-US" dirty="0"/>
              <a:t>A generic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or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accepts a certain type </a:t>
            </a:r>
            <a:br>
              <a:rPr lang="en-US" dirty="0"/>
            </a:br>
            <a:r>
              <a:rPr lang="en-US" dirty="0"/>
              <a:t>when it is </a:t>
            </a:r>
            <a:r>
              <a:rPr lang="en-US" b="1" dirty="0">
                <a:solidFill>
                  <a:schemeClr val="bg1"/>
                </a:solidFill>
              </a:rPr>
              <a:t>instantiated</a:t>
            </a:r>
            <a:r>
              <a:rPr lang="en-US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52729" y="4301537"/>
            <a:ext cx="8538732" cy="18982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    new CustomStack&lt;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C585592-3E6C-45B4-8BE5-E4DA7584C3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safety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the client</a:t>
            </a:r>
          </a:p>
          <a:p>
            <a:r>
              <a:rPr lang="en-US" dirty="0"/>
              <a:t>Provide a powerful way to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code</a:t>
            </a:r>
          </a:p>
          <a:p>
            <a:pPr marL="0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- Type Safety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89478" y="4629421"/>
            <a:ext cx="10297157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79539" y="2575673"/>
            <a:ext cx="10307096" cy="138119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people = new List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6FD915-5E7A-48E4-B403-725EE393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9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Blueprint for a </a:t>
            </a: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T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Type Parameter</a:t>
            </a:r>
            <a:r>
              <a:rPr lang="en-US" dirty="0"/>
              <a:t>)</a:t>
            </a:r>
          </a:p>
          <a:p>
            <a:r>
              <a:rPr lang="en-US" dirty="0"/>
              <a:t>You can use it </a:t>
            </a:r>
            <a:r>
              <a:rPr lang="en-US" b="1" dirty="0">
                <a:solidFill>
                  <a:schemeClr val="bg1"/>
                </a:solidFill>
              </a:rPr>
              <a:t>anywhere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r>
              <a:rPr lang="en-US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804856" y="2542732"/>
            <a:ext cx="7245843" cy="396946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CBC409-8E5A-4D73-9FB4-8C3A5155D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5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34" y="1143141"/>
            <a:ext cx="3094072" cy="287467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BF449D-CC37-453C-BBCA-5D75DD02E38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5400" dirty="0">
                <a:cs typeface="Consolas" panose="020B0609020204030204" pitchFamily="49" charset="0"/>
              </a:rPr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336043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616" y="1344596"/>
            <a:ext cx="8122768" cy="532675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32000" tIns="183600" rIns="432000" bIns="1836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7A2CF67-A5DF-431A-981F-60F666543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7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1359</Words>
  <Application>Microsoft Office PowerPoint</Application>
  <PresentationFormat>Widescreen</PresentationFormat>
  <Paragraphs>310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Questions</vt:lpstr>
      <vt:lpstr>Generics</vt:lpstr>
      <vt:lpstr>What Are Generics?</vt:lpstr>
      <vt:lpstr>Generics - Type Safety</vt:lpstr>
      <vt:lpstr>Type Parameters</vt:lpstr>
      <vt:lpstr>Generic Classes</vt:lpstr>
      <vt:lpstr>Non-Generic Classes (1)</vt:lpstr>
      <vt:lpstr>Non-Generic Classes (2)</vt:lpstr>
      <vt:lpstr>Generic Classes</vt:lpstr>
      <vt:lpstr>Generic Methods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Generic Constraints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Advanced 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Kristiqn Ivanov</cp:lastModifiedBy>
  <cp:revision>20</cp:revision>
  <dcterms:created xsi:type="dcterms:W3CDTF">2018-05-23T13:08:44Z</dcterms:created>
  <dcterms:modified xsi:type="dcterms:W3CDTF">2021-04-28T14:36:42Z</dcterms:modified>
  <cp:category>programming;education;software engineering;software development</cp:category>
</cp:coreProperties>
</file>