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1"/>
  </p:notesMasterIdLst>
  <p:handoutMasterIdLst>
    <p:handoutMasterId r:id="rId42"/>
  </p:handout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494" r:id="rId22"/>
    <p:sldId id="312" r:id="rId23"/>
    <p:sldId id="313" r:id="rId24"/>
    <p:sldId id="314" r:id="rId25"/>
    <p:sldId id="315" r:id="rId26"/>
    <p:sldId id="316" r:id="rId27"/>
    <p:sldId id="317" r:id="rId28"/>
    <p:sldId id="318" r:id="rId29"/>
    <p:sldId id="319" r:id="rId30"/>
    <p:sldId id="495" r:id="rId31"/>
    <p:sldId id="321" r:id="rId32"/>
    <p:sldId id="322" r:id="rId33"/>
    <p:sldId id="323" r:id="rId34"/>
    <p:sldId id="324" r:id="rId35"/>
    <p:sldId id="325" r:id="rId36"/>
    <p:sldId id="326" r:id="rId37"/>
    <p:sldId id="401"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7221AE-871B-49B9-AFDD-8CCD3BB38B92}">
          <p14:sldIdLst>
            <p14:sldId id="291"/>
            <p14:sldId id="292"/>
            <p14:sldId id="293"/>
          </p14:sldIdLst>
        </p14:section>
        <p14:section name="Inheritance" id="{4E1F89D8-F57F-4F44-AA97-B0E565F05618}">
          <p14:sldIdLst>
            <p14:sldId id="294"/>
            <p14:sldId id="295"/>
            <p14:sldId id="296"/>
          </p14:sldIdLst>
        </p14:section>
        <p14:section name="Class Hierarchies" id="{445EF604-037C-485E-817B-B240A3095335}">
          <p14:sldIdLst>
            <p14:sldId id="297"/>
            <p14:sldId id="298"/>
            <p14:sldId id="299"/>
            <p14:sldId id="300"/>
            <p14:sldId id="301"/>
            <p14:sldId id="302"/>
            <p14:sldId id="303"/>
            <p14:sldId id="304"/>
            <p14:sldId id="305"/>
          </p14:sldIdLst>
        </p14:section>
        <p14:section name="Accessing Base Class Members" id="{57E7CDDF-2539-4CF0-A82F-99F869648D82}">
          <p14:sldIdLst>
            <p14:sldId id="306"/>
            <p14:sldId id="307"/>
            <p14:sldId id="308"/>
            <p14:sldId id="309"/>
            <p14:sldId id="310"/>
          </p14:sldIdLst>
        </p14:section>
        <p14:section name="Reusing Classes" id="{E68BC358-6935-4752-9881-EF6DA9284479}">
          <p14:sldIdLst>
            <p14:sldId id="494"/>
            <p14:sldId id="312"/>
            <p14:sldId id="313"/>
            <p14:sldId id="314"/>
            <p14:sldId id="315"/>
            <p14:sldId id="316"/>
            <p14:sldId id="317"/>
            <p14:sldId id="318"/>
            <p14:sldId id="319"/>
          </p14:sldIdLst>
        </p14:section>
        <p14:section name="Type of Class Reuse" id="{8EB4ECC0-6BB6-4472-BB07-32D916150C64}">
          <p14:sldIdLst>
            <p14:sldId id="495"/>
            <p14:sldId id="321"/>
            <p14:sldId id="322"/>
            <p14:sldId id="323"/>
            <p14:sldId id="324"/>
            <p14:sldId id="325"/>
          </p14:sldIdLst>
        </p14:section>
        <p14:section name="Conclusion" id="{018AB378-85C0-4259-BD5E-5C14A36B8784}">
          <p14:sldIdLst>
            <p14:sldId id="326"/>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5" autoAdjust="0"/>
    <p:restoredTop sz="95214" autoAdjust="0"/>
  </p:normalViewPr>
  <p:slideViewPr>
    <p:cSldViewPr showGuides="1">
      <p:cViewPr varScale="1">
        <p:scale>
          <a:sx n="83" d="100"/>
          <a:sy n="83" d="100"/>
        </p:scale>
        <p:origin x="259" y="77"/>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7.5.2021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3E681CCB-0A1E-49B8-9214-654FCE9883F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22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
        <p:nvSpPr>
          <p:cNvPr id="11" name="Footer Placeholder 7">
            <a:extLst>
              <a:ext uri="{FF2B5EF4-FFF2-40B4-BE49-F238E27FC236}">
                <a16:creationId xmlns:a16="http://schemas.microsoft.com/office/drawing/2014/main" id="{7E7A3C2C-D171-462B-9731-AB7D919794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0098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1" name="Footer Placeholder 7">
            <a:extLst>
              <a:ext uri="{FF2B5EF4-FFF2-40B4-BE49-F238E27FC236}">
                <a16:creationId xmlns:a16="http://schemas.microsoft.com/office/drawing/2014/main" id="{224A5072-C2C4-4EAC-8780-F7D13218371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7990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7" name="Footer Placeholder 7">
            <a:extLst>
              <a:ext uri="{FF2B5EF4-FFF2-40B4-BE49-F238E27FC236}">
                <a16:creationId xmlns:a16="http://schemas.microsoft.com/office/drawing/2014/main" id="{69DD4D57-6B2D-420A-AAFD-17DC394D3B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56976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a16="http://schemas.microsoft.com/office/drawing/2014/main" id="{FC635393-0B05-4C14-832A-C68720A8FD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29258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1" name="Footer Placeholder 7">
            <a:extLst>
              <a:ext uri="{FF2B5EF4-FFF2-40B4-BE49-F238E27FC236}">
                <a16:creationId xmlns:a16="http://schemas.microsoft.com/office/drawing/2014/main" id="{4AA6EFD2-CA05-4829-A044-5AEECFD137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15219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1" name="Footer Placeholder 7">
            <a:extLst>
              <a:ext uri="{FF2B5EF4-FFF2-40B4-BE49-F238E27FC236}">
                <a16:creationId xmlns:a16="http://schemas.microsoft.com/office/drawing/2014/main" id="{53CADAF1-A01E-4716-AAC6-46559E8639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251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1" name="Footer Placeholder 7">
            <a:extLst>
              <a:ext uri="{FF2B5EF4-FFF2-40B4-BE49-F238E27FC236}">
                <a16:creationId xmlns:a16="http://schemas.microsoft.com/office/drawing/2014/main" id="{28F98E73-5BF3-4618-A64D-AE4AB90B5B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20995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1" name="Footer Placeholder 7">
            <a:extLst>
              <a:ext uri="{FF2B5EF4-FFF2-40B4-BE49-F238E27FC236}">
                <a16:creationId xmlns:a16="http://schemas.microsoft.com/office/drawing/2014/main" id="{C0FFADA1-476A-4F7A-85AA-0649ABFDD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296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1" name="Footer Placeholder 7">
            <a:extLst>
              <a:ext uri="{FF2B5EF4-FFF2-40B4-BE49-F238E27FC236}">
                <a16:creationId xmlns:a16="http://schemas.microsoft.com/office/drawing/2014/main" id="{B0DD0430-C255-4FB4-A2D2-5D0B165455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131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a16="http://schemas.microsoft.com/office/drawing/2014/main" id="{AECEF258-5F7C-4809-AE68-2253157ABD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021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A5B3CD96-D4A1-4504-A427-03010F9F113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65611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a16="http://schemas.microsoft.com/office/drawing/2014/main" id="{03E2F199-3293-481D-A075-124125A21B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4940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7" name="Footer Placeholder 7">
            <a:extLst>
              <a:ext uri="{FF2B5EF4-FFF2-40B4-BE49-F238E27FC236}">
                <a16:creationId xmlns:a16="http://schemas.microsoft.com/office/drawing/2014/main" id="{CD365654-9EBA-4AEF-A640-866CDA0715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55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1" name="Footer Placeholder 7">
            <a:extLst>
              <a:ext uri="{FF2B5EF4-FFF2-40B4-BE49-F238E27FC236}">
                <a16:creationId xmlns:a16="http://schemas.microsoft.com/office/drawing/2014/main" id="{306E8A66-B004-49CF-9BE5-50BA5363900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36036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
        <p:nvSpPr>
          <p:cNvPr id="11" name="Footer Placeholder 7">
            <a:extLst>
              <a:ext uri="{FF2B5EF4-FFF2-40B4-BE49-F238E27FC236}">
                <a16:creationId xmlns:a16="http://schemas.microsoft.com/office/drawing/2014/main" id="{A9115BAE-0F35-4FD6-B6B9-EF71F863DCA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15267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
        <p:nvSpPr>
          <p:cNvPr id="11" name="Footer Placeholder 7">
            <a:extLst>
              <a:ext uri="{FF2B5EF4-FFF2-40B4-BE49-F238E27FC236}">
                <a16:creationId xmlns:a16="http://schemas.microsoft.com/office/drawing/2014/main" id="{B83CD51F-5067-46CD-BC98-E3870D83DB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2799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
        <p:nvSpPr>
          <p:cNvPr id="7" name="Footer Placeholder 7">
            <a:extLst>
              <a:ext uri="{FF2B5EF4-FFF2-40B4-BE49-F238E27FC236}">
                <a16:creationId xmlns:a16="http://schemas.microsoft.com/office/drawing/2014/main" id="{428EDBBA-07E4-4C1C-A21F-860EFE68055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6272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7" name="Footer Placeholder 7">
            <a:extLst>
              <a:ext uri="{FF2B5EF4-FFF2-40B4-BE49-F238E27FC236}">
                <a16:creationId xmlns:a16="http://schemas.microsoft.com/office/drawing/2014/main" id="{3B54BAA5-4924-4366-815F-6DE44A6B279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21605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7" name="Footer Placeholder 7">
            <a:extLst>
              <a:ext uri="{FF2B5EF4-FFF2-40B4-BE49-F238E27FC236}">
                <a16:creationId xmlns:a16="http://schemas.microsoft.com/office/drawing/2014/main" id="{FE6B065F-F28D-4021-8B61-86CDB25435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51974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
        <p:nvSpPr>
          <p:cNvPr id="11" name="Footer Placeholder 7">
            <a:extLst>
              <a:ext uri="{FF2B5EF4-FFF2-40B4-BE49-F238E27FC236}">
                <a16:creationId xmlns:a16="http://schemas.microsoft.com/office/drawing/2014/main" id="{8E567B14-9461-4DC4-9292-64C5AD13E90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37934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
        <p:nvSpPr>
          <p:cNvPr id="11" name="Footer Placeholder 7">
            <a:extLst>
              <a:ext uri="{FF2B5EF4-FFF2-40B4-BE49-F238E27FC236}">
                <a16:creationId xmlns:a16="http://schemas.microsoft.com/office/drawing/2014/main" id="{224BBB73-6932-41F5-B16D-CFC2EFFED7A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14585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1732D046-F58D-42BF-888E-173C7634DC6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8055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
        <p:nvSpPr>
          <p:cNvPr id="7" name="Footer Placeholder 7">
            <a:extLst>
              <a:ext uri="{FF2B5EF4-FFF2-40B4-BE49-F238E27FC236}">
                <a16:creationId xmlns:a16="http://schemas.microsoft.com/office/drawing/2014/main" id="{768D6AFF-1D8A-4878-8792-5C0FBAE266D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42561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37</a:t>
            </a:fld>
            <a:endParaRPr lang="en-US" dirty="0"/>
          </a:p>
        </p:txBody>
      </p:sp>
      <p:sp>
        <p:nvSpPr>
          <p:cNvPr id="6" name="Footer Placeholder 7">
            <a:extLst>
              <a:ext uri="{FF2B5EF4-FFF2-40B4-BE49-F238E27FC236}">
                <a16:creationId xmlns:a16="http://schemas.microsoft.com/office/drawing/2014/main" id="{03D8E40D-0E67-4AAB-AF73-C8E45A4A7A3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51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11C37313-7ED8-477E-BB62-0C95A8E2A3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2054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F7D47B6C-B291-45F2-9221-B213E715AB9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315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dirty="0"/>
          </a:p>
        </p:txBody>
      </p:sp>
      <p:sp>
        <p:nvSpPr>
          <p:cNvPr id="7" name="Footer Placeholder 7">
            <a:extLst>
              <a:ext uri="{FF2B5EF4-FFF2-40B4-BE49-F238E27FC236}">
                <a16:creationId xmlns:a16="http://schemas.microsoft.com/office/drawing/2014/main" id="{C3AACC0F-1F0A-428B-AD5A-D51B1439EB7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07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
        <p:nvSpPr>
          <p:cNvPr id="11" name="Footer Placeholder 7">
            <a:extLst>
              <a:ext uri="{FF2B5EF4-FFF2-40B4-BE49-F238E27FC236}">
                <a16:creationId xmlns:a16="http://schemas.microsoft.com/office/drawing/2014/main" id="{B41A9F10-2C0F-4291-923C-086D603AD05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7781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id="{A823154E-3DB4-47CC-9E07-195377E3ECB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624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1" name="Footer Placeholder 7">
            <a:extLst>
              <a:ext uri="{FF2B5EF4-FFF2-40B4-BE49-F238E27FC236}">
                <a16:creationId xmlns:a16="http://schemas.microsoft.com/office/drawing/2014/main" id="{FBF4217E-5CF1-4269-B873-9E5ED92B0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97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1" name="Footer Placeholder 7">
            <a:extLst>
              <a:ext uri="{FF2B5EF4-FFF2-40B4-BE49-F238E27FC236}">
                <a16:creationId xmlns:a16="http://schemas.microsoft.com/office/drawing/2014/main" id="{280B5249-930C-4BAC-AF00-29CBDC8D8E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91955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67D787B6-D312-4A81-8E77-92BC9F64C0F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2566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594834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2588520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8380164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0644573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6779288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9529923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01200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a16="http://schemas.microsoft.com/office/drawing/2014/main"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296218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516904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477119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0642370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389029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401005355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judge.softuni.bg/Contests/1499/Inheritance-Lab"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8"/>
          </p:nvPr>
        </p:nvSpPr>
        <p:spPr/>
        <p:txBody>
          <a:bodyPr/>
          <a:lstStyle/>
          <a:p>
            <a:r>
              <a:rPr lang="en-US" dirty="0">
                <a:hlinkClick r:id="rId3"/>
              </a:rPr>
              <a:t>https://about.softuni.bg/</a:t>
            </a:r>
            <a:endParaRPr lang="en-US" dirty="0"/>
          </a:p>
        </p:txBody>
      </p:sp>
      <p:sp>
        <p:nvSpPr>
          <p:cNvPr id="7" name="Text Placeholder 6"/>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20"/>
          </p:nvPr>
        </p:nvSpPr>
        <p:spPr>
          <a:xfrm>
            <a:off x="553082" y="5336486"/>
            <a:ext cx="2980696" cy="460181"/>
          </a:xfrm>
        </p:spPr>
        <p:txBody>
          <a:bodyPr/>
          <a:lstStyle/>
          <a:p>
            <a:r>
              <a:rPr lang="en-US" dirty="0"/>
              <a:t>Technical Trainers</a:t>
            </a:r>
          </a:p>
        </p:txBody>
      </p:sp>
      <p:sp>
        <p:nvSpPr>
          <p:cNvPr id="11" name="Text Placeholder 10"/>
          <p:cNvSpPr>
            <a:spLocks noGrp="1"/>
          </p:cNvSpPr>
          <p:nvPr>
            <p:ph type="body" sz="quarter" idx="19"/>
          </p:nvPr>
        </p:nvSpPr>
        <p:spPr/>
        <p:txBody>
          <a:bodyPr/>
          <a:lstStyle/>
          <a:p>
            <a:r>
              <a:rPr lang="en-US" dirty="0"/>
              <a:t>SoftUni Team</a:t>
            </a:r>
          </a:p>
        </p:txBody>
      </p:sp>
      <p:sp>
        <p:nvSpPr>
          <p:cNvPr id="6" name="Subtitle 5"/>
          <p:cNvSpPr>
            <a:spLocks noGrp="1"/>
          </p:cNvSpPr>
          <p:nvPr>
            <p:ph type="subTitle" idx="1"/>
          </p:nvPr>
        </p:nvSpPr>
        <p:spPr/>
        <p:txBody>
          <a:bodyPr>
            <a:normAutofit/>
          </a:bodyPr>
          <a:lstStyle/>
          <a:p>
            <a:r>
              <a:rPr lang="en-US" dirty="0"/>
              <a:t>Class Hierarchies</a:t>
            </a:r>
          </a:p>
        </p:txBody>
      </p:sp>
      <p:sp>
        <p:nvSpPr>
          <p:cNvPr id="5" name="Title 4"/>
          <p:cNvSpPr>
            <a:spLocks noGrp="1"/>
          </p:cNvSpPr>
          <p:nvPr>
            <p:ph type="title"/>
          </p:nvPr>
        </p:nvSpPr>
        <p:spPr/>
        <p:txBody>
          <a:bodyPr>
            <a:normAutofit/>
          </a:bodyPr>
          <a:lstStyle/>
          <a:p>
            <a:r>
              <a:rPr lang="en-US" dirty="0"/>
              <a:t>Inheritance</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73" y="2273770"/>
            <a:ext cx="2197960" cy="235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1535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a:extLst>
              <a:ext uri="{FF2B5EF4-FFF2-40B4-BE49-F238E27FC236}">
                <a16:creationId xmlns:a16="http://schemas.microsoft.com/office/drawing/2014/main" id="{4574CFA5-1C7F-49BB-B940-F42571CF111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dirty="0"/>
              <a:t>Inheritance - Derived Class</a:t>
            </a:r>
          </a:p>
        </p:txBody>
      </p:sp>
      <p:sp>
        <p:nvSpPr>
          <p:cNvPr id="7" name="Rectangle: Rounded Corners 6"/>
          <p:cNvSpPr/>
          <p:nvPr/>
        </p:nvSpPr>
        <p:spPr>
          <a:xfrm>
            <a:off x="3491641" y="1963758"/>
            <a:ext cx="4815935" cy="220674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p>
        </p:txBody>
      </p:sp>
      <p:sp>
        <p:nvSpPr>
          <p:cNvPr id="8" name="Rectangle: Rounded Corners 7"/>
          <p:cNvSpPr/>
          <p:nvPr/>
        </p:nvSpPr>
        <p:spPr>
          <a:xfrm>
            <a:off x="2133600" y="4990818"/>
            <a:ext cx="3600000"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9" name="Rectangle: Rounded Corners 8"/>
          <p:cNvSpPr/>
          <p:nvPr/>
        </p:nvSpPr>
        <p:spPr>
          <a:xfrm>
            <a:off x="6103799" y="4990818"/>
            <a:ext cx="3954601"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3" name="Rectangle: Rounded Corners 12"/>
          <p:cNvSpPr/>
          <p:nvPr/>
        </p:nvSpPr>
        <p:spPr>
          <a:xfrm>
            <a:off x="3748460" y="2629183"/>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Mother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4" name="Rectangle: Rounded Corners 13"/>
          <p:cNvSpPr/>
          <p:nvPr/>
        </p:nvSpPr>
        <p:spPr>
          <a:xfrm>
            <a:off x="3748460" y="3348926"/>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Father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5" name="Rectangle: Rounded Corners 14"/>
          <p:cNvSpPr/>
          <p:nvPr/>
        </p:nvSpPr>
        <p:spPr>
          <a:xfrm>
            <a:off x="2285539"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Online</a:t>
            </a:r>
            <a:endParaRPr lang="en-US" sz="2800" b="1" dirty="0">
              <a:solidFill>
                <a:schemeClr val="bg2"/>
              </a:solidFill>
            </a:endParaRPr>
          </a:p>
        </p:txBody>
      </p:sp>
      <p:sp>
        <p:nvSpPr>
          <p:cNvPr id="16" name="Rectangle: Rounded Corners 15"/>
          <p:cNvSpPr/>
          <p:nvPr/>
        </p:nvSpPr>
        <p:spPr>
          <a:xfrm>
            <a:off x="628605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Contract</a:t>
            </a:r>
            <a:endParaRPr lang="en-US" sz="2800" b="1" dirty="0">
              <a:solidFill>
                <a:schemeClr val="bg2"/>
              </a:solidFill>
            </a:endParaRPr>
          </a:p>
        </p:txBody>
      </p:sp>
      <p:sp>
        <p:nvSpPr>
          <p:cNvPr id="31" name="AutoShape 6"/>
          <p:cNvSpPr>
            <a:spLocks noChangeArrowheads="1"/>
          </p:cNvSpPr>
          <p:nvPr/>
        </p:nvSpPr>
        <p:spPr bwMode="auto">
          <a:xfrm>
            <a:off x="8556710" y="2907792"/>
            <a:ext cx="2239186" cy="61602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Person</a:t>
            </a:r>
            <a:endParaRPr lang="bg-BG" sz="2400" b="1" dirty="0">
              <a:solidFill>
                <a:schemeClr val="bg2"/>
              </a:solidFill>
              <a:effectLst>
                <a:outerShdw blurRad="38100" dist="38100" dir="2700000" algn="tl">
                  <a:srgbClr val="000000">
                    <a:alpha val="43137"/>
                  </a:srgbClr>
                </a:outerShdw>
              </a:effectLst>
            </a:endParaRPr>
          </a:p>
        </p:txBody>
      </p:sp>
      <p:sp>
        <p:nvSpPr>
          <p:cNvPr id="18" name="Rectangle: Rounded Corners 17">
            <a:extLst>
              <a:ext uri="{FF2B5EF4-FFF2-40B4-BE49-F238E27FC236}">
                <a16:creationId xmlns:a16="http://schemas.microsoft.com/office/drawing/2014/main" id="{B749873C-55A4-46B5-96E5-57E27D97DE10}"/>
              </a:ext>
            </a:extLst>
          </p:cNvPr>
          <p:cNvSpPr/>
          <p:nvPr/>
        </p:nvSpPr>
        <p:spPr>
          <a:xfrm>
            <a:off x="4003543"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Onsite</a:t>
            </a:r>
            <a:endParaRPr lang="en-US" sz="2800" b="1" dirty="0">
              <a:solidFill>
                <a:schemeClr val="bg2"/>
              </a:solidFill>
            </a:endParaRPr>
          </a:p>
        </p:txBody>
      </p:sp>
      <p:sp>
        <p:nvSpPr>
          <p:cNvPr id="19" name="Rectangle: Rounded Corners 18">
            <a:extLst>
              <a:ext uri="{FF2B5EF4-FFF2-40B4-BE49-F238E27FC236}">
                <a16:creationId xmlns:a16="http://schemas.microsoft.com/office/drawing/2014/main" id="{1F1D38AF-1035-424F-B87D-4020781E6A6A}"/>
              </a:ext>
            </a:extLst>
          </p:cNvPr>
          <p:cNvSpPr/>
          <p:nvPr/>
        </p:nvSpPr>
        <p:spPr>
          <a:xfrm>
            <a:off x="815340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Civil</a:t>
            </a:r>
            <a:endParaRPr lang="en-US" sz="2800" b="1" dirty="0">
              <a:solidFill>
                <a:schemeClr val="bg2"/>
              </a:solidFill>
            </a:endParaRPr>
          </a:p>
        </p:txBody>
      </p:sp>
      <p:sp>
        <p:nvSpPr>
          <p:cNvPr id="24" name="AutoShape 6">
            <a:extLst>
              <a:ext uri="{FF2B5EF4-FFF2-40B4-BE49-F238E27FC236}">
                <a16:creationId xmlns:a16="http://schemas.microsoft.com/office/drawing/2014/main" id="{91FC14AF-3F69-4A2D-928F-9E70E0973A5A}"/>
              </a:ext>
            </a:extLst>
          </p:cNvPr>
          <p:cNvSpPr>
            <a:spLocks noChangeArrowheads="1"/>
          </p:cNvSpPr>
          <p:nvPr/>
        </p:nvSpPr>
        <p:spPr bwMode="auto">
          <a:xfrm>
            <a:off x="10364629" y="5463127"/>
            <a:ext cx="1617348" cy="919401"/>
          </a:xfrm>
          <a:prstGeom prst="wedgeRoundRectCallout">
            <a:avLst>
              <a:gd name="adj1" fmla="val -62258"/>
              <a:gd name="adj2" fmla="val 43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Employee</a:t>
            </a:r>
            <a:endParaRPr lang="bg-BG" sz="2400" b="1" dirty="0">
              <a:solidFill>
                <a:schemeClr val="bg2"/>
              </a:solidFill>
              <a:effectLst>
                <a:outerShdw blurRad="38100" dist="38100" dir="2700000" algn="tl">
                  <a:srgbClr val="000000">
                    <a:alpha val="43137"/>
                  </a:srgbClr>
                </a:outerShdw>
              </a:effectLst>
            </a:endParaRPr>
          </a:p>
        </p:txBody>
      </p:sp>
      <p:sp>
        <p:nvSpPr>
          <p:cNvPr id="25" name="AutoShape 6">
            <a:extLst>
              <a:ext uri="{FF2B5EF4-FFF2-40B4-BE49-F238E27FC236}">
                <a16:creationId xmlns:a16="http://schemas.microsoft.com/office/drawing/2014/main" id="{B4C90E54-A455-49D6-8A50-977F101A1314}"/>
              </a:ext>
            </a:extLst>
          </p:cNvPr>
          <p:cNvSpPr>
            <a:spLocks noChangeArrowheads="1"/>
          </p:cNvSpPr>
          <p:nvPr/>
        </p:nvSpPr>
        <p:spPr bwMode="auto">
          <a:xfrm>
            <a:off x="335441" y="5513695"/>
            <a:ext cx="1352642" cy="919401"/>
          </a:xfrm>
          <a:prstGeom prst="wedgeRoundRectCallout">
            <a:avLst>
              <a:gd name="adj1" fmla="val 68456"/>
              <a:gd name="adj2" fmla="val 34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Student</a:t>
            </a:r>
            <a:endParaRPr lang="bg-BG" sz="2400" b="1" dirty="0">
              <a:solidFill>
                <a:schemeClr val="bg2"/>
              </a:solidFill>
              <a:effectLst>
                <a:outerShdw blurRad="38100" dist="38100" dir="2700000" algn="tl">
                  <a:srgbClr val="000000">
                    <a:alpha val="43137"/>
                  </a:srgbClr>
                </a:outerShdw>
              </a:effectLst>
            </a:endParaRPr>
          </a:p>
        </p:txBody>
      </p:sp>
      <p:sp>
        <p:nvSpPr>
          <p:cNvPr id="20" name="Arrow: Right 20"/>
          <p:cNvSpPr/>
          <p:nvPr/>
        </p:nvSpPr>
        <p:spPr>
          <a:xfrm rot="19112432">
            <a:off x="3758661" y="4466268"/>
            <a:ext cx="852421" cy="25694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0"/>
          <p:cNvSpPr/>
          <p:nvPr/>
        </p:nvSpPr>
        <p:spPr>
          <a:xfrm rot="13513893">
            <a:off x="7059414" y="4480340"/>
            <a:ext cx="860673" cy="20716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7908142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575E6975-DC1F-4A23-A3AC-87778318556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7" name="Text Placeholder 5"/>
          <p:cNvSpPr txBox="1">
            <a:spLocks/>
          </p:cNvSpPr>
          <p:nvPr/>
        </p:nvSpPr>
        <p:spPr>
          <a:xfrm>
            <a:off x="2337597" y="2011062"/>
            <a:ext cx="7924800"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public void </a:t>
            </a:r>
            <a:r>
              <a:rPr lang="en-US" dirty="0">
                <a:solidFill>
                  <a:schemeClr val="bg1"/>
                </a:solidFill>
              </a:rPr>
              <a:t>Sleep() </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10" name="Text Placeholder 5"/>
          <p:cNvSpPr txBox="1">
            <a:spLocks/>
          </p:cNvSpPr>
          <p:nvPr/>
        </p:nvSpPr>
        <p:spPr>
          <a:xfrm>
            <a:off x="2337597" y="4019016"/>
            <a:ext cx="79248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Student student = new Student();</a:t>
            </a:r>
          </a:p>
          <a:p>
            <a:r>
              <a:rPr lang="en-US" dirty="0"/>
              <a:t>student.</a:t>
            </a:r>
            <a:r>
              <a:rPr lang="en-US" dirty="0">
                <a:solidFill>
                  <a:schemeClr val="bg1"/>
                </a:solidFill>
              </a:rPr>
              <a:t>Sleep()</a:t>
            </a:r>
            <a:r>
              <a:rPr lang="en-US" dirty="0"/>
              <a:t>;</a:t>
            </a:r>
            <a:endParaRPr lang="en-GB" dirty="0"/>
          </a:p>
          <a:p>
            <a:r>
              <a:rPr lang="en-US" dirty="0"/>
              <a:t>Employee employee = new Employee();</a:t>
            </a:r>
          </a:p>
          <a:p>
            <a:r>
              <a:rPr lang="en-GB" dirty="0"/>
              <a:t>employee.</a:t>
            </a:r>
            <a:r>
              <a:rPr lang="en-GB" dirty="0">
                <a:solidFill>
                  <a:schemeClr val="bg1"/>
                </a:solidFill>
              </a:rPr>
              <a:t>Sleep()</a:t>
            </a:r>
            <a:r>
              <a:rPr lang="en-GB" dirty="0"/>
              <a:t>;</a:t>
            </a:r>
            <a:endParaRPr lang="en-US" dirty="0"/>
          </a:p>
        </p:txBody>
      </p:sp>
    </p:spTree>
    <p:extLst>
      <p:ext uri="{BB962C8B-B14F-4D97-AF65-F5344CB8AC3E}">
        <p14:creationId xmlns:p14="http://schemas.microsoft.com/office/powerpoint/2010/main" val="1780635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99182244-6848-44DD-BD43-CFBF528A55B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a:t>
            </a:r>
          </a:p>
          <a:p>
            <a:pPr marL="361950" indent="-361950">
              <a:lnSpc>
                <a:spcPct val="110000"/>
              </a:lnSpc>
            </a:pPr>
            <a:r>
              <a:rPr lang="en-US" dirty="0"/>
              <a:t>They</a:t>
            </a:r>
            <a:r>
              <a:rPr lang="en-US" b="1" dirty="0">
                <a:solidFill>
                  <a:schemeClr val="bg1"/>
                </a:solidFill>
              </a:rPr>
              <a:t> </a:t>
            </a:r>
            <a:r>
              <a:rPr lang="en-US" dirty="0"/>
              <a:t>can be </a:t>
            </a:r>
            <a:r>
              <a:rPr lang="en-US" b="1" dirty="0">
                <a:solidFill>
                  <a:schemeClr val="bg1"/>
                </a:solidFill>
              </a:rPr>
              <a:t>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6" name="Text Placeholder 5"/>
          <p:cNvSpPr txBox="1">
            <a:spLocks/>
          </p:cNvSpPr>
          <p:nvPr/>
        </p:nvSpPr>
        <p:spPr>
          <a:xfrm>
            <a:off x="2209800" y="3069000"/>
            <a:ext cx="7772400" cy="267807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Student </a:t>
            </a:r>
            <a:r>
              <a:rPr lang="en-US" dirty="0">
                <a:solidFill>
                  <a:schemeClr val="bg1"/>
                </a:solidFill>
              </a:rPr>
              <a:t>:</a:t>
            </a:r>
            <a:r>
              <a:rPr lang="en-US" dirty="0"/>
              <a:t> Person {</a:t>
            </a:r>
          </a:p>
          <a:p>
            <a:r>
              <a:rPr lang="en-US" dirty="0"/>
              <a:t>private School school;</a:t>
            </a:r>
          </a:p>
          <a:p>
            <a:r>
              <a:rPr lang="en-US" dirty="0"/>
              <a:t>  public Student(string name, School school)</a:t>
            </a:r>
          </a:p>
          <a:p>
            <a:r>
              <a:rPr lang="en-US" dirty="0"/>
              <a:t>    </a:t>
            </a:r>
            <a:r>
              <a:rPr lang="en-US" dirty="0" smtClean="0">
                <a:solidFill>
                  <a:schemeClr val="bg1"/>
                </a:solidFill>
              </a:rPr>
              <a:t>:base</a:t>
            </a:r>
            <a:r>
              <a:rPr lang="en-US" dirty="0" smtClean="0"/>
              <a:t>(name</a:t>
            </a:r>
            <a:r>
              <a:rPr lang="en-US" dirty="0"/>
              <a:t>) {</a:t>
            </a:r>
            <a:r>
              <a:rPr lang="en-US" noProof="1"/>
              <a:t>this.school</a:t>
            </a:r>
            <a:r>
              <a:rPr lang="en-US" dirty="0"/>
              <a:t> = school;} </a:t>
            </a:r>
          </a:p>
          <a:p>
            <a:r>
              <a:rPr lang="en-US" dirty="0"/>
              <a:t>}</a:t>
            </a:r>
          </a:p>
        </p:txBody>
      </p:sp>
    </p:spTree>
    <p:extLst>
      <p:ext uri="{BB962C8B-B14F-4D97-AF65-F5344CB8AC3E}">
        <p14:creationId xmlns:p14="http://schemas.microsoft.com/office/powerpoint/2010/main" val="3365923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BABA8569-742D-4C19-BD00-80943616448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13" name="Rectangle: Rounded Corners 12"/>
          <p:cNvSpPr/>
          <p:nvPr/>
        </p:nvSpPr>
        <p:spPr>
          <a:xfrm>
            <a:off x="1676400" y="2057401"/>
            <a:ext cx="5195506" cy="41388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br>
              <a:rPr lang="en-GB" sz="2800" b="1" dirty="0">
                <a:solidFill>
                  <a:schemeClr val="bg2"/>
                </a:solidFill>
                <a:effectLst>
                  <a:outerShdw blurRad="38100" dist="38100" dir="2700000" algn="tl">
                    <a:srgbClr val="000000">
                      <a:alpha val="43137"/>
                    </a:srgbClr>
                  </a:outerShdw>
                </a:effectLst>
              </a:rPr>
            </a:b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Study():void</a:t>
            </a:r>
          </a:p>
        </p:txBody>
      </p:sp>
      <p:sp>
        <p:nvSpPr>
          <p:cNvPr id="10" name="Rectangle: Rounded Corners 9"/>
          <p:cNvSpPr/>
          <p:nvPr/>
        </p:nvSpPr>
        <p:spPr>
          <a:xfrm>
            <a:off x="1688952" y="2069970"/>
            <a:ext cx="9512448" cy="242583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r"/>
            <a:endParaRPr lang="en-US" sz="2800" b="1" dirty="0">
              <a:solidFill>
                <a:schemeClr val="bg2"/>
              </a:solidFill>
              <a:effectLst>
                <a:outerShdw blurRad="38100" dist="38100" dir="2700000" algn="tl">
                  <a:srgbClr val="000000">
                    <a:alpha val="43137"/>
                  </a:srgbClr>
                </a:outerShdw>
              </a:effectLst>
            </a:endParaRPr>
          </a:p>
          <a:p>
            <a:pPr algn="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Work():void</a:t>
            </a:r>
          </a:p>
        </p:txBody>
      </p:sp>
      <p:sp>
        <p:nvSpPr>
          <p:cNvPr id="12" name="Rectangle: Rounded Corners 11"/>
          <p:cNvSpPr/>
          <p:nvPr/>
        </p:nvSpPr>
        <p:spPr>
          <a:xfrm>
            <a:off x="1919109" y="2310100"/>
            <a:ext cx="4710089" cy="20333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r>
              <a:rPr lang="en-GB" sz="2800" b="1" dirty="0">
                <a:solidFill>
                  <a:schemeClr val="bg2"/>
                </a:solidFill>
                <a:effectLst>
                  <a:outerShdw blurRad="38100" dist="38100" dir="2700000" algn="tl">
                    <a:srgbClr val="000000">
                      <a:alpha val="43137"/>
                    </a:srgbClr>
                  </a:outerShdw>
                </a:effectLst>
              </a:rPr>
              <a:t>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Base</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Sleep():void</a:t>
            </a:r>
            <a:endParaRPr lang="en-US" sz="2800" b="1" dirty="0">
              <a:solidFill>
                <a:schemeClr val="bg2"/>
              </a:solidFill>
            </a:endParaRPr>
          </a:p>
        </p:txBody>
      </p:sp>
    </p:spTree>
    <p:extLst>
      <p:ext uri="{BB962C8B-B14F-4D97-AF65-F5344CB8AC3E}">
        <p14:creationId xmlns:p14="http://schemas.microsoft.com/office/powerpoint/2010/main" val="414946900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64EDE4C6-709D-4877-875C-521EED3E488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Transitive Relation</a:t>
            </a:r>
            <a:endParaRPr lang="bg-BG" sz="4000" dirty="0"/>
          </a:p>
        </p:txBody>
      </p:sp>
      <p:sp>
        <p:nvSpPr>
          <p:cNvPr id="7" name="Text Placeholder 5"/>
          <p:cNvSpPr txBox="1">
            <a:spLocks/>
          </p:cNvSpPr>
          <p:nvPr/>
        </p:nvSpPr>
        <p:spPr>
          <a:xfrm>
            <a:off x="2286000" y="1979952"/>
            <a:ext cx="7590726" cy="16329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 }</a:t>
            </a:r>
          </a:p>
          <a:p>
            <a:r>
              <a:rPr lang="en-US" dirty="0"/>
              <a:t>class Student </a:t>
            </a:r>
            <a:r>
              <a:rPr lang="en-US" dirty="0">
                <a:solidFill>
                  <a:schemeClr val="bg1"/>
                </a:solidFill>
              </a:rPr>
              <a:t>:</a:t>
            </a:r>
            <a:r>
              <a:rPr lang="en-US" dirty="0"/>
              <a:t> Person { … }</a:t>
            </a:r>
          </a:p>
          <a:p>
            <a:r>
              <a:rPr lang="en-US" dirty="0"/>
              <a:t>class CollegeStudent </a:t>
            </a:r>
            <a:r>
              <a:rPr lang="en-US" dirty="0">
                <a:solidFill>
                  <a:schemeClr val="bg1"/>
                </a:solidFill>
              </a:rPr>
              <a:t>:</a:t>
            </a:r>
            <a:r>
              <a:rPr lang="en-US" dirty="0"/>
              <a:t> Student { … }</a:t>
            </a:r>
          </a:p>
        </p:txBody>
      </p:sp>
      <p:sp>
        <p:nvSpPr>
          <p:cNvPr id="9" name="Rectangle: Rounded Corners 8"/>
          <p:cNvSpPr/>
          <p:nvPr/>
        </p:nvSpPr>
        <p:spPr>
          <a:xfrm>
            <a:off x="457200" y="3847437"/>
            <a:ext cx="1752600" cy="5334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Person</a:t>
            </a:r>
            <a:endParaRPr lang="en-US" sz="2800" b="1" dirty="0">
              <a:solidFill>
                <a:schemeClr val="bg2"/>
              </a:solidFill>
            </a:endParaRPr>
          </a:p>
        </p:txBody>
      </p:sp>
      <p:sp>
        <p:nvSpPr>
          <p:cNvPr id="12" name="Rectangle: Rounded Corners 11"/>
          <p:cNvSpPr/>
          <p:nvPr/>
        </p:nvSpPr>
        <p:spPr>
          <a:xfrm>
            <a:off x="3695789" y="5657400"/>
            <a:ext cx="2438400" cy="51480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CollegeStudent</a:t>
            </a:r>
            <a:endParaRPr lang="en-US" sz="2400" b="1" dirty="0">
              <a:solidFill>
                <a:schemeClr val="bg2"/>
              </a:solidFill>
            </a:endParaRPr>
          </a:p>
        </p:txBody>
      </p:sp>
      <p:sp>
        <p:nvSpPr>
          <p:cNvPr id="21" name="Rectangle: Rounded Corners 20"/>
          <p:cNvSpPr/>
          <p:nvPr/>
        </p:nvSpPr>
        <p:spPr>
          <a:xfrm>
            <a:off x="2101991" y="4771417"/>
            <a:ext cx="1974799" cy="5241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Student</a:t>
            </a:r>
            <a:endParaRPr lang="en-US" sz="2400" b="1" dirty="0">
              <a:solidFill>
                <a:schemeClr val="bg2"/>
              </a:solidFill>
            </a:endParaRPr>
          </a:p>
        </p:txBody>
      </p:sp>
      <p:cxnSp>
        <p:nvCxnSpPr>
          <p:cNvPr id="6" name="Connector: Elbow 5"/>
          <p:cNvCxnSpPr>
            <a:cxnSpLocks/>
            <a:stCxn id="21" idx="0"/>
            <a:endCxn id="9" idx="2"/>
          </p:cNvCxnSpPr>
          <p:nvPr/>
        </p:nvCxnSpPr>
        <p:spPr>
          <a:xfrm rot="16200000" flipV="1">
            <a:off x="2016155" y="3698182"/>
            <a:ext cx="390580" cy="1755890"/>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3821249" y="4563659"/>
            <a:ext cx="361882" cy="1825599"/>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Tree>
    <p:extLst>
      <p:ext uri="{BB962C8B-B14F-4D97-AF65-F5344CB8AC3E}">
        <p14:creationId xmlns:p14="http://schemas.microsoft.com/office/powerpoint/2010/main" val="3667815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70F0600F-0492-4514-B02F-EB0B12F3466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C# there is </a:t>
            </a:r>
            <a:r>
              <a:rPr lang="en-US" b="1" dirty="0">
                <a:solidFill>
                  <a:schemeClr val="bg1"/>
                </a:solidFill>
              </a:rPr>
              <a:t>no</a:t>
            </a:r>
            <a:r>
              <a:rPr lang="en-US" dirty="0"/>
              <a:t> </a:t>
            </a:r>
            <a:r>
              <a:rPr lang="en-US" b="1" dirty="0">
                <a:solidFill>
                  <a:schemeClr val="bg1"/>
                </a:solidFill>
              </a:rPr>
              <a:t>multiple</a:t>
            </a:r>
            <a:r>
              <a:rPr lang="en-US" dirty="0"/>
              <a:t> inheritance</a:t>
            </a:r>
          </a:p>
          <a:p>
            <a:pPr marL="404867" indent="-361950">
              <a:lnSpc>
                <a:spcPct val="110000"/>
              </a:lnSpc>
            </a:pPr>
            <a:r>
              <a:rPr lang="en-US" dirty="0"/>
              <a:t>Only </a:t>
            </a:r>
            <a:r>
              <a:rPr lang="en-US" b="1" dirty="0">
                <a:solidFill>
                  <a:schemeClr val="bg1"/>
                </a:solidFill>
              </a:rPr>
              <a:t>multiple interfaces </a:t>
            </a:r>
            <a:r>
              <a:rPr lang="en-US" dirty="0"/>
              <a:t>can</a:t>
            </a:r>
            <a:r>
              <a:rPr lang="en-US" b="1" dirty="0">
                <a:solidFill>
                  <a:schemeClr val="bg1"/>
                </a:solidFill>
              </a:rPr>
              <a:t> </a:t>
            </a:r>
            <a:r>
              <a:rPr lang="en-US" dirty="0"/>
              <a:t>be</a:t>
            </a:r>
            <a:r>
              <a:rPr lang="en-US" b="1" dirty="0">
                <a:solidFill>
                  <a:schemeClr val="bg1"/>
                </a:solidFill>
              </a:rPr>
              <a:t> </a:t>
            </a:r>
            <a:r>
              <a:rPr lang="en-US" dirty="0"/>
              <a:t>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6" name="Rectangle: Rounded Corners 5"/>
          <p:cNvSpPr/>
          <p:nvPr/>
        </p:nvSpPr>
        <p:spPr>
          <a:xfrm>
            <a:off x="2743201" y="3429001"/>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Person</a:t>
            </a:r>
            <a:endParaRPr lang="en-US" sz="2800" b="1" dirty="0">
              <a:solidFill>
                <a:schemeClr val="bg2"/>
              </a:solidFill>
            </a:endParaRPr>
          </a:p>
        </p:txBody>
      </p:sp>
      <p:sp>
        <p:nvSpPr>
          <p:cNvPr id="7" name="Rectangle: Rounded Corners 6"/>
          <p:cNvSpPr/>
          <p:nvPr/>
        </p:nvSpPr>
        <p:spPr>
          <a:xfrm>
            <a:off x="4419600" y="4953002"/>
            <a:ext cx="35052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CollegeStudent</a:t>
            </a:r>
            <a:endParaRPr lang="en-US" sz="2800" b="1" dirty="0">
              <a:solidFill>
                <a:schemeClr val="bg2"/>
              </a:solidFill>
            </a:endParaRPr>
          </a:p>
        </p:txBody>
      </p:sp>
      <p:sp>
        <p:nvSpPr>
          <p:cNvPr id="9" name="Rectangle: Rounded Corners 8"/>
          <p:cNvSpPr/>
          <p:nvPr/>
        </p:nvSpPr>
        <p:spPr>
          <a:xfrm>
            <a:off x="6767238" y="3435179"/>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Student</a:t>
            </a:r>
            <a:endParaRPr lang="en-US" sz="2800" b="1" dirty="0">
              <a:solidFill>
                <a:schemeClr val="bg2"/>
              </a:solidFill>
            </a:endParaRPr>
          </a:p>
        </p:txBody>
      </p:sp>
      <p:sp>
        <p:nvSpPr>
          <p:cNvPr id="12" name="Arrow: Right 20"/>
          <p:cNvSpPr/>
          <p:nvPr/>
        </p:nvSpPr>
        <p:spPr>
          <a:xfrm rot="20013444">
            <a:off x="6183346" y="4373100"/>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Arrow: Right 20"/>
          <p:cNvSpPr/>
          <p:nvPr/>
        </p:nvSpPr>
        <p:spPr>
          <a:xfrm rot="12336925">
            <a:off x="4761908" y="4389498"/>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Multiplication Sign 3"/>
          <p:cNvSpPr/>
          <p:nvPr/>
        </p:nvSpPr>
        <p:spPr>
          <a:xfrm>
            <a:off x="5561801" y="4182354"/>
            <a:ext cx="1219200" cy="10668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4113566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3351" y="1524000"/>
            <a:ext cx="2205300" cy="2209800"/>
          </a:xfrm>
          <a:prstGeom prst="rect">
            <a:avLst/>
          </a:prstGeom>
        </p:spPr>
      </p:pic>
      <p:sp>
        <p:nvSpPr>
          <p:cNvPr id="4" name="Title 3">
            <a:extLst>
              <a:ext uri="{FF2B5EF4-FFF2-40B4-BE49-F238E27FC236}">
                <a16:creationId xmlns:a16="http://schemas.microsoft.com/office/drawing/2014/main" id="{6146CB68-909E-4AD7-A828-642487690AC9}"/>
              </a:ext>
            </a:extLst>
          </p:cNvPr>
          <p:cNvSpPr>
            <a:spLocks noGrp="1"/>
          </p:cNvSpPr>
          <p:nvPr>
            <p:ph type="title" sz="quarter" idx="10"/>
          </p:nvPr>
        </p:nvSpPr>
        <p:spPr/>
        <p:txBody>
          <a:bodyPr/>
          <a:lstStyle/>
          <a:p>
            <a:r>
              <a:rPr lang="en-US" dirty="0"/>
              <a:t>Accessing Base Class Members</a:t>
            </a:r>
          </a:p>
        </p:txBody>
      </p:sp>
    </p:spTree>
    <p:extLst>
      <p:ext uri="{BB962C8B-B14F-4D97-AF65-F5344CB8AC3E}">
        <p14:creationId xmlns:p14="http://schemas.microsoft.com/office/powerpoint/2010/main" val="347686598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C34CA80A-5937-4D00-8909-2DF0C3DB5CC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6" name="Text Placeholder 5"/>
          <p:cNvSpPr txBox="1">
            <a:spLocks/>
          </p:cNvSpPr>
          <p:nvPr/>
        </p:nvSpPr>
        <p:spPr>
          <a:xfrm>
            <a:off x="174110" y="2087468"/>
            <a:ext cx="11818096"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Person { … }</a:t>
            </a:r>
          </a:p>
          <a:p>
            <a:pPr>
              <a:spcBef>
                <a:spcPts val="200"/>
              </a:spcBef>
              <a:spcAft>
                <a:spcPts val="200"/>
              </a:spcAft>
            </a:pPr>
            <a:r>
              <a:rPr lang="en-US" dirty="0"/>
              <a:t>class Employee : Person </a:t>
            </a:r>
            <a:endParaRPr lang="bg-BG" dirty="0"/>
          </a:p>
          <a:p>
            <a:pPr>
              <a:spcBef>
                <a:spcPts val="200"/>
              </a:spcBef>
              <a:spcAft>
                <a:spcPts val="200"/>
              </a:spcAft>
            </a:pPr>
            <a:r>
              <a:rPr lang="en-US" dirty="0"/>
              <a:t>{ </a:t>
            </a:r>
          </a:p>
          <a:p>
            <a:pPr>
              <a:spcBef>
                <a:spcPts val="200"/>
              </a:spcBef>
              <a:spcAft>
                <a:spcPts val="200"/>
              </a:spcAft>
            </a:pPr>
            <a:r>
              <a:rPr lang="en-US" dirty="0"/>
              <a:t>  public void Fire(string reasons)</a:t>
            </a:r>
          </a:p>
          <a:p>
            <a:pPr>
              <a:spcBef>
                <a:spcPts val="200"/>
              </a:spcBef>
              <a:spcAft>
                <a:spcPts val="200"/>
              </a:spcAft>
            </a:pPr>
            <a:r>
              <a:rPr lang="en-US" dirty="0"/>
              <a:t>  { </a:t>
            </a:r>
          </a:p>
          <a:p>
            <a:pPr>
              <a:spcBef>
                <a:spcPts val="200"/>
              </a:spcBef>
              <a:spcAft>
                <a:spcPts val="200"/>
              </a:spcAft>
            </a:pPr>
            <a:r>
              <a:rPr lang="en-US" dirty="0"/>
              <a:t>    </a:t>
            </a:r>
            <a:r>
              <a:rPr lang="en-US" noProof="1"/>
              <a:t>Console.Writeline</a:t>
            </a:r>
            <a:r>
              <a:rPr lang="en-US" dirty="0"/>
              <a:t>($"{</a:t>
            </a:r>
            <a:r>
              <a:rPr lang="en-US" dirty="0">
                <a:solidFill>
                  <a:schemeClr val="bg1"/>
                </a:solidFill>
              </a:rPr>
              <a:t>base.name</a:t>
            </a:r>
            <a:r>
              <a:rPr lang="en-US" dirty="0"/>
              <a:t>} got fired</a:t>
            </a:r>
            <a:r>
              <a:rPr lang="bg-BG" dirty="0"/>
              <a:t> </a:t>
            </a:r>
            <a:r>
              <a:rPr lang="en-US" dirty="0"/>
              <a:t>because of {</a:t>
            </a:r>
            <a:r>
              <a:rPr lang="en-US" dirty="0">
                <a:solidFill>
                  <a:schemeClr val="bg1"/>
                </a:solidFill>
              </a:rPr>
              <a:t>reasons</a:t>
            </a:r>
            <a:r>
              <a:rPr lang="en-US" dirty="0"/>
              <a:t>}");</a:t>
            </a:r>
          </a:p>
          <a:p>
            <a:pPr>
              <a:spcBef>
                <a:spcPts val="200"/>
              </a:spcBef>
              <a:spcAft>
                <a:spcPts val="200"/>
              </a:spcAft>
            </a:pPr>
            <a:r>
              <a:rPr lang="en-US" dirty="0"/>
              <a:t>  }</a:t>
            </a:r>
          </a:p>
          <a:p>
            <a:pPr>
              <a:spcBef>
                <a:spcPts val="200"/>
              </a:spcBef>
              <a:spcAft>
                <a:spcPts val="200"/>
              </a:spcAft>
            </a:pPr>
            <a:r>
              <a:rPr lang="en-US" dirty="0"/>
              <a:t>}</a:t>
            </a:r>
          </a:p>
        </p:txBody>
      </p:sp>
    </p:spTree>
    <p:extLst>
      <p:ext uri="{BB962C8B-B14F-4D97-AF65-F5344CB8AC3E}">
        <p14:creationId xmlns:p14="http://schemas.microsoft.com/office/powerpoint/2010/main" val="3863003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p>
        </p:txBody>
      </p:sp>
      <p:grpSp>
        <p:nvGrpSpPr>
          <p:cNvPr id="6" name="Group 5"/>
          <p:cNvGrpSpPr/>
          <p:nvPr/>
        </p:nvGrpSpPr>
        <p:grpSpPr>
          <a:xfrm>
            <a:off x="2209800" y="1863566"/>
            <a:ext cx="2743200" cy="1160393"/>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209800" y="4014558"/>
            <a:ext cx="2736550" cy="1167042"/>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17" name="Arrow: Right 29"/>
          <p:cNvSpPr/>
          <p:nvPr/>
        </p:nvSpPr>
        <p:spPr>
          <a:xfrm rot="16200000">
            <a:off x="3317595" y="3246026"/>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5">
            <a:extLst>
              <a:ext uri="{FF2B5EF4-FFF2-40B4-BE49-F238E27FC236}">
                <a16:creationId xmlns:a16="http://schemas.microsoft.com/office/drawing/2014/main" id="{0DBC3938-8F36-4D61-9B37-3933C1197B4A}"/>
              </a:ext>
            </a:extLst>
          </p:cNvPr>
          <p:cNvSpPr txBox="1">
            <a:spLocks/>
          </p:cNvSpPr>
          <p:nvPr/>
        </p:nvSpPr>
        <p:spPr>
          <a:xfrm>
            <a:off x="6400800" y="2628736"/>
            <a:ext cx="421798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p:txBody>
      </p:sp>
      <p:sp>
        <p:nvSpPr>
          <p:cNvPr id="15" name="TextBox 6">
            <a:extLst>
              <a:ext uri="{FF2B5EF4-FFF2-40B4-BE49-F238E27FC236}">
                <a16:creationId xmlns:a16="http://schemas.microsoft.com/office/drawing/2014/main" id="{8CE0696D-467D-4A55-848B-EC641106C822}"/>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14" name="Arrow: Right 29"/>
          <p:cNvSpPr/>
          <p:nvPr/>
        </p:nvSpPr>
        <p:spPr>
          <a:xfrm>
            <a:off x="5413095" y="3245407"/>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a16="http://schemas.microsoft.com/office/drawing/2014/main" id="{E1F005DB-9684-443E-969E-B1662062211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1777300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588" y="1150939"/>
            <a:ext cx="11804650" cy="5570537"/>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Multiple Inheritance</a:t>
            </a:r>
          </a:p>
        </p:txBody>
      </p:sp>
      <p:grpSp>
        <p:nvGrpSpPr>
          <p:cNvPr id="6" name="Group 5"/>
          <p:cNvGrpSpPr/>
          <p:nvPr/>
        </p:nvGrpSpPr>
        <p:grpSpPr>
          <a:xfrm>
            <a:off x="2028854" y="1335950"/>
            <a:ext cx="2460860" cy="1178651"/>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029948" y="3060356"/>
            <a:ext cx="2459766"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grpSp>
        <p:nvGrpSpPr>
          <p:cNvPr id="18" name="Group 17"/>
          <p:cNvGrpSpPr/>
          <p:nvPr/>
        </p:nvGrpSpPr>
        <p:grpSpPr>
          <a:xfrm>
            <a:off x="2028854" y="4837018"/>
            <a:ext cx="2460860" cy="1182782"/>
            <a:chOff x="-306388" y="2077297"/>
            <a:chExt cx="3131324" cy="1344614"/>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Puppy</a:t>
              </a:r>
            </a:p>
          </p:txBody>
        </p:sp>
        <p:sp>
          <p:nvSpPr>
            <p:cNvPr id="21" name="Rectangle 4"/>
            <p:cNvSpPr>
              <a:spLocks noChangeArrowheads="1"/>
            </p:cNvSpPr>
            <p:nvPr/>
          </p:nvSpPr>
          <p:spPr bwMode="auto">
            <a:xfrm>
              <a:off x="-306388" y="2754458"/>
              <a:ext cx="3131324" cy="6674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+Weep():void</a:t>
              </a:r>
            </a:p>
          </p:txBody>
        </p:sp>
      </p:grpSp>
      <p:sp>
        <p:nvSpPr>
          <p:cNvPr id="25" name="Arrow: Right 29"/>
          <p:cNvSpPr/>
          <p:nvPr/>
        </p:nvSpPr>
        <p:spPr>
          <a:xfrm rot="16200000">
            <a:off x="3072465" y="251065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2AB7BB1E-8C8B-47B7-A9C1-E03A9AA721CE}"/>
              </a:ext>
            </a:extLst>
          </p:cNvPr>
          <p:cNvSpPr txBox="1">
            <a:spLocks/>
          </p:cNvSpPr>
          <p:nvPr/>
        </p:nvSpPr>
        <p:spPr>
          <a:xfrm>
            <a:off x="6164839" y="2439584"/>
            <a:ext cx="5257799" cy="215525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Puppy</a:t>
            </a:r>
            <a:r>
              <a:rPr lang="en-US" dirty="0"/>
              <a:t> </a:t>
            </a:r>
            <a:r>
              <a:rPr lang="en-US" noProof="1"/>
              <a:t>puppy</a:t>
            </a:r>
            <a:r>
              <a:rPr lang="en-US" dirty="0"/>
              <a:t> = new </a:t>
            </a:r>
            <a:r>
              <a:rPr lang="en-US" dirty="0">
                <a:solidFill>
                  <a:schemeClr val="bg1"/>
                </a:solidFill>
              </a:rPr>
              <a:t>Puppy()</a:t>
            </a:r>
            <a:r>
              <a:rPr lang="en-US" dirty="0"/>
              <a:t>;</a:t>
            </a:r>
          </a:p>
          <a:p>
            <a:r>
              <a:rPr lang="en-US" dirty="0"/>
              <a:t>puppy.Eat();</a:t>
            </a:r>
          </a:p>
          <a:p>
            <a:r>
              <a:rPr lang="en-US" dirty="0"/>
              <a:t>puppy.Bark();</a:t>
            </a:r>
          </a:p>
          <a:p>
            <a:r>
              <a:rPr lang="en-US" dirty="0"/>
              <a:t>puppy.Weep();</a:t>
            </a:r>
          </a:p>
        </p:txBody>
      </p:sp>
      <p:sp>
        <p:nvSpPr>
          <p:cNvPr id="26" name="TextBox 6">
            <a:extLst>
              <a:ext uri="{FF2B5EF4-FFF2-40B4-BE49-F238E27FC236}">
                <a16:creationId xmlns:a16="http://schemas.microsoft.com/office/drawing/2014/main" id="{A3120491-FBF0-4F3C-97A6-0394E7E5A1C6}"/>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28" name="Arrow: Right 29"/>
          <p:cNvSpPr/>
          <p:nvPr/>
        </p:nvSpPr>
        <p:spPr>
          <a:xfrm>
            <a:off x="5063471" y="3317705"/>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Arrow: Right 29"/>
          <p:cNvSpPr/>
          <p:nvPr/>
        </p:nvSpPr>
        <p:spPr>
          <a:xfrm rot="16200000">
            <a:off x="3072464" y="427061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30" name="Slide Number">
            <a:extLst>
              <a:ext uri="{FF2B5EF4-FFF2-40B4-BE49-F238E27FC236}">
                <a16:creationId xmlns:a16="http://schemas.microsoft.com/office/drawing/2014/main" id="{2A3DA894-D4DC-4A52-9EE6-8E0624586BC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223607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54C7C1F1-3D84-495D-8083-955BEC8CC18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Content Placeholder 2">
            <a:extLst>
              <a:ext uri="{FF2B5EF4-FFF2-40B4-BE49-F238E27FC236}">
                <a16:creationId xmlns:a16="http://schemas.microsoft.com/office/drawing/2014/main" id="{ACAA566F-0E0E-4BF9-A3B0-6F01080380A3}"/>
              </a:ext>
            </a:extLst>
          </p:cNvPr>
          <p:cNvSpPr>
            <a:spLocks noGrp="1"/>
          </p:cNvSpPr>
          <p:nvPr>
            <p:ph type="body" sz="quarter" idx="10"/>
          </p:nvPr>
        </p:nvSpPr>
        <p:spPr/>
        <p:txBody>
          <a:bodyPr/>
          <a:lstStyle/>
          <a:p>
            <a:pPr marL="514350" indent="-514350">
              <a:buFont typeface="+mj-lt"/>
              <a:buAutoNum type="arabicPeriod"/>
            </a:pPr>
            <a:r>
              <a:rPr lang="en-US" dirty="0"/>
              <a:t>Inheritance</a:t>
            </a:r>
          </a:p>
          <a:p>
            <a:pPr marL="514350" indent="-514350">
              <a:buFont typeface="+mj-lt"/>
              <a:buAutoNum type="arabicPeriod"/>
            </a:pPr>
            <a:r>
              <a:rPr lang="en-US" dirty="0"/>
              <a:t>Class Hierarchies</a:t>
            </a:r>
          </a:p>
          <a:p>
            <a:pPr lvl="1"/>
            <a:r>
              <a:rPr lang="en-US" dirty="0"/>
              <a:t>Inheritance in C#</a:t>
            </a:r>
          </a:p>
          <a:p>
            <a:pPr marL="514350" indent="-514350">
              <a:buFont typeface="+mj-lt"/>
              <a:buAutoNum type="arabicPeriod"/>
            </a:pPr>
            <a:r>
              <a:rPr lang="en-US" dirty="0"/>
              <a:t>Accessing Base Class Members</a:t>
            </a:r>
          </a:p>
          <a:p>
            <a:pPr marL="514350" indent="-514350">
              <a:buFont typeface="+mj-lt"/>
              <a:buAutoNum type="arabicPeriod"/>
            </a:pPr>
            <a:r>
              <a:rPr lang="en-US" dirty="0"/>
              <a:t>Reusing Classes</a:t>
            </a:r>
          </a:p>
          <a:p>
            <a:pPr marL="514350" indent="-514350">
              <a:buFont typeface="+mj-lt"/>
              <a:buAutoNum type="arabicPeriod"/>
            </a:pPr>
            <a:r>
              <a:rPr lang="en-US" dirty="0"/>
              <a:t>Type of Class Reuse</a:t>
            </a:r>
          </a:p>
        </p:txBody>
      </p:sp>
      <p:sp>
        <p:nvSpPr>
          <p:cNvPr id="4" name="Title 3">
            <a:extLst>
              <a:ext uri="{FF2B5EF4-FFF2-40B4-BE49-F238E27FC236}">
                <a16:creationId xmlns:a16="http://schemas.microsoft.com/office/drawing/2014/main" id="{DC603285-689A-4E41-8F77-BD9FEA5C433A}"/>
              </a:ext>
            </a:extLst>
          </p:cNvPr>
          <p:cNvSpPr>
            <a:spLocks noGrp="1"/>
          </p:cNvSpPr>
          <p:nvPr>
            <p:ph type="title"/>
          </p:nvPr>
        </p:nvSpPr>
        <p:spPr/>
        <p:txBody>
          <a:bodyPr/>
          <a:lstStyle/>
          <a:p>
            <a:r>
              <a:rPr lang="en-GB" dirty="0"/>
              <a:t>Table of Contents</a:t>
            </a:r>
            <a:endParaRPr lang="en-US" dirty="0"/>
          </a:p>
        </p:txBody>
      </p:sp>
    </p:spTree>
    <p:extLst>
      <p:ext uri="{BB962C8B-B14F-4D97-AF65-F5344CB8AC3E}">
        <p14:creationId xmlns:p14="http://schemas.microsoft.com/office/powerpoint/2010/main" val="11330016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p>
        </p:txBody>
      </p:sp>
      <p:grpSp>
        <p:nvGrpSpPr>
          <p:cNvPr id="6" name="Group 5"/>
          <p:cNvGrpSpPr/>
          <p:nvPr/>
        </p:nvGrpSpPr>
        <p:grpSpPr>
          <a:xfrm>
            <a:off x="1717574" y="2203355"/>
            <a:ext cx="2942872" cy="1178650"/>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557922" y="3750122"/>
            <a:ext cx="2631088"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30" name="Arrow: Right 29"/>
          <p:cNvSpPr/>
          <p:nvPr/>
        </p:nvSpPr>
        <p:spPr>
          <a:xfrm>
            <a:off x="6400801" y="3168898"/>
            <a:ext cx="586385" cy="5506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3386140" y="3748922"/>
            <a:ext cx="2505783" cy="1168493"/>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+Meow():void</a:t>
              </a:r>
            </a:p>
          </p:txBody>
        </p:sp>
      </p:grpSp>
      <p:sp>
        <p:nvSpPr>
          <p:cNvPr id="25" name="Arrow: Right 29"/>
          <p:cNvSpPr/>
          <p:nvPr/>
        </p:nvSpPr>
        <p:spPr>
          <a:xfrm rot="16200000">
            <a:off x="1927114" y="3382468"/>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88696C07-7236-499B-8EDD-666A9A40B93A}"/>
              </a:ext>
            </a:extLst>
          </p:cNvPr>
          <p:cNvSpPr txBox="1">
            <a:spLocks/>
          </p:cNvSpPr>
          <p:nvPr/>
        </p:nvSpPr>
        <p:spPr>
          <a:xfrm>
            <a:off x="7413918" y="1600200"/>
            <a:ext cx="4244683"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a:p>
            <a:endParaRPr lang="en-US" dirty="0"/>
          </a:p>
          <a:p>
            <a:r>
              <a:rPr lang="en-US" dirty="0">
                <a:solidFill>
                  <a:schemeClr val="bg1"/>
                </a:solidFill>
              </a:rPr>
              <a:t>Cat</a:t>
            </a:r>
            <a:r>
              <a:rPr lang="en-US" dirty="0"/>
              <a:t> cat = new </a:t>
            </a:r>
            <a:r>
              <a:rPr lang="en-US" dirty="0">
                <a:solidFill>
                  <a:schemeClr val="bg1"/>
                </a:solidFill>
              </a:rPr>
              <a:t>Cat()</a:t>
            </a:r>
            <a:r>
              <a:rPr lang="en-US" dirty="0"/>
              <a:t>;</a:t>
            </a:r>
          </a:p>
          <a:p>
            <a:r>
              <a:rPr lang="en-US" dirty="0"/>
              <a:t>cat.Eat();</a:t>
            </a:r>
          </a:p>
          <a:p>
            <a:r>
              <a:rPr lang="en-US" dirty="0"/>
              <a:t>cat.Meow();</a:t>
            </a:r>
          </a:p>
        </p:txBody>
      </p:sp>
      <p:sp>
        <p:nvSpPr>
          <p:cNvPr id="24" name="TextBox 6">
            <a:extLst>
              <a:ext uri="{FF2B5EF4-FFF2-40B4-BE49-F238E27FC236}">
                <a16:creationId xmlns:a16="http://schemas.microsoft.com/office/drawing/2014/main" id="{70D3C46A-EAF5-4D93-A8A2-CB870C8160CB}"/>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28" name="Arrow: Right 29"/>
          <p:cNvSpPr/>
          <p:nvPr/>
        </p:nvSpPr>
        <p:spPr>
          <a:xfrm rot="16200000">
            <a:off x="4213114" y="3382469"/>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Slide Number">
            <a:extLst>
              <a:ext uri="{FF2B5EF4-FFF2-40B4-BE49-F238E27FC236}">
                <a16:creationId xmlns:a16="http://schemas.microsoft.com/office/drawing/2014/main" id="{335DB0B8-CABF-4E6E-B0CE-513855FF06C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20</a:t>
            </a:fld>
            <a:endParaRPr lang="en-US" dirty="0"/>
          </a:p>
        </p:txBody>
      </p:sp>
    </p:spTree>
    <p:extLst>
      <p:ext uri="{BB962C8B-B14F-4D97-AF65-F5344CB8AC3E}">
        <p14:creationId xmlns:p14="http://schemas.microsoft.com/office/powerpoint/2010/main" val="3242492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8" name="Subtitle 7">
            <a:extLst>
              <a:ext uri="{FF2B5EF4-FFF2-40B4-BE49-F238E27FC236}">
                <a16:creationId xmlns:a16="http://schemas.microsoft.com/office/drawing/2014/main" id="{985F1081-54BE-4EAC-BF3F-D2259BE4A145}"/>
              </a:ext>
            </a:extLst>
          </p:cNvPr>
          <p:cNvSpPr>
            <a:spLocks noGrp="1"/>
          </p:cNvSpPr>
          <p:nvPr>
            <p:ph type="subTitle" sz="quarter" idx="11"/>
          </p:nvPr>
        </p:nvSpPr>
        <p:spPr/>
        <p:txBody>
          <a:bodyPr/>
          <a:lstStyle/>
          <a:p>
            <a:r>
              <a:rPr lang="en-US" dirty="0"/>
              <a:t>Reusing Code at Class Level</a:t>
            </a:r>
          </a:p>
        </p:txBody>
      </p:sp>
      <p:sp>
        <p:nvSpPr>
          <p:cNvPr id="3" name="Title 2">
            <a:extLst>
              <a:ext uri="{FF2B5EF4-FFF2-40B4-BE49-F238E27FC236}">
                <a16:creationId xmlns:a16="http://schemas.microsoft.com/office/drawing/2014/main" id="{3E7EED59-E7B8-4363-86B1-51A4CBC91D2A}"/>
              </a:ext>
            </a:extLst>
          </p:cNvPr>
          <p:cNvSpPr>
            <a:spLocks noGrp="1"/>
          </p:cNvSpPr>
          <p:nvPr>
            <p:ph type="title" sz="quarter" idx="10"/>
          </p:nvPr>
        </p:nvSpPr>
        <p:spPr/>
        <p:txBody>
          <a:bodyPr/>
          <a:lstStyle/>
          <a:p>
            <a:r>
              <a:rPr lang="en-US" dirty="0"/>
              <a:t>Reusing Classes</a:t>
            </a:r>
          </a:p>
        </p:txBody>
      </p:sp>
    </p:spTree>
    <p:extLst>
      <p:ext uri="{BB962C8B-B14F-4D97-AF65-F5344CB8AC3E}">
        <p14:creationId xmlns:p14="http://schemas.microsoft.com/office/powerpoint/2010/main" val="35550776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E608E7BB-C5BD-4C21-955E-350293DC9E1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a:t>
            </a:r>
            <a:r>
              <a:rPr lang="en-US" b="1" noProof="1">
                <a:solidFill>
                  <a:schemeClr val="bg1"/>
                </a:solidFill>
                <a:latin typeface="Consolas" panose="020B0609020204030204" pitchFamily="49" charset="0"/>
              </a:rPr>
              <a:t>public</a:t>
            </a:r>
            <a:r>
              <a:rPr lang="en-US" b="1" noProof="1">
                <a:solidFill>
                  <a:schemeClr val="bg1"/>
                </a:solidFill>
              </a:rPr>
              <a:t> </a:t>
            </a:r>
            <a:r>
              <a:rPr lang="en-US" noProof="1"/>
              <a:t>and </a:t>
            </a:r>
            <a:r>
              <a:rPr lang="en-US" b="1" noProof="1">
                <a:solidFill>
                  <a:schemeClr val="bg1"/>
                </a:solidFill>
                <a:latin typeface="Consolas" panose="020B0609020204030204" pitchFamily="49" charset="0"/>
              </a:rPr>
              <a:t>protected</a:t>
            </a:r>
            <a:r>
              <a:rPr lang="en-US" noProof="1"/>
              <a:t> members</a:t>
            </a:r>
          </a:p>
          <a:p>
            <a:pPr>
              <a:buClr>
                <a:schemeClr val="tx1"/>
              </a:buClr>
            </a:pPr>
            <a:r>
              <a:rPr lang="en-US" b="1" noProof="1">
                <a:solidFill>
                  <a:schemeClr val="bg1"/>
                </a:solidFill>
                <a:latin typeface="Consolas" panose="020B0609020204030204" pitchFamily="49" charset="0"/>
              </a:rPr>
              <a:t>Internal</a:t>
            </a:r>
            <a:r>
              <a:rPr lang="en-US" noProof="1"/>
              <a:t> members </a:t>
            </a:r>
            <a:r>
              <a:rPr lang="en-US" b="1" noProof="1">
                <a:solidFill>
                  <a:schemeClr val="bg1"/>
                </a:solidFill>
              </a:rPr>
              <a:t>are accessed in the same assembly</a:t>
            </a:r>
          </a:p>
          <a:p>
            <a:pPr>
              <a:buClr>
                <a:schemeClr val="tx1"/>
              </a:buClr>
            </a:pPr>
            <a:r>
              <a:rPr lang="en-US" b="1" noProof="1">
                <a:solidFill>
                  <a:schemeClr val="bg1"/>
                </a:solidFill>
                <a:latin typeface="Consolas" panose="020B0609020204030204" pitchFamily="49" charset="0"/>
              </a:rPr>
              <a:t>Private</a:t>
            </a:r>
            <a:r>
              <a:rPr lang="en-US" noProof="1"/>
              <a:t> fields are </a:t>
            </a:r>
            <a:r>
              <a:rPr lang="en-US" b="1" noProof="1">
                <a:solidFill>
                  <a:schemeClr val="bg1"/>
                </a:solidFill>
              </a:rPr>
              <a:t>not inherited </a:t>
            </a:r>
            <a:r>
              <a:rPr lang="en-US" noProof="1"/>
              <a:t>in subclasses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6" name="Text Placeholder 5"/>
          <p:cNvSpPr txBox="1">
            <a:spLocks/>
          </p:cNvSpPr>
          <p:nvPr/>
        </p:nvSpPr>
        <p:spPr>
          <a:xfrm>
            <a:off x="3092870" y="4059000"/>
            <a:ext cx="6006259" cy="22676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solidFill>
                  <a:schemeClr val="bg1"/>
                </a:solidFill>
                <a:latin typeface="Consolas" pitchFamily="49" charset="0"/>
                <a:cs typeface="Consolas" pitchFamily="49" charset="0"/>
              </a:defRPr>
            </a:lvl1pPr>
          </a:lstStyle>
          <a:p>
            <a:pPr>
              <a:spcBef>
                <a:spcPts val="200"/>
              </a:spcBef>
              <a:spcAft>
                <a:spcPts val="200"/>
              </a:spcAft>
            </a:pPr>
            <a:r>
              <a:rPr lang="en-US" dirty="0">
                <a:solidFill>
                  <a:schemeClr val="tx1"/>
                </a:solidFill>
              </a:rPr>
              <a:t>class Person {</a:t>
            </a:r>
          </a:p>
          <a:p>
            <a:pPr>
              <a:spcBef>
                <a:spcPts val="200"/>
              </a:spcBef>
              <a:spcAft>
                <a:spcPts val="200"/>
              </a:spcAft>
            </a:pPr>
            <a:r>
              <a:rPr lang="en-US" dirty="0">
                <a:solidFill>
                  <a:schemeClr val="tx1"/>
                </a:solidFill>
              </a:rPr>
              <a:t>  </a:t>
            </a:r>
            <a:r>
              <a:rPr lang="en-US" dirty="0"/>
              <a:t>private</a:t>
            </a:r>
            <a:r>
              <a:rPr lang="en-US" dirty="0">
                <a:solidFill>
                  <a:schemeClr val="tx1"/>
                </a:solidFill>
              </a:rPr>
              <a:t> string id;</a:t>
            </a:r>
          </a:p>
          <a:p>
            <a:pPr>
              <a:spcBef>
                <a:spcPts val="200"/>
              </a:spcBef>
              <a:spcAft>
                <a:spcPts val="200"/>
              </a:spcAft>
            </a:pPr>
            <a:r>
              <a:rPr lang="en-US" dirty="0">
                <a:solidFill>
                  <a:schemeClr val="tx1"/>
                </a:solidFill>
              </a:rPr>
              <a:t>  string name;</a:t>
            </a:r>
          </a:p>
          <a:p>
            <a:pPr>
              <a:spcBef>
                <a:spcPts val="200"/>
              </a:spcBef>
              <a:spcAft>
                <a:spcPts val="200"/>
              </a:spcAft>
            </a:pPr>
            <a:r>
              <a:rPr lang="en-US" dirty="0">
                <a:solidFill>
                  <a:schemeClr val="tx1"/>
                </a:solidFill>
              </a:rPr>
              <a:t>  </a:t>
            </a:r>
            <a:r>
              <a:rPr lang="en-US" dirty="0"/>
              <a:t>protected</a:t>
            </a:r>
            <a:r>
              <a:rPr lang="en-US" dirty="0">
                <a:solidFill>
                  <a:schemeClr val="tx1"/>
                </a:solidFill>
              </a:rPr>
              <a:t> string address;</a:t>
            </a:r>
          </a:p>
          <a:p>
            <a:pPr>
              <a:spcBef>
                <a:spcPts val="200"/>
              </a:spcBef>
              <a:spcAft>
                <a:spcPts val="200"/>
              </a:spcAft>
            </a:pPr>
            <a:r>
              <a:rPr lang="en-US" dirty="0">
                <a:solidFill>
                  <a:schemeClr val="tx1"/>
                </a:solidFill>
              </a:rPr>
              <a:t>  </a:t>
            </a:r>
            <a:r>
              <a:rPr lang="en-US" dirty="0"/>
              <a:t>public</a:t>
            </a:r>
            <a:r>
              <a:rPr lang="en-US" dirty="0">
                <a:solidFill>
                  <a:schemeClr val="tx1"/>
                </a:solidFill>
              </a:rPr>
              <a:t> void Sleep(); }</a:t>
            </a:r>
          </a:p>
        </p:txBody>
      </p:sp>
    </p:spTree>
    <p:extLst>
      <p:ext uri="{BB962C8B-B14F-4D97-AF65-F5344CB8AC3E}">
        <p14:creationId xmlns:p14="http://schemas.microsoft.com/office/powerpoint/2010/main" val="99589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6EDA5164-1A42-4168-ADAD-68F5B6A2E9D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8" name="Text Placeholder 5"/>
          <p:cNvSpPr txBox="1">
            <a:spLocks/>
          </p:cNvSpPr>
          <p:nvPr/>
        </p:nvSpPr>
        <p:spPr>
          <a:xfrm>
            <a:off x="2473495" y="2773798"/>
            <a:ext cx="7232990"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a:t>
            </a:r>
            <a:endParaRPr lang="bg-BG" dirty="0"/>
          </a:p>
          <a:p>
            <a:pPr>
              <a:spcBef>
                <a:spcPts val="200"/>
              </a:spcBef>
              <a:spcAft>
                <a:spcPts val="200"/>
              </a:spcAft>
            </a:pPr>
            <a:r>
              <a:rPr lang="en-US" dirty="0"/>
              <a:t>{</a:t>
            </a:r>
          </a:p>
          <a:p>
            <a:pPr>
              <a:spcBef>
                <a:spcPts val="200"/>
              </a:spcBef>
              <a:spcAft>
                <a:spcPts val="200"/>
              </a:spcAft>
            </a:pPr>
            <a:r>
              <a:rPr lang="en-US" dirty="0"/>
              <a:t>  protected </a:t>
            </a:r>
            <a:r>
              <a:rPr lang="en-US" dirty="0">
                <a:solidFill>
                  <a:schemeClr val="bg1"/>
                </a:solidFill>
              </a:rPr>
              <a:t>float</a:t>
            </a:r>
            <a:r>
              <a:rPr lang="en-US" dirty="0"/>
              <a:t> weight;</a:t>
            </a:r>
          </a:p>
          <a:p>
            <a:pPr>
              <a:spcBef>
                <a:spcPts val="200"/>
              </a:spcBef>
              <a:spcAft>
                <a:spcPts val="200"/>
              </a:spcAft>
            </a:pPr>
            <a:r>
              <a:rPr lang="en-US" dirty="0"/>
              <a:t>  public void Method()</a:t>
            </a:r>
          </a:p>
          <a:p>
            <a:pPr>
              <a:spcBef>
                <a:spcPts val="200"/>
              </a:spcBef>
              <a:spcAft>
                <a:spcPts val="200"/>
              </a:spcAft>
            </a:pPr>
            <a:r>
              <a:rPr lang="en-US" dirty="0"/>
              <a:t>  {</a:t>
            </a:r>
          </a:p>
          <a:p>
            <a:pPr>
              <a:spcBef>
                <a:spcPts val="200"/>
              </a:spcBef>
              <a:spcAft>
                <a:spcPts val="200"/>
              </a:spcAft>
            </a:pPr>
            <a:r>
              <a:rPr lang="en-US" dirty="0"/>
              <a:t>    </a:t>
            </a:r>
            <a:r>
              <a:rPr lang="en-US" dirty="0">
                <a:solidFill>
                  <a:schemeClr val="bg1"/>
                </a:solidFill>
              </a:rPr>
              <a:t>double</a:t>
            </a:r>
            <a:r>
              <a:rPr lang="en-US" dirty="0"/>
              <a:t> weight = 0.5d;</a:t>
            </a:r>
          </a:p>
          <a:p>
            <a:pPr>
              <a:spcBef>
                <a:spcPts val="200"/>
              </a:spcBef>
              <a:spcAft>
                <a:spcPts val="200"/>
              </a:spcAft>
            </a:pPr>
            <a:r>
              <a:rPr lang="en-US" dirty="0"/>
              <a:t>  }</a:t>
            </a:r>
          </a:p>
          <a:p>
            <a:pPr>
              <a:spcBef>
                <a:spcPts val="200"/>
              </a:spcBef>
              <a:spcAft>
                <a:spcPts val="200"/>
              </a:spcAft>
            </a:pPr>
            <a:r>
              <a:rPr lang="en-US" dirty="0"/>
              <a:t>}</a:t>
            </a:r>
          </a:p>
        </p:txBody>
      </p:sp>
      <p:sp>
        <p:nvSpPr>
          <p:cNvPr id="6" name="Text Placeholder 5"/>
          <p:cNvSpPr txBox="1">
            <a:spLocks/>
          </p:cNvSpPr>
          <p:nvPr/>
        </p:nvSpPr>
        <p:spPr>
          <a:xfrm>
            <a:off x="2479505" y="2034000"/>
            <a:ext cx="723299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protected int weight; }</a:t>
            </a:r>
          </a:p>
        </p:txBody>
      </p:sp>
      <p:sp>
        <p:nvSpPr>
          <p:cNvPr id="7" name="AutoShape 6"/>
          <p:cNvSpPr>
            <a:spLocks noChangeArrowheads="1"/>
          </p:cNvSpPr>
          <p:nvPr/>
        </p:nvSpPr>
        <p:spPr bwMode="auto">
          <a:xfrm>
            <a:off x="6988304" y="3795861"/>
            <a:ext cx="2438400" cy="510778"/>
          </a:xfrm>
          <a:prstGeom prst="wedgeRoundRectCallout">
            <a:avLst>
              <a:gd name="adj1" fmla="val -56926"/>
              <a:gd name="adj2" fmla="val 1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noProof="1">
                <a:solidFill>
                  <a:schemeClr val="bg1">
                    <a:lumMod val="60000"/>
                    <a:lumOff val="40000"/>
                  </a:schemeClr>
                </a:solidFill>
                <a:effectLst>
                  <a:outerShdw blurRad="38100" dist="38100" dir="2700000" algn="tl">
                    <a:srgbClr val="000000">
                      <a:alpha val="43137"/>
                    </a:srgbClr>
                  </a:outerShdw>
                </a:effectLst>
              </a:rPr>
              <a:t>int</a:t>
            </a:r>
            <a:r>
              <a:rPr lang="en-US" sz="2400" b="1" dirty="0">
                <a:solidFill>
                  <a:schemeClr val="bg1">
                    <a:lumMod val="60000"/>
                    <a:lumOff val="40000"/>
                  </a:schemeClr>
                </a:solidFill>
                <a:effectLst>
                  <a:outerShdw blurRad="38100" dist="38100" dir="2700000" algn="tl">
                    <a:srgbClr val="000000">
                      <a:alpha val="43137"/>
                    </a:srgbClr>
                  </a:outerShdw>
                </a:effectLst>
              </a:rPr>
              <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4223695" y="5478614"/>
            <a:ext cx="2819400" cy="510778"/>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dirty="0">
                <a:solidFill>
                  <a:schemeClr val="bg1">
                    <a:lumMod val="60000"/>
                    <a:lumOff val="40000"/>
                  </a:schemeClr>
                </a:solidFill>
                <a:effectLst>
                  <a:outerShdw blurRad="38100" dist="38100" dir="2700000" algn="tl">
                    <a:srgbClr val="000000">
                      <a:alpha val="43137"/>
                    </a:srgbClr>
                  </a:outerShdw>
                </a:effectLst>
              </a:rPr>
              <a:t>float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0671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1C0C3CC3-8478-4CB0-A7F3-EE3611CE909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4" name="Текстов контейнер 3">
            <a:extLst>
              <a:ext uri="{FF2B5EF4-FFF2-40B4-BE49-F238E27FC236}">
                <a16:creationId xmlns:a16="http://schemas.microsoft.com/office/drawing/2014/main"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latin typeface="Consolas" panose="020B0609020204030204" pitchFamily="49" charset="0"/>
              </a:rPr>
              <a:t>base</a:t>
            </a:r>
            <a:r>
              <a:rPr lang="en-US" noProof="1"/>
              <a:t> and </a:t>
            </a:r>
            <a:r>
              <a:rPr lang="en-US" b="1" noProof="1">
                <a:solidFill>
                  <a:schemeClr val="bg1"/>
                </a:solidFill>
                <a:latin typeface="Consolas" panose="020B0609020204030204" pitchFamily="49" charset="0"/>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8" name="Text Placeholder 5"/>
          <p:cNvSpPr txBox="1">
            <a:spLocks/>
          </p:cNvSpPr>
          <p:nvPr/>
        </p:nvSpPr>
        <p:spPr>
          <a:xfrm>
            <a:off x="3313737" y="1905000"/>
            <a:ext cx="5571426" cy="436854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 </a:t>
            </a:r>
            <a:endParaRPr lang="bg-BG" dirty="0"/>
          </a:p>
          <a:p>
            <a:pPr>
              <a:spcBef>
                <a:spcPts val="200"/>
              </a:spcBef>
              <a:spcAft>
                <a:spcPts val="200"/>
              </a:spcAft>
            </a:pPr>
            <a:r>
              <a:rPr lang="en-US" dirty="0"/>
              <a:t>{</a:t>
            </a:r>
          </a:p>
          <a:p>
            <a:pPr>
              <a:spcBef>
                <a:spcPts val="200"/>
              </a:spcBef>
              <a:spcAft>
                <a:spcPts val="200"/>
              </a:spcAft>
            </a:pPr>
            <a:r>
              <a:rPr lang="en-US" dirty="0"/>
              <a:t>  protected float weight;</a:t>
            </a:r>
          </a:p>
          <a:p>
            <a:pPr>
              <a:spcBef>
                <a:spcPts val="200"/>
              </a:spcBef>
              <a:spcAft>
                <a:spcPts val="200"/>
              </a:spcAft>
            </a:pPr>
            <a:r>
              <a:rPr lang="en-US" dirty="0"/>
              <a:t>  public void Method() </a:t>
            </a:r>
            <a:endParaRPr lang="bg-BG" dirty="0"/>
          </a:p>
          <a:p>
            <a:pPr>
              <a:spcBef>
                <a:spcPts val="200"/>
              </a:spcBef>
              <a:spcAft>
                <a:spcPts val="200"/>
              </a:spcAft>
            </a:pPr>
            <a:r>
              <a:rPr lang="bg-BG" dirty="0"/>
              <a:t>  </a:t>
            </a:r>
            <a:r>
              <a:rPr lang="en-US" dirty="0"/>
              <a:t>{</a:t>
            </a:r>
          </a:p>
          <a:p>
            <a:pPr>
              <a:spcBef>
                <a:spcPts val="200"/>
              </a:spcBef>
              <a:spcAft>
                <a:spcPts val="200"/>
              </a:spcAft>
            </a:pPr>
            <a:r>
              <a:rPr lang="en-US" dirty="0"/>
              <a:t>    double weight = 0.5d;</a:t>
            </a:r>
          </a:p>
          <a:p>
            <a:pPr>
              <a:spcBef>
                <a:spcPts val="200"/>
              </a:spcBef>
              <a:spcAft>
                <a:spcPts val="200"/>
              </a:spcAft>
            </a:pPr>
            <a:r>
              <a:rPr lang="en-US" dirty="0"/>
              <a:t>    </a:t>
            </a:r>
            <a:r>
              <a:rPr lang="en-US" dirty="0">
                <a:solidFill>
                  <a:schemeClr val="bg1"/>
                </a:solidFill>
              </a:rPr>
              <a:t>this</a:t>
            </a:r>
            <a:r>
              <a:rPr lang="en-US" dirty="0"/>
              <a:t>.weight = 0.6f;</a:t>
            </a:r>
          </a:p>
          <a:p>
            <a:pPr>
              <a:spcBef>
                <a:spcPts val="200"/>
              </a:spcBef>
              <a:spcAft>
                <a:spcPts val="200"/>
              </a:spcAft>
            </a:pPr>
            <a:r>
              <a:rPr lang="en-US" dirty="0"/>
              <a:t>    </a:t>
            </a:r>
            <a:r>
              <a:rPr lang="en-US" dirty="0">
                <a:solidFill>
                  <a:schemeClr val="bg1"/>
                </a:solidFill>
              </a:rPr>
              <a:t>base</a:t>
            </a:r>
            <a:r>
              <a:rPr lang="en-US" dirty="0"/>
              <a:t>.weight = 1;</a:t>
            </a:r>
          </a:p>
          <a:p>
            <a:pPr>
              <a:spcBef>
                <a:spcPts val="200"/>
              </a:spcBef>
              <a:spcAft>
                <a:spcPts val="200"/>
              </a:spcAft>
            </a:pPr>
            <a:r>
              <a:rPr lang="en-US" dirty="0"/>
              <a:t>  }</a:t>
            </a:r>
          </a:p>
          <a:p>
            <a:pPr>
              <a:spcBef>
                <a:spcPts val="200"/>
              </a:spcBef>
              <a:spcAft>
                <a:spcPts val="200"/>
              </a:spcAft>
            </a:pPr>
            <a:r>
              <a:rPr lang="en-US" dirty="0"/>
              <a:t>}</a:t>
            </a:r>
          </a:p>
        </p:txBody>
      </p:sp>
      <p:sp>
        <p:nvSpPr>
          <p:cNvPr id="7" name="AutoShape 6"/>
          <p:cNvSpPr>
            <a:spLocks noChangeArrowheads="1"/>
          </p:cNvSpPr>
          <p:nvPr/>
        </p:nvSpPr>
        <p:spPr bwMode="auto">
          <a:xfrm>
            <a:off x="7973928" y="4439056"/>
            <a:ext cx="2614422" cy="510778"/>
          </a:xfrm>
          <a:prstGeom prst="wedgeRoundRectCallout">
            <a:avLst>
              <a:gd name="adj1" fmla="val -57819"/>
              <a:gd name="adj2" fmla="val -977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Instance member</a:t>
            </a:r>
            <a:endParaRPr lang="bg-BG" sz="2400" b="1" dirty="0">
              <a:solidFill>
                <a:schemeClr val="bg2"/>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786000" y="4599000"/>
            <a:ext cx="2692148" cy="581025"/>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member</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256000" y="2664000"/>
            <a:ext cx="2050279" cy="533400"/>
          </a:xfrm>
          <a:prstGeom prst="wedgeRoundRectCallout">
            <a:avLst>
              <a:gd name="adj1" fmla="val -59817"/>
              <a:gd name="adj2" fmla="val -6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Local variable</a:t>
            </a:r>
            <a:endParaRPr lang="bg-BG" sz="24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697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4D04B973-1730-45A5-BCC3-DBCBFAADA78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sz="3200" b="1" dirty="0">
                <a:solidFill>
                  <a:schemeClr val="bg1"/>
                </a:solidFill>
                <a:latin typeface="Consolas" panose="020B0609020204030204" pitchFamily="49" charset="0"/>
              </a:rPr>
              <a:t>virtual</a:t>
            </a:r>
            <a:r>
              <a:rPr lang="en-US" dirty="0">
                <a:solidFill>
                  <a:schemeClr val="bg1"/>
                </a:solidFill>
              </a:rPr>
              <a:t> </a:t>
            </a:r>
            <a:r>
              <a:rPr lang="en-US" dirty="0"/>
              <a:t>- 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7" name="Text Placeholder 5"/>
          <p:cNvSpPr txBox="1">
            <a:spLocks/>
          </p:cNvSpPr>
          <p:nvPr/>
        </p:nvSpPr>
        <p:spPr>
          <a:xfrm>
            <a:off x="2743200" y="2008802"/>
            <a:ext cx="64770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a:t>
            </a:r>
            <a:r>
              <a:rPr lang="en-US" dirty="0">
                <a:solidFill>
                  <a:schemeClr val="bg1"/>
                </a:solidFill>
              </a:rPr>
              <a:t>Animal</a:t>
            </a:r>
          </a:p>
          <a:p>
            <a:r>
              <a:rPr lang="en-US" dirty="0"/>
              <a:t>{</a:t>
            </a:r>
          </a:p>
          <a:p>
            <a:r>
              <a:rPr lang="en-US" dirty="0"/>
              <a:t>  public </a:t>
            </a:r>
            <a:r>
              <a:rPr lang="en-US" dirty="0">
                <a:solidFill>
                  <a:schemeClr val="bg1"/>
                </a:solidFill>
              </a:rPr>
              <a:t>virtual</a:t>
            </a:r>
            <a:r>
              <a:rPr lang="en-US" dirty="0"/>
              <a:t> void Eat() { … }</a:t>
            </a:r>
          </a:p>
          <a:p>
            <a:r>
              <a:rPr lang="en-US" dirty="0"/>
              <a:t>}</a:t>
            </a:r>
          </a:p>
        </p:txBody>
      </p:sp>
      <p:sp>
        <p:nvSpPr>
          <p:cNvPr id="10" name="Text Placeholder 5"/>
          <p:cNvSpPr txBox="1">
            <a:spLocks/>
          </p:cNvSpPr>
          <p:nvPr/>
        </p:nvSpPr>
        <p:spPr>
          <a:xfrm>
            <a:off x="2744925" y="4168782"/>
            <a:ext cx="6475275"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Dog </a:t>
            </a:r>
            <a:r>
              <a:rPr lang="en-US" dirty="0">
                <a:solidFill>
                  <a:schemeClr val="bg1"/>
                </a:solidFill>
              </a:rPr>
              <a:t>:</a:t>
            </a:r>
            <a:r>
              <a:rPr lang="en-US" dirty="0"/>
              <a:t> Animal</a:t>
            </a:r>
          </a:p>
          <a:p>
            <a:r>
              <a:rPr lang="en-US" dirty="0"/>
              <a:t>{   </a:t>
            </a:r>
          </a:p>
          <a:p>
            <a:r>
              <a:rPr lang="en-US" dirty="0"/>
              <a:t>  public </a:t>
            </a:r>
            <a:r>
              <a:rPr lang="en-US" dirty="0">
                <a:solidFill>
                  <a:schemeClr val="bg1"/>
                </a:solidFill>
              </a:rPr>
              <a:t>override</a:t>
            </a:r>
            <a:r>
              <a:rPr lang="en-US" dirty="0"/>
              <a:t> void Eat() {}</a:t>
            </a:r>
          </a:p>
          <a:p>
            <a:r>
              <a:rPr lang="en-US" dirty="0"/>
              <a:t>}</a:t>
            </a:r>
          </a:p>
        </p:txBody>
      </p:sp>
    </p:spTree>
    <p:extLst>
      <p:ext uri="{BB962C8B-B14F-4D97-AF65-F5344CB8AC3E}">
        <p14:creationId xmlns:p14="http://schemas.microsoft.com/office/powerpoint/2010/main" val="1393524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C31EE781-E2F7-4779-885B-7D776BCE4D4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8" name="Rectangle 2"/>
          <p:cNvSpPr>
            <a:spLocks noGrp="1" noChangeArrowheads="1"/>
          </p:cNvSpPr>
          <p:nvPr>
            <p:ph type="body" sz="quarter" idx="10"/>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bg-BG" sz="3400" dirty="0">
                <a:latin typeface="+mn-lt"/>
              </a:rPr>
              <a:t>T</a:t>
            </a:r>
            <a:r>
              <a:rPr lang="bg-BG" altLang="bg-BG" sz="3400" dirty="0">
                <a:latin typeface="+mn-lt"/>
              </a:rPr>
              <a:t>he </a:t>
            </a:r>
            <a:r>
              <a:rPr lang="bg-BG" altLang="bg-BG" sz="3400" b="1" dirty="0">
                <a:solidFill>
                  <a:schemeClr val="bg1"/>
                </a:solidFill>
                <a:latin typeface="Consolas" panose="020B0609020204030204" pitchFamily="49" charset="0"/>
              </a:rPr>
              <a:t>sealed</a:t>
            </a:r>
            <a:r>
              <a:rPr lang="bg-BG" altLang="bg-BG" sz="3400" dirty="0">
                <a:latin typeface="+mn-lt"/>
              </a:rPr>
              <a:t> modifier prevents other classes from </a:t>
            </a:r>
            <a:r>
              <a:rPr lang="bg-BG" altLang="bg-BG" sz="3400" b="1" dirty="0">
                <a:solidFill>
                  <a:schemeClr val="bg1"/>
                </a:solidFill>
                <a:latin typeface="+mn-lt"/>
              </a:rPr>
              <a:t>inheriting</a:t>
            </a:r>
            <a:r>
              <a:rPr lang="bg-BG" altLang="bg-BG" sz="3400" dirty="0">
                <a:latin typeface="+mn-lt"/>
              </a:rPr>
              <a:t> </a:t>
            </a:r>
            <a:r>
              <a:rPr lang="en-US" altLang="bg-BG" sz="3400" dirty="0">
                <a:latin typeface="+mn-lt"/>
              </a:rPr>
              <a:t/>
            </a:r>
            <a:br>
              <a:rPr lang="en-US" altLang="bg-BG" sz="3400" dirty="0">
                <a:latin typeface="+mn-lt"/>
              </a:rPr>
            </a:br>
            <a:r>
              <a:rPr lang="bg-BG" altLang="bg-BG" sz="3400" dirty="0">
                <a:latin typeface="+mn-lt"/>
              </a:rPr>
              <a:t>from it</a:t>
            </a:r>
            <a:endParaRPr lang="en-US" altLang="bg-BG" sz="3400" dirty="0">
              <a:latin typeface="+mn-lt"/>
            </a:endParaRPr>
          </a:p>
          <a:p>
            <a:pPr lvl="0"/>
            <a:r>
              <a:rPr lang="en-US" altLang="bg-BG" sz="3400" dirty="0">
                <a:latin typeface="+mn-lt"/>
              </a:rPr>
              <a:t>You can use the </a:t>
            </a:r>
            <a:r>
              <a:rPr lang="en-US" altLang="bg-BG" sz="3400" b="1" dirty="0">
                <a:solidFill>
                  <a:schemeClr val="bg1"/>
                </a:solidFill>
                <a:latin typeface="Consolas" panose="020B0609020204030204" pitchFamily="49" charset="0"/>
              </a:rPr>
              <a:t>sealed</a:t>
            </a:r>
            <a:r>
              <a:rPr lang="en-US" altLang="bg-BG" sz="3400" dirty="0">
                <a:latin typeface="+mn-lt"/>
              </a:rPr>
              <a:t> modifier on a </a:t>
            </a:r>
            <a:r>
              <a:rPr lang="en-US" altLang="bg-BG" sz="3400" b="1" dirty="0">
                <a:solidFill>
                  <a:schemeClr val="bg1"/>
                </a:solidFill>
                <a:latin typeface="+mn-lt"/>
              </a:rPr>
              <a:t>method</a:t>
            </a:r>
            <a:r>
              <a:rPr lang="en-US" altLang="bg-BG" sz="3400" dirty="0">
                <a:latin typeface="+mn-lt"/>
              </a:rPr>
              <a:t> or a </a:t>
            </a:r>
            <a:r>
              <a:rPr lang="en-US" altLang="bg-BG" sz="3400" b="1" dirty="0">
                <a:solidFill>
                  <a:schemeClr val="bg1"/>
                </a:solidFill>
                <a:latin typeface="+mn-lt"/>
              </a:rPr>
              <a:t>property</a:t>
            </a:r>
            <a:r>
              <a:rPr lang="en-US" altLang="bg-BG" sz="3400" dirty="0">
                <a:latin typeface="+mn-lt"/>
              </a:rPr>
              <a:t> </a:t>
            </a:r>
            <a:br>
              <a:rPr lang="en-US" altLang="bg-BG" sz="3400" dirty="0">
                <a:latin typeface="+mn-lt"/>
              </a:rPr>
            </a:br>
            <a:r>
              <a:rPr lang="en-US" altLang="bg-BG" sz="3400" dirty="0">
                <a:latin typeface="+mn-lt"/>
              </a:rPr>
              <a:t>in a </a:t>
            </a:r>
            <a:r>
              <a:rPr lang="en-US" altLang="bg-BG" sz="3400" b="1" dirty="0">
                <a:solidFill>
                  <a:schemeClr val="bg1"/>
                </a:solidFill>
                <a:latin typeface="Consolas" panose="020B0609020204030204" pitchFamily="49" charset="0"/>
              </a:rPr>
              <a:t>base</a:t>
            </a:r>
            <a:r>
              <a:rPr lang="en-US" altLang="bg-BG" sz="3400" dirty="0">
                <a:latin typeface="+mn-lt"/>
              </a:rPr>
              <a:t> class:</a:t>
            </a:r>
          </a:p>
          <a:p>
            <a:r>
              <a:rPr lang="en-US" altLang="bg-BG" sz="3400" dirty="0">
                <a:latin typeface="+mn-lt"/>
              </a:rPr>
              <a:t>It enables you to </a:t>
            </a:r>
            <a:r>
              <a:rPr lang="en-US" altLang="bg-BG" sz="3400" b="1" dirty="0">
                <a:solidFill>
                  <a:schemeClr val="bg1"/>
                </a:solidFill>
                <a:latin typeface="+mn-lt"/>
              </a:rPr>
              <a:t>allow classes </a:t>
            </a:r>
            <a:r>
              <a:rPr lang="en-US" altLang="bg-BG" sz="3400" dirty="0">
                <a:latin typeface="+mn-lt"/>
              </a:rPr>
              <a:t>to </a:t>
            </a:r>
            <a:r>
              <a:rPr lang="en-US" altLang="bg-BG" sz="3400" b="1" dirty="0">
                <a:solidFill>
                  <a:schemeClr val="bg1"/>
                </a:solidFill>
                <a:latin typeface="+mn-lt"/>
              </a:rPr>
              <a:t>derive</a:t>
            </a:r>
            <a:r>
              <a:rPr lang="en-US" altLang="bg-BG" sz="3400" dirty="0">
                <a:latin typeface="+mn-lt"/>
              </a:rPr>
              <a:t> from your class</a:t>
            </a:r>
          </a:p>
          <a:p>
            <a:pPr>
              <a:buClr>
                <a:schemeClr val="tx1"/>
              </a:buClr>
            </a:pPr>
            <a:r>
              <a:rPr lang="en-US" altLang="bg-BG" sz="3400" b="1" dirty="0">
                <a:solidFill>
                  <a:schemeClr val="bg1"/>
                </a:solidFill>
                <a:latin typeface="+mn-lt"/>
              </a:rPr>
              <a:t>Prevents</a:t>
            </a:r>
            <a:r>
              <a:rPr lang="en-US" altLang="bg-BG" sz="3400" dirty="0">
                <a:latin typeface="+mn-lt"/>
              </a:rPr>
              <a:t> the </a:t>
            </a:r>
            <a:r>
              <a:rPr lang="en-US" altLang="bg-BG" sz="3400" b="1" dirty="0">
                <a:solidFill>
                  <a:schemeClr val="bg1"/>
                </a:solidFill>
                <a:latin typeface="+mn-lt"/>
              </a:rPr>
              <a:t>overriding</a:t>
            </a:r>
            <a:r>
              <a:rPr lang="en-US" altLang="bg-BG" sz="3400" dirty="0">
                <a:latin typeface="+mn-lt"/>
              </a:rPr>
              <a:t> of specific </a:t>
            </a:r>
            <a:r>
              <a:rPr lang="en-US" altLang="bg-BG" sz="3400" b="1" dirty="0">
                <a:solidFill>
                  <a:schemeClr val="bg1"/>
                </a:solidFill>
                <a:latin typeface="Consolas" panose="020B0609020204030204" pitchFamily="49" charset="0"/>
              </a:rPr>
              <a:t>virtual</a:t>
            </a:r>
            <a:r>
              <a:rPr lang="en-US" altLang="bg-BG" sz="3400" dirty="0">
                <a:latin typeface="+mn-lt"/>
              </a:rPr>
              <a:t> </a:t>
            </a:r>
            <a:r>
              <a:rPr lang="en-US" altLang="bg-BG" sz="3400" b="1" dirty="0">
                <a:solidFill>
                  <a:schemeClr val="bg1"/>
                </a:solidFill>
                <a:latin typeface="+mn-lt"/>
              </a:rPr>
              <a:t>methods</a:t>
            </a:r>
            <a:r>
              <a:rPr lang="en-US" altLang="bg-BG" sz="3400" dirty="0">
                <a:latin typeface="+mn-lt"/>
              </a:rPr>
              <a:t> and </a:t>
            </a:r>
            <a:br>
              <a:rPr lang="en-US" altLang="bg-BG" sz="3400" dirty="0">
                <a:latin typeface="+mn-lt"/>
              </a:rPr>
            </a:br>
            <a:r>
              <a:rPr lang="en-US" altLang="bg-BG" sz="3400" noProof="1">
                <a:latin typeface="+mn-lt"/>
              </a:rPr>
              <a:t>properties</a:t>
            </a:r>
          </a:p>
        </p:txBody>
      </p:sp>
      <p:sp>
        <p:nvSpPr>
          <p:cNvPr id="4" name="Title 3"/>
          <p:cNvSpPr>
            <a:spLocks noGrp="1"/>
          </p:cNvSpPr>
          <p:nvPr>
            <p:ph type="title"/>
          </p:nvPr>
        </p:nvSpPr>
        <p:spPr/>
        <p:txBody>
          <a:bodyPr/>
          <a:lstStyle/>
          <a:p>
            <a:r>
              <a:rPr lang="en-US" dirty="0"/>
              <a:t>Sealed Modifier</a:t>
            </a:r>
            <a:endParaRPr lang="bg-BG" dirty="0"/>
          </a:p>
        </p:txBody>
      </p:sp>
    </p:spTree>
    <p:extLst>
      <p:ext uri="{BB962C8B-B14F-4D97-AF65-F5344CB8AC3E}">
        <p14:creationId xmlns:p14="http://schemas.microsoft.com/office/powerpoint/2010/main" val="85106382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BB364672-756C-44EC-AFF5-C03AC61E650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Inheritance Benefits – Extension</a:t>
            </a:r>
            <a:endParaRPr lang="bg-BG" sz="4000" dirty="0"/>
          </a:p>
        </p:txBody>
      </p:sp>
      <p:sp>
        <p:nvSpPr>
          <p:cNvPr id="8" name="Rectangle: Rounded Corners 7"/>
          <p:cNvSpPr/>
          <p:nvPr/>
        </p:nvSpPr>
        <p:spPr>
          <a:xfrm>
            <a:off x="3543300" y="22098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9" name="Rectangle: Rounded Corners 8"/>
          <p:cNvSpPr/>
          <p:nvPr/>
        </p:nvSpPr>
        <p:spPr>
          <a:xfrm>
            <a:off x="3786009" y="30720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rPr>
              <a:t>List</a:t>
            </a:r>
          </a:p>
        </p:txBody>
      </p:sp>
      <p:sp>
        <p:nvSpPr>
          <p:cNvPr id="11" name="Rectangle: Rounded Corners 10"/>
          <p:cNvSpPr/>
          <p:nvPr/>
        </p:nvSpPr>
        <p:spPr>
          <a:xfrm>
            <a:off x="3252407" y="53340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rPr>
              <a:t>CustomList</a:t>
            </a:r>
          </a:p>
        </p:txBody>
      </p:sp>
      <p:sp>
        <p:nvSpPr>
          <p:cNvPr id="15" name="AutoShape 6"/>
          <p:cNvSpPr>
            <a:spLocks noChangeArrowheads="1"/>
          </p:cNvSpPr>
          <p:nvPr/>
        </p:nvSpPr>
        <p:spPr bwMode="auto">
          <a:xfrm>
            <a:off x="4495801" y="4441039"/>
            <a:ext cx="1257301" cy="433200"/>
          </a:xfrm>
          <a:prstGeom prst="wedgeRoundRectCallout">
            <a:avLst>
              <a:gd name="adj1" fmla="val 63856"/>
              <a:gd name="adj2" fmla="val -3045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Extends</a:t>
            </a:r>
            <a:endParaRPr lang="bg-BG" sz="2400" b="1" dirty="0">
              <a:solidFill>
                <a:schemeClr val="bg2"/>
              </a:solidFill>
              <a:effectLst>
                <a:outerShdw blurRad="38100" dist="38100" dir="2700000" algn="tl">
                  <a:srgbClr val="000000">
                    <a:alpha val="43137"/>
                  </a:srgbClr>
                </a:outerShdw>
              </a:effectLst>
            </a:endParaRPr>
          </a:p>
        </p:txBody>
      </p:sp>
      <p:sp>
        <p:nvSpPr>
          <p:cNvPr id="12" name="Arrow: Right 29"/>
          <p:cNvSpPr/>
          <p:nvPr/>
        </p:nvSpPr>
        <p:spPr>
          <a:xfrm rot="16200000">
            <a:off x="5377067" y="4380204"/>
            <a:ext cx="1527973" cy="2368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08491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5"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66EE16AE-8C30-4039-BF39-7876DD8A3CA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an list 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a:t>Method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List</a:t>
            </a:r>
            <a:endParaRPr lang="bg-BG" sz="4000" dirty="0"/>
          </a:p>
        </p:txBody>
      </p:sp>
      <p:sp>
        <p:nvSpPr>
          <p:cNvPr id="18" name="Rectangle: Rounded Corners 17"/>
          <p:cNvSpPr/>
          <p:nvPr/>
        </p:nvSpPr>
        <p:spPr>
          <a:xfrm>
            <a:off x="3518836" y="3505200"/>
            <a:ext cx="4305300" cy="16002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9" name="Rectangle: Rounded Corners 18"/>
          <p:cNvSpPr/>
          <p:nvPr/>
        </p:nvSpPr>
        <p:spPr>
          <a:xfrm>
            <a:off x="3729812" y="4212086"/>
            <a:ext cx="3903055"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solidFill>
                  <a:schemeClr val="bg2"/>
                </a:solidFill>
              </a:rPr>
              <a:t>List&lt;string&gt;</a:t>
            </a:r>
            <a:endParaRPr lang="en-GB" sz="2800" b="1" noProof="1">
              <a:solidFill>
                <a:schemeClr val="bg2"/>
              </a:solidFill>
            </a:endParaRPr>
          </a:p>
        </p:txBody>
      </p:sp>
      <p:sp>
        <p:nvSpPr>
          <p:cNvPr id="20" name="Rectangle: Rounded Corners 19"/>
          <p:cNvSpPr/>
          <p:nvPr/>
        </p:nvSpPr>
        <p:spPr>
          <a:xfrm>
            <a:off x="3333622" y="5638801"/>
            <a:ext cx="4695434"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RandomList</a:t>
            </a:r>
          </a:p>
        </p:txBody>
      </p:sp>
      <p:sp>
        <p:nvSpPr>
          <p:cNvPr id="22" name="AutoShape 6"/>
          <p:cNvSpPr>
            <a:spLocks noChangeArrowheads="1"/>
          </p:cNvSpPr>
          <p:nvPr/>
        </p:nvSpPr>
        <p:spPr bwMode="auto">
          <a:xfrm>
            <a:off x="8363886" y="5448247"/>
            <a:ext cx="3523314" cy="645714"/>
          </a:xfrm>
          <a:prstGeom prst="wedgeRoundRectCallout">
            <a:avLst>
              <a:gd name="adj1" fmla="val -53781"/>
              <a:gd name="adj2" fmla="val -9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a:t>
            </a:r>
            <a:r>
              <a:rPr lang="en-US" sz="2400" b="1" noProof="1">
                <a:solidFill>
                  <a:schemeClr val="bg2"/>
                </a:solidFill>
                <a:effectLst>
                  <a:outerShdw blurRad="38100" dist="38100" dir="2700000" algn="tl">
                    <a:srgbClr val="000000">
                      <a:alpha val="43137"/>
                    </a:srgbClr>
                  </a:outerShdw>
                </a:effectLst>
              </a:rPr>
              <a:t>RandomElement</a:t>
            </a:r>
            <a:r>
              <a:rPr lang="en-US" sz="2400" b="1" dirty="0">
                <a:solidFill>
                  <a:schemeClr val="bg2"/>
                </a:solidFill>
                <a:effectLst>
                  <a:outerShdw blurRad="38100" dist="38100" dir="2700000" algn="tl">
                    <a:srgbClr val="000000">
                      <a:alpha val="43137"/>
                    </a:srgbClr>
                  </a:outerShdw>
                </a:effectLst>
              </a:rPr>
              <a:t>():string</a:t>
            </a:r>
            <a:endParaRPr lang="bg-BG" sz="2400" b="1" dirty="0">
              <a:solidFill>
                <a:schemeClr val="bg2"/>
              </a:solidFill>
              <a:effectLst>
                <a:outerShdw blurRad="38100" dist="38100" dir="2700000" algn="tl">
                  <a:srgbClr val="000000">
                    <a:alpha val="43137"/>
                  </a:srgbClr>
                </a:outerShdw>
              </a:effectLst>
            </a:endParaRPr>
          </a:p>
        </p:txBody>
      </p:sp>
      <p:sp>
        <p:nvSpPr>
          <p:cNvPr id="11" name="Arrow: Right 29"/>
          <p:cNvSpPr/>
          <p:nvPr/>
        </p:nvSpPr>
        <p:spPr>
          <a:xfrm rot="16200000">
            <a:off x="5288077" y="5058736"/>
            <a:ext cx="766818" cy="22577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166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List</a:t>
            </a:r>
          </a:p>
        </p:txBody>
      </p:sp>
      <p:sp>
        <p:nvSpPr>
          <p:cNvPr id="11" name="Text Placeholder 5"/>
          <p:cNvSpPr txBox="1">
            <a:spLocks/>
          </p:cNvSpPr>
          <p:nvPr/>
        </p:nvSpPr>
        <p:spPr>
          <a:xfrm>
            <a:off x="1790700" y="1449000"/>
            <a:ext cx="8610600" cy="47691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RandomList : </a:t>
            </a:r>
            <a:r>
              <a:rPr lang="en-US" dirty="0">
                <a:solidFill>
                  <a:schemeClr val="bg1"/>
                </a:solidFill>
              </a:rPr>
              <a:t>List&lt;string&gt;</a:t>
            </a:r>
            <a:r>
              <a:rPr lang="en-US" dirty="0"/>
              <a:t> {</a:t>
            </a:r>
          </a:p>
          <a:p>
            <a:r>
              <a:rPr lang="en-US" dirty="0"/>
              <a:t>  private Random rnd; </a:t>
            </a:r>
            <a:r>
              <a:rPr lang="en-US" i="1" dirty="0">
                <a:solidFill>
                  <a:schemeClr val="accent2"/>
                </a:solidFill>
              </a:rPr>
              <a:t>// </a:t>
            </a:r>
            <a:r>
              <a:rPr lang="en-US" dirty="0">
                <a:solidFill>
                  <a:schemeClr val="accent2"/>
                </a:solidFill>
              </a:rPr>
              <a:t>TODO</a:t>
            </a:r>
            <a:r>
              <a:rPr lang="en-US" i="1" dirty="0">
                <a:solidFill>
                  <a:schemeClr val="accent2"/>
                </a:solidFill>
              </a:rPr>
              <a:t>: Add constructor</a:t>
            </a:r>
          </a:p>
          <a:p>
            <a:r>
              <a:rPr lang="en-US" dirty="0"/>
              <a:t>  public string </a:t>
            </a:r>
            <a:r>
              <a:rPr lang="en-US" noProof="1">
                <a:solidFill>
                  <a:schemeClr val="bg1"/>
                </a:solidFill>
              </a:rPr>
              <a:t>RemoveRandomElement</a:t>
            </a:r>
            <a:r>
              <a:rPr lang="en-US" dirty="0">
                <a:solidFill>
                  <a:schemeClr val="bg1"/>
                </a:solidFill>
              </a:rPr>
              <a:t>() </a:t>
            </a:r>
            <a:r>
              <a:rPr lang="en-US" dirty="0"/>
              <a:t>{</a:t>
            </a:r>
          </a:p>
          <a:p>
            <a:r>
              <a:rPr lang="en-US" dirty="0"/>
              <a:t>    int index = </a:t>
            </a:r>
            <a:r>
              <a:rPr lang="en-US" noProof="1"/>
              <a:t>rnd.Next(0, this.Count);</a:t>
            </a:r>
          </a:p>
          <a:p>
            <a:r>
              <a:rPr lang="en-US" dirty="0"/>
              <a:t>    string str = this[index];</a:t>
            </a:r>
          </a:p>
          <a:p>
            <a:r>
              <a:rPr lang="en-US" noProof="1"/>
              <a:t>    this.RemoveAt(index</a:t>
            </a:r>
            <a:r>
              <a:rPr lang="en-US" dirty="0"/>
              <a:t>);</a:t>
            </a:r>
          </a:p>
          <a:p>
            <a:r>
              <a:rPr lang="en-US" dirty="0"/>
              <a:t>    return str;</a:t>
            </a:r>
          </a:p>
          <a:p>
            <a:r>
              <a:rPr lang="en-US" dirty="0"/>
              <a:t>  } </a:t>
            </a:r>
          </a:p>
          <a:p>
            <a:r>
              <a:rPr lang="en-US" dirty="0"/>
              <a:t>}</a:t>
            </a:r>
          </a:p>
        </p:txBody>
      </p:sp>
      <p:sp>
        <p:nvSpPr>
          <p:cNvPr id="6" name="TextBox 6">
            <a:extLst>
              <a:ext uri="{FF2B5EF4-FFF2-40B4-BE49-F238E27FC236}">
                <a16:creationId xmlns:a16="http://schemas.microsoft.com/office/drawing/2014/main" id="{15A723FC-18A1-427A-A31E-0CAED8622B76}"/>
              </a:ext>
            </a:extLst>
          </p:cNvPr>
          <p:cNvSpPr txBox="1"/>
          <p:nvPr/>
        </p:nvSpPr>
        <p:spPr>
          <a:xfrm>
            <a:off x="800100" y="6447303"/>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8" name="Slide Number">
            <a:extLst>
              <a:ext uri="{FF2B5EF4-FFF2-40B4-BE49-F238E27FC236}">
                <a16:creationId xmlns:a16="http://schemas.microsoft.com/office/drawing/2014/main" id="{A582E1CE-4BCB-4362-B67F-E09EFC4EDA3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29</a:t>
            </a:fld>
            <a:endParaRPr lang="en-US" dirty="0"/>
          </a:p>
        </p:txBody>
      </p:sp>
    </p:spTree>
    <p:extLst>
      <p:ext uri="{BB962C8B-B14F-4D97-AF65-F5344CB8AC3E}">
        <p14:creationId xmlns:p14="http://schemas.microsoft.com/office/powerpoint/2010/main" val="1042607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6BBF4633-6469-4F49-AF46-F611F332AE8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a:t>
            </a:r>
            <a:r>
              <a:rPr lang="en-US" sz="11500" b="1" noProof="1"/>
              <a:t>csharp</a:t>
            </a:r>
            <a:r>
              <a:rPr lang="bg-BG" sz="11500" b="1" dirty="0"/>
              <a:t>-</a:t>
            </a:r>
            <a:r>
              <a:rPr lang="en-US" sz="11500" b="1" noProof="1"/>
              <a:t>advanced</a:t>
            </a:r>
            <a:endParaRPr lang="en-US" sz="11500" noProof="1"/>
          </a:p>
        </p:txBody>
      </p:sp>
      <p:sp>
        <p:nvSpPr>
          <p:cNvPr id="6" name="Title 3"/>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407640515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8" name="Subtitle 7">
            <a:extLst>
              <a:ext uri="{FF2B5EF4-FFF2-40B4-BE49-F238E27FC236}">
                <a16:creationId xmlns:a16="http://schemas.microsoft.com/office/drawing/2014/main" id="{09EFFC21-6051-4D18-9940-F3F9512A25C0}"/>
              </a:ext>
            </a:extLst>
          </p:cNvPr>
          <p:cNvSpPr>
            <a:spLocks noGrp="1"/>
          </p:cNvSpPr>
          <p:nvPr>
            <p:ph type="subTitle" sz="quarter" idx="11"/>
          </p:nvPr>
        </p:nvSpPr>
        <p:spPr/>
        <p:txBody>
          <a:bodyPr/>
          <a:lstStyle/>
          <a:p>
            <a:r>
              <a:rPr lang="en-US" dirty="0"/>
              <a:t>Extension, Composition, Delegation</a:t>
            </a:r>
          </a:p>
        </p:txBody>
      </p:sp>
      <p:sp>
        <p:nvSpPr>
          <p:cNvPr id="3" name="Title 2">
            <a:extLst>
              <a:ext uri="{FF2B5EF4-FFF2-40B4-BE49-F238E27FC236}">
                <a16:creationId xmlns:a16="http://schemas.microsoft.com/office/drawing/2014/main" id="{2BD6ED98-3FB5-46B0-A08A-5E5FBF0CD406}"/>
              </a:ext>
            </a:extLst>
          </p:cNvPr>
          <p:cNvSpPr>
            <a:spLocks noGrp="1"/>
          </p:cNvSpPr>
          <p:nvPr>
            <p:ph type="title" sz="quarter" idx="10"/>
          </p:nvPr>
        </p:nvSpPr>
        <p:spPr/>
        <p:txBody>
          <a:bodyPr/>
          <a:lstStyle/>
          <a:p>
            <a:r>
              <a:rPr lang="en-US" dirty="0"/>
              <a:t>Types of Class Reuse</a:t>
            </a:r>
          </a:p>
        </p:txBody>
      </p:sp>
    </p:spTree>
    <p:extLst>
      <p:ext uri="{BB962C8B-B14F-4D97-AF65-F5344CB8AC3E}">
        <p14:creationId xmlns:p14="http://schemas.microsoft.com/office/powerpoint/2010/main" val="428717959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2B821420-320C-4AD9-998B-D0302613645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3" name="Content Placeholder 2"/>
          <p:cNvSpPr>
            <a:spLocks noGrp="1"/>
          </p:cNvSpPr>
          <p:nvPr>
            <p:ph type="body" sz="quarter" idx="10"/>
          </p:nvPr>
        </p:nvSpPr>
        <p:spPr/>
        <p:txBody>
          <a:bodyPr>
            <a:normAutofit/>
          </a:bodyPr>
          <a:lstStyle/>
          <a:p>
            <a:pPr>
              <a:buClr>
                <a:schemeClr val="tx1"/>
              </a:buClr>
            </a:pPr>
            <a:r>
              <a:rPr lang="en-GB" sz="3600" b="1" dirty="0">
                <a:solidFill>
                  <a:schemeClr val="bg1"/>
                </a:solidFill>
              </a:rPr>
              <a:t>Duplicate code </a:t>
            </a:r>
            <a:r>
              <a:rPr lang="en-GB" sz="3600" dirty="0"/>
              <a:t>is error prone</a:t>
            </a:r>
          </a:p>
          <a:p>
            <a:pPr>
              <a:buClr>
                <a:schemeClr val="tx1"/>
              </a:buClr>
            </a:pPr>
            <a:r>
              <a:rPr lang="en-GB" sz="3600" b="1" dirty="0">
                <a:solidFill>
                  <a:schemeClr val="bg1"/>
                </a:solidFill>
              </a:rPr>
              <a:t>Reuse classes </a:t>
            </a:r>
            <a:r>
              <a:rPr lang="en-GB" sz="3600" dirty="0"/>
              <a:t>through </a:t>
            </a:r>
            <a:r>
              <a:rPr lang="en-GB" sz="3600" b="1" dirty="0">
                <a:solidFill>
                  <a:schemeClr val="bg1"/>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261000" y="3525946"/>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2" name="Rectangle: Rounded Corners 11"/>
          <p:cNvSpPr/>
          <p:nvPr/>
        </p:nvSpPr>
        <p:spPr>
          <a:xfrm>
            <a:off x="3503709" y="4388245"/>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List</a:t>
            </a:r>
            <a:r>
              <a:rPr lang="bg-BG" sz="2800" b="1" noProof="1">
                <a:solidFill>
                  <a:schemeClr val="bg2"/>
                </a:solidFill>
              </a:rPr>
              <a:t>&lt;</a:t>
            </a:r>
            <a:r>
              <a:rPr lang="af-ZA" sz="2800" b="1" noProof="1">
                <a:solidFill>
                  <a:schemeClr val="bg2"/>
                </a:solidFill>
              </a:rPr>
              <a:t>string</a:t>
            </a:r>
            <a:r>
              <a:rPr lang="bg-BG" sz="2800" b="1" noProof="1">
                <a:solidFill>
                  <a:schemeClr val="bg2"/>
                </a:solidFill>
              </a:rPr>
              <a:t>&gt;</a:t>
            </a:r>
            <a:endParaRPr lang="en-GB" sz="2800" b="1" noProof="1">
              <a:solidFill>
                <a:schemeClr val="bg2"/>
              </a:solidFill>
            </a:endParaRPr>
          </a:p>
        </p:txBody>
      </p:sp>
      <p:sp>
        <p:nvSpPr>
          <p:cNvPr id="13" name="Rectangle: Rounded Corners 12"/>
          <p:cNvSpPr/>
          <p:nvPr/>
        </p:nvSpPr>
        <p:spPr>
          <a:xfrm>
            <a:off x="2970107" y="5759846"/>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CustomList</a:t>
            </a:r>
          </a:p>
        </p:txBody>
      </p:sp>
      <p:sp>
        <p:nvSpPr>
          <p:cNvPr id="10" name="Arrow: Right 29"/>
          <p:cNvSpPr/>
          <p:nvPr/>
        </p:nvSpPr>
        <p:spPr>
          <a:xfrm rot="16200000">
            <a:off x="5528250" y="5249161"/>
            <a:ext cx="661007" cy="1920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9744436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53D68D09-AB00-4283-A820-C9D6E5B5FEE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a:t>
            </a:r>
            <a:r>
              <a:rPr lang="en-GB" dirty="0"/>
              <a:t>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1600200" y="2436905"/>
            <a:ext cx="4436906" cy="320079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  Monitor monitor;</a:t>
            </a:r>
          </a:p>
          <a:p>
            <a:r>
              <a:rPr lang="en-US" dirty="0"/>
              <a:t>  Touchpad touchpad;</a:t>
            </a:r>
          </a:p>
          <a:p>
            <a:r>
              <a:rPr lang="en-US" dirty="0"/>
              <a:t>  Keyboard keyboard;</a:t>
            </a:r>
          </a:p>
          <a:p>
            <a:r>
              <a:rPr lang="en-US" dirty="0"/>
              <a:t>  …</a:t>
            </a:r>
          </a:p>
          <a:p>
            <a:r>
              <a:rPr lang="en-US" dirty="0"/>
              <a:t>}</a:t>
            </a:r>
          </a:p>
        </p:txBody>
      </p:sp>
      <p:sp>
        <p:nvSpPr>
          <p:cNvPr id="20" name="AutoShape 6"/>
          <p:cNvSpPr>
            <a:spLocks noChangeArrowheads="1"/>
          </p:cNvSpPr>
          <p:nvPr/>
        </p:nvSpPr>
        <p:spPr bwMode="auto">
          <a:xfrm>
            <a:off x="3352801" y="4693717"/>
            <a:ext cx="1352561" cy="797957"/>
          </a:xfrm>
          <a:prstGeom prst="wedgeRoundRectCallout">
            <a:avLst>
              <a:gd name="adj1" fmla="val -43157"/>
              <a:gd name="adj2" fmla="val -6096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classes</a:t>
            </a:r>
            <a:endParaRPr lang="bg-BG" sz="2400" b="1" dirty="0">
              <a:solidFill>
                <a:schemeClr val="bg2"/>
              </a:solidFill>
              <a:effectLst>
                <a:outerShdw blurRad="38100" dist="38100" dir="2700000" algn="tl">
                  <a:srgbClr val="000000">
                    <a:alpha val="43137"/>
                  </a:srgbClr>
                </a:outerShdw>
              </a:effectLst>
            </a:endParaRPr>
          </a:p>
        </p:txBody>
      </p:sp>
      <p:sp>
        <p:nvSpPr>
          <p:cNvPr id="7" name="Rectangle: Rounded Corners 6"/>
          <p:cNvSpPr/>
          <p:nvPr/>
        </p:nvSpPr>
        <p:spPr>
          <a:xfrm>
            <a:off x="6690266" y="2133600"/>
            <a:ext cx="4815935" cy="4114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Monitor</a:t>
            </a:r>
            <a:endParaRPr lang="en-US" sz="2800" b="1" dirty="0">
              <a:solidFill>
                <a:schemeClr val="bg2"/>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Touchpad</a:t>
            </a:r>
            <a:endParaRPr lang="en-US" sz="2800" b="1" dirty="0">
              <a:solidFill>
                <a:schemeClr val="bg2"/>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Keyboard</a:t>
            </a:r>
            <a:endParaRPr lang="en-US" sz="2800" b="1" dirty="0">
              <a:solidFill>
                <a:schemeClr val="bg2"/>
              </a:solidFill>
            </a:endParaRPr>
          </a:p>
        </p:txBody>
      </p:sp>
    </p:spTree>
    <p:extLst>
      <p:ext uri="{BB962C8B-B14F-4D97-AF65-F5344CB8AC3E}">
        <p14:creationId xmlns:p14="http://schemas.microsoft.com/office/powerpoint/2010/main" val="240192380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371000" y="1494000"/>
            <a:ext cx="5130000" cy="47691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a:t>
            </a:r>
          </a:p>
          <a:p>
            <a:r>
              <a:rPr lang="en-US" dirty="0"/>
              <a:t>  Monitor monitor;</a:t>
            </a:r>
          </a:p>
          <a:p>
            <a:r>
              <a:rPr lang="en-US" dirty="0"/>
              <a:t>  void IncrBrightness()</a:t>
            </a:r>
          </a:p>
          <a:p>
            <a:r>
              <a:rPr lang="en-US" dirty="0"/>
              <a:t>    monitor.Brighten();</a:t>
            </a:r>
          </a:p>
          <a:p>
            <a:r>
              <a:rPr lang="en-US" dirty="0"/>
              <a:t>  </a:t>
            </a:r>
          </a:p>
          <a:p>
            <a:r>
              <a:rPr lang="en-US" dirty="0"/>
              <a:t>  void DecrBrightness()</a:t>
            </a:r>
          </a:p>
          <a:p>
            <a:r>
              <a:rPr lang="en-US" dirty="0"/>
              <a:t>    </a:t>
            </a:r>
            <a:r>
              <a:rPr lang="en-US" noProof="1"/>
              <a:t>monitor.Dim();</a:t>
            </a:r>
          </a:p>
          <a:p>
            <a:r>
              <a:rPr lang="en-US" dirty="0"/>
              <a:t>}</a:t>
            </a:r>
          </a:p>
        </p:txBody>
      </p:sp>
      <p:grpSp>
        <p:nvGrpSpPr>
          <p:cNvPr id="5" name="Group 4"/>
          <p:cNvGrpSpPr/>
          <p:nvPr/>
        </p:nvGrpSpPr>
        <p:grpSpPr>
          <a:xfrm>
            <a:off x="6934201"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r>
                <a:rPr lang="en-GB" sz="3200" b="1" noProof="1">
                  <a:solidFill>
                    <a:schemeClr val="bg2"/>
                  </a:solidFill>
                </a:rPr>
                <a:t>increaseBrightness</a:t>
              </a:r>
              <a:r>
                <a:rPr lang="en-GB" sz="3200" b="1" dirty="0">
                  <a:solidFill>
                    <a:schemeClr val="bg2"/>
                  </a:solidFill>
                </a:rPr>
                <a:t>()</a:t>
              </a:r>
            </a:p>
            <a:p>
              <a:pPr algn="ctr"/>
              <a:r>
                <a:rPr lang="en-GB" sz="3200" b="1" noProof="1">
                  <a:solidFill>
                    <a:schemeClr val="bg2"/>
                  </a:solidFill>
                </a:rPr>
                <a:t>decreaseBrightness</a:t>
              </a:r>
              <a:r>
                <a:rPr lang="en-GB" sz="3200" b="1" dirty="0">
                  <a:solidFill>
                    <a:schemeClr val="bg2"/>
                  </a:solidFill>
                </a:rPr>
                <a:t>()</a:t>
              </a:r>
            </a:p>
          </p:txBody>
        </p:sp>
        <p:sp>
          <p:nvSpPr>
            <p:cNvPr id="8" name="Rectangle: Rounded Corners 7"/>
            <p:cNvSpPr/>
            <p:nvPr/>
          </p:nvSpPr>
          <p:spPr>
            <a:xfrm>
              <a:off x="7189666" y="2824042"/>
              <a:ext cx="4302299" cy="64015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Monitor</a:t>
              </a:r>
              <a:endParaRPr lang="en-US" sz="2800" b="1" dirty="0">
                <a:solidFill>
                  <a:schemeClr val="bg2"/>
                </a:solidFill>
              </a:endParaRPr>
            </a:p>
          </p:txBody>
        </p:sp>
      </p:grpSp>
      <p:sp>
        <p:nvSpPr>
          <p:cNvPr id="10" name="Slide Number">
            <a:extLst>
              <a:ext uri="{FF2B5EF4-FFF2-40B4-BE49-F238E27FC236}">
                <a16:creationId xmlns:a16="http://schemas.microsoft.com/office/drawing/2014/main" id="{F42920FF-8045-4B48-82E8-58B43AA3AF1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311397742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AAE17101-419C-471C-A0A8-F7C1391050A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3" name="Content Placeholder 2"/>
          <p:cNvSpPr>
            <a:spLocks noGrp="1"/>
          </p:cNvSpPr>
          <p:nvPr>
            <p:ph type="body" sz="quarter" idx="10"/>
          </p:nvPr>
        </p:nvSpPr>
        <p:spPr>
          <a:xfrm>
            <a:off x="191941" y="1196125"/>
            <a:ext cx="11815018" cy="1383874"/>
          </a:xfrm>
          <a:prstGeom prst="rect">
            <a:avLst/>
          </a:prstGeom>
        </p:spPr>
        <p:txBody>
          <a:bodyPr>
            <a:normAutofit/>
          </a:bodyPr>
          <a:lstStyle/>
          <a:p>
            <a:pPr>
              <a:lnSpc>
                <a:spcPct val="100000"/>
              </a:lnSpc>
            </a:pPr>
            <a:r>
              <a:rPr lang="en-US" dirty="0"/>
              <a:t>Create a simple </a:t>
            </a:r>
            <a:r>
              <a:rPr lang="en-US" b="1" dirty="0">
                <a:solidFill>
                  <a:schemeClr val="bg1"/>
                </a:solidFill>
              </a:rPr>
              <a:t>StackOfStrings</a:t>
            </a:r>
            <a:r>
              <a:rPr lang="en-US" dirty="0"/>
              <a:t> class which </a:t>
            </a:r>
            <a:r>
              <a:rPr lang="en-US" b="1" dirty="0">
                <a:solidFill>
                  <a:schemeClr val="bg1"/>
                </a:solidFill>
              </a:rPr>
              <a:t>inherits </a:t>
            </a:r>
            <a:r>
              <a:rPr lang="en-US" dirty="0"/>
              <a:t>the </a:t>
            </a:r>
            <a:br>
              <a:rPr lang="en-US" dirty="0"/>
            </a:br>
            <a:r>
              <a:rPr lang="en-US" dirty="0"/>
              <a:t>Stack&lt;string&gt;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grpSp>
        <p:nvGrpSpPr>
          <p:cNvPr id="6" name="Group 5"/>
          <p:cNvGrpSpPr/>
          <p:nvPr/>
        </p:nvGrpSpPr>
        <p:grpSpPr>
          <a:xfrm>
            <a:off x="2209800" y="2954352"/>
            <a:ext cx="5029201" cy="1693849"/>
            <a:chOff x="-307406" y="1907448"/>
            <a:chExt cx="3132342" cy="1693849"/>
          </a:xfrm>
          <a:solidFill>
            <a:schemeClr val="tx1">
              <a:lumMod val="40000"/>
              <a:lumOff val="60000"/>
              <a:alpha val="19000"/>
            </a:schemeClr>
          </a:solidFill>
        </p:grpSpPr>
        <p:sp>
          <p:nvSpPr>
            <p:cNvPr id="8" name="Rectangle 3"/>
            <p:cNvSpPr>
              <a:spLocks noChangeArrowheads="1"/>
            </p:cNvSpPr>
            <p:nvPr/>
          </p:nvSpPr>
          <p:spPr bwMode="auto">
            <a:xfrm>
              <a:off x="-306388" y="1907448"/>
              <a:ext cx="3131324"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StackOfStrings</a:t>
              </a:r>
            </a:p>
          </p:txBody>
        </p:sp>
        <p:sp>
          <p:nvSpPr>
            <p:cNvPr id="10" name="Rectangle 4"/>
            <p:cNvSpPr>
              <a:spLocks noChangeArrowheads="1"/>
            </p:cNvSpPr>
            <p:nvPr/>
          </p:nvSpPr>
          <p:spPr bwMode="auto">
            <a:xfrm>
              <a:off x="-307406" y="2491277"/>
              <a:ext cx="3132342"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+IsEmpty(): Boolean</a:t>
              </a:r>
            </a:p>
            <a:p>
              <a:pPr defTabSz="1218438" latinLnBrk="1">
                <a:spcBef>
                  <a:spcPts val="600"/>
                </a:spcBef>
                <a:spcAft>
                  <a:spcPts val="600"/>
                </a:spcAft>
              </a:pPr>
              <a:r>
                <a:rPr lang="en-US" sz="2397" b="1" noProof="1">
                  <a:latin typeface="Consolas" pitchFamily="49" charset="0"/>
                  <a:cs typeface="Consolas" pitchFamily="49" charset="0"/>
                </a:rPr>
                <a:t>+AddRange(): void</a:t>
              </a:r>
            </a:p>
          </p:txBody>
        </p:sp>
      </p:grpSp>
      <p:pic>
        <p:nvPicPr>
          <p:cNvPr id="1026" name="Picture 2" descr="Image result for sta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2209800"/>
            <a:ext cx="2452128" cy="3714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4"/>
              </a:rPr>
              <a:t>https://judge.softuni.bg/Contests/1499/Inheritance-Lab</a:t>
            </a:r>
            <a:endParaRPr lang="en-US" dirty="0"/>
          </a:p>
        </p:txBody>
      </p:sp>
    </p:spTree>
    <p:extLst>
      <p:ext uri="{BB962C8B-B14F-4D97-AF65-F5344CB8AC3E}">
        <p14:creationId xmlns:p14="http://schemas.microsoft.com/office/powerpoint/2010/main" val="3782252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p>
        </p:txBody>
      </p:sp>
      <p:sp>
        <p:nvSpPr>
          <p:cNvPr id="11" name="Text Placeholder 5"/>
          <p:cNvSpPr txBox="1">
            <a:spLocks/>
          </p:cNvSpPr>
          <p:nvPr/>
        </p:nvSpPr>
        <p:spPr>
          <a:xfrm>
            <a:off x="990600" y="1477425"/>
            <a:ext cx="10210800" cy="476916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StackOfStrings </a:t>
            </a:r>
            <a:r>
              <a:rPr lang="bg-BG" dirty="0"/>
              <a:t>: </a:t>
            </a:r>
            <a:r>
              <a:rPr lang="en-US" dirty="0"/>
              <a:t>Stack&lt;string&gt; {</a:t>
            </a:r>
          </a:p>
          <a:p>
            <a:r>
              <a:rPr lang="en-US" dirty="0"/>
              <a:t>  public bool </a:t>
            </a:r>
            <a:r>
              <a:rPr lang="en-US" noProof="1"/>
              <a:t>IsEmpty() {</a:t>
            </a:r>
          </a:p>
          <a:p>
            <a:r>
              <a:rPr lang="en-US" dirty="0"/>
              <a:t>    return </a:t>
            </a:r>
            <a:r>
              <a:rPr lang="en-US" noProof="1"/>
              <a:t>this.Count == 0;</a:t>
            </a:r>
            <a:endParaRPr lang="bg-BG" noProof="1"/>
          </a:p>
          <a:p>
            <a:r>
              <a:rPr lang="bg-BG" dirty="0"/>
              <a:t>  </a:t>
            </a:r>
            <a:r>
              <a:rPr lang="en-US" dirty="0"/>
              <a:t>}</a:t>
            </a:r>
          </a:p>
          <a:p>
            <a:r>
              <a:rPr lang="en-US" dirty="0"/>
              <a:t>  public </a:t>
            </a:r>
            <a:r>
              <a:rPr lang="en-US" noProof="1"/>
              <a:t>void AddRange(IEnumerable&lt;string&gt; </a:t>
            </a:r>
            <a:r>
              <a:rPr lang="en-US" dirty="0"/>
              <a:t>collection) {</a:t>
            </a:r>
          </a:p>
          <a:p>
            <a:r>
              <a:rPr lang="en-US" dirty="0"/>
              <a:t>    </a:t>
            </a:r>
            <a:r>
              <a:rPr lang="en-US" noProof="1"/>
              <a:t>foreach (var element in collection)</a:t>
            </a:r>
          </a:p>
          <a:p>
            <a:r>
              <a:rPr lang="en-US" noProof="1"/>
              <a:t>      this.Push(element);</a:t>
            </a:r>
          </a:p>
          <a:p>
            <a:r>
              <a:rPr lang="en-US" dirty="0"/>
              <a:t>  }</a:t>
            </a:r>
          </a:p>
          <a:p>
            <a:r>
              <a:rPr lang="en-US" dirty="0"/>
              <a:t>}</a:t>
            </a:r>
          </a:p>
        </p:txBody>
      </p:sp>
      <p:sp>
        <p:nvSpPr>
          <p:cNvPr id="8" name="TextBox 6">
            <a:extLst>
              <a:ext uri="{FF2B5EF4-FFF2-40B4-BE49-F238E27FC236}">
                <a16:creationId xmlns:a16="http://schemas.microsoft.com/office/drawing/2014/main"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7" name="Slide Number">
            <a:extLst>
              <a:ext uri="{FF2B5EF4-FFF2-40B4-BE49-F238E27FC236}">
                <a16:creationId xmlns:a16="http://schemas.microsoft.com/office/drawing/2014/main" id="{F7B7DA09-1638-4F68-A4D5-A4B8AE30ED0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35</a:t>
            </a:fld>
            <a:endParaRPr lang="en-US" dirty="0"/>
          </a:p>
        </p:txBody>
      </p:sp>
    </p:spTree>
    <p:extLst>
      <p:ext uri="{BB962C8B-B14F-4D97-AF65-F5344CB8AC3E}">
        <p14:creationId xmlns:p14="http://schemas.microsoft.com/office/powerpoint/2010/main" val="2990294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8D0F8FE9-C713-446A-B53D-4E4061D9C66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8"/>
            <a:ext cx="8156700" cy="4996321"/>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lumMod val="60000"/>
                    <a:lumOff val="40000"/>
                  </a:schemeClr>
                </a:solidFill>
              </a:rPr>
              <a:t>code reuse</a:t>
            </a:r>
          </a:p>
          <a:p>
            <a:pPr>
              <a:lnSpc>
                <a:spcPct val="100000"/>
              </a:lnSpc>
              <a:buClr>
                <a:schemeClr val="bg2"/>
              </a:buClr>
            </a:pPr>
            <a:r>
              <a:rPr lang="en-US" sz="3600" b="1" dirty="0">
                <a:solidFill>
                  <a:schemeClr val="bg1">
                    <a:lumMod val="60000"/>
                    <a:lumOff val="40000"/>
                  </a:schemeClr>
                </a:solidFill>
              </a:rPr>
              <a:t>Subclass inherits </a:t>
            </a:r>
            <a:r>
              <a:rPr lang="en-US" sz="3600" dirty="0">
                <a:solidFill>
                  <a:schemeClr val="bg2"/>
                </a:solidFill>
              </a:rPr>
              <a:t>members from</a:t>
            </a:r>
            <a:br>
              <a:rPr lang="en-US" sz="3600" dirty="0">
                <a:solidFill>
                  <a:schemeClr val="bg2"/>
                </a:solidFill>
              </a:rPr>
            </a:br>
            <a:r>
              <a:rPr lang="en-US" sz="3600" b="1" dirty="0">
                <a:solidFill>
                  <a:schemeClr val="bg1">
                    <a:lumMod val="60000"/>
                    <a:lumOff val="40000"/>
                  </a:schemeClr>
                </a:solidFill>
              </a:rPr>
              <a:t>Superclass</a:t>
            </a:r>
            <a:r>
              <a:rPr lang="en-US" sz="3600" dirty="0">
                <a:solidFill>
                  <a:schemeClr val="bg2"/>
                </a:solidFill>
              </a:rPr>
              <a:t> and can </a:t>
            </a:r>
            <a:r>
              <a:rPr lang="en-US" sz="3600" b="1" dirty="0">
                <a:solidFill>
                  <a:schemeClr val="bg1">
                    <a:lumMod val="60000"/>
                    <a:lumOff val="40000"/>
                  </a:schemeClr>
                </a:solidFill>
              </a:rPr>
              <a:t>override</a:t>
            </a:r>
            <a:r>
              <a:rPr lang="en-US" sz="3600" dirty="0">
                <a:solidFill>
                  <a:schemeClr val="bg2"/>
                </a:solidFill>
              </a:rPr>
              <a:t> methods</a:t>
            </a:r>
            <a:endParaRPr lang="en-US" sz="3600" b="1" dirty="0">
              <a:solidFill>
                <a:schemeClr val="bg1"/>
              </a:solidFill>
            </a:endParaRPr>
          </a:p>
          <a:p>
            <a:pPr>
              <a:lnSpc>
                <a:spcPct val="100000"/>
              </a:lnSpc>
            </a:pPr>
            <a:r>
              <a:rPr lang="en-US" sz="3600" dirty="0">
                <a:solidFill>
                  <a:schemeClr val="bg2"/>
                </a:solidFill>
              </a:rPr>
              <a:t>Look for classes with the </a:t>
            </a:r>
            <a:r>
              <a:rPr lang="en-US" sz="3600" b="1" dirty="0">
                <a:solidFill>
                  <a:schemeClr val="bg1">
                    <a:lumMod val="60000"/>
                    <a:lumOff val="40000"/>
                  </a:schemeClr>
                </a:solidFill>
              </a:rPr>
              <a:t>same role</a:t>
            </a:r>
          </a:p>
          <a:p>
            <a:pPr>
              <a:lnSpc>
                <a:spcPct val="100000"/>
              </a:lnSpc>
            </a:pPr>
            <a:r>
              <a:rPr lang="en-US" sz="3600" dirty="0">
                <a:solidFill>
                  <a:schemeClr val="bg2"/>
                </a:solidFill>
              </a:rPr>
              <a:t>Look for </a:t>
            </a:r>
            <a:r>
              <a:rPr lang="en-US" sz="3600" b="1" dirty="0">
                <a:solidFill>
                  <a:schemeClr val="bg1">
                    <a:lumMod val="60000"/>
                    <a:lumOff val="40000"/>
                  </a:schemeClr>
                </a:solidFill>
              </a:rPr>
              <a:t>IS-A</a:t>
            </a:r>
            <a:r>
              <a:rPr lang="en-US" sz="3600" dirty="0">
                <a:solidFill>
                  <a:schemeClr val="bg2"/>
                </a:solidFill>
              </a:rPr>
              <a:t> and </a:t>
            </a:r>
            <a:r>
              <a:rPr lang="en-US" sz="3600" b="1" dirty="0">
                <a:solidFill>
                  <a:schemeClr val="bg1">
                    <a:lumMod val="60000"/>
                    <a:lumOff val="40000"/>
                  </a:schemeClr>
                </a:solidFill>
              </a:rPr>
              <a:t>IS-A-SUBSTITUTE</a:t>
            </a:r>
            <a:endParaRPr lang="en-US" sz="3600" dirty="0">
              <a:solidFill>
                <a:schemeClr val="bg1">
                  <a:lumMod val="60000"/>
                  <a:lumOff val="40000"/>
                </a:schemeClr>
              </a:solidFill>
            </a:endParaRPr>
          </a:p>
          <a:p>
            <a:pPr>
              <a:lnSpc>
                <a:spcPct val="100000"/>
              </a:lnSpc>
            </a:pPr>
            <a:r>
              <a:rPr lang="en-US" sz="3600" dirty="0">
                <a:solidFill>
                  <a:schemeClr val="bg2"/>
                </a:solidFill>
              </a:rPr>
              <a:t>Consider </a:t>
            </a:r>
            <a:r>
              <a:rPr lang="en-US" sz="3600" b="1" dirty="0">
                <a:solidFill>
                  <a:schemeClr val="bg1">
                    <a:lumMod val="60000"/>
                    <a:lumOff val="40000"/>
                  </a:schemeClr>
                </a:solidFill>
              </a:rPr>
              <a:t>Composition</a:t>
            </a:r>
            <a:r>
              <a:rPr lang="en-US" sz="3600" b="1" dirty="0">
                <a:solidFill>
                  <a:schemeClr val="bg1"/>
                </a:solidFill>
              </a:rPr>
              <a:t> </a:t>
            </a:r>
            <a:r>
              <a:rPr lang="en-US" sz="3600" dirty="0">
                <a:solidFill>
                  <a:schemeClr val="bg2"/>
                </a:solidFill>
              </a:rPr>
              <a:t>and </a:t>
            </a:r>
            <a:r>
              <a:rPr lang="en-US" sz="3600" b="1" dirty="0">
                <a:solidFill>
                  <a:schemeClr val="bg1">
                    <a:lumMod val="60000"/>
                    <a:lumOff val="40000"/>
                  </a:schemeClr>
                </a:solidFill>
              </a:rPr>
              <a:t>Delegation</a:t>
            </a:r>
            <a:endParaRPr lang="en-US" sz="3600" dirty="0">
              <a:solidFill>
                <a:schemeClr val="bg1">
                  <a:lumMod val="60000"/>
                  <a:lumOff val="40000"/>
                </a:schemeClr>
              </a:solidFill>
            </a:endParaRPr>
          </a:p>
        </p:txBody>
      </p:sp>
    </p:spTree>
    <p:extLst>
      <p:ext uri="{BB962C8B-B14F-4D97-AF65-F5344CB8AC3E}">
        <p14:creationId xmlns:p14="http://schemas.microsoft.com/office/powerpoint/2010/main" val="20475199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58018513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3EE287F-C028-4FC3-A8A0-D4983AEF53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386651044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21350E02-B38F-4AB1-9D00-1DBE2FF7EBA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06719733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439" y="1447800"/>
            <a:ext cx="2565126" cy="92333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3439" y="2743200"/>
            <a:ext cx="1143000" cy="1143000"/>
          </a:xfrm>
          <a:prstGeom prst="rect">
            <a:avLst/>
          </a:prstGeom>
        </p:spPr>
      </p:pic>
      <p:cxnSp>
        <p:nvCxnSpPr>
          <p:cNvPr id="11" name="Straight Connector 10"/>
          <p:cNvCxnSpPr>
            <a:endCxn id="6" idx="0"/>
          </p:cNvCxnSpPr>
          <p:nvPr/>
        </p:nvCxnSpPr>
        <p:spPr>
          <a:xfrm flipH="1">
            <a:off x="5384940"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6381753"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4614" y="2819402"/>
            <a:ext cx="1066799" cy="1066799"/>
          </a:xfrm>
          <a:prstGeom prst="rect">
            <a:avLst/>
          </a:prstGeom>
        </p:spPr>
      </p:pic>
      <p:sp>
        <p:nvSpPr>
          <p:cNvPr id="9" name="Subtitle 8">
            <a:extLst>
              <a:ext uri="{FF2B5EF4-FFF2-40B4-BE49-F238E27FC236}">
                <a16:creationId xmlns:a16="http://schemas.microsoft.com/office/drawing/2014/main" id="{3A2D6FCF-021B-475C-8FD1-AE9A658E4FCD}"/>
              </a:ext>
            </a:extLst>
          </p:cNvPr>
          <p:cNvSpPr>
            <a:spLocks noGrp="1"/>
          </p:cNvSpPr>
          <p:nvPr>
            <p:ph type="subTitle" sz="quarter" idx="11"/>
          </p:nvPr>
        </p:nvSpPr>
        <p:spPr/>
        <p:txBody>
          <a:bodyPr/>
          <a:lstStyle/>
          <a:p>
            <a:r>
              <a:rPr lang="en-US" dirty="0"/>
              <a:t>Extending Classes</a:t>
            </a:r>
          </a:p>
        </p:txBody>
      </p:sp>
      <p:sp>
        <p:nvSpPr>
          <p:cNvPr id="7" name="Title 6">
            <a:extLst>
              <a:ext uri="{FF2B5EF4-FFF2-40B4-BE49-F238E27FC236}">
                <a16:creationId xmlns:a16="http://schemas.microsoft.com/office/drawing/2014/main" id="{80D50367-B92C-4E2F-9B82-63F9997B606A}"/>
              </a:ext>
            </a:extLst>
          </p:cNvPr>
          <p:cNvSpPr>
            <a:spLocks noGrp="1"/>
          </p:cNvSpPr>
          <p:nvPr>
            <p:ph type="title" sz="quarter" idx="10"/>
          </p:nvPr>
        </p:nvSpPr>
        <p:spPr/>
        <p:txBody>
          <a:bodyPr/>
          <a:lstStyle/>
          <a:p>
            <a:r>
              <a:rPr lang="en-US" dirty="0"/>
              <a:t>Inheritance</a:t>
            </a:r>
          </a:p>
        </p:txBody>
      </p:sp>
    </p:spTree>
    <p:extLst>
      <p:ext uri="{BB962C8B-B14F-4D97-AF65-F5344CB8AC3E}">
        <p14:creationId xmlns:p14="http://schemas.microsoft.com/office/powerpoint/2010/main" val="261282533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a:xfrm>
            <a:off x="2062766" y="960411"/>
            <a:ext cx="10129234" cy="5546589"/>
          </a:xfrm>
        </p:spPr>
        <p:txBody>
          <a:bodyPr>
            <a:normAutofit/>
          </a:bodyPr>
          <a:lstStyle/>
          <a:p>
            <a:pPr>
              <a:lnSpc>
                <a:spcPct val="110000"/>
              </a:lnSpc>
              <a:buClr>
                <a:schemeClr val="tx1"/>
              </a:buClr>
            </a:pPr>
            <a:r>
              <a:rPr lang="en-US" b="1" dirty="0">
                <a:solidFill>
                  <a:schemeClr val="bg1"/>
                </a:solidFill>
              </a:rPr>
              <a:t>Superclass</a:t>
            </a:r>
            <a:r>
              <a:rPr lang="en-US" dirty="0"/>
              <a:t> - Parent class, Base Class </a:t>
            </a:r>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5415086" y="418943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GB" sz="3200" b="1" noProof="1">
                <a:solidFill>
                  <a:schemeClr val="bg2"/>
                </a:solidFill>
                <a:effectLst>
                  <a:outerShdw blurRad="38100" dist="38100" dir="2700000" algn="tl">
                    <a:srgbClr val="000000">
                      <a:alpha val="43137"/>
                    </a:srgbClr>
                  </a:outerShdw>
                </a:effectLst>
              </a:rPr>
              <a:t>Superclass</a:t>
            </a:r>
            <a:endParaRPr lang="en-GB" sz="2400" b="1" noProof="1">
              <a:solidFill>
                <a:schemeClr val="bg2"/>
              </a:solidFill>
              <a:effectLst>
                <a:outerShdw blurRad="38100" dist="38100" dir="2700000" algn="tl">
                  <a:srgbClr val="000000">
                    <a:alpha val="43137"/>
                  </a:srgbClr>
                </a:outerShdw>
              </a:effectLst>
            </a:endParaRPr>
          </a:p>
        </p:txBody>
      </p:sp>
      <p:sp>
        <p:nvSpPr>
          <p:cNvPr id="6" name="Rectangle: Rounded Corners 5"/>
          <p:cNvSpPr>
            <a:spLocks noChangeArrowheads="1"/>
          </p:cNvSpPr>
          <p:nvPr/>
        </p:nvSpPr>
        <p:spPr bwMode="auto">
          <a:xfrm>
            <a:off x="5415086" y="557409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3200" b="1" noProof="1">
                <a:solidFill>
                  <a:schemeClr val="bg2"/>
                </a:solidFill>
                <a:effectLst>
                  <a:outerShdw blurRad="38100" dist="38100" dir="2700000" algn="tl">
                    <a:srgbClr val="000000">
                      <a:alpha val="43137"/>
                    </a:srgbClr>
                  </a:outerShdw>
                </a:effectLst>
              </a:rPr>
              <a:t>Subclass</a:t>
            </a:r>
          </a:p>
        </p:txBody>
      </p:sp>
      <p:sp>
        <p:nvSpPr>
          <p:cNvPr id="9" name="AutoShape 6"/>
          <p:cNvSpPr>
            <a:spLocks noChangeArrowheads="1"/>
          </p:cNvSpPr>
          <p:nvPr/>
        </p:nvSpPr>
        <p:spPr bwMode="auto">
          <a:xfrm>
            <a:off x="3396000" y="5386811"/>
            <a:ext cx="1482074" cy="510778"/>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526000" y="3789000"/>
            <a:ext cx="1201085" cy="51077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Base</a:t>
            </a:r>
            <a:endParaRPr lang="bg-BG" sz="2400" b="1" dirty="0">
              <a:solidFill>
                <a:schemeClr val="bg2"/>
              </a:solidFill>
              <a:effectLst>
                <a:outerShdw blurRad="38100" dist="38100" dir="2700000" algn="tl">
                  <a:srgbClr val="000000">
                    <a:alpha val="43137"/>
                  </a:srgbClr>
                </a:outerShdw>
              </a:effectLst>
            </a:endParaRPr>
          </a:p>
        </p:txBody>
      </p:sp>
      <p:sp>
        <p:nvSpPr>
          <p:cNvPr id="11" name="Down Arrow 10"/>
          <p:cNvSpPr/>
          <p:nvPr/>
        </p:nvSpPr>
        <p:spPr bwMode="auto">
          <a:xfrm rot="10800000">
            <a:off x="6447682" y="4964500"/>
            <a:ext cx="493854" cy="48171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Slide Number">
            <a:extLst>
              <a:ext uri="{FF2B5EF4-FFF2-40B4-BE49-F238E27FC236}">
                <a16:creationId xmlns:a16="http://schemas.microsoft.com/office/drawing/2014/main" id="{AD47E192-DB42-454B-9CE3-FF532A02BF5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207642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794368"/>
            <a:ext cx="3265165"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Person</a:t>
            </a:r>
          </a:p>
        </p:txBody>
      </p:sp>
      <p:sp>
        <p:nvSpPr>
          <p:cNvPr id="6" name="Rectangle 5"/>
          <p:cNvSpPr>
            <a:spLocks noChangeArrowheads="1"/>
          </p:cNvSpPr>
          <p:nvPr/>
        </p:nvSpPr>
        <p:spPr bwMode="auto">
          <a:xfrm>
            <a:off x="4367136" y="2370630"/>
            <a:ext cx="3265165"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+Name: </a:t>
            </a:r>
            <a:r>
              <a:rPr lang="en-US" sz="2397" b="1" noProof="1">
                <a:latin typeface="Consolas" pitchFamily="49" charset="0"/>
                <a:cs typeface="Consolas" pitchFamily="49" charset="0"/>
              </a:rPr>
              <a:t>s</a:t>
            </a:r>
            <a:r>
              <a:rPr lang="en-GB" sz="2397" b="1" noProof="1">
                <a:latin typeface="Consolas" pitchFamily="49" charset="0"/>
                <a:cs typeface="Consolas" pitchFamily="49" charset="0"/>
              </a:rPr>
              <a:t>tring</a:t>
            </a:r>
          </a:p>
          <a:p>
            <a:pPr defTabSz="1218438" latinLnBrk="1">
              <a:spcBef>
                <a:spcPts val="600"/>
              </a:spcBef>
              <a:spcAft>
                <a:spcPts val="600"/>
              </a:spcAft>
            </a:pPr>
            <a:r>
              <a:rPr lang="en-GB" sz="2397" b="1" noProof="1">
                <a:latin typeface="Consolas" pitchFamily="49" charset="0"/>
                <a:cs typeface="Consolas" pitchFamily="49" charset="0"/>
              </a:rPr>
              <a:t>+Address: string</a:t>
            </a:r>
          </a:p>
        </p:txBody>
      </p:sp>
      <p:grpSp>
        <p:nvGrpSpPr>
          <p:cNvPr id="7" name="Group 6"/>
          <p:cNvGrpSpPr/>
          <p:nvPr/>
        </p:nvGrpSpPr>
        <p:grpSpPr>
          <a:xfrm>
            <a:off x="2244921" y="4540742"/>
            <a:ext cx="3450886" cy="1183258"/>
            <a:chOff x="2243333" y="4359275"/>
            <a:chExt cx="3450886" cy="1183258"/>
          </a:xfrm>
          <a:solidFill>
            <a:schemeClr val="tx1">
              <a:lumMod val="40000"/>
              <a:lumOff val="60000"/>
              <a:alpha val="29000"/>
            </a:schemeClr>
          </a:solidFill>
        </p:grpSpPr>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55412"/>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Company: string</a:t>
              </a:r>
            </a:p>
          </p:txBody>
        </p:sp>
      </p:grpSp>
      <p:grpSp>
        <p:nvGrpSpPr>
          <p:cNvPr id="3" name="Group 2"/>
          <p:cNvGrpSpPr/>
          <p:nvPr/>
        </p:nvGrpSpPr>
        <p:grpSpPr>
          <a:xfrm>
            <a:off x="6430348" y="4535313"/>
            <a:ext cx="3265167" cy="1163384"/>
            <a:chOff x="6399134" y="4368800"/>
            <a:chExt cx="3265167" cy="1163384"/>
          </a:xfrm>
        </p:grpSpPr>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School: string</a:t>
              </a:r>
            </a:p>
          </p:txBody>
        </p:sp>
      </p:grpSp>
      <p:sp>
        <p:nvSpPr>
          <p:cNvPr id="21" name="AutoShape 6"/>
          <p:cNvSpPr>
            <a:spLocks noChangeArrowheads="1"/>
          </p:cNvSpPr>
          <p:nvPr/>
        </p:nvSpPr>
        <p:spPr bwMode="auto">
          <a:xfrm>
            <a:off x="1618913" y="3764788"/>
            <a:ext cx="2137457" cy="51077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2" name="AutoShape 6"/>
          <p:cNvSpPr>
            <a:spLocks noChangeArrowheads="1"/>
          </p:cNvSpPr>
          <p:nvPr/>
        </p:nvSpPr>
        <p:spPr bwMode="auto">
          <a:xfrm>
            <a:off x="7848600" y="3717360"/>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3" name="AutoShape 6"/>
          <p:cNvSpPr>
            <a:spLocks noChangeArrowheads="1"/>
          </p:cNvSpPr>
          <p:nvPr/>
        </p:nvSpPr>
        <p:spPr bwMode="auto">
          <a:xfrm>
            <a:off x="2438400" y="1476867"/>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a:t>
            </a:r>
            <a:endParaRPr lang="bg-BG" sz="2400" b="1" dirty="0">
              <a:solidFill>
                <a:schemeClr val="bg2"/>
              </a:solidFill>
              <a:effectLst>
                <a:outerShdw blurRad="38100" dist="38100" dir="2700000" algn="tl">
                  <a:srgbClr val="000000">
                    <a:alpha val="43137"/>
                  </a:srgbClr>
                </a:outerShdw>
              </a:effectLst>
            </a:endParaRPr>
          </a:p>
        </p:txBody>
      </p:sp>
      <p:sp>
        <p:nvSpPr>
          <p:cNvPr id="25" name="Down Arrow 24"/>
          <p:cNvSpPr/>
          <p:nvPr/>
        </p:nvSpPr>
        <p:spPr bwMode="auto">
          <a:xfrm rot="10800000">
            <a:off x="4648743" y="3820374"/>
            <a:ext cx="589971" cy="56605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Down Arrow 14"/>
          <p:cNvSpPr/>
          <p:nvPr/>
        </p:nvSpPr>
        <p:spPr bwMode="auto">
          <a:xfrm rot="10800000">
            <a:off x="6858001" y="3820374"/>
            <a:ext cx="589971" cy="56605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a16="http://schemas.microsoft.com/office/drawing/2014/main" id="{5A3DF783-6BEC-4D8D-BCD7-5F4EB1D5F74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89231292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838701" y="1143000"/>
            <a:ext cx="2514600" cy="2514600"/>
          </a:xfrm>
          <a:prstGeom prst="rect">
            <a:avLst/>
          </a:prstGeom>
        </p:spPr>
      </p:pic>
      <p:sp>
        <p:nvSpPr>
          <p:cNvPr id="4" name="Title 3">
            <a:extLst>
              <a:ext uri="{FF2B5EF4-FFF2-40B4-BE49-F238E27FC236}">
                <a16:creationId xmlns:a16="http://schemas.microsoft.com/office/drawing/2014/main" id="{AA545837-B320-414D-A1F9-A999F6E52CDC}"/>
              </a:ext>
            </a:extLst>
          </p:cNvPr>
          <p:cNvSpPr>
            <a:spLocks noGrp="1"/>
          </p:cNvSpPr>
          <p:nvPr>
            <p:ph type="title" sz="quarter" idx="10"/>
          </p:nvPr>
        </p:nvSpPr>
        <p:spPr/>
        <p:txBody>
          <a:bodyPr/>
          <a:lstStyle/>
          <a:p>
            <a:r>
              <a:rPr lang="en-US"/>
              <a:t>Class Hierarchies</a:t>
            </a:r>
          </a:p>
        </p:txBody>
      </p:sp>
    </p:spTree>
    <p:extLst>
      <p:ext uri="{BB962C8B-B14F-4D97-AF65-F5344CB8AC3E}">
        <p14:creationId xmlns:p14="http://schemas.microsoft.com/office/powerpoint/2010/main" val="266245512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a16="http://schemas.microsoft.com/office/drawing/2014/main" id="{6F29EF02-2ACF-4CEF-B29E-2DE61C2247B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621141" y="2438401"/>
            <a:ext cx="308529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Game</a:t>
            </a:r>
          </a:p>
        </p:txBody>
      </p:sp>
      <p:sp>
        <p:nvSpPr>
          <p:cNvPr id="2059" name="Text Box 17"/>
          <p:cNvSpPr txBox="1">
            <a:spLocks noChangeArrowheads="1"/>
          </p:cNvSpPr>
          <p:nvPr/>
        </p:nvSpPr>
        <p:spPr bwMode="auto">
          <a:xfrm>
            <a:off x="6665307" y="3566761"/>
            <a:ext cx="378361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MultiplePlayerGame</a:t>
            </a:r>
          </a:p>
        </p:txBody>
      </p:sp>
      <p:sp>
        <p:nvSpPr>
          <p:cNvPr id="2060" name="Text Box 18"/>
          <p:cNvSpPr txBox="1">
            <a:spLocks noChangeArrowheads="1"/>
          </p:cNvSpPr>
          <p:nvPr/>
        </p:nvSpPr>
        <p:spPr bwMode="auto">
          <a:xfrm>
            <a:off x="6589126"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BoardGame</a:t>
            </a:r>
          </a:p>
        </p:txBody>
      </p:sp>
      <p:sp>
        <p:nvSpPr>
          <p:cNvPr id="2061" name="Text Box 19"/>
          <p:cNvSpPr txBox="1">
            <a:spLocks noChangeArrowheads="1"/>
          </p:cNvSpPr>
          <p:nvPr/>
        </p:nvSpPr>
        <p:spPr bwMode="auto">
          <a:xfrm>
            <a:off x="5674964" y="5816339"/>
            <a:ext cx="182832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Chess</a:t>
            </a:r>
          </a:p>
        </p:txBody>
      </p:sp>
      <p:sp>
        <p:nvSpPr>
          <p:cNvPr id="2062" name="Text Box 20"/>
          <p:cNvSpPr txBox="1">
            <a:spLocks noChangeArrowheads="1"/>
          </p:cNvSpPr>
          <p:nvPr/>
        </p:nvSpPr>
        <p:spPr bwMode="auto">
          <a:xfrm>
            <a:off x="7808009" y="5812768"/>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Backgammon</a:t>
            </a:r>
          </a:p>
        </p:txBody>
      </p:sp>
      <p:sp>
        <p:nvSpPr>
          <p:cNvPr id="2063" name="Text Box 21"/>
          <p:cNvSpPr txBox="1">
            <a:spLocks noChangeArrowheads="1"/>
          </p:cNvSpPr>
          <p:nvPr/>
        </p:nvSpPr>
        <p:spPr bwMode="auto">
          <a:xfrm>
            <a:off x="2221465" y="3566761"/>
            <a:ext cx="3351927"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SinglePlayerGame</a:t>
            </a:r>
          </a:p>
        </p:txBody>
      </p:sp>
      <p:sp>
        <p:nvSpPr>
          <p:cNvPr id="40" name="Text Box 18"/>
          <p:cNvSpPr txBox="1">
            <a:spLocks noChangeArrowheads="1"/>
          </p:cNvSpPr>
          <p:nvPr/>
        </p:nvSpPr>
        <p:spPr bwMode="auto">
          <a:xfrm>
            <a:off x="1307302" y="4680838"/>
            <a:ext cx="2336192"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Minesweeper</a:t>
            </a:r>
          </a:p>
        </p:txBody>
      </p:sp>
      <p:sp>
        <p:nvSpPr>
          <p:cNvPr id="41" name="Text Box 18"/>
          <p:cNvSpPr txBox="1">
            <a:spLocks noChangeArrowheads="1"/>
          </p:cNvSpPr>
          <p:nvPr/>
        </p:nvSpPr>
        <p:spPr bwMode="auto">
          <a:xfrm>
            <a:off x="4151361"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Solitaire</a:t>
            </a:r>
          </a:p>
        </p:txBody>
      </p:sp>
      <p:sp>
        <p:nvSpPr>
          <p:cNvPr id="34" name="AutoShape 6"/>
          <p:cNvSpPr>
            <a:spLocks noChangeArrowheads="1"/>
          </p:cNvSpPr>
          <p:nvPr/>
        </p:nvSpPr>
        <p:spPr bwMode="auto">
          <a:xfrm>
            <a:off x="8189121" y="1908962"/>
            <a:ext cx="2585604" cy="1205984"/>
          </a:xfrm>
          <a:prstGeom prst="wedgeRoundRectCallout">
            <a:avLst>
              <a:gd name="adj1" fmla="val -59638"/>
              <a:gd name="adj2" fmla="val -43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holds </a:t>
            </a:r>
            <a:r>
              <a:rPr lang="en-US" sz="2400" b="1" dirty="0">
                <a:solidFill>
                  <a:schemeClr val="bg1">
                    <a:lumMod val="60000"/>
                    <a:lumOff val="40000"/>
                  </a:schemeClr>
                </a:solidFill>
                <a:effectLst>
                  <a:outerShdw blurRad="38100" dist="38100" dir="2700000" algn="tl">
                    <a:srgbClr val="000000">
                      <a:alpha val="43137"/>
                    </a:srgbClr>
                  </a:outerShdw>
                </a:effectLst>
              </a:rPr>
              <a:t>common characteristics</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50" name="Down Arrow 49"/>
          <p:cNvSpPr/>
          <p:nvPr/>
        </p:nvSpPr>
        <p:spPr bwMode="auto">
          <a:xfrm rot="10800000">
            <a:off x="3806055"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Down Arrow 55"/>
          <p:cNvSpPr/>
          <p:nvPr/>
        </p:nvSpPr>
        <p:spPr bwMode="auto">
          <a:xfrm rot="10800000">
            <a:off x="2743201" y="42494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0" name="Down Arrow 59"/>
          <p:cNvSpPr/>
          <p:nvPr/>
        </p:nvSpPr>
        <p:spPr bwMode="auto">
          <a:xfrm rot="10800000">
            <a:off x="4849668"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1" name="Down Arrow 60"/>
          <p:cNvSpPr/>
          <p:nvPr/>
        </p:nvSpPr>
        <p:spPr bwMode="auto">
          <a:xfrm rot="10800000">
            <a:off x="7494987" y="424406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Down Arrow 61"/>
          <p:cNvSpPr/>
          <p:nvPr/>
        </p:nvSpPr>
        <p:spPr bwMode="auto">
          <a:xfrm rot="10800000">
            <a:off x="9501351"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Down Arrow 62"/>
          <p:cNvSpPr/>
          <p:nvPr/>
        </p:nvSpPr>
        <p:spPr bwMode="auto">
          <a:xfrm rot="10800000">
            <a:off x="5040368" y="312820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Down Arrow 63"/>
          <p:cNvSpPr/>
          <p:nvPr/>
        </p:nvSpPr>
        <p:spPr bwMode="auto">
          <a:xfrm rot="10800000">
            <a:off x="7146835"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Down Arrow 64"/>
          <p:cNvSpPr/>
          <p:nvPr/>
        </p:nvSpPr>
        <p:spPr bwMode="auto">
          <a:xfrm rot="10800000">
            <a:off x="6926183" y="538492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Down Arrow 65"/>
          <p:cNvSpPr/>
          <p:nvPr/>
        </p:nvSpPr>
        <p:spPr bwMode="auto">
          <a:xfrm rot="10800000">
            <a:off x="8001001"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985256" y="4710737"/>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3294645" y="5569183"/>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Tree>
    <p:extLst>
      <p:ext uri="{BB962C8B-B14F-4D97-AF65-F5344CB8AC3E}">
        <p14:creationId xmlns:p14="http://schemas.microsoft.com/office/powerpoint/2010/main" val="747476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B2DCF369-F466-4C72-9DD0-0DCFD8B7AD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latin typeface="Consolas" panose="020B0609020204030204" pitchFamily="49" charset="0"/>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7" name="Text Placeholder 5"/>
          <p:cNvSpPr txBox="1">
            <a:spLocks/>
          </p:cNvSpPr>
          <p:nvPr/>
        </p:nvSpPr>
        <p:spPr>
          <a:xfrm>
            <a:off x="748604" y="1899409"/>
            <a:ext cx="571521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US" dirty="0">
                <a:solidFill>
                  <a:schemeClr val="bg1"/>
                </a:solidFill>
              </a:rPr>
              <a:t>Person</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9" name="Rectangle: Rounded Corners 8"/>
          <p:cNvSpPr/>
          <p:nvPr/>
        </p:nvSpPr>
        <p:spPr>
          <a:xfrm>
            <a:off x="7805737" y="241700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Person</a:t>
            </a:r>
            <a:endParaRPr lang="en-US" sz="2800" b="1" dirty="0">
              <a:solidFill>
                <a:schemeClr val="bg2"/>
              </a:solidFill>
            </a:endParaRPr>
          </a:p>
        </p:txBody>
      </p:sp>
      <p:sp>
        <p:nvSpPr>
          <p:cNvPr id="12" name="Rectangle: Rounded Corners 11"/>
          <p:cNvSpPr/>
          <p:nvPr/>
        </p:nvSpPr>
        <p:spPr>
          <a:xfrm>
            <a:off x="92535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Employee</a:t>
            </a:r>
            <a:endParaRPr lang="en-US" sz="2800" b="1" dirty="0">
              <a:solidFill>
                <a:schemeClr val="bg2"/>
              </a:solidFill>
            </a:endParaRPr>
          </a:p>
        </p:txBody>
      </p:sp>
      <p:sp>
        <p:nvSpPr>
          <p:cNvPr id="17" name="AutoShape 6"/>
          <p:cNvSpPr>
            <a:spLocks noChangeArrowheads="1"/>
          </p:cNvSpPr>
          <p:nvPr/>
        </p:nvSpPr>
        <p:spPr bwMode="auto">
          <a:xfrm>
            <a:off x="3886200" y="4757933"/>
            <a:ext cx="2471736" cy="625997"/>
          </a:xfrm>
          <a:prstGeom prst="wedgeRoundRectCallout">
            <a:avLst>
              <a:gd name="adj1" fmla="val 62205"/>
              <a:gd name="adj2" fmla="val -507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Student : Person</a:t>
            </a:r>
            <a:endParaRPr lang="bg-BG" sz="2400" b="1" dirty="0">
              <a:solidFill>
                <a:schemeClr val="bg2"/>
              </a:solidFill>
              <a:effectLst>
                <a:outerShdw blurRad="38100" dist="38100" dir="2700000" algn="tl">
                  <a:srgbClr val="000000">
                    <a:alpha val="43137"/>
                  </a:srgbClr>
                </a:outerShdw>
              </a:effectLst>
            </a:endParaRPr>
          </a:p>
        </p:txBody>
      </p:sp>
      <p:sp>
        <p:nvSpPr>
          <p:cNvPr id="21" name="Rectangle: Rounded Corners 20"/>
          <p:cNvSpPr/>
          <p:nvPr/>
        </p:nvSpPr>
        <p:spPr>
          <a:xfrm>
            <a:off x="62817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Student</a:t>
            </a:r>
            <a:endParaRPr lang="en-US" sz="2800" b="1" dirty="0">
              <a:solidFill>
                <a:schemeClr val="bg2"/>
              </a:solidFill>
            </a:endParaRPr>
          </a:p>
        </p:txBody>
      </p:sp>
      <p:sp>
        <p:nvSpPr>
          <p:cNvPr id="14" name="Arrow: Right 20"/>
          <p:cNvSpPr/>
          <p:nvPr/>
        </p:nvSpPr>
        <p:spPr>
          <a:xfrm rot="19112432">
            <a:off x="7621187" y="3355577"/>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Arrow: Right 20"/>
          <p:cNvSpPr/>
          <p:nvPr/>
        </p:nvSpPr>
        <p:spPr>
          <a:xfrm rot="13513893">
            <a:off x="9500378" y="3375806"/>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189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3771</TotalTime>
  <Words>4206</Words>
  <Application>Microsoft Office PowerPoint</Application>
  <PresentationFormat>Widescreen</PresentationFormat>
  <Paragraphs>591</Paragraphs>
  <Slides>39</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맑은 고딕</vt:lpstr>
      <vt:lpstr>Arial</vt:lpstr>
      <vt:lpstr>Calibri</vt:lpstr>
      <vt:lpstr>Consolas</vt:lpstr>
      <vt:lpstr>Wingdings</vt:lpstr>
      <vt:lpstr>Wingdings 2</vt:lpstr>
      <vt:lpstr>1_SoftUni</vt:lpstr>
      <vt:lpstr>Inheritance</vt:lpstr>
      <vt:lpstr>Table of Contents</vt:lpstr>
      <vt:lpstr>Have a Question?</vt:lpstr>
      <vt:lpstr>Inheritance</vt:lpstr>
      <vt:lpstr>Inheritance</vt:lpstr>
      <vt:lpstr>Inheritance – Example</vt:lpstr>
      <vt:lpstr>Class Hierarchies</vt:lpstr>
      <vt:lpstr>Class Hierarchies</vt:lpstr>
      <vt:lpstr>Inheritance in C#</vt:lpstr>
      <vt:lpstr>Inheritance - Derived Class</vt:lpstr>
      <vt:lpstr>Using Inherited Members</vt:lpstr>
      <vt:lpstr>Reusing Constructors</vt:lpstr>
      <vt:lpstr>Thinking about Inheritance - Extends</vt:lpstr>
      <vt:lpstr>Transitive Relation</vt:lpstr>
      <vt:lpstr>Multiple Inheritance</vt:lpstr>
      <vt:lpstr>Accessing Base Class Members</vt:lpstr>
      <vt:lpstr>Access to Base Class Members</vt:lpstr>
      <vt:lpstr>Problem: Single Inheritance</vt:lpstr>
      <vt:lpstr>Problem: Multiple Inheritance</vt:lpstr>
      <vt:lpstr>Problem: Hierarchical Inheritance</vt:lpstr>
      <vt:lpstr>Reusing Classes</vt:lpstr>
      <vt:lpstr>Inheritance and Access Modifiers</vt:lpstr>
      <vt:lpstr>Shadowing Variables</vt:lpstr>
      <vt:lpstr>Shadowing Variables - Access</vt:lpstr>
      <vt:lpstr>Virtual Methods</vt:lpstr>
      <vt:lpstr>Sealed Modifier</vt:lpstr>
      <vt:lpstr>Inheritance Benefits – Extension</vt:lpstr>
      <vt:lpstr>Problem: Random List</vt:lpstr>
      <vt:lpstr>Solution: Random List</vt:lpstr>
      <vt:lpstr>Types of Class Reuse</vt:lpstr>
      <vt:lpstr>Extension</vt:lpstr>
      <vt:lpstr>Composition</vt:lpstr>
      <vt:lpstr>Delegation</vt:lpstr>
      <vt:lpstr>Problem: Stack of Strings</vt:lpstr>
      <vt:lpstr>Solution: Stack of Strings</vt:lpstr>
      <vt:lpstr>Summary</vt:lpstr>
      <vt:lpstr>Questions?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Inheritance</dc:title>
  <dc:subject>C# OOP  – Practical Training Course @ SoftUni</dc:subject>
  <dc:creator>Software University</dc:creator>
  <cp:keywords>C# OOP; C#; OOP; Software University; SoftUni; programming; coding; software development; education; training; course</cp:keywords>
  <dc:description>© SoftUni – https://about.softuni.bg/
© Software University – https://softuni.bg
Copyrighted document. Unauthorized copy, reproduction or use is not permitted.</dc:description>
  <cp:lastModifiedBy>Kristiqn Ivanov</cp:lastModifiedBy>
  <cp:revision>19</cp:revision>
  <dcterms:created xsi:type="dcterms:W3CDTF">2018-05-23T13:08:44Z</dcterms:created>
  <dcterms:modified xsi:type="dcterms:W3CDTF">2021-05-07T10:23:43Z</dcterms:modified>
  <cp:category>programming;education;software engineering;software development</cp:category>
</cp:coreProperties>
</file>