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401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FE77E05-A042-4457-A484-449D81060231}">
          <p14:sldIdLst>
            <p14:sldId id="256"/>
            <p14:sldId id="257"/>
            <p14:sldId id="258"/>
          </p14:sldIdLst>
        </p14:section>
        <p14:section name="Stack&lt;T&gt;" id="{6AEE4A01-CA6B-4778-9EB7-4122C2AE94AE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Queue&lt;Т&gt;" id="{BBDFFA18-3E1F-4380-BC95-524C53B18E58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Conclusion" id="{54D214DE-765B-41EC-9C56-48BDB1645AC3}">
          <p14:sldIdLst>
            <p14:sldId id="285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72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CC4A2-6347-49B4-A452-C65C9F750B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0089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704698-0A6A-41D3-9A6D-071EA11FD3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49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721B37-E674-4ADC-B86A-729BB8AECF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682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1A7C44-E235-412F-B702-9371EAFD35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180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82DA25-AEE6-4D3A-A400-12F333C6C6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4038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A22C0B-E87B-4631-9C6C-FC9CB03E6B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811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139BDB3-9A9C-4882-A0EA-A54F0991C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3479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C02F47D-6685-4D41-8775-A92A0E1CA4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3260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A440DA-EE8A-426F-9124-960620A52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7927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318DCE-2BAF-47B1-8241-5C32C51E99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836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Stacks and Queues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24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Reverse Strings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41000" y="1387461"/>
            <a:ext cx="10710000" cy="51069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6D031E5-93A1-4B80-8571-901C447488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Stack – 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441180" y="1764291"/>
            <a:ext cx="7309641" cy="38142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3505201"/>
            <a:ext cx="2057400" cy="1036333"/>
          </a:xfrm>
          <a:prstGeom prst="wedgeRoundRectCallout">
            <a:avLst>
              <a:gd name="adj1" fmla="val -75343"/>
              <a:gd name="adj2" fmla="val 225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the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4545220"/>
            <a:ext cx="3028479" cy="394405"/>
          </a:xfrm>
          <a:prstGeom prst="wedgeRoundRectCallout">
            <a:avLst>
              <a:gd name="adj1" fmla="val -62419"/>
              <a:gd name="adj2" fmla="val -6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43659"/>
            <a:ext cx="2209800" cy="720626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Resize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C83F482-46D3-4D4A-8334-81421DAC5E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7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Simple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570537"/>
          </a:xfrm>
        </p:spPr>
        <p:txBody>
          <a:bodyPr/>
          <a:lstStyle/>
          <a:p>
            <a:r>
              <a:rPr lang="en-US" dirty="0"/>
              <a:t>Implement a simple calculator that can evaluate simple </a:t>
            </a:r>
            <a:br>
              <a:rPr lang="bg-BG" dirty="0"/>
            </a:br>
            <a:r>
              <a:rPr lang="en-US" dirty="0"/>
              <a:t>expressions (only addition and subtraction)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61340" y="2534210"/>
            <a:ext cx="43306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+ 5 + 10 – 2 - 1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633951" y="2542390"/>
            <a:ext cx="71843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5774457" y="2655027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169281" y="3327687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2 + 5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770944" y="3321637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5774457" y="3440908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4DD07-430A-4BE3-B884-61368D3EB76A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41E66C-22DD-4D0F-9CD0-61491689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281" y="4115114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</a:t>
            </a:r>
            <a:r>
              <a:rPr lang="bg-BG" sz="3200" b="1" noProof="1">
                <a:latin typeface="Consolas" panose="020B0609020204030204" pitchFamily="49" charset="0"/>
              </a:rPr>
              <a:t>1</a:t>
            </a:r>
            <a:r>
              <a:rPr lang="en-US" sz="3200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B03C3-49C9-48C9-BDBC-3F008E33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944" y="4109064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37">
            <a:extLst>
              <a:ext uri="{FF2B5EF4-FFF2-40B4-BE49-F238E27FC236}">
                <a16:creationId xmlns:a16="http://schemas.microsoft.com/office/drawing/2014/main" id="{0F657685-280A-4E6B-B645-086AF28F29F7}"/>
              </a:ext>
            </a:extLst>
          </p:cNvPr>
          <p:cNvSpPr/>
          <p:nvPr/>
        </p:nvSpPr>
        <p:spPr>
          <a:xfrm>
            <a:off x="5774457" y="4228335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9EE8BE-A604-44FA-8791-100D9279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281" y="4902541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</a:t>
            </a:r>
            <a:r>
              <a:rPr lang="bg-BG" sz="3200" b="1" noProof="1">
                <a:latin typeface="Consolas" panose="020B0609020204030204" pitchFamily="49" charset="0"/>
              </a:rPr>
              <a:t>0</a:t>
            </a:r>
            <a:r>
              <a:rPr lang="en-US" sz="3200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15CD8F-D50A-4CAD-8A5E-2732CC838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944" y="4896491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7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ight Arrow 37">
            <a:extLst>
              <a:ext uri="{FF2B5EF4-FFF2-40B4-BE49-F238E27FC236}">
                <a16:creationId xmlns:a16="http://schemas.microsoft.com/office/drawing/2014/main" id="{0DEBFC8C-B666-4995-B3EC-ABB8E7FA5A97}"/>
              </a:ext>
            </a:extLst>
          </p:cNvPr>
          <p:cNvSpPr/>
          <p:nvPr/>
        </p:nvSpPr>
        <p:spPr>
          <a:xfrm>
            <a:off x="5774457" y="50157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91F6E45A-2B8D-463F-9229-262D3F6E4F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5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Simple Calculator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51000" y="1396455"/>
            <a:ext cx="10840496" cy="5110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50000" tIns="183600" rIns="450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values = input.Split('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Stack&lt;string&gt;(values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stack.Count &gt;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first = int.Parse(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operator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second = int.Parse(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switch for operation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CC377D6-95D0-4300-A54E-D0A38AEB23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2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Simple Calculator (2)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85352" y="1899000"/>
            <a:ext cx="9611248" cy="4248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switch (operator)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+ second).ToString())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- second).ToString())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A35B83-526B-4990-99F2-4598875618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1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Stack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49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200" dirty="0"/>
              <a:t>Calculate the sum in the stack</a:t>
            </a:r>
          </a:p>
          <a:p>
            <a:r>
              <a:rPr lang="en-US" sz="3200" dirty="0"/>
              <a:t>Before that you will receive commands</a:t>
            </a:r>
          </a:p>
          <a:p>
            <a:pPr lvl="1"/>
            <a:r>
              <a:rPr lang="en-US" sz="3000" dirty="0"/>
              <a:t>Add </a:t>
            </a:r>
            <a:r>
              <a:rPr lang="bg-BG" sz="3000" dirty="0"/>
              <a:t>-</a:t>
            </a:r>
            <a:r>
              <a:rPr lang="en-US" sz="3000" dirty="0"/>
              <a:t> adds the two numbers</a:t>
            </a:r>
          </a:p>
          <a:p>
            <a:pPr lvl="1"/>
            <a:r>
              <a:rPr lang="en-US" sz="3000" dirty="0"/>
              <a:t>Remove </a:t>
            </a:r>
            <a:r>
              <a:rPr lang="bg-BG" sz="3000" dirty="0"/>
              <a:t>-</a:t>
            </a:r>
            <a:r>
              <a:rPr lang="en-US" sz="3000" dirty="0"/>
              <a:t> removes count numbers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08105" y="4038598"/>
            <a:ext cx="1678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1 2 3 4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5 6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000" b="1" noProof="1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62860" y="4592597"/>
            <a:ext cx="144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6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487568" y="46732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646DC9-654F-440D-9BE5-4F04C997AC77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096001" y="3853932"/>
            <a:ext cx="20474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3 5 8 4 1 9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19 32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89 22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800" b="1" noProof="1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220200" y="4592597"/>
            <a:ext cx="167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192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444908" y="46732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910569E-B4C1-4924-9817-1D6610299E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Stack Sum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6000" y="1356419"/>
            <a:ext cx="10771187" cy="4771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Console.ReadLine().Split().Select(int.Parse).ToArray();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Stack&lt;int&gt; stack = new Stack&lt;int&gt;(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(commandInfo != "end")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tokens = commandInfo.Split();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command = tokens[0].ToLower();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"add")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Parse the numbers and add them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FB1873-A9A8-44E1-B65F-6050B06AFC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6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Stack Sum (2)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61000" y="1334900"/>
            <a:ext cx="11070000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else if(command == "remove")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var</a:t>
            </a:r>
            <a:r>
              <a:rPr lang="en-US" sz="2600" b="1" dirty="0">
                <a:latin typeface="Consolas" panose="020B0609020204030204" pitchFamily="49" charset="0"/>
              </a:rPr>
              <a:t> countOfRemovedNums = int.Parse(tokens[1]);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if (stack.Count &lt; countOfRemovedNums)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 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for (int i = 0; i &lt; countOfRemovedNums;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  </a:t>
            </a:r>
            <a:r>
              <a:rPr lang="en-US" sz="2600" b="1" dirty="0" err="1">
                <a:latin typeface="Consolas" panose="020B0609020204030204" pitchFamily="49" charset="0"/>
              </a:rPr>
              <a:t>stack.Pop</a:t>
            </a:r>
            <a:r>
              <a:rPr lang="en-US" sz="2600" b="1" dirty="0">
                <a:latin typeface="Consolas" panose="020B0609020204030204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</a:t>
            </a:r>
            <a:r>
              <a:rPr lang="en-US" sz="2600" b="1" dirty="0" err="1">
                <a:latin typeface="Consolas" panose="020B0609020204030204" pitchFamily="49" charset="0"/>
              </a:rPr>
              <a:t>commandInfo</a:t>
            </a:r>
            <a:r>
              <a:rPr lang="en-US" sz="2600" b="1" dirty="0">
                <a:latin typeface="Consolas" panose="020B0609020204030204" pitchFamily="49" charset="0"/>
              </a:rPr>
              <a:t>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var sum = stack.Sum();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Console.WriteLine($"Sum: {sum}");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EB055A-1383-4D47-BA64-34CC742718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2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dirty="0"/>
              <a:t>We are </a:t>
            </a:r>
            <a:r>
              <a:rPr lang="en-US" sz="3600" b="1" dirty="0">
                <a:solidFill>
                  <a:schemeClr val="bg1"/>
                </a:solidFill>
              </a:rPr>
              <a:t>given an arithmetic expression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/>
              <a:t>with brackets (</a:t>
            </a:r>
            <a:r>
              <a:rPr lang="en-US" sz="3600" b="1" dirty="0">
                <a:solidFill>
                  <a:schemeClr val="bg1"/>
                </a:solidFill>
              </a:rPr>
              <a:t>with nesting</a:t>
            </a:r>
            <a:r>
              <a:rPr lang="en-US" sz="3600" dirty="0"/>
              <a:t>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Extract all sub-expressions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in brackets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883" y="3363642"/>
            <a:ext cx="7086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724401"/>
            <a:ext cx="554756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7CDDA6-7C5C-4FE4-A0A1-BD6F30A1C662}"/>
              </a:ext>
            </a:extLst>
          </p:cNvPr>
          <p:cNvSpPr/>
          <p:nvPr/>
        </p:nvSpPr>
        <p:spPr bwMode="auto">
          <a:xfrm>
            <a:off x="5905500" y="4082106"/>
            <a:ext cx="3810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D021A-7E0C-4532-A2B0-3DFF670776AE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17F74C9-385A-4F0D-A7A5-BB6A4E776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368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Matching Brackets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6000" y="1494000"/>
            <a:ext cx="10980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0; i &lt; input.Length;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char ch = input[i];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(ch == '(')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stack.Push(i);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else if (ch == ')')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int startIndex = 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string contents = input.Substring(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         startIndex, i - startIndex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7B52BAE-0788-4691-8F74-B930DC133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227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Stack&lt;T&gt; (LIFO </a:t>
            </a:r>
            <a:r>
              <a:rPr lang="bg-BG" sz="3600" dirty="0"/>
              <a:t>-</a:t>
            </a:r>
            <a:r>
              <a:rPr lang="en-US" sz="3600" dirty="0"/>
              <a:t> last in, first out)</a:t>
            </a:r>
          </a:p>
          <a:p>
            <a:pPr lvl="1"/>
            <a:r>
              <a:rPr lang="en-US" sz="3400" dirty="0"/>
              <a:t>Push(), Pop(), Peek(),</a:t>
            </a:r>
            <a:br>
              <a:rPr lang="en-US" sz="3400" dirty="0"/>
            </a:br>
            <a:r>
              <a:rPr lang="en-US" sz="3400" dirty="0"/>
              <a:t>ToArray(), Contains() and 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Queue&lt;T&gt; (FIFO </a:t>
            </a:r>
            <a:r>
              <a:rPr lang="bg-BG" sz="3600" dirty="0"/>
              <a:t>-</a:t>
            </a:r>
            <a:r>
              <a:rPr lang="en-US" sz="3600" dirty="0"/>
              <a:t> first in, first out) </a:t>
            </a:r>
          </a:p>
          <a:p>
            <a:pPr lvl="1"/>
            <a:r>
              <a:rPr lang="en-US" sz="3400" dirty="0"/>
              <a:t>Enqueue(), Dequeue(), Peek(),</a:t>
            </a:r>
            <a:br>
              <a:rPr lang="bg-BG" sz="3400" dirty="0"/>
            </a:br>
            <a:r>
              <a:rPr lang="en-US" sz="3400" dirty="0" err="1"/>
              <a:t>ToArray</a:t>
            </a:r>
            <a:r>
              <a:rPr lang="en-US" sz="3400" dirty="0"/>
              <a:t>(), Contains() and Count</a:t>
            </a:r>
            <a:endParaRPr lang="en-GB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5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95400"/>
            <a:ext cx="2480170" cy="27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1D21162-6D1A-4745-90EF-66EA70C0AE1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br>
              <a:rPr lang="bg-BG" dirty="0"/>
            </a:br>
            <a:r>
              <a:rPr lang="en-US" dirty="0"/>
              <a:t>Queue&lt;T&gt;</a:t>
            </a:r>
            <a:br>
              <a:rPr lang="bg-BG" dirty="0"/>
            </a:br>
            <a:endParaRPr lang="bg-B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2FD475-0C87-4B31-9D1C-3F5966F367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Overview and Working with Queue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737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Queues</a:t>
            </a:r>
            <a:r>
              <a:rPr lang="en-US" b="1" dirty="0"/>
              <a:t> </a:t>
            </a:r>
            <a:r>
              <a:rPr lang="en-US" dirty="0"/>
              <a:t>provide the </a:t>
            </a:r>
            <a:r>
              <a:rPr lang="en-US" b="1" dirty="0">
                <a:solidFill>
                  <a:schemeClr val="bg1"/>
                </a:solidFill>
              </a:rPr>
              <a:t>following functionality</a:t>
            </a:r>
            <a:r>
              <a:rPr lang="en-US" b="1" dirty="0"/>
              <a:t>: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Adding an element at the end of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Removing the first element from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Getting the first element of the queue </a:t>
            </a:r>
            <a:br>
              <a:rPr lang="en-US" dirty="0"/>
            </a:br>
            <a:r>
              <a:rPr lang="en-US" dirty="0"/>
              <a:t>without removing it</a:t>
            </a:r>
          </a:p>
          <a:p>
            <a:pPr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 – Abstract Data Type</a:t>
            </a:r>
            <a:endParaRPr lang="bg-BG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95600" y="2556383"/>
            <a:ext cx="6417064" cy="697338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5600" y="5712774"/>
            <a:ext cx="6417064" cy="697338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95600" y="3691255"/>
            <a:ext cx="6417064" cy="1217019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Slide Number">
            <a:extLst>
              <a:ext uri="{FF2B5EF4-FFF2-40B4-BE49-F238E27FC236}">
                <a16:creationId xmlns:a16="http://schemas.microsoft.com/office/drawing/2014/main" id="{7E74C36F-3517-46B2-986D-472D8A1629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8276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8276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8276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800">
                <a:ea typeface="+mn-ea"/>
                <a:cs typeface="Consolas" panose="020B0609020204030204" pitchFamily="49" charset="0"/>
              </a:rPr>
              <a:t>Enqueue() – Adds an Element to the Front</a:t>
            </a:r>
            <a:endParaRPr lang="en-US" sz="38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C19B8B30-8BF3-47F8-997D-36F77E727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2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800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400">
                <a:ea typeface="+mn-ea"/>
                <a:cs typeface="Consolas" panose="020B0609020204030204" pitchFamily="49" charset="0"/>
              </a:rPr>
              <a:t>Dequeue() – Returns and Removes the First Element</a:t>
            </a:r>
            <a:endParaRPr lang="en-US" sz="34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6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492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51A1B9B9-C1C2-4928-84FF-38F813C23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14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3432" y="4269938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9156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800">
                <a:ea typeface="+mn-ea"/>
                <a:cs typeface="Consolas" panose="020B0609020204030204" pitchFamily="49" charset="0"/>
              </a:rPr>
              <a:t>Peek() – Returns the First Element</a:t>
            </a:r>
            <a:endParaRPr lang="en-US" sz="38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00E1207-E1C6-4338-86F3-6ECA0B577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4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1.85185E-6 L 0.15629 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Children </a:t>
            </a:r>
            <a:r>
              <a:rPr lang="en-US" sz="3400" b="1" dirty="0">
                <a:solidFill>
                  <a:schemeClr val="bg1"/>
                </a:solidFill>
              </a:rPr>
              <a:t>form a circle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pass a hot potato </a:t>
            </a:r>
            <a:r>
              <a:rPr lang="en-US" sz="3400" b="1" dirty="0">
                <a:solidFill>
                  <a:schemeClr val="bg1"/>
                </a:solidFill>
              </a:rPr>
              <a:t>clockwise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Every nth toss </a:t>
            </a:r>
            <a:r>
              <a:rPr lang="en-US" sz="3400" b="1" dirty="0">
                <a:solidFill>
                  <a:schemeClr val="bg1"/>
                </a:solidFill>
              </a:rPr>
              <a:t>a child is removed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until </a:t>
            </a:r>
            <a:r>
              <a:rPr lang="en-US" sz="3400" b="1" dirty="0">
                <a:solidFill>
                  <a:schemeClr val="bg1"/>
                </a:solidFill>
              </a:rPr>
              <a:t>only one remains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Upon removal </a:t>
            </a:r>
            <a:r>
              <a:rPr lang="en-US" sz="3400" dirty="0"/>
              <a:t>the potato is passed </a:t>
            </a:r>
            <a:r>
              <a:rPr lang="en-US" sz="3400" b="1" dirty="0">
                <a:solidFill>
                  <a:schemeClr val="bg1"/>
                </a:solidFill>
              </a:rPr>
              <a:t>along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Print the child that remains last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1" y="4352403"/>
            <a:ext cx="422702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Alva James William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428" y="4106182"/>
            <a:ext cx="362157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James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Alva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Last is William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47E77A56-BCC1-4CB2-B475-810D5DD8345A}"/>
              </a:ext>
            </a:extLst>
          </p:cNvPr>
          <p:cNvSpPr/>
          <p:nvPr/>
        </p:nvSpPr>
        <p:spPr>
          <a:xfrm>
            <a:off x="4764966" y="4718444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703FE-D724-4B29-AA0E-37720A5823C9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7C90769-0CD9-4F7D-890D-65E2EB75E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80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Hot Potato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53396" y="1263942"/>
            <a:ext cx="10676605" cy="4679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!=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547100" y="2919754"/>
            <a:ext cx="3429000" cy="1368034"/>
          </a:xfrm>
          <a:prstGeom prst="wedgeRoundRectCallout">
            <a:avLst>
              <a:gd name="adj1" fmla="val -36750"/>
              <a:gd name="adj2" fmla="val -58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Copies elements from the specified collection and keeps their order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A8B4BE-57A8-45E9-B06F-BB2DB64C6F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6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Queue – 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81201" y="1844492"/>
            <a:ext cx="7772400" cy="29561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123" y="3307305"/>
            <a:ext cx="1981200" cy="762000"/>
          </a:xfrm>
          <a:prstGeom prst="wedgeRoundRectCallout">
            <a:avLst>
              <a:gd name="adj1" fmla="val -63942"/>
              <a:gd name="adj2" fmla="val -160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1" y="3810000"/>
            <a:ext cx="1701757" cy="762000"/>
          </a:xfrm>
          <a:prstGeom prst="wedgeRoundRectCallout">
            <a:avLst>
              <a:gd name="adj1" fmla="val -74594"/>
              <a:gd name="adj2" fmla="val -22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52073"/>
            <a:ext cx="2209800" cy="909614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Resize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A5B8BF5-800B-4BEC-8401-6EE83DE4E0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5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Cars are </a:t>
            </a:r>
            <a:r>
              <a:rPr lang="en-US" sz="3200" b="1" dirty="0">
                <a:solidFill>
                  <a:schemeClr val="bg1"/>
                </a:solidFill>
              </a:rPr>
              <a:t>queuing up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a </a:t>
            </a:r>
            <a:r>
              <a:rPr lang="en-US" sz="3200" b="1" dirty="0">
                <a:solidFill>
                  <a:schemeClr val="bg1"/>
                </a:solidFill>
              </a:rPr>
              <a:t>traffic light</a:t>
            </a:r>
          </a:p>
          <a:p>
            <a:r>
              <a:rPr lang="en-US" sz="3200" dirty="0"/>
              <a:t>Every </a:t>
            </a:r>
            <a:r>
              <a:rPr lang="en-US" sz="3200" b="1" dirty="0">
                <a:solidFill>
                  <a:schemeClr val="bg1"/>
                </a:solidFill>
              </a:rPr>
              <a:t>green light </a:t>
            </a:r>
            <a:r>
              <a:rPr lang="en-US" sz="3200" dirty="0"/>
              <a:t>n cars </a:t>
            </a:r>
            <a:r>
              <a:rPr lang="en-US" sz="3200" b="1" dirty="0">
                <a:solidFill>
                  <a:schemeClr val="bg1"/>
                </a:solidFill>
              </a:rPr>
              <a:t>pass</a:t>
            </a:r>
            <a:r>
              <a:rPr lang="en-US" sz="3200" dirty="0"/>
              <a:t> the crossroads</a:t>
            </a:r>
          </a:p>
          <a:p>
            <a:r>
              <a:rPr lang="en-US" sz="3200" dirty="0"/>
              <a:t>After the </a:t>
            </a:r>
            <a:r>
              <a:rPr lang="en-US" sz="3200" b="1" dirty="0">
                <a:solidFill>
                  <a:schemeClr val="bg1"/>
                </a:solidFill>
              </a:rPr>
              <a:t>end command</a:t>
            </a:r>
            <a:r>
              <a:rPr lang="en-US" sz="3200" dirty="0"/>
              <a:t>, print </a:t>
            </a:r>
            <a:r>
              <a:rPr lang="en-US" sz="3200" b="1" dirty="0">
                <a:solidFill>
                  <a:schemeClr val="bg1"/>
                </a:solidFill>
              </a:rPr>
              <a:t>how many cars </a:t>
            </a:r>
            <a:r>
              <a:rPr lang="en-US" sz="3200" dirty="0"/>
              <a:t>have </a:t>
            </a:r>
            <a:r>
              <a:rPr lang="en-US" sz="3200" b="1" dirty="0">
                <a:solidFill>
                  <a:schemeClr val="bg1"/>
                </a:solidFill>
              </a:rPr>
              <a:t>passed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Traffic Jam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628" y="3037828"/>
            <a:ext cx="2009203" cy="32778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/>
              <a:t>3</a:t>
            </a:r>
          </a:p>
          <a:p>
            <a:r>
              <a:rPr lang="en-US" sz="2300" b="1" dirty="0"/>
              <a:t>Enzo's car</a:t>
            </a:r>
          </a:p>
          <a:p>
            <a:r>
              <a:rPr lang="en-US" sz="2300" b="1" dirty="0"/>
              <a:t>Jade's car</a:t>
            </a:r>
          </a:p>
          <a:p>
            <a:r>
              <a:rPr lang="en-US" sz="2300" b="1" dirty="0"/>
              <a:t>Mercedes CLS</a:t>
            </a:r>
          </a:p>
          <a:p>
            <a:r>
              <a:rPr lang="en-US" sz="2300" b="1" dirty="0"/>
              <a:t>Audi</a:t>
            </a:r>
          </a:p>
          <a:p>
            <a:r>
              <a:rPr lang="en-US" sz="2300" b="1" dirty="0"/>
              <a:t>green</a:t>
            </a:r>
          </a:p>
          <a:p>
            <a:r>
              <a:rPr lang="en-US" sz="2300" b="1" dirty="0"/>
              <a:t>BMW X5</a:t>
            </a:r>
          </a:p>
          <a:p>
            <a:r>
              <a:rPr lang="en-US" sz="2300" b="1" dirty="0"/>
              <a:t>green</a:t>
            </a:r>
          </a:p>
          <a:p>
            <a:r>
              <a:rPr lang="en-US" sz="2300" b="1" dirty="0"/>
              <a:t>end</a:t>
            </a:r>
            <a:endParaRPr lang="en-US" sz="23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16" y="3442606"/>
            <a:ext cx="3687685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/>
              <a:t>Enzo's car passed!</a:t>
            </a:r>
          </a:p>
          <a:p>
            <a:r>
              <a:rPr lang="en-US" sz="2300" b="1" dirty="0"/>
              <a:t>Jade's car passed!</a:t>
            </a:r>
          </a:p>
          <a:p>
            <a:r>
              <a:rPr lang="en-US" sz="2300" b="1" dirty="0"/>
              <a:t>Mercedes CLS passed!</a:t>
            </a:r>
          </a:p>
          <a:p>
            <a:r>
              <a:rPr lang="en-US" sz="2300" b="1" dirty="0"/>
              <a:t>Audi passed!</a:t>
            </a:r>
          </a:p>
          <a:p>
            <a:r>
              <a:rPr lang="en-US" sz="2300" b="1" dirty="0"/>
              <a:t>BMW X5 passed!</a:t>
            </a:r>
          </a:p>
          <a:p>
            <a:r>
              <a:rPr lang="en-US" sz="2300" b="1" dirty="0"/>
              <a:t>5 cars passed the crossroads.</a:t>
            </a:r>
            <a:endParaRPr lang="it-IT" sz="23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8F4A13FA-87E2-47BD-958D-ED395CB96D09}"/>
              </a:ext>
            </a:extLst>
          </p:cNvPr>
          <p:cNvSpPr/>
          <p:nvPr/>
        </p:nvSpPr>
        <p:spPr>
          <a:xfrm>
            <a:off x="3891243" y="450362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09263-FB94-4F60-A52A-D0A8DAB76310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BBAF29B-066D-473C-A493-F79D36A2C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728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Traffic Jam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20414" y="1325900"/>
            <a:ext cx="11490587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queue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((command = Console.ReadLine()) !=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"end"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"green"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green light logic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queue.Enqueue(command);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$"{count} cars passed the crossroads."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FF6EF6-854B-4E8D-BEC1-C04EF09505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D8FD61B-D43B-42A4-A7C6-D6C160F78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67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Stack&lt;T&gt;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LIFO</a:t>
            </a:r>
            <a:r>
              <a:rPr lang="en-US" sz="3400" dirty="0">
                <a:solidFill>
                  <a:schemeClr val="bg2"/>
                </a:solidFill>
              </a:rPr>
              <a:t> data structure</a:t>
            </a: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Queue&lt;T&gt;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FIFO</a:t>
            </a:r>
            <a:r>
              <a:rPr lang="en-US" sz="3400" dirty="0">
                <a:solidFill>
                  <a:schemeClr val="bg2"/>
                </a:solidFill>
              </a:rPr>
              <a:t> data structure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Working with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built-in methods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9B4EAB5-771B-4E7D-A747-B7343B1A1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919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6409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45B013-4625-432D-AF58-2E6A37F181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0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984130-4B45-48C8-9970-80684AF28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33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37" y="1219201"/>
            <a:ext cx="2908527" cy="29085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C5B2422-CA08-4153-BE15-091FEF6D828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br>
              <a:rPr lang="bg-BG" dirty="0"/>
            </a:br>
            <a:r>
              <a:rPr lang="en-US" dirty="0"/>
              <a:t>Stack&lt;T&gt;</a:t>
            </a:r>
            <a:br>
              <a:rPr lang="bg-BG" dirty="0"/>
            </a:b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5D1D69C-81F0-41F7-8963-346A12586E1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Overview and Working with Stack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9756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927138" cy="5540567"/>
          </a:xfrm>
        </p:spPr>
        <p:txBody>
          <a:bodyPr>
            <a:normAutofit/>
          </a:bodyPr>
          <a:lstStyle/>
          <a:p>
            <a:r>
              <a:rPr lang="en-US" sz="3200" dirty="0">
                <a:cs typeface="Consolas" panose="020B0609020204030204" pitchFamily="49" charset="0"/>
              </a:rPr>
              <a:t>Stacks provide the following functionality:</a:t>
            </a:r>
          </a:p>
          <a:p>
            <a:pPr lvl="1"/>
            <a:r>
              <a:rPr lang="en-US" sz="3000" dirty="0">
                <a:cs typeface="Consolas" panose="020B0609020204030204" pitchFamily="49" charset="0"/>
              </a:rPr>
              <a:t>Pushing an element at the top of the stack</a:t>
            </a:r>
          </a:p>
          <a:p>
            <a:pPr lvl="1"/>
            <a:r>
              <a:rPr lang="en-US" sz="3000" dirty="0">
                <a:cs typeface="Consolas" panose="020B0609020204030204" pitchFamily="49" charset="0"/>
              </a:rPr>
              <a:t>Popping element from the top of the stack</a:t>
            </a:r>
          </a:p>
          <a:p>
            <a:pPr lvl="1"/>
            <a:r>
              <a:rPr lang="en-US" sz="3000" dirty="0">
                <a:cs typeface="Consolas" panose="020B0609020204030204" pitchFamily="49" charset="0"/>
              </a:rPr>
              <a:t>Getting the topmost element without removing it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– Abstract Data Type</a:t>
            </a:r>
            <a:endParaRPr lang="bg-BG" dirty="0"/>
          </a:p>
        </p:txBody>
      </p:sp>
      <p:grpSp>
        <p:nvGrpSpPr>
          <p:cNvPr id="80" name="Group 79"/>
          <p:cNvGrpSpPr/>
          <p:nvPr/>
        </p:nvGrpSpPr>
        <p:grpSpPr>
          <a:xfrm>
            <a:off x="2819400" y="3733801"/>
            <a:ext cx="1600200" cy="2927911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82613" y="3733801"/>
            <a:ext cx="1600200" cy="2910959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57600" y="3733801"/>
            <a:ext cx="1600200" cy="2906477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32" name="Slide Number">
            <a:extLst>
              <a:ext uri="{FF2B5EF4-FFF2-40B4-BE49-F238E27FC236}">
                <a16:creationId xmlns:a16="http://schemas.microsoft.com/office/drawing/2014/main" id="{DF43E0FC-BBD1-41BA-A390-8BF0E67316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2099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518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5185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– Adds an Element On Top of the Stack</a:t>
            </a:r>
            <a:endParaRPr lang="en-US" sz="3800" b="1" kern="1200" dirty="0">
              <a:solidFill>
                <a:schemeClr val="bg2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0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A47388F-74F9-4570-9F60-955403CD2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929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4795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4796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– Returns and Removes the Last Element</a:t>
            </a:r>
            <a:endParaRPr lang="en-US" sz="3800" b="1" kern="1200" dirty="0">
              <a:solidFill>
                <a:schemeClr val="bg2"/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6800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A390A45-05D6-4833-BB87-A1BF287A0D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190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6800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6020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5998" y="-952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bg-BG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-</a:t>
            </a: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Returns the Last Element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EC152A9-3CB2-4CA5-9031-A56DF3946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2467" y="1150939"/>
            <a:ext cx="11804650" cy="5570537"/>
          </a:xfrm>
        </p:spPr>
        <p:txBody>
          <a:bodyPr/>
          <a:lstStyle/>
          <a:p>
            <a:r>
              <a:rPr lang="en-US" sz="3600" dirty="0"/>
              <a:t>Create a program that:</a:t>
            </a:r>
          </a:p>
          <a:p>
            <a:pPr lvl="1"/>
            <a:r>
              <a:rPr lang="en-US" sz="3400" dirty="0"/>
              <a:t>Reads an input string</a:t>
            </a:r>
          </a:p>
          <a:p>
            <a:pPr lvl="1"/>
            <a:r>
              <a:rPr lang="en-US" sz="3400" dirty="0"/>
              <a:t>Reverses it using a Stack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95400" y="3534057"/>
            <a:ext cx="2286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74365" y="348964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#C evoL I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790953" y="3653353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295400" y="4584628"/>
            <a:ext cx="40005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88833" y="4584627"/>
            <a:ext cx="402991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seueuQ dna skcatS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67675" y="4708917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7128F-D96E-49C5-BCB9-82BAECC2080B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F8005B43-B032-45D7-9B3B-0874E3E5B6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1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3778</TotalTime>
  <Words>1915</Words>
  <Application>Microsoft Office PowerPoint</Application>
  <PresentationFormat>Widescreen</PresentationFormat>
  <Paragraphs>392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Stacks and Queues</vt:lpstr>
      <vt:lpstr>Table of Content</vt:lpstr>
      <vt:lpstr>Have a Question?</vt:lpstr>
      <vt:lpstr> Stack&lt;T&gt; </vt:lpstr>
      <vt:lpstr>Stack – Abstract Data Type</vt:lpstr>
      <vt:lpstr>Push() – Adds an Element On Top of the Stack</vt:lpstr>
      <vt:lpstr>Pop() – Returns and Removes the Last Element</vt:lpstr>
      <vt:lpstr>PowerPoint Presentation</vt:lpstr>
      <vt:lpstr>Problem: Reverse Strings</vt:lpstr>
      <vt:lpstr>Solution: Reverse Strings</vt:lpstr>
      <vt:lpstr>Stack – Utility Methods</vt:lpstr>
      <vt:lpstr>Problem: Simple Calculator</vt:lpstr>
      <vt:lpstr>Solution: Simple Calculator (1)</vt:lpstr>
      <vt:lpstr>Solution: Simple Calculator (2)</vt:lpstr>
      <vt:lpstr>Problem: Stack Sum</vt:lpstr>
      <vt:lpstr>Solution: Stack Sum (1)</vt:lpstr>
      <vt:lpstr>Solution: Stack Sum (2)</vt:lpstr>
      <vt:lpstr>Problem: Matching Brackets</vt:lpstr>
      <vt:lpstr>Solution: Matching Brackets </vt:lpstr>
      <vt:lpstr> Queue&lt;T&gt; </vt:lpstr>
      <vt:lpstr>Queue – Abstract Data Type</vt:lpstr>
      <vt:lpstr>Enqueue() – Adds an Element to the Front</vt:lpstr>
      <vt:lpstr>Dequeue() – Returns and Removes the First Element</vt:lpstr>
      <vt:lpstr>Peek() – Returns the First Element</vt:lpstr>
      <vt:lpstr>Problem: Hot Potato</vt:lpstr>
      <vt:lpstr>Solution: Hot Potato</vt:lpstr>
      <vt:lpstr>Queue – Utility Methods</vt:lpstr>
      <vt:lpstr>Problem: Traffic Jam</vt:lpstr>
      <vt:lpstr>Solution: Traffic Jam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Stacks and Queues</dc:title>
  <dc:subject>C# Advanced – Practical Training Course @ SoftUni</dc:subject>
  <dc:creator>Software University</dc:creator>
  <cp:keywords>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Светослав Бориславов 04</cp:lastModifiedBy>
  <cp:revision>22</cp:revision>
  <dcterms:created xsi:type="dcterms:W3CDTF">2018-05-23T13:08:44Z</dcterms:created>
  <dcterms:modified xsi:type="dcterms:W3CDTF">2021-04-26T15:58:59Z</dcterms:modified>
  <cp:category>programming;education;software engineering;software development</cp:category>
</cp:coreProperties>
</file>