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401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8A47C9C-4146-4EC9-BDC3-18BD557C6BB6}">
          <p14:sldIdLst>
            <p14:sldId id="297"/>
            <p14:sldId id="298"/>
            <p14:sldId id="299"/>
          </p14:sldIdLst>
        </p14:section>
        <p14:section name="Multidimensional Arrays" id="{05CA58BE-330E-4D44-82E0-FFEEEACFE7C7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Jagged Arrays" id="{EFD46B6E-AFE4-41E5-98A1-8AF61AAF3EC5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Conclusion" id="{1FE278EC-BCC9-41C3-A98C-0219EF768654}">
          <p14:sldIdLst>
            <p14:sldId id="325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16C6E-547B-43D7-90A3-9379FCDCBA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2853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AD8C2E-97CA-4D10-965A-2AB41AFFF2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986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BE3B95-901F-425D-8C16-8DA93F5914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686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FB60FD-15D7-46D1-B48D-924BD04BBE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8413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2F5439-269B-4181-A0C3-516126EC36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691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D6B6DD2-8AC0-4FF7-9C39-97B0DECDF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812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6996CB-44AF-4382-952F-09A2255CB8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066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94BA74E-465C-434D-A6DD-E84D2A4DD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7206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F309A2A-8E72-4A58-933D-5C56619E2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6621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E8F2F2-33D4-43C8-852A-5F66B51E9E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4272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26C9C-0C59-449A-9BE2-257309F2D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767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52/Multidimensional-Arrays-Lab" TargetMode="External"/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9483" y="132589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Processing Matrices and Jagged Arrays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3847" y="2102885"/>
            <a:ext cx="2844307" cy="32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48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iterates through </a:t>
            </a:r>
            <a:br>
              <a:rPr lang="en-GB" dirty="0"/>
            </a:br>
            <a:r>
              <a:rPr lang="en-GB" dirty="0"/>
              <a:t>all 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26226"/>
            <a:ext cx="5638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59" y="2337852"/>
            <a:ext cx="3962400" cy="39624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D322251-801C-4FED-9F10-75DEE86DB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32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rows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10235" y="4243454"/>
            <a:ext cx="3162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85175" y="4461546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02478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990" y="4276879"/>
            <a:ext cx="2019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690" y="4462245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463890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95D4CAE-22CD-455D-99B4-2DE28425FF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6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80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noProof="1"/>
              <a:t>int[] sizes = Console.ReadLine().Split(", ")</a:t>
            </a:r>
          </a:p>
          <a:p>
            <a:r>
              <a:rPr lang="en-GB" sz="2400" noProof="1"/>
              <a:t>                     .Select(int.Parse).ToArray();</a:t>
            </a:r>
            <a:endParaRPr lang="bg-BG" sz="2400" noProof="1"/>
          </a:p>
          <a:p>
            <a:r>
              <a:rPr lang="en-US" sz="2400" noProof="1"/>
              <a:t>int[,] matrix = new int[sizes[0], sizes[1]];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r>
              <a:rPr lang="en-US" sz="2400" noProof="1"/>
              <a:t>{</a:t>
            </a:r>
          </a:p>
          <a:p>
            <a:r>
              <a:rPr lang="en-US" sz="2400" noProof="1"/>
              <a:t>  int[] colElements = </a:t>
            </a:r>
            <a:r>
              <a:rPr lang="en-GB" sz="2400" noProof="1"/>
              <a:t>Console.ReadLine().Split(", ")</a:t>
            </a:r>
          </a:p>
          <a:p>
            <a:r>
              <a:rPr lang="en-GB" sz="2400" noProof="1"/>
              <a:t>                        .Select(int.Parse).ToArray();</a:t>
            </a:r>
            <a:endParaRPr lang="en-US" sz="2400" noProof="1"/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matrix[row, col] = colElements[col];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018029" y="5029201"/>
            <a:ext cx="2761314" cy="727481"/>
          </a:xfrm>
          <a:prstGeom prst="wedgeRoundRectCallout">
            <a:avLst>
              <a:gd name="adj1" fmla="val -53875"/>
              <a:gd name="adj2" fmla="val -45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1st dimension (cols)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144000" y="2342243"/>
            <a:ext cx="2971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0th  dimension (rows)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365FBF4-AF64-43D6-9A4A-33120396A1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11000" y="1584000"/>
            <a:ext cx="100350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int sum = 0;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GB" sz="2400" noProof="1"/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sum += matrix[row, col];</a:t>
            </a:r>
          </a:p>
          <a:p>
            <a:r>
              <a:rPr lang="en-US" sz="2400" noProof="1"/>
              <a:t>}</a:t>
            </a:r>
          </a:p>
          <a:p>
            <a:r>
              <a:rPr lang="en-US" sz="2400" noProof="1"/>
              <a:t>Console.WriteLine(matrix.GetLength(0));</a:t>
            </a:r>
          </a:p>
          <a:p>
            <a:r>
              <a:rPr lang="en-US" sz="2400" noProof="1"/>
              <a:t>Console.WriteLine(matrix.GetLength(1));</a:t>
            </a:r>
          </a:p>
          <a:p>
            <a:r>
              <a:rPr lang="en-US" sz="2400" noProof="1"/>
              <a:t>Console.WriteLine(sum);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FBEAA2-4BE5-4AB8-B4FF-67FB1E5073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4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matrix sizes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matrix columns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2000" y="3782634"/>
            <a:ext cx="21717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704038" y="3413302"/>
            <a:ext cx="60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09026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561" y="3782634"/>
            <a:ext cx="122336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269" y="3967299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688049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78B18AD-CC8B-4323-A582-DFC87F3788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7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3520" y="1539000"/>
            <a:ext cx="115824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var sizes = Console.ReadLine()</a:t>
            </a:r>
          </a:p>
          <a:p>
            <a:r>
              <a:rPr lang="en-US" sz="2400" noProof="1"/>
              <a:t>                   .Split(", ").Select(int.Parse).ToArray();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{</a:t>
            </a:r>
          </a:p>
          <a:p>
            <a:r>
              <a:rPr lang="en-US" sz="2400" noProof="1"/>
              <a:t>  var col = Console.ReadLine().Split().Select(int.Parse).ToArray();</a:t>
            </a:r>
          </a:p>
          <a:p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{</a:t>
            </a:r>
          </a:p>
          <a:p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218117-F8DC-413D-951E-42D390D489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5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2034000"/>
            <a:ext cx="9668238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nb-NO" dirty="0"/>
              <a:t>for (int c = 0; c &lt; matrix.</a:t>
            </a:r>
            <a:r>
              <a:rPr lang="nb-NO" dirty="0">
                <a:solidFill>
                  <a:schemeClr val="bg1"/>
                </a:solidFill>
              </a:rPr>
              <a:t>GetLength(1)</a:t>
            </a:r>
            <a:r>
              <a:rPr lang="nb-NO" dirty="0"/>
              <a:t>; c++) </a:t>
            </a:r>
            <a:r>
              <a:rPr lang="en-GB" dirty="0"/>
              <a:t>{</a:t>
            </a:r>
          </a:p>
          <a:p>
            <a:r>
              <a:rPr lang="en-GB" dirty="0"/>
              <a:t>  int sum = 0;</a:t>
            </a:r>
          </a:p>
          <a:p>
            <a:r>
              <a:rPr lang="pt-BR" dirty="0"/>
              <a:t>  for (int r = 0; r &lt; matrix.</a:t>
            </a:r>
            <a:r>
              <a:rPr lang="pt-BR" dirty="0">
                <a:solidFill>
                  <a:schemeClr val="bg1"/>
                </a:solidFill>
              </a:rPr>
              <a:t>GetLength(0)</a:t>
            </a:r>
            <a:r>
              <a:rPr lang="pt-BR" dirty="0"/>
              <a:t>; r++) {</a:t>
            </a:r>
          </a:p>
          <a:p>
            <a:r>
              <a:rPr lang="en-GB" dirty="0"/>
              <a:t>    sum += matrix</a:t>
            </a:r>
            <a:r>
              <a:rPr lang="en-GB" dirty="0">
                <a:solidFill>
                  <a:schemeClr val="bg1"/>
                </a:solidFill>
              </a:rPr>
              <a:t>[r, c]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Console.WriteLine(sum);</a:t>
            </a:r>
          </a:p>
          <a:p>
            <a:r>
              <a:rPr lang="en-GB" dirty="0"/>
              <a:t>}</a:t>
            </a:r>
            <a:endParaRPr lang="en-US" sz="24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D3864A1-726B-4A33-99F1-E7CD6906B1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2x2 square </a:t>
            </a:r>
            <a:r>
              <a:rPr lang="en-US" dirty="0"/>
              <a:t>with max sum in given 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matrix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biggest sum </a:t>
            </a:r>
            <a:r>
              <a:rPr lang="en-US" dirty="0"/>
              <a:t>of 2x2 submatrix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 like a new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Square with Maximum Sum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95345" y="3909301"/>
            <a:ext cx="37719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19800" y="4284047"/>
            <a:ext cx="762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364922" y="4730010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92F84EC-B16C-455B-BE47-2574A047F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Square with Maximum Sum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26000" y="1584000"/>
            <a:ext cx="9448802" cy="4711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noProof="1">
                <a:solidFill>
                  <a:schemeClr val="accent2"/>
                </a:solidFill>
              </a:rPr>
              <a:t>//</a:t>
            </a:r>
            <a:r>
              <a:rPr lang="en-US" sz="2200" noProof="1">
                <a:solidFill>
                  <a:schemeClr val="accent2"/>
                </a:solidFill>
              </a:rPr>
              <a:t> TODO: </a:t>
            </a:r>
            <a:r>
              <a:rPr lang="en-US" sz="2200" i="1" noProof="1">
                <a:solidFill>
                  <a:schemeClr val="accent2"/>
                </a:solidFill>
              </a:rPr>
              <a:t>Read the input from the console</a:t>
            </a:r>
            <a:endParaRPr lang="bg-BG" sz="2200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2200" i="1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TODO:</a:t>
            </a:r>
            <a:r>
              <a:rPr lang="en-US" sz="2200" i="1" noProof="1">
                <a:solidFill>
                  <a:schemeClr val="accent2"/>
                </a:solidFill>
              </a:rPr>
              <a:t> Check if the sum is bigger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accent2"/>
                </a:solidFill>
              </a:rPr>
              <a:t>// TODO: </a:t>
            </a:r>
            <a:r>
              <a:rPr lang="en-US" sz="2200" i="1" noProof="1">
                <a:solidFill>
                  <a:schemeClr val="accent2"/>
                </a:solidFill>
              </a:rPr>
              <a:t>Print the square with the max sum</a:t>
            </a: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539646-77F3-41E2-9C4F-296A8C3A46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3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4400" y="1878436"/>
            <a:ext cx="2938792" cy="1507921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2EA55B3F-657E-445A-9EF6-27CE1F3598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Jagged Arrays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4552313-CB7B-4258-A65C-E99359BC1A8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25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600" dirty="0"/>
              <a:t>Multidimensional Arrays</a:t>
            </a:r>
          </a:p>
          <a:p>
            <a:pPr lvl="1"/>
            <a:r>
              <a:rPr lang="en-GB" sz="3400" dirty="0"/>
              <a:t>Creating</a:t>
            </a:r>
          </a:p>
          <a:p>
            <a:pPr lvl="1"/>
            <a:r>
              <a:rPr lang="en-GB" sz="3400" dirty="0"/>
              <a:t>Accessing Elements</a:t>
            </a:r>
          </a:p>
          <a:p>
            <a:pPr lvl="1"/>
            <a:r>
              <a:rPr lang="en-GB" sz="3400" dirty="0"/>
              <a:t>Reading and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Jagged Arrays (Arrays of Arrays)</a:t>
            </a:r>
          </a:p>
          <a:p>
            <a:pPr lvl="1"/>
            <a:r>
              <a:rPr lang="en-GB" sz="3400" dirty="0"/>
              <a:t>Creating</a:t>
            </a:r>
          </a:p>
          <a:p>
            <a:pPr lvl="1"/>
            <a:r>
              <a:rPr lang="en-GB" sz="3400" dirty="0"/>
              <a:t>Accessing Elements</a:t>
            </a:r>
          </a:p>
          <a:p>
            <a:pPr lvl="1"/>
            <a:r>
              <a:rPr lang="en-GB" sz="3400" dirty="0"/>
              <a:t>Reading and Printing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Jagged arrays </a:t>
            </a:r>
            <a:r>
              <a:rPr lang="en-US" dirty="0"/>
              <a:t>are multidimensional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But each dimension has different size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 jagged array is 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Each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/>
              <a:t>of the arrays has </a:t>
            </a:r>
            <a:r>
              <a:rPr lang="en-US" b="1" dirty="0">
                <a:solidFill>
                  <a:schemeClr val="bg1"/>
                </a:solidFill>
              </a:rPr>
              <a:t>different length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 element</a:t>
            </a:r>
          </a:p>
          <a:p>
            <a:pPr lvl="1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Jagged Array</a:t>
            </a:r>
            <a:endParaRPr lang="bg-BG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012208" y="3882741"/>
            <a:ext cx="536979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208" y="5710536"/>
            <a:ext cx="536979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060" y="6315536"/>
            <a:ext cx="1635340" cy="416015"/>
          </a:xfrm>
          <a:prstGeom prst="wedgeRoundRectCallout">
            <a:avLst>
              <a:gd name="adj1" fmla="val -59940"/>
              <a:gd name="adj2" fmla="val -55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354" y="5222853"/>
            <a:ext cx="1486246" cy="416015"/>
          </a:xfrm>
          <a:prstGeom prst="wedgeRoundRectCallout">
            <a:avLst>
              <a:gd name="adj1" fmla="val -60547"/>
              <a:gd name="adj2" fmla="val 57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ABC2C7E-E891-4649-9ABC-9154C69507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2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 Jagged Array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6000" y="1719000"/>
            <a:ext cx="9677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jagged[row] = new int[inputNumbers.Length];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jagged[row][col] = int.Parse(inputNumbers[col]);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7A0753-A58A-42B0-BE16-C7BBEBD761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0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For-loop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Foreach loop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а Jagged Array – Example</a:t>
            </a:r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1871008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03" y="4487679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D15F48C9-EE66-46F7-B0EA-59EBAAA1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430701"/>
            <a:ext cx="2590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Implement custom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6FD9143-864C-46C4-95DD-D97797BE1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5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300" dirty="0"/>
              <a:t>On the first line you will get rows</a:t>
            </a:r>
          </a:p>
          <a:p>
            <a:r>
              <a:rPr lang="en-GB" sz="3300" dirty="0"/>
              <a:t>On next lines you will get elements for each row</a:t>
            </a:r>
          </a:p>
          <a:p>
            <a:r>
              <a:rPr lang="en-GB" sz="3300" dirty="0"/>
              <a:t>Until you receive "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GB" sz="3300" dirty="0"/>
              <a:t>", read commands</a:t>
            </a:r>
          </a:p>
          <a:p>
            <a:pPr lvl="1"/>
            <a:r>
              <a:rPr lang="en-GB" sz="3100" dirty="0"/>
              <a:t>Add 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GB" sz="3100" dirty="0"/>
              <a:t>Subtract 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3300" dirty="0"/>
              <a:t>If the coordinates are invalid print </a:t>
            </a:r>
            <a:r>
              <a:rPr lang="en-GB" sz="3300" dirty="0">
                <a:solidFill>
                  <a:schemeClr val="bg1"/>
                </a:solidFill>
              </a:rPr>
              <a:t>"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Invalid coordinates</a:t>
            </a:r>
            <a:r>
              <a:rPr lang="en-GB" sz="3300" dirty="0">
                <a:solidFill>
                  <a:schemeClr val="bg1"/>
                </a:solidFill>
              </a:rPr>
              <a:t>"</a:t>
            </a:r>
          </a:p>
          <a:p>
            <a:r>
              <a:rPr lang="en-GB" sz="3300" dirty="0"/>
              <a:t>When you receive "END" you should print the jagged array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Jagged-Array Modification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137E99-BEEE-4DAB-8AD0-EC6BA1FC7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32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6000" y="1674000"/>
            <a:ext cx="10395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 rowSize = int.Parse(Console.ReadLine());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int[][]</a:t>
            </a:r>
            <a:r>
              <a:rPr lang="en-US" sz="2400" b="1" noProof="1">
                <a:latin typeface="Consolas" panose="020B0609020204030204" pitchFamily="49" charset="0"/>
              </a:rPr>
              <a:t> matrix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 int[rowSize][]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for (int r = 0; r &lt; rowSize; r++)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int[] col = Console.ReadLine()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.Split()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.Select(int.Parse)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.ToArray();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matrix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[r]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continues on the next slide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7FB0E7-23FA-40DF-B28C-75AC472A98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1000" y="1613353"/>
            <a:ext cx="10665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string line;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while ((line = Console.ReadLine()) != "END")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string[] tokens = line.Split();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 command = tokens[0];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row = int.Parse(tokens[1]);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col = int.Parse(tokens[2]);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value = int.Parse(tokens[3]);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&lt; 0</a:t>
            </a:r>
            <a:r>
              <a:rPr lang="en-US" sz="2400" b="1" noProof="1">
                <a:latin typeface="Consolas" panose="020B0609020204030204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&gt;= matrix.Length</a:t>
            </a:r>
            <a:r>
              <a:rPr lang="en-US" sz="2400" b="1" noProof="1">
                <a:latin typeface="Consolas" panose="020B0609020204030204" pitchFamily="49" charset="0"/>
              </a:rPr>
              <a:t> || … 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Console.WriteLine("Invalid coordinates");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else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Execute the command</a:t>
            </a:r>
            <a:r>
              <a:rPr lang="en-US" sz="2400" b="1" noProof="1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Print the matrix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(2)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000" y="3567879"/>
            <a:ext cx="2209800" cy="492297"/>
          </a:xfrm>
          <a:prstGeom prst="wedgeRoundRectCallout">
            <a:avLst>
              <a:gd name="adj1" fmla="val -55148"/>
              <a:gd name="adj2" fmla="val 53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Check the col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6B567CF-4067-4D19-BDE9-E6CB3096D9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program, which prints on the console a </a:t>
            </a:r>
            <a:r>
              <a:rPr lang="en-GB" b="1" dirty="0">
                <a:hlinkClick r:id="rId2"/>
              </a:rPr>
              <a:t>Pascal Triangle</a:t>
            </a:r>
            <a:endParaRPr lang="en-GB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Triangle</a:t>
            </a:r>
            <a:endParaRPr lang="en-GB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779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1" y="2667000"/>
            <a:ext cx="147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234179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78" y="3192711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23763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96289" y="3282516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F3426-FD81-4994-95D9-C720267AC59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638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660" y="3024664"/>
            <a:ext cx="8015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268038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F2541DD-974A-46E5-B88D-9CBD5C591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50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7948" y="1371600"/>
            <a:ext cx="8681453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long[height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currentWidth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triangle[row] = new long[currentWidth]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currentRow[0]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currentRow[currentRow.Length - 1]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Fill elements for each row (next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2D5C93-C12A-49A7-AB52-8040993C29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2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6000" y="1719000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 previousRow = triangle[row - 1]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Print triangle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D6C765-6958-4CEF-8A98-267A2018D3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0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Multidimensional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Have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more than one </a:t>
            </a:r>
            <a:r>
              <a:rPr lang="en-US" sz="3400" dirty="0">
                <a:solidFill>
                  <a:schemeClr val="bg2"/>
                </a:solidFill>
              </a:rPr>
              <a:t>dimension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Two-dimensional arrays are like tables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with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rows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columns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Jagged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of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Each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3400" dirty="0">
                <a:solidFill>
                  <a:schemeClr val="bg2"/>
                </a:solidFill>
              </a:rPr>
              <a:t> is an array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itself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D7C7963-1AA4-4407-A047-5402489ED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33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E9936A-65E5-48CC-A54D-8B22CE3677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60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2698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6EC1AFD-968E-4457-ACF6-A6DF5F2BA4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2ED582-D20A-48DF-8500-E30D3A639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86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5D2E52-1E1F-4D82-805F-7F64C97267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/>
              <a:t>Multidimensional Arrays </a:t>
            </a:r>
            <a:endParaRPr lang="bg-BG" sz="4800" dirty="0"/>
          </a:p>
        </p:txBody>
      </p:sp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143000"/>
            <a:ext cx="2751997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9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/>
        </p:nvGraphicFramePr>
        <p:xfrm>
          <a:off x="2963125" y="4158835"/>
          <a:ext cx="6732390" cy="2146087"/>
        </p:xfrm>
        <a:graphic>
          <a:graphicData uri="http://schemas.openxmlformats.org/drawingml/2006/table">
            <a:tbl>
              <a:tblPr/>
              <a:tblGrid>
                <a:gridCol w="77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697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42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Array 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Multidimensional arrays </a:t>
            </a:r>
            <a:br>
              <a:rPr lang="en-US" sz="3200" dirty="0"/>
            </a:br>
            <a:r>
              <a:rPr lang="en-US" sz="3200" dirty="0"/>
              <a:t>have more than one dimension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most used multidimensional arrays are </a:t>
            </a:r>
            <a:br>
              <a:rPr lang="en-US" sz="3000" dirty="0"/>
            </a:br>
            <a:r>
              <a:rPr lang="en-US" sz="3000" dirty="0"/>
              <a:t>the 2-dimensional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  <a:endParaRPr lang="bg-BG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9372600" y="6385196"/>
            <a:ext cx="1635340" cy="416015"/>
          </a:xfrm>
          <a:prstGeom prst="wedgeRoundRectCallout">
            <a:avLst>
              <a:gd name="adj1" fmla="val -73278"/>
              <a:gd name="adj2" fmla="val -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848957" y="5693003"/>
            <a:ext cx="1486246" cy="416015"/>
          </a:xfrm>
          <a:prstGeom prst="wedgeRoundRectCallout">
            <a:avLst>
              <a:gd name="adj1" fmla="val -66191"/>
              <a:gd name="adj2" fmla="val 31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D133F5A-5EAD-4675-ACD9-C4D355F554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7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Creating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 multidimensional array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</a:rPr>
              <a:t>new</a:t>
            </a:r>
            <a:r>
              <a:rPr lang="en-US" sz="3200" dirty="0"/>
              <a:t> keyword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Must specify the size of each dimension</a:t>
            </a:r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200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200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200" dirty="0"/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This syntax is</a:t>
            </a:r>
            <a:r>
              <a:rPr lang="bg-BG" sz="3200" dirty="0"/>
              <a:t> </a:t>
            </a:r>
            <a:r>
              <a:rPr lang="en-GB" sz="3200" dirty="0"/>
              <a:t>specific only to C#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11000" y="3077977"/>
            <a:ext cx="769619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BA74511-B3E1-4577-A0BD-C3B56F7118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2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64918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Initializing with values: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Multidimensional arrays represent a </a:t>
            </a:r>
            <a:r>
              <a:rPr lang="en-US" b="1" dirty="0">
                <a:solidFill>
                  <a:schemeClr val="bg1"/>
                </a:solidFill>
              </a:rPr>
              <a:t>rows with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rows represent the first dimension and </a:t>
            </a:r>
            <a:br>
              <a:rPr lang="en-US" dirty="0"/>
            </a:br>
            <a:r>
              <a:rPr lang="en-US" dirty="0"/>
              <a:t>the columns - the second (</a:t>
            </a:r>
            <a:r>
              <a:rPr lang="en-US" b="1" dirty="0">
                <a:solidFill>
                  <a:schemeClr val="bg1"/>
                </a:solidFill>
              </a:rPr>
              <a:t>the one inside the first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6000" y="1899000"/>
            <a:ext cx="9630000" cy="230977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93FF543-7888-4A58-8507-77801FB6A1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4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Accessing N-dimensional array element: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Getting element value: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Setting element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5098" y="1800201"/>
            <a:ext cx="57819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5098" y="2859495"/>
            <a:ext cx="722970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element11 = 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098" y="4466774"/>
            <a:ext cx="879956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34D2CF81-C9F0-4F1E-B17F-3A13F5C3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371" y="4094844"/>
            <a:ext cx="2667000" cy="743860"/>
          </a:xfrm>
          <a:prstGeom prst="wedgeRoundRectCallout">
            <a:avLst>
              <a:gd name="adj1" fmla="val -58344"/>
              <a:gd name="adj2" fmla="val 45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Returns the length of the dimension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3EDEBC2-A5DF-429A-AA09-16ECF41F80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(1)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6000" y="1621067"/>
            <a:ext cx="10665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78DC41-CA0D-42F8-9046-8CFCB4F16B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0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3709</TotalTime>
  <Words>2584</Words>
  <Application>Microsoft Office PowerPoint</Application>
  <PresentationFormat>Widescreen</PresentationFormat>
  <Paragraphs>416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Multidimensional Arrays</vt:lpstr>
      <vt:lpstr>Table of Contents</vt:lpstr>
      <vt:lpstr>Have a Question?</vt:lpstr>
      <vt:lpstr>Multidimensional Arrays </vt:lpstr>
      <vt:lpstr>What is Multidimensional Array?</vt:lpstr>
      <vt:lpstr>Creating Multidimensional Arrays</vt:lpstr>
      <vt:lpstr>Initializing Multidimensional Arrays</vt:lpstr>
      <vt:lpstr>Accessing Elements</vt:lpstr>
      <vt:lpstr>Printing Matrix – Example (1)</vt:lpstr>
      <vt:lpstr>Printing Matrix – Example (2)</vt:lpstr>
      <vt:lpstr>Problem: Sum Matrix Elements</vt:lpstr>
      <vt:lpstr>Solution: Sum Matrix Elements (1)</vt:lpstr>
      <vt:lpstr>Solution: Sum Matrix Elements (2)</vt:lpstr>
      <vt:lpstr>Problem: Sum Matrix Columns</vt:lpstr>
      <vt:lpstr>Solution: Sum Matrix Columns (1)</vt:lpstr>
      <vt:lpstr>Solution: Sum Matrix Columns (2)</vt:lpstr>
      <vt:lpstr>Problem: Square with Maximum Sum</vt:lpstr>
      <vt:lpstr>Solution: Square with Maximum Sum</vt:lpstr>
      <vt:lpstr>Jagged Arrays</vt:lpstr>
      <vt:lpstr>What is Jagged Array</vt:lpstr>
      <vt:lpstr>Filling a Jagged Array</vt:lpstr>
      <vt:lpstr>Printing а Jagged Array – Example</vt:lpstr>
      <vt:lpstr>Problem: Jagged-Array Modification</vt:lpstr>
      <vt:lpstr>Solution: Jagged-Array Modification (1)</vt:lpstr>
      <vt:lpstr>Solution: Jagged-Array Modification (2)</vt:lpstr>
      <vt:lpstr>Problem: Pascal Triangle</vt:lpstr>
      <vt:lpstr>Solution: Pascal Triangle (1)</vt:lpstr>
      <vt:lpstr>Solution: Pascal Triangle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Slavi Kapsalov</cp:lastModifiedBy>
  <cp:revision>13</cp:revision>
  <dcterms:created xsi:type="dcterms:W3CDTF">2018-05-23T13:08:44Z</dcterms:created>
  <dcterms:modified xsi:type="dcterms:W3CDTF">2020-05-26T08:07:59Z</dcterms:modified>
  <cp:category>programming;education;software engineering;software development</cp:category>
</cp:coreProperties>
</file>