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59" r:id="rId7"/>
    <p:sldId id="272" r:id="rId8"/>
    <p:sldId id="278" r:id="rId9"/>
    <p:sldId id="279" r:id="rId10"/>
    <p:sldId id="284" r:id="rId11"/>
    <p:sldId id="273" r:id="rId12"/>
    <p:sldId id="280" r:id="rId13"/>
    <p:sldId id="285" r:id="rId14"/>
    <p:sldId id="274" r:id="rId15"/>
    <p:sldId id="286" r:id="rId16"/>
    <p:sldId id="289" r:id="rId17"/>
    <p:sldId id="287" r:id="rId18"/>
    <p:sldId id="275" r:id="rId19"/>
    <p:sldId id="288" r:id="rId20"/>
    <p:sldId id="276" r:id="rId21"/>
    <p:sldId id="277" r:id="rId22"/>
    <p:sldId id="263" r:id="rId23"/>
  </p:sldIdLst>
  <p:sldSz cx="12188825" cy="6858000"/>
  <p:notesSz cx="6858000" cy="9144000"/>
  <p:defaultTextStyle>
    <a:defPPr rtl="0">
      <a:defRPr lang="en-gb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>
      <p:cViewPr>
        <p:scale>
          <a:sx n="75" d="100"/>
          <a:sy n="75" d="100"/>
        </p:scale>
        <p:origin x="-354" y="9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29053-DC2A-4342-ADD4-2FD729D91E2C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Click to edit Master text styles</a:t>
            </a:r>
          </a:p>
          <a:p>
            <a:pPr lvl="1" rtl="0"/>
            <a:r>
              <a:t>Second level</a:t>
            </a:r>
          </a:p>
          <a:p>
            <a:pPr lvl="2" rtl="0"/>
            <a:r>
              <a:t>Third level</a:t>
            </a:r>
          </a:p>
          <a:p>
            <a:pPr lvl="3" rtl="0"/>
            <a:r>
              <a:t>Fourth level</a:t>
            </a:r>
          </a:p>
          <a:p>
            <a:pPr lvl="4" rtl="0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EBA5BD7-F043-4D1B-AA17-CD412FC534DE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1/8/2016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2489200"/>
            <a:ext cx="8735325" cy="939800"/>
          </a:xfrm>
        </p:spPr>
        <p:txBody>
          <a:bodyPr rtlCol="0"/>
          <a:lstStyle/>
          <a:p>
            <a:pPr rtl="0"/>
            <a:r>
              <a:rPr lang="it-IT" dirty="0"/>
              <a:t>CARGOSERVICE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3429000"/>
            <a:ext cx="9941844" cy="939800"/>
          </a:xfrm>
        </p:spPr>
        <p:txBody>
          <a:bodyPr rtlCol="0">
            <a:normAutofit/>
          </a:bodyPr>
          <a:lstStyle/>
          <a:p>
            <a:pPr rtl="0"/>
            <a:r>
              <a:rPr lang="it-IT" sz="1800" dirty="0"/>
              <a:t>Un sistema AUTOMATIZZATO per la gestione INTELLIGENTE di  una stiva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3B133F-0132-5334-48A2-433AC69D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48" y="274637"/>
            <a:ext cx="10073024" cy="634083"/>
          </a:xfrm>
        </p:spPr>
        <p:txBody>
          <a:bodyPr/>
          <a:lstStyle/>
          <a:p>
            <a:r>
              <a:rPr lang="it-IT" dirty="0">
                <a:solidFill>
                  <a:srgbClr val="009999"/>
                </a:solidFill>
              </a:rPr>
              <a:t>MODELLO DEI MESSAGGI:</a:t>
            </a:r>
            <a:endParaRPr lang="en-GB" dirty="0">
              <a:solidFill>
                <a:srgbClr val="009999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C04CF8-F8A2-077C-9133-A386DA0FB2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77" t="14931" r="7849" b="18758"/>
          <a:stretch>
            <a:fillRect/>
          </a:stretch>
        </p:blipFill>
        <p:spPr>
          <a:xfrm>
            <a:off x="1045552" y="908720"/>
            <a:ext cx="10097720" cy="449406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FEA1EE0-B1F8-AFD9-31F4-53F7BEC0C823}"/>
              </a:ext>
            </a:extLst>
          </p:cNvPr>
          <p:cNvSpPr txBox="1"/>
          <p:nvPr/>
        </p:nvSpPr>
        <p:spPr>
          <a:xfrm>
            <a:off x="1089248" y="5473005"/>
            <a:ext cx="78134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microservizio principale: cargoservice</a:t>
            </a:r>
          </a:p>
          <a:p>
            <a:r>
              <a:rPr lang="it-IT" sz="2800" dirty="0"/>
              <a:t>microservizio indipendente: sonarservice </a:t>
            </a:r>
          </a:p>
          <a:p>
            <a:r>
              <a:rPr lang="en-GB" sz="2800" dirty="0" err="1"/>
              <a:t>microservizi</a:t>
            </a:r>
            <a:r>
              <a:rPr lang="en-GB" sz="2800" dirty="0"/>
              <a:t> </a:t>
            </a:r>
            <a:r>
              <a:rPr lang="en-GB" sz="2800" dirty="0" err="1"/>
              <a:t>esterni</a:t>
            </a:r>
            <a:r>
              <a:rPr lang="en-GB" sz="2800" dirty="0"/>
              <a:t>: product service, basicrobot </a:t>
            </a:r>
          </a:p>
        </p:txBody>
      </p:sp>
    </p:spTree>
    <p:extLst>
      <p:ext uri="{BB962C8B-B14F-4D97-AF65-F5344CB8AC3E}">
        <p14:creationId xmlns:p14="http://schemas.microsoft.com/office/powerpoint/2010/main" val="352807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64BF5-7A02-B1A8-507E-F35855F02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8E261-E4A7-2A57-6765-EDE6D165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SPRINT 1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9FE22-A998-030B-7508-FE5ED382D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8213652" cy="1220933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/>
              <a:t>ANALISI, PROGETTAZIONE E REALIZZAZIONE DEL MICROSERVIZIO CARGOSERVICE</a:t>
            </a:r>
          </a:p>
        </p:txBody>
      </p:sp>
    </p:spTree>
    <p:extLst>
      <p:ext uri="{BB962C8B-B14F-4D97-AF65-F5344CB8AC3E}">
        <p14:creationId xmlns:p14="http://schemas.microsoft.com/office/powerpoint/2010/main" val="66851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680C6F6-7F6D-AC37-2EA0-1BA1E4F67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CARGOSERVICE</a:t>
            </a:r>
            <a:endParaRPr lang="en-GB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D2CE0C5-FC54-CDFD-19DB-158201219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Analisi 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200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A11814-45F8-46BC-C74F-4704AB68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E82874-60D3-298B-2A22-462735A7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1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FD0056-D06C-A7A9-61D0-8EAF435F0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634083"/>
          </a:xfrm>
        </p:spPr>
        <p:txBody>
          <a:bodyPr/>
          <a:lstStyle/>
          <a:p>
            <a:r>
              <a:rPr lang="it-IT" dirty="0"/>
              <a:t>MODELLO DEL SISTEMA AL TERMINE DELLO SPRINT 1:</a:t>
            </a:r>
            <a:endParaRPr lang="en-GB" dirty="0"/>
          </a:p>
        </p:txBody>
      </p:sp>
      <p:pic>
        <p:nvPicPr>
          <p:cNvPr id="10" name="Segnaposto contenuto 9">
            <a:extLst>
              <a:ext uri="{FF2B5EF4-FFF2-40B4-BE49-F238E27FC236}">
                <a16:creationId xmlns:a16="http://schemas.microsoft.com/office/drawing/2014/main" id="{7E743A7A-C50D-2966-2475-2C0781C381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020" y="908720"/>
            <a:ext cx="8002994" cy="525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5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23190-68AB-BA21-E5EE-982F0EC1D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DCA162-FFEB-BBC8-4099-DE17D3CB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SPRINT 2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F81A1A-6274-CD8D-2473-384A9AA4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8213652" cy="1220933"/>
          </a:xfrm>
        </p:spPr>
        <p:txBody>
          <a:bodyPr rtlCol="0">
            <a:normAutofit/>
          </a:bodyPr>
          <a:lstStyle/>
          <a:p>
            <a:r>
              <a:rPr lang="en-US" sz="1800" dirty="0"/>
              <a:t>ANALISI, PROGETTAZIONE E REALIZZAZIONE DEL MICROSERVIZIO sonarservice</a:t>
            </a:r>
          </a:p>
          <a:p>
            <a:pPr rt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26061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359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B509-E7C0-C534-AD4E-C26E6B7AB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FB5AB-E52A-844D-5F12-0CAD97C8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SPRINT 3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AE876B-A5B3-C0DE-7759-7BBA31A93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8213652" cy="1220933"/>
          </a:xfrm>
        </p:spPr>
        <p:txBody>
          <a:bodyPr rtlCol="0">
            <a:normAutofit/>
          </a:bodyPr>
          <a:lstStyle/>
          <a:p>
            <a:r>
              <a:rPr lang="en-US" sz="1800" dirty="0"/>
              <a:t>ANALISI, PROGETTAZIONE E REALIZZAZIONE </a:t>
            </a:r>
            <a:r>
              <a:rPr lang="en-US" sz="1800" dirty="0" err="1"/>
              <a:t>DELla</a:t>
            </a:r>
            <a:r>
              <a:rPr lang="en-US" sz="1800" dirty="0"/>
              <a:t> </a:t>
            </a:r>
            <a:r>
              <a:rPr lang="en-US" sz="1800" dirty="0" err="1"/>
              <a:t>webgui</a:t>
            </a:r>
            <a:endParaRPr lang="en-US" sz="1800" dirty="0"/>
          </a:p>
          <a:p>
            <a:pPr rt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924702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1C7E3-46B5-97F6-97C2-012F93EE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E290C-5FE9-C419-AE98-A32FE4C3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DEPLOYMENT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E7AE8D-A3D5-022C-5362-D48107A08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8213652" cy="1220933"/>
          </a:xfrm>
        </p:spPr>
        <p:txBody>
          <a:bodyPr rtlCol="0">
            <a:normAutofit/>
          </a:bodyPr>
          <a:lstStyle/>
          <a:p>
            <a:pPr rtl="0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69619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PREVIEW DELLA PRESENTAZIONE: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rtl="0">
              <a:buNone/>
            </a:pPr>
            <a:endParaRPr lang="en-gb" dirty="0"/>
          </a:p>
          <a:p>
            <a:pPr rtl="0"/>
            <a:r>
              <a:rPr lang="en-GB" dirty="0"/>
              <a:t>REQUISITI DEL COMMITTENTE</a:t>
            </a:r>
          </a:p>
          <a:p>
            <a:pPr rtl="0"/>
            <a:r>
              <a:rPr lang="it-IT" dirty="0"/>
              <a:t>SPRINT 0</a:t>
            </a:r>
            <a:endParaRPr lang="en-gb" dirty="0"/>
          </a:p>
          <a:p>
            <a:pPr rtl="0"/>
            <a:r>
              <a:rPr lang="en-gb" dirty="0"/>
              <a:t>SPRINT 1</a:t>
            </a:r>
          </a:p>
          <a:p>
            <a:pPr rtl="0"/>
            <a:r>
              <a:rPr lang="en-GB" dirty="0"/>
              <a:t>SPRINT 2</a:t>
            </a:r>
            <a:endParaRPr lang="en-gb" dirty="0"/>
          </a:p>
          <a:p>
            <a:pPr rtl="0"/>
            <a:r>
              <a:rPr lang="en-gb" dirty="0"/>
              <a:t>SPRINT 3</a:t>
            </a:r>
          </a:p>
          <a:p>
            <a:pPr rtl="0"/>
            <a:r>
              <a:rPr lang="en-GB" dirty="0"/>
              <a:t>DEPLOYMENT 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R</a:t>
            </a:r>
            <a:r>
              <a:rPr lang="en-gb" dirty="0"/>
              <a:t>EQUISITI DEL COMMITTENTE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8213652" cy="1220933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 err="1"/>
              <a:t>Obiettivi</a:t>
            </a:r>
            <a:r>
              <a:rPr lang="en-US" sz="1800" dirty="0"/>
              <a:t> e </a:t>
            </a:r>
            <a:r>
              <a:rPr lang="en-US" sz="1800" dirty="0" err="1"/>
              <a:t>vincoli</a:t>
            </a:r>
            <a:r>
              <a:rPr lang="en-US" sz="1800" dirty="0"/>
              <a:t> </a:t>
            </a:r>
            <a:r>
              <a:rPr lang="en-US" sz="1800" dirty="0" err="1"/>
              <a:t>richiesti</a:t>
            </a:r>
            <a:r>
              <a:rPr lang="en-US" sz="1800" dirty="0"/>
              <a:t> dal </a:t>
            </a:r>
            <a:r>
              <a:rPr lang="en-US" sz="1800" dirty="0" err="1"/>
              <a:t>committente</a:t>
            </a:r>
            <a:r>
              <a:rPr lang="en-US" sz="1800" dirty="0"/>
              <a:t> </a:t>
            </a:r>
          </a:p>
          <a:p>
            <a:pPr rtl="0"/>
            <a:r>
              <a:rPr lang="en-US" sz="1800" dirty="0"/>
              <a:t>per lo </a:t>
            </a:r>
            <a:r>
              <a:rPr lang="en-US" sz="1800" dirty="0" err="1"/>
              <a:t>sviluppo</a:t>
            </a:r>
            <a:r>
              <a:rPr lang="en-US" sz="1800" dirty="0"/>
              <a:t> del </a:t>
            </a:r>
            <a:r>
              <a:rPr lang="en-US" sz="1800" dirty="0" err="1"/>
              <a:t>sistema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2B942-C6F8-EC0F-F3D1-383DD6BAA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16632"/>
            <a:ext cx="10360501" cy="64087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Maritime Cargo shipping company (from now on, simply company) intends to automate the operations of load of freight in the ship’s cargo hold (or simply hold).</a:t>
            </a:r>
          </a:p>
          <a:p>
            <a:pPr marL="0" indent="0">
              <a:buNone/>
            </a:pPr>
            <a:r>
              <a:rPr lang="en-GB" dirty="0"/>
              <a:t>To this end, the company plans to employ a Differential Drive Robot (from now, called cargorobot) for the loading of goods (named products) in the ship’s hold. </a:t>
            </a:r>
          </a:p>
          <a:p>
            <a:pPr marL="0" indent="0">
              <a:buNone/>
            </a:pPr>
            <a:r>
              <a:rPr lang="en-GB" dirty="0"/>
              <a:t>The products to be loaded must be placed in a container of predefined dimensions and registered, by specifying its weight, within a database, by using a proper service (</a:t>
            </a:r>
            <a:r>
              <a:rPr lang="en-GB" dirty="0" err="1"/>
              <a:t>productservice</a:t>
            </a:r>
            <a:r>
              <a:rPr lang="en-GB" dirty="0"/>
              <a:t>).</a:t>
            </a:r>
          </a:p>
          <a:p>
            <a:pPr marL="0" indent="0">
              <a:buNone/>
            </a:pPr>
            <a:r>
              <a:rPr lang="en-GB" dirty="0"/>
              <a:t>After the registration, the </a:t>
            </a:r>
            <a:r>
              <a:rPr lang="en-GB" dirty="0" err="1"/>
              <a:t>productservice</a:t>
            </a:r>
            <a:r>
              <a:rPr lang="en-GB" dirty="0"/>
              <a:t> returns a unique product identifier as a natural number PID, PID&gt;0.</a:t>
            </a:r>
          </a:p>
          <a:p>
            <a:pPr marL="0" indent="0">
              <a:buNone/>
            </a:pPr>
            <a:r>
              <a:rPr lang="en-GB" dirty="0"/>
              <a:t>The hold is a rectangular, flat area with an Input/Output port (IOPort).</a:t>
            </a:r>
          </a:p>
        </p:txBody>
      </p:sp>
    </p:spTree>
    <p:extLst>
      <p:ext uri="{BB962C8B-B14F-4D97-AF65-F5344CB8AC3E}">
        <p14:creationId xmlns:p14="http://schemas.microsoft.com/office/powerpoint/2010/main" val="70032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1BA7-1104-CB23-0B99-13B11C76C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EDFF6D8-EB2D-1A67-C49C-0F523B3E2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74914" y="4437112"/>
            <a:ext cx="9078518" cy="2391916"/>
          </a:xfrm>
        </p:spPr>
        <p:txBody>
          <a:bodyPr>
            <a:normAutofit fontScale="92500"/>
          </a:bodyPr>
          <a:lstStyle/>
          <a:p>
            <a:r>
              <a:rPr lang="en-GB" dirty="0"/>
              <a:t> The area provides 4 slots for the product containers.</a:t>
            </a:r>
          </a:p>
          <a:p>
            <a:r>
              <a:rPr lang="en-GB" dirty="0"/>
              <a:t>• The slots depict the hold storage areas, when they are occupied by product </a:t>
            </a:r>
            <a:r>
              <a:rPr lang="en-GB" dirty="0" err="1"/>
              <a:t>containes</a:t>
            </a:r>
            <a:r>
              <a:rPr lang="en-GB" dirty="0"/>
              <a:t> </a:t>
            </a:r>
          </a:p>
          <a:p>
            <a:r>
              <a:rPr lang="en-GB" dirty="0"/>
              <a:t>• The slots5 area is </a:t>
            </a:r>
            <a:r>
              <a:rPr lang="en-GB" dirty="0" err="1"/>
              <a:t>permanentely</a:t>
            </a:r>
            <a:r>
              <a:rPr lang="en-GB" dirty="0"/>
              <a:t> occupied, while the other slots are initially empty </a:t>
            </a:r>
          </a:p>
          <a:p>
            <a:r>
              <a:rPr lang="en-GB" dirty="0"/>
              <a:t>• The sensor put in front of the IOPort is a sonar used to detect the presence of a product container, when it measures a distance D, such that D &lt; DFREE/2, during a reasonable time (e.g. 3 secs)</a:t>
            </a:r>
            <a:endParaRPr lang="en-US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252393B-C5A0-B08C-09F1-A3E8CFF1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914" y="260648"/>
            <a:ext cx="9078518" cy="39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4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358C7B-755A-E18B-5425-F0D7F9EBD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8882" y="476672"/>
            <a:ext cx="10348138" cy="5695528"/>
          </a:xfrm>
        </p:spPr>
        <p:txBody>
          <a:bodyPr>
            <a:normAutofit/>
          </a:bodyPr>
          <a:lstStyle/>
          <a:p>
            <a:r>
              <a:rPr lang="en-GB" sz="2800" dirty="0"/>
              <a:t>The company asks us to build a software systems (named cargoservice) that: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is able to receive the request to load on the cargo a product container already registered in the </a:t>
            </a:r>
            <a:r>
              <a:rPr lang="en-GB" sz="2800" dirty="0" err="1"/>
              <a:t>productservice</a:t>
            </a:r>
            <a:r>
              <a:rPr lang="en-GB" sz="2800" dirty="0"/>
              <a:t>. </a:t>
            </a:r>
          </a:p>
          <a:p>
            <a:r>
              <a:rPr lang="en-GB" sz="2800" dirty="0"/>
              <a:t>The request is rejected when: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 the product-weight is evaluated too high, since the ship can carry a maximum load of MaxLoad&gt;0 kg.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GB" sz="2000" dirty="0"/>
              <a:t>the hold is already full, i.e. the 4 slots are already occupied. </a:t>
            </a:r>
          </a:p>
          <a:p>
            <a:pPr lvl="1"/>
            <a:r>
              <a:rPr lang="en-GB" sz="2400" dirty="0"/>
              <a:t>If the request is accepted, the cargoservice associates a slot to the product PID and returns the name of the reserved slot. Afterwards, it waits that the product container is delivered to the </a:t>
            </a:r>
            <a:r>
              <a:rPr lang="en-GB" sz="2400" dirty="0" err="1"/>
              <a:t>ioport</a:t>
            </a:r>
            <a:r>
              <a:rPr lang="en-GB" sz="2400" dirty="0"/>
              <a:t>. In the meantime, other requests are not elaborated.</a:t>
            </a:r>
          </a:p>
        </p:txBody>
      </p:sp>
    </p:spTree>
    <p:extLst>
      <p:ext uri="{BB962C8B-B14F-4D97-AF65-F5344CB8AC3E}">
        <p14:creationId xmlns:p14="http://schemas.microsoft.com/office/powerpoint/2010/main" val="122183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031082C-F4A6-725A-238D-FF0838302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9916" y="476672"/>
            <a:ext cx="9793088" cy="583264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is able to detect (by means of the sonar sensor) the presence of the product container at the </a:t>
            </a:r>
            <a:r>
              <a:rPr lang="en-GB" sz="2400" dirty="0" err="1"/>
              <a:t>ioport</a:t>
            </a:r>
            <a:r>
              <a:rPr lang="en-GB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is able to ensure that the product container is placed by the cargorobot within its reserved slot. At the end of the work: 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 the cargorobot should returns to its HOME location.</a:t>
            </a:r>
          </a:p>
          <a:p>
            <a:pPr marL="1066693" lvl="1" indent="-457200">
              <a:buFont typeface="Arial" panose="020B0604020202020204" pitchFamily="34" charset="0"/>
              <a:buChar char="•"/>
            </a:pPr>
            <a:r>
              <a:rPr lang="en-GB" sz="2400" dirty="0"/>
              <a:t> the cargoservice can process another load-request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is able to show the current state of the hold, by means of a dynamically updated web-</a:t>
            </a:r>
            <a:r>
              <a:rPr lang="en-GB" sz="2400" dirty="0" err="1"/>
              <a:t>gui</a:t>
            </a:r>
            <a:r>
              <a:rPr lang="en-GB" sz="24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interrupts any activity and turns on a led if the sonar sensor measures a distance D &gt; DFREE for at least 3 secs (perhaps a sonar failure).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The service continues its activities as soon as the sonar measures a distance D &lt;= DFREE</a:t>
            </a:r>
          </a:p>
        </p:txBody>
      </p:sp>
    </p:spTree>
    <p:extLst>
      <p:ext uri="{BB962C8B-B14F-4D97-AF65-F5344CB8AC3E}">
        <p14:creationId xmlns:p14="http://schemas.microsoft.com/office/powerpoint/2010/main" val="311597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55370-43F4-157C-A537-A3ED38E85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99DCF1-E467-4692-0E5A-CC949BC2E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 dirty="0"/>
              <a:t>SPRINT 0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19CD1-16F8-3D9B-2FCD-C8D10A070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8213652" cy="1220933"/>
          </a:xfrm>
        </p:spPr>
        <p:txBody>
          <a:bodyPr rtlCol="0">
            <a:normAutofit/>
          </a:bodyPr>
          <a:lstStyle/>
          <a:p>
            <a:pPr rtl="0"/>
            <a:r>
              <a:rPr lang="en-US" sz="1800" dirty="0"/>
              <a:t>FORMALIZZAZIONE DEI </a:t>
            </a:r>
            <a:r>
              <a:rPr lang="en-US" sz="1800" dirty="0">
                <a:solidFill>
                  <a:srgbClr val="009999"/>
                </a:solidFill>
              </a:rPr>
              <a:t>CONCETTI</a:t>
            </a:r>
            <a:r>
              <a:rPr lang="en-US" sz="1800" dirty="0"/>
              <a:t> CHIAVE E </a:t>
            </a:r>
          </a:p>
          <a:p>
            <a:pPr rtl="0"/>
            <a:r>
              <a:rPr lang="en-US" sz="1800" dirty="0"/>
              <a:t>DEFINIZIONE DEL MODELLO ARCHITETTURALE DEL SISTEMA</a:t>
            </a:r>
          </a:p>
        </p:txBody>
      </p:sp>
    </p:spTree>
    <p:extLst>
      <p:ext uri="{BB962C8B-B14F-4D97-AF65-F5344CB8AC3E}">
        <p14:creationId xmlns:p14="http://schemas.microsoft.com/office/powerpoint/2010/main" val="1197292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87E15AD-1E7C-7B7F-D848-D6D56E64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81949"/>
            <a:ext cx="10360501" cy="1223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9999"/>
                </a:solidFill>
              </a:rPr>
              <a:t>FORMALIZZAZIONE DEI CONCETTI CHIAVE</a:t>
            </a:r>
            <a:endParaRPr lang="en-GB" dirty="0">
              <a:solidFill>
                <a:srgbClr val="009999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EE9B4D-1505-2B77-A3FA-35155A105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305912"/>
            <a:ext cx="10360501" cy="48581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484A801-6ECC-741B-E948-D02425ED6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870850"/>
              </p:ext>
            </p:extLst>
          </p:nvPr>
        </p:nvGraphicFramePr>
        <p:xfrm>
          <a:off x="1218883" y="1460905"/>
          <a:ext cx="81258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2942">
                  <a:extLst>
                    <a:ext uri="{9D8B030D-6E8A-4147-A177-3AD203B41FA5}">
                      <a16:colId xmlns:a16="http://schemas.microsoft.com/office/drawing/2014/main" val="4142152177"/>
                    </a:ext>
                  </a:extLst>
                </a:gridCol>
                <a:gridCol w="4062942">
                  <a:extLst>
                    <a:ext uri="{9D8B030D-6E8A-4147-A177-3AD203B41FA5}">
                      <a16:colId xmlns:a16="http://schemas.microsoft.com/office/drawing/2014/main" val="4171940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NODI COMPUTAZIONALI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Tipo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0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cargoservice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Microservizio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543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/>
                        <a:t>Productservice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Microservizio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66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/>
                        <a:t>Sonarservice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Microservizio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23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/>
                        <a:t>Webgui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b="1" dirty="0"/>
                        <a:t>GUI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539957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EC71BB3A-D041-6519-F059-181DBEA0F1DA}"/>
              </a:ext>
            </a:extLst>
          </p:cNvPr>
          <p:cNvSpPr txBox="1"/>
          <p:nvPr/>
        </p:nvSpPr>
        <p:spPr>
          <a:xfrm>
            <a:off x="1200031" y="4010738"/>
            <a:ext cx="92680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rgbClr val="009999"/>
                </a:solidFill>
              </a:rPr>
              <a:t>COMPONENTI FORNITI DAL COMMITTENTE:</a:t>
            </a:r>
          </a:p>
          <a:p>
            <a:r>
              <a:rPr lang="it-IT" dirty="0"/>
              <a:t>Hardware: DDRobot, Sonar, Led, IOPort, Slot(1..5)</a:t>
            </a:r>
          </a:p>
          <a:p>
            <a:r>
              <a:rPr lang="it-IT" dirty="0"/>
              <a:t>Microservizi: </a:t>
            </a:r>
            <a:r>
              <a:rPr lang="it-IT" dirty="0" err="1"/>
              <a:t>ProductService</a:t>
            </a:r>
            <a:r>
              <a:rPr lang="it-IT" dirty="0"/>
              <a:t> , basicrobot24</a:t>
            </a:r>
          </a:p>
          <a:p>
            <a:pPr marL="0" indent="0">
              <a:buNone/>
            </a:pPr>
            <a:r>
              <a:rPr lang="it-IT" dirty="0" err="1"/>
              <a:t>Wenv</a:t>
            </a:r>
            <a:endParaRPr lang="it-IT" dirty="0"/>
          </a:p>
          <a:p>
            <a:pPr marL="0" indent="0">
              <a:buNone/>
            </a:pPr>
            <a:r>
              <a:rPr lang="it-IT" dirty="0">
                <a:solidFill>
                  <a:srgbClr val="009999"/>
                </a:solidFill>
              </a:rPr>
              <a:t>COMPONENTI DA SVILUPPARE:</a:t>
            </a:r>
          </a:p>
          <a:p>
            <a:pPr marL="0" indent="0">
              <a:buNone/>
            </a:pPr>
            <a:r>
              <a:rPr lang="it-IT" dirty="0"/>
              <a:t>cargoservice, sonarservice, </a:t>
            </a:r>
            <a:r>
              <a:rPr lang="it-IT" dirty="0" err="1"/>
              <a:t>webgui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3661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275</TotalTime>
  <Words>651</Words>
  <Application>Microsoft Office PowerPoint</Application>
  <PresentationFormat>Personalizzato</PresentationFormat>
  <Paragraphs>72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2" baseType="lpstr">
      <vt:lpstr>Arial</vt:lpstr>
      <vt:lpstr>Calibri</vt:lpstr>
      <vt:lpstr>Tech 16x9</vt:lpstr>
      <vt:lpstr>CARGOSERVICE</vt:lpstr>
      <vt:lpstr>PREVIEW DELLA PRESENTAZIONE:</vt:lpstr>
      <vt:lpstr>REQUISITI DEL COMMITTENTE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SPRINT 0</vt:lpstr>
      <vt:lpstr>FORMALIZZAZIONE DEI CONCETTI CHIAVE</vt:lpstr>
      <vt:lpstr>MODELLO DEI MESSAGGI:</vt:lpstr>
      <vt:lpstr>SPRINT 1</vt:lpstr>
      <vt:lpstr>CARGOSERVICE</vt:lpstr>
      <vt:lpstr>Presentazione standard di PowerPoint</vt:lpstr>
      <vt:lpstr>MODELLO DEL SISTEMA AL TERMINE DELLO SPRINT 1:</vt:lpstr>
      <vt:lpstr>SPRINT 2</vt:lpstr>
      <vt:lpstr>Presentazione standard di PowerPoint</vt:lpstr>
      <vt:lpstr>SPRINT 3</vt:lpstr>
      <vt:lpstr>DEPLOYMENT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Sveva</dc:creator>
  <cp:lastModifiedBy>Sveva</cp:lastModifiedBy>
  <cp:revision>44</cp:revision>
  <dcterms:created xsi:type="dcterms:W3CDTF">2025-09-05T15:15:02Z</dcterms:created>
  <dcterms:modified xsi:type="dcterms:W3CDTF">2025-09-05T19:52:04Z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