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25203150" cy="36004500"/>
  <p:notesSz cx="6858000" cy="9144000"/>
  <p:defaultTextStyle>
    <a:defPPr>
      <a:defRPr lang="sv-SE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854DEDB-90E0-44E4-8B30-8E00D3A7E732}">
          <p14:sldIdLst>
            <p14:sldId id="256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573">
          <p15:clr>
            <a:srgbClr val="A4A3A4"/>
          </p15:clr>
        </p15:guide>
        <p15:guide id="2" orient="horz" pos="22156">
          <p15:clr>
            <a:srgbClr val="A4A3A4"/>
          </p15:clr>
        </p15:guide>
        <p15:guide id="3" orient="horz" pos="1043">
          <p15:clr>
            <a:srgbClr val="A4A3A4"/>
          </p15:clr>
        </p15:guide>
        <p15:guide id="4" pos="13880">
          <p15:clr>
            <a:srgbClr val="A4A3A4"/>
          </p15:clr>
        </p15:guide>
        <p15:guide id="5" pos="2604">
          <p15:clr>
            <a:srgbClr val="A4A3A4"/>
          </p15:clr>
        </p15:guide>
        <p15:guide id="6" pos="2586">
          <p15:clr>
            <a:srgbClr val="A4A3A4"/>
          </p15:clr>
        </p15:guide>
        <p15:guide id="7" pos="5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sabeth Roman" initials="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D6529-352D-4475-A5C8-60C51FCCABA6}" v="1" dt="2018-12-24T12:13:44.020"/>
    <p1510:client id="{7B3D0097-9DF1-F383-1C50-8271E617F3AC}" v="17" dt="2018-12-24T12:27:5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2992" autoAdjust="0"/>
    <p:restoredTop sz="98299" autoAdjust="0"/>
  </p:normalViewPr>
  <p:slideViewPr>
    <p:cSldViewPr>
      <p:cViewPr>
        <p:scale>
          <a:sx n="33" d="100"/>
          <a:sy n="33" d="100"/>
        </p:scale>
        <p:origin x="-1704" y="-206"/>
      </p:cViewPr>
      <p:guideLst>
        <p:guide orient="horz" pos="4573"/>
        <p:guide orient="horz" pos="22156"/>
        <p:guide orient="horz" pos="1043"/>
        <p:guide pos="13880"/>
        <p:guide pos="2604"/>
        <p:guide pos="2586"/>
        <p:guide pos="5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odorova Tetyana" userId="S::bogodorova@ucu.edu.ua::2a80dc8c-ad91-4bb0-ae32-7b2e7c370434" providerId="AD" clId="Web-{6A2D6529-352D-4475-A5C8-60C51FCCABA6}"/>
    <pc:docChg chg="modSld">
      <pc:chgData name="Bogodorova Tetyana" userId="S::bogodorova@ucu.edu.ua::2a80dc8c-ad91-4bb0-ae32-7b2e7c370434" providerId="AD" clId="Web-{6A2D6529-352D-4475-A5C8-60C51FCCABA6}" dt="2018-12-24T12:13:54.348" v="4"/>
      <pc:docMkLst>
        <pc:docMk/>
      </pc:docMkLst>
      <pc:sldChg chg="delSp modSp">
        <pc:chgData name="Bogodorova Tetyana" userId="S::bogodorova@ucu.edu.ua::2a80dc8c-ad91-4bb0-ae32-7b2e7c370434" providerId="AD" clId="Web-{6A2D6529-352D-4475-A5C8-60C51FCCABA6}" dt="2018-12-24T12:13:54.348" v="4"/>
        <pc:sldMkLst>
          <pc:docMk/>
          <pc:sldMk cId="0" sldId="256"/>
        </pc:sldMkLst>
        <pc:spChg chg="mod">
          <ac:chgData name="Bogodorova Tetyana" userId="S::bogodorova@ucu.edu.ua::2a80dc8c-ad91-4bb0-ae32-7b2e7c370434" providerId="AD" clId="Web-{6A2D6529-352D-4475-A5C8-60C51FCCABA6}" dt="2018-12-24T12:13:44.020" v="2" actId="1076"/>
          <ac:spMkLst>
            <pc:docMk/>
            <pc:sldMk cId="0" sldId="256"/>
            <ac:spMk id="4" creationId="{00000000-0000-0000-0000-000000000000}"/>
          </ac:spMkLst>
        </pc:spChg>
        <pc:picChg chg="del">
          <ac:chgData name="Bogodorova Tetyana" userId="S::bogodorova@ucu.edu.ua::2a80dc8c-ad91-4bb0-ae32-7b2e7c370434" providerId="AD" clId="Web-{6A2D6529-352D-4475-A5C8-60C51FCCABA6}" dt="2018-12-24T12:13:37.302" v="0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Bogodorova Tetyana" userId="S::bogodorova@ucu.edu.ua::2a80dc8c-ad91-4bb0-ae32-7b2e7c370434" providerId="AD" clId="Web-{6A2D6529-352D-4475-A5C8-60C51FCCABA6}" dt="2018-12-24T12:13:52.958" v="3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Bogodorova Tetyana" userId="S::bogodorova@ucu.edu.ua::2a80dc8c-ad91-4bb0-ae32-7b2e7c370434" providerId="AD" clId="Web-{6A2D6529-352D-4475-A5C8-60C51FCCABA6}" dt="2018-12-24T12:13:54.348" v="4"/>
          <ac:picMkLst>
            <pc:docMk/>
            <pc:sldMk cId="0" sldId="256"/>
            <ac:picMk id="69" creationId="{00000000-0000-0000-0000-000000000000}"/>
          </ac:picMkLst>
        </pc:picChg>
      </pc:sldChg>
    </pc:docChg>
  </pc:docChgLst>
  <pc:docChgLst>
    <pc:chgData name="Bogodorova Tetyana" userId="S::bogodorova@ucu.edu.ua::2a80dc8c-ad91-4bb0-ae32-7b2e7c370434" providerId="AD" clId="Web-{7B3D0097-9DF1-F383-1C50-8271E617F3AC}"/>
    <pc:docChg chg="modSld">
      <pc:chgData name="Bogodorova Tetyana" userId="S::bogodorova@ucu.edu.ua::2a80dc8c-ad91-4bb0-ae32-7b2e7c370434" providerId="AD" clId="Web-{7B3D0097-9DF1-F383-1C50-8271E617F3AC}" dt="2018-12-24T12:28:50.099" v="165" actId="20577"/>
      <pc:docMkLst>
        <pc:docMk/>
      </pc:docMkLst>
      <pc:sldChg chg="addSp delSp modSp">
        <pc:chgData name="Bogodorova Tetyana" userId="S::bogodorova@ucu.edu.ua::2a80dc8c-ad91-4bb0-ae32-7b2e7c370434" providerId="AD" clId="Web-{7B3D0097-9DF1-F383-1C50-8271E617F3AC}" dt="2018-12-24T12:28:50.099" v="165" actId="20577"/>
        <pc:sldMkLst>
          <pc:docMk/>
          <pc:sldMk cId="0" sldId="256"/>
        </pc:sldMkLst>
        <pc:spChg chg="mod">
          <ac:chgData name="Bogodorova Tetyana" userId="S::bogodorova@ucu.edu.ua::2a80dc8c-ad91-4bb0-ae32-7b2e7c370434" providerId="AD" clId="Web-{7B3D0097-9DF1-F383-1C50-8271E617F3AC}" dt="2018-12-24T12:21:47.633" v="22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ogodorova Tetyana" userId="S::bogodorova@ucu.edu.ua::2a80dc8c-ad91-4bb0-ae32-7b2e7c370434" providerId="AD" clId="Web-{7B3D0097-9DF1-F383-1C50-8271E617F3AC}" dt="2018-12-24T12:28:50.099" v="165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Bogodorova Tetyana" userId="S::bogodorova@ucu.edu.ua::2a80dc8c-ad91-4bb0-ae32-7b2e7c370434" providerId="AD" clId="Web-{7B3D0097-9DF1-F383-1C50-8271E617F3AC}" dt="2018-12-24T12:20:44.258" v="15"/>
          <ac:spMkLst>
            <pc:docMk/>
            <pc:sldMk cId="0" sldId="256"/>
            <ac:spMk id="14" creationId="{A260AA24-573C-4A16-ADBB-1C3B66C8009C}"/>
          </ac:spMkLst>
        </pc:spChg>
        <pc:spChg chg="mod">
          <ac:chgData name="Bogodorova Tetyana" userId="S::bogodorova@ucu.edu.ua::2a80dc8c-ad91-4bb0-ae32-7b2e7c370434" providerId="AD" clId="Web-{7B3D0097-9DF1-F383-1C50-8271E617F3AC}" dt="2018-12-24T12:28:36.896" v="154" actId="20577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Bogodorova Tetyana" userId="S::bogodorova@ucu.edu.ua::2a80dc8c-ad91-4bb0-ae32-7b2e7c370434" providerId="AD" clId="Web-{7B3D0097-9DF1-F383-1C50-8271E617F3AC}" dt="2018-12-24T12:21:36.711" v="20"/>
          <ac:spMkLst>
            <pc:docMk/>
            <pc:sldMk cId="0" sldId="256"/>
            <ac:spMk id="29" creationId="{D895C7EC-D916-48D3-9FEE-932049AE7B0A}"/>
          </ac:spMkLst>
        </pc:spChg>
        <pc:picChg chg="add del mod">
          <ac:chgData name="Bogodorova Tetyana" userId="S::bogodorova@ucu.edu.ua::2a80dc8c-ad91-4bb0-ae32-7b2e7c370434" providerId="AD" clId="Web-{7B3D0097-9DF1-F383-1C50-8271E617F3AC}" dt="2018-12-24T12:20:46.290" v="16"/>
          <ac:picMkLst>
            <pc:docMk/>
            <pc:sldMk cId="0" sldId="256"/>
            <ac:picMk id="3" creationId="{E3F89741-A043-4E3B-AE2F-6F25AAD801BC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18:27.853" v="3"/>
          <ac:picMkLst>
            <pc:docMk/>
            <pc:sldMk cId="0" sldId="256"/>
            <ac:picMk id="8" creationId="{02AA15A8-9330-4925-9D81-478FFA449D81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21:50.961" v="23"/>
          <ac:picMkLst>
            <pc:docMk/>
            <pc:sldMk cId="0" sldId="256"/>
            <ac:picMk id="12" creationId="{F59E66CE-5BA5-4B06-967E-AC5FA5F7CC8D}"/>
          </ac:picMkLst>
        </pc:picChg>
        <pc:picChg chg="add mod">
          <ac:chgData name="Bogodorova Tetyana" userId="S::bogodorova@ucu.edu.ua::2a80dc8c-ad91-4bb0-ae32-7b2e7c370434" providerId="AD" clId="Web-{7B3D0097-9DF1-F383-1C50-8271E617F3AC}" dt="2018-12-24T12:21:53.696" v="24" actId="1076"/>
          <ac:picMkLst>
            <pc:docMk/>
            <pc:sldMk cId="0" sldId="256"/>
            <ac:picMk id="30" creationId="{F3D3F9B8-3842-4E6B-BF87-E004B81F6C09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26:26.866" v="95"/>
          <ac:picMkLst>
            <pc:docMk/>
            <pc:sldMk cId="0" sldId="256"/>
            <ac:picMk id="36" creationId="{1593B3FB-0A2C-4D88-B9C3-3B8E7EB52D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75A8-B715-499D-A5E1-FFB2898E2DBB}" type="datetimeFigureOut">
              <a:rPr lang="sv-SE" smtClean="0"/>
              <a:pPr/>
              <a:t>2019-12-11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82DD-CF56-4E2D-B334-0C23371078C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513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EE7CE-64C2-40EA-878F-D1F047690A82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C004-46D5-4DF0-9059-F7BAEA51F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C004-46D5-4DF0-9059-F7BAEA51F0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C004-46D5-4DF0-9059-F7BAEA51F0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  <a:prstGeom prst="rect">
            <a:avLst/>
          </a:prstGeo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  <a:prstGeom prst="rect">
            <a:avLst/>
          </a:prstGeo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  <a:prstGeom prst="rect">
            <a:avLst/>
          </a:prstGeo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  <a:prstGeom prst="rect">
            <a:avLst/>
          </a:prstGeo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107" y="1296394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2732466" y="18704636"/>
            <a:ext cx="18466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1116078" y="34432848"/>
            <a:ext cx="2315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 Rounded MT Bold"/>
                <a:cs typeface="Arial Rounded MT Bold"/>
              </a:rPr>
              <a:t>Poster Dialogue Session at KTH Energy </a:t>
            </a:r>
            <a:r>
              <a:rPr lang="en-GB" sz="5400">
                <a:latin typeface="Arial Rounded MT Bold"/>
                <a:cs typeface="Arial Rounded MT Bold"/>
              </a:rPr>
              <a:t>Dialogue 26 November 2015</a:t>
            </a:r>
            <a:endParaRPr lang="sv-SE" sz="5400" dirty="0">
              <a:latin typeface="Arial Rounded MT Bold"/>
              <a:cs typeface="Arial Rounded MT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0454" y="1650857"/>
            <a:ext cx="17859500" cy="4926211"/>
          </a:xfrm>
          <a:prstGeom prst="rect">
            <a:avLst/>
          </a:prstGeom>
        </p:spPr>
        <p:txBody>
          <a:bodyPr vert="horz" lIns="0" tIns="174879" rIns="349758" bIns="174879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0453" y="7218948"/>
            <a:ext cx="17859499" cy="26553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7215112"/>
            <a:ext cx="3886139" cy="2878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" y="2055751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0454" y="1650857"/>
            <a:ext cx="17859500" cy="4926211"/>
          </a:xfrm>
          <a:prstGeom prst="rect">
            <a:avLst/>
          </a:prstGeom>
        </p:spPr>
        <p:txBody>
          <a:bodyPr vert="horz" lIns="0" tIns="174879" rIns="349758" bIns="174879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0453" y="7218948"/>
            <a:ext cx="17859499" cy="26553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7215112"/>
            <a:ext cx="3886139" cy="28789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" y="2055751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9548" y="34996138"/>
            <a:ext cx="2339953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sp>
        <p:nvSpPr>
          <p:cNvPr id="2" name="Rubrik 1"/>
          <p:cNvSpPr txBox="1"/>
          <p:nvPr/>
        </p:nvSpPr>
        <p:spPr>
          <a:xfrm>
            <a:off x="5753827" y="1008359"/>
            <a:ext cx="19082120" cy="2088232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/>
            </a:solidFill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lvl="1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dirty="0" smtClean="0">
                <a:latin typeface="+mj-lt"/>
              </a:rPr>
              <a:t>Black Friday: How much will a customer spend?</a:t>
            </a:r>
            <a:endParaRPr lang="en-GB" sz="6600" b="0" i="0" strike="noStrike" kern="1200" cap="none" spc="0" baseline="0" dirty="0">
              <a:uFillTx/>
              <a:latin typeface="+mj-lt"/>
            </a:endParaRPr>
          </a:p>
        </p:txBody>
      </p:sp>
      <p:sp>
        <p:nvSpPr>
          <p:cNvPr id="4" name="Rubrik 1"/>
          <p:cNvSpPr txBox="1"/>
          <p:nvPr/>
        </p:nvSpPr>
        <p:spPr>
          <a:xfrm>
            <a:off x="5669474" y="3464631"/>
            <a:ext cx="19150814" cy="86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 err="1" smtClean="0">
                <a:solidFill>
                  <a:srgbClr val="1C54A6"/>
                </a:solidFill>
                <a:uFillTx/>
                <a:latin typeface="Calibri"/>
                <a:cs typeface="Calibri"/>
              </a:rPr>
              <a:t>Sviatoslav</a:t>
            </a:r>
            <a:r>
              <a:rPr lang="en-US" sz="3200" dirty="0" smtClean="0">
                <a:solidFill>
                  <a:srgbClr val="1C54A6"/>
                </a:solidFill>
                <a:latin typeface="Calibri"/>
                <a:cs typeface="Calibri"/>
              </a:rPr>
              <a:t> </a:t>
            </a:r>
            <a:r>
              <a:rPr lang="en-US" sz="3200" dirty="0" err="1" smtClean="0">
                <a:solidFill>
                  <a:srgbClr val="1C54A6"/>
                </a:solidFill>
                <a:latin typeface="Calibri"/>
                <a:cs typeface="Calibri"/>
              </a:rPr>
              <a:t>Fedoriv</a:t>
            </a:r>
            <a:r>
              <a:rPr lang="en-US" sz="3200" dirty="0" smtClean="0">
                <a:solidFill>
                  <a:srgbClr val="1C54A6"/>
                </a:solidFill>
                <a:latin typeface="Calibri"/>
                <a:cs typeface="Calibri"/>
              </a:rPr>
              <a:t> </a:t>
            </a:r>
            <a:endParaRPr lang="en-US" sz="3200" b="0" i="0" u="none" strike="noStrike" cap="none" spc="0" baseline="0" dirty="0">
              <a:solidFill>
                <a:srgbClr val="1C54A6"/>
              </a:solidFill>
              <a:latin typeface="Calibri" pitchFamily="34"/>
              <a:cs typeface="Calibri"/>
            </a:endParaRPr>
          </a:p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b="0" i="0" u="none" strike="noStrike" kern="1200" cap="none" spc="0" baseline="3000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" name="Rectangle 116"/>
          <p:cNvSpPr/>
          <p:nvPr/>
        </p:nvSpPr>
        <p:spPr>
          <a:xfrm>
            <a:off x="0" y="4608762"/>
            <a:ext cx="24026864" cy="636895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15" name="Rectangle 127"/>
          <p:cNvSpPr/>
          <p:nvPr/>
        </p:nvSpPr>
        <p:spPr>
          <a:xfrm>
            <a:off x="77742" y="34204050"/>
            <a:ext cx="25203150" cy="1047270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Applied Sciences </a:t>
            </a:r>
            <a:r>
              <a:rPr lang="en-US" sz="2000" kern="0" dirty="0">
                <a:solidFill>
                  <a:srgbClr val="FFFFFF"/>
                </a:solidFill>
                <a:latin typeface="Verdana"/>
              </a:rPr>
              <a:t>Faculty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Verdana"/>
              </a:rPr>
              <a:t>Ukrainian Catholic University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Verdana"/>
              </a:rPr>
              <a:t>Lviv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Verdana"/>
              </a:rPr>
              <a:t>Ukraine </a:t>
            </a:r>
            <a:r>
              <a:rPr lang="en-US" sz="2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rdana"/>
              </a:rPr>
              <a:t>(</a:t>
            </a:r>
            <a:r>
              <a:rPr lang="en-GB" sz="2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rdana"/>
              </a:rPr>
              <a:t>fedoriv</a:t>
            </a:r>
            <a:r>
              <a:rPr lang="en-GB" sz="2000" dirty="0" smtClean="0">
                <a:solidFill>
                  <a:srgbClr val="FFFFFF"/>
                </a:solidFill>
                <a:latin typeface="Verdana"/>
              </a:rPr>
              <a:t>@ucu.edu.ua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)</a:t>
            </a:r>
            <a:endParaRPr lang="en-GB" sz="2000" b="0" i="0" u="none" strike="noStrike" kern="1200" cap="none" spc="0" baseline="3000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18" name="Rubrik 1"/>
          <p:cNvSpPr txBox="1"/>
          <p:nvPr/>
        </p:nvSpPr>
        <p:spPr>
          <a:xfrm>
            <a:off x="13753704" y="5347756"/>
            <a:ext cx="10801200" cy="35667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r>
              <a:rPr lang="en-US" sz="2800" b="0" i="0" u="none" strike="noStrike" kern="1200" cap="none" spc="0" baseline="0" dirty="0">
                <a:solidFill>
                  <a:srgbClr val="1C54A6"/>
                </a:solidFill>
                <a:uFillTx/>
                <a:latin typeface="Georgia" pitchFamily="18"/>
              </a:rPr>
              <a:t>The </a:t>
            </a:r>
            <a:r>
              <a:rPr lang="en-US" sz="2800" b="0" i="0" u="none" strike="noStrike" kern="1200" cap="none" spc="0" baseline="0" dirty="0" smtClean="0">
                <a:solidFill>
                  <a:srgbClr val="1C54A6"/>
                </a:solidFill>
                <a:uFillTx/>
                <a:latin typeface="Georgia" pitchFamily="18"/>
              </a:rPr>
              <a:t>methodology</a:t>
            </a:r>
            <a:r>
              <a:rPr lang="en-US" sz="2800" dirty="0" smtClean="0">
                <a:solidFill>
                  <a:srgbClr val="1C54A6"/>
                </a:solidFill>
                <a:latin typeface="Georgia" pitchFamily="18"/>
              </a:rPr>
              <a:t> is pretty simple. First I first need to find such regression that will  have </a:t>
            </a:r>
            <a:r>
              <a:rPr lang="uk-UA" sz="2800" dirty="0" smtClean="0">
                <a:solidFill>
                  <a:srgbClr val="1C54A6"/>
                </a:solidFill>
                <a:latin typeface="Georgia" pitchFamily="18"/>
              </a:rPr>
              <a:t> </a:t>
            </a:r>
            <a:endParaRPr lang="en-US" sz="2800" dirty="0" smtClean="0"/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least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eorgia" pitchFamily="18"/>
              </a:rPr>
              <a:t> </a:t>
            </a:r>
            <a:r>
              <a:rPr lang="en-US" sz="2800" dirty="0" smtClean="0">
                <a:solidFill>
                  <a:srgbClr val="1C54A6"/>
                </a:solidFill>
                <a:latin typeface="Georgia" pitchFamily="18"/>
              </a:rPr>
              <a:t>mean </a:t>
            </a:r>
            <a:r>
              <a:rPr lang="en-US" sz="2800" dirty="0" smtClean="0">
                <a:solidFill>
                  <a:srgbClr val="1C54A6"/>
                </a:solidFill>
                <a:latin typeface="Georgia" pitchFamily="18"/>
              </a:rPr>
              <a:t>squared and mean absolute errors.  </a:t>
            </a:r>
          </a:p>
          <a:p>
            <a:r>
              <a:rPr lang="en-US" sz="2800" dirty="0" smtClean="0">
                <a:solidFill>
                  <a:srgbClr val="1C54A6"/>
                </a:solidFill>
                <a:latin typeface="Georgia" pitchFamily="18"/>
              </a:rPr>
              <a:t>Before that I did missing values imputation for 1, 2 and 3 product category</a:t>
            </a:r>
            <a:r>
              <a:rPr lang="en-US" sz="2800" dirty="0" smtClean="0">
                <a:solidFill>
                  <a:srgbClr val="1C54A6"/>
                </a:solidFill>
                <a:latin typeface="Georgia" pitchFamily="18"/>
              </a:rPr>
              <a:t>.  For 2 product category </a:t>
            </a:r>
            <a:endParaRPr lang="en-GB" sz="2800" b="0" i="0" u="none" strike="noStrike" kern="1200" cap="none" spc="0" baseline="0" dirty="0">
              <a:solidFill>
                <a:srgbClr val="1C54A6"/>
              </a:solidFill>
              <a:uFillTx/>
              <a:latin typeface="Georgia" pitchFamily="18"/>
              <a:cs typeface="Arial" pitchFamily="34"/>
            </a:endParaRPr>
          </a:p>
        </p:txBody>
      </p:sp>
      <p:sp>
        <p:nvSpPr>
          <p:cNvPr id="19" name="Isosceles Triangle 155"/>
          <p:cNvSpPr/>
          <p:nvPr/>
        </p:nvSpPr>
        <p:spPr>
          <a:xfrm rot="10799991">
            <a:off x="6768929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7267729" y="4481658"/>
            <a:ext cx="49725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1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1" name="Rubrik 1"/>
          <p:cNvSpPr txBox="1"/>
          <p:nvPr/>
        </p:nvSpPr>
        <p:spPr>
          <a:xfrm>
            <a:off x="1026539" y="4404626"/>
            <a:ext cx="4756919" cy="7614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Introduction</a:t>
            </a:r>
          </a:p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2" name="Rubrik 1"/>
          <p:cNvSpPr txBox="1"/>
          <p:nvPr/>
        </p:nvSpPr>
        <p:spPr>
          <a:xfrm>
            <a:off x="17375922" y="4413556"/>
            <a:ext cx="4815577" cy="9399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Methodology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3" name="Isosceles Triangle 156"/>
          <p:cNvSpPr/>
          <p:nvPr/>
        </p:nvSpPr>
        <p:spPr>
          <a:xfrm rot="10799991">
            <a:off x="22884234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4" name="TextBox 88"/>
          <p:cNvSpPr txBox="1"/>
          <p:nvPr/>
        </p:nvSpPr>
        <p:spPr>
          <a:xfrm>
            <a:off x="23402775" y="4444920"/>
            <a:ext cx="50046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2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5" name="Rectangle 116"/>
          <p:cNvSpPr/>
          <p:nvPr/>
        </p:nvSpPr>
        <p:spPr>
          <a:xfrm>
            <a:off x="438267" y="9448014"/>
            <a:ext cx="24026863" cy="637089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26" name="Rubrik 1"/>
          <p:cNvSpPr txBox="1"/>
          <p:nvPr/>
        </p:nvSpPr>
        <p:spPr>
          <a:xfrm>
            <a:off x="1217568" y="9277318"/>
            <a:ext cx="5387699" cy="9480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Experiment</a:t>
            </a:r>
            <a:r>
              <a:rPr lang="ru-RU" sz="3600" b="1" i="0" u="none" strike="noStrike" kern="1200" cap="none" spc="0" dirty="0">
                <a:solidFill>
                  <a:srgbClr val="FFFFFF"/>
                </a:solidFill>
                <a:uFillTx/>
                <a:latin typeface="Calibri" pitchFamily="34"/>
              </a:rPr>
              <a:t> </a:t>
            </a:r>
            <a:r>
              <a:rPr lang="sv-SE" sz="3600" b="1" i="0" u="none" strike="noStrike" kern="1200" cap="none" spc="0" dirty="0">
                <a:solidFill>
                  <a:srgbClr val="FFFFFF"/>
                </a:solidFill>
                <a:uFillTx/>
                <a:latin typeface="Calibri" pitchFamily="34"/>
              </a:rPr>
              <a:t>Setup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7" name="Isosceles Triangle 154"/>
          <p:cNvSpPr/>
          <p:nvPr/>
        </p:nvSpPr>
        <p:spPr>
          <a:xfrm rot="10799991">
            <a:off x="19644924" y="9349851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8" name="TextBox 118"/>
          <p:cNvSpPr txBox="1"/>
          <p:nvPr/>
        </p:nvSpPr>
        <p:spPr>
          <a:xfrm>
            <a:off x="20176175" y="9315663"/>
            <a:ext cx="345087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3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39" name="Rubrik 1"/>
          <p:cNvSpPr txBox="1"/>
          <p:nvPr/>
        </p:nvSpPr>
        <p:spPr>
          <a:xfrm>
            <a:off x="442912" y="27363290"/>
            <a:ext cx="23975126" cy="47525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marL="0" marR="0" lvl="0" indent="0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200" dirty="0" smtClean="0">
                <a:solidFill>
                  <a:srgbClr val="1C54A6"/>
                </a:solidFill>
                <a:latin typeface="Calibri" pitchFamily="34"/>
              </a:rPr>
              <a:t>Lets see on our data pots using TSNE.  I used 2d and 3d plots. As we can see on them </a:t>
            </a:r>
            <a:r>
              <a:rPr lang="en-US" sz="3200" dirty="0" smtClean="0">
                <a:solidFill>
                  <a:srgbClr val="1C54A6"/>
                </a:solidFill>
                <a:latin typeface="Calibri" pitchFamily="34"/>
              </a:rPr>
              <a:t>samples can be easy </a:t>
            </a:r>
            <a:r>
              <a:rPr lang="en-US" sz="3200" dirty="0" err="1" smtClean="0">
                <a:solidFill>
                  <a:srgbClr val="1C54A6"/>
                </a:solidFill>
                <a:latin typeface="Calibri" pitchFamily="34"/>
              </a:rPr>
              <a:t>segmented,It</a:t>
            </a:r>
            <a:r>
              <a:rPr lang="en-US" sz="3200" dirty="0" smtClean="0">
                <a:solidFill>
                  <a:srgbClr val="1C54A6"/>
                </a:solidFill>
                <a:latin typeface="Calibri" pitchFamily="34"/>
              </a:rPr>
              <a:t> is look like RFR can be u</a:t>
            </a:r>
            <a:r>
              <a:rPr lang="sv-SE" sz="3200" dirty="0">
                <a:solidFill>
                  <a:srgbClr val="1C54A6"/>
                </a:solidFill>
                <a:latin typeface="Calibri" pitchFamily="34"/>
              </a:rPr>
              <a:t> </a:t>
            </a:r>
            <a:r>
              <a:rPr lang="sv-SE" sz="3200" dirty="0" smtClean="0">
                <a:solidFill>
                  <a:srgbClr val="1C54A6"/>
                </a:solidFill>
                <a:latin typeface="Calibri" pitchFamily="34"/>
              </a:rPr>
              <a:t>                                                                                                                                                                                                                        used.</a:t>
            </a:r>
          </a:p>
          <a:p>
            <a:pPr marL="0" marR="0" lvl="0" indent="0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200" dirty="0">
                <a:solidFill>
                  <a:srgbClr val="1C54A6"/>
                </a:solidFill>
                <a:latin typeface="Calibri" pitchFamily="34"/>
              </a:rPr>
              <a:t> </a:t>
            </a:r>
            <a:r>
              <a:rPr lang="sv-SE" sz="3200" dirty="0" smtClean="0">
                <a:solidFill>
                  <a:srgbClr val="1C54A6"/>
                </a:solidFill>
                <a:latin typeface="Calibri" pitchFamily="34"/>
              </a:rPr>
              <a:t>                                                                                                                                                                                                                          RFR  gave us the</a:t>
            </a:r>
            <a:endParaRPr lang="en-US" sz="3200" dirty="0" smtClean="0">
              <a:solidFill>
                <a:srgbClr val="1C54A6"/>
              </a:solidFill>
              <a:latin typeface="Calibri" pitchFamily="34"/>
            </a:endParaRPr>
          </a:p>
        </p:txBody>
      </p:sp>
      <p:sp>
        <p:nvSpPr>
          <p:cNvPr id="43" name="TextBox 107"/>
          <p:cNvSpPr txBox="1"/>
          <p:nvPr/>
        </p:nvSpPr>
        <p:spPr>
          <a:xfrm>
            <a:off x="23670610" y="28505502"/>
            <a:ext cx="316803" cy="7626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dirty="0" smtClean="0">
                <a:solidFill>
                  <a:srgbClr val="FFFFFF"/>
                </a:solidFill>
                <a:latin typeface="Century Gothic" pitchFamily="34"/>
              </a:rPr>
              <a:t>5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54" name="TextBox 64"/>
          <p:cNvSpPr txBox="1"/>
          <p:nvPr/>
        </p:nvSpPr>
        <p:spPr>
          <a:xfrm>
            <a:off x="1152303" y="13681770"/>
            <a:ext cx="5272359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 you can see there is some dependence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between product categories, it means that the biggest part of people would more like to buy one product, the second part two kinds of products and only a few would by all kinds.</a:t>
            </a:r>
            <a:endParaRPr lang="en-US" sz="2400" b="0" i="0" u="none" strike="noStrike" kern="1200" cap="none" spc="0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id="55" name="TextBox 67"/>
          <p:cNvSpPr txBox="1"/>
          <p:nvPr/>
        </p:nvSpPr>
        <p:spPr>
          <a:xfrm>
            <a:off x="9649247" y="18866346"/>
            <a:ext cx="11377264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Correlation between Numerical Predictors and Target variable</a:t>
            </a:r>
            <a:endParaRPr lang="en-US" sz="2400" b="0" i="0" u="none" strike="noStrike" kern="1200" cap="none" spc="0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id="63" name="Rubrik 1"/>
          <p:cNvSpPr txBox="1"/>
          <p:nvPr/>
        </p:nvSpPr>
        <p:spPr>
          <a:xfrm>
            <a:off x="17282095" y="26485759"/>
            <a:ext cx="4725655" cy="9623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Conclusions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4" name="Rubrik 1"/>
          <p:cNvSpPr txBox="1"/>
          <p:nvPr/>
        </p:nvSpPr>
        <p:spPr>
          <a:xfrm>
            <a:off x="1159000" y="26525169"/>
            <a:ext cx="3593703" cy="8381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Results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5" name="TextBox 119"/>
          <p:cNvSpPr txBox="1"/>
          <p:nvPr/>
        </p:nvSpPr>
        <p:spPr>
          <a:xfrm>
            <a:off x="603804" y="10520665"/>
            <a:ext cx="7154640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800" b="0" i="0" u="none" strike="noStrike" kern="1200" cap="none" spc="0" baseline="0" dirty="0">
                <a:solidFill>
                  <a:srgbClr val="1C54A6"/>
                </a:solidFill>
                <a:uFillTx/>
                <a:latin typeface="Georgia" pitchFamily="18"/>
              </a:rPr>
              <a:t>The experiment setup involves:</a:t>
            </a:r>
          </a:p>
          <a:p>
            <a:pPr marL="457200" lvl="0" indent="-457200" defTabSz="3497579">
              <a:lnSpc>
                <a:spcPct val="120000"/>
              </a:lnSpc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Take a quick look at the Data Structure</a:t>
            </a:r>
            <a:endParaRPr lang="sv-SE" sz="2000" b="0" u="none" strike="noStrike" kern="0" cap="none" spc="0" dirty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457200" lvl="0" indent="-457200" defTabSz="3497579">
              <a:lnSpc>
                <a:spcPct val="120000"/>
              </a:lnSpc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Pre-processing</a:t>
            </a:r>
          </a:p>
          <a:p>
            <a:pPr marL="457200" lvl="0" indent="-457200" defTabSz="3497579">
              <a:lnSpc>
                <a:spcPct val="120000"/>
              </a:lnSpc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Feature engineering</a:t>
            </a:r>
          </a:p>
          <a:p>
            <a:pPr marL="457200" lvl="0" indent="-457200" defTabSz="3497579">
              <a:lnSpc>
                <a:spcPct val="120000"/>
              </a:lnSpc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Selection of model</a:t>
            </a:r>
            <a:endParaRPr lang="sv-SE" sz="2400" dirty="0">
              <a:solidFill>
                <a:schemeClr val="accent1">
                  <a:lumMod val="75000"/>
                </a:schemeClr>
              </a:solidFill>
              <a:latin typeface="Georgia" pitchFamily="18"/>
            </a:endParaRPr>
          </a:p>
        </p:txBody>
      </p:sp>
      <p:sp>
        <p:nvSpPr>
          <p:cNvPr id="86" name="Rectangle 1041"/>
          <p:cNvSpPr/>
          <p:nvPr/>
        </p:nvSpPr>
        <p:spPr>
          <a:xfrm>
            <a:off x="672346" y="17930242"/>
            <a:ext cx="6614388" cy="142192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eorgia" pitchFamily="18"/>
              </a:rPr>
              <a:t> </a:t>
            </a:r>
            <a:r>
              <a:rPr lang="en-US" sz="2400" dirty="0" smtClean="0">
                <a:solidFill>
                  <a:srgbClr val="1C54A6"/>
                </a:solidFill>
                <a:latin typeface="Georgia" pitchFamily="18"/>
              </a:rPr>
              <a:t>as you can see  the biggest part of costumers are single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wimen</a:t>
            </a:r>
            <a:r>
              <a:rPr lang="en-US" sz="2400" dirty="0" smtClean="0">
                <a:solidFill>
                  <a:srgbClr val="1C54A6"/>
                </a:solidFill>
                <a:latin typeface="Georgia" pitchFamily="18"/>
              </a:rPr>
              <a:t>. Second part is single men. And only then </a:t>
            </a:r>
            <a:r>
              <a:rPr lang="en-US" sz="2400" dirty="0" err="1" smtClean="0">
                <a:solidFill>
                  <a:srgbClr val="1C54A6"/>
                </a:solidFill>
                <a:latin typeface="Georgia" pitchFamily="18"/>
              </a:rPr>
              <a:t>mearried</a:t>
            </a:r>
            <a:r>
              <a:rPr lang="en-US" sz="2400" dirty="0" smtClean="0">
                <a:solidFill>
                  <a:srgbClr val="1C54A6"/>
                </a:solidFill>
                <a:latin typeface="Georgia" pitchFamily="18"/>
              </a:rPr>
              <a:t> people.  </a:t>
            </a:r>
            <a:r>
              <a:rPr lang="en-US" sz="2400" i="1" dirty="0" smtClean="0">
                <a:solidFill>
                  <a:srgbClr val="1C54A6"/>
                </a:solidFill>
                <a:latin typeface="Georgia" pitchFamily="18"/>
              </a:rPr>
              <a:t> </a:t>
            </a:r>
            <a:endParaRPr lang="uk-UA" sz="2400" i="1" dirty="0">
              <a:solidFill>
                <a:srgbClr val="1C54A6"/>
              </a:solidFill>
              <a:latin typeface="Georgia" pitchFamily="1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895C7EC-D916-48D3-9FEE-932049AE7B0A}"/>
              </a:ext>
            </a:extLst>
          </p:cNvPr>
          <p:cNvSpPr/>
          <p:nvPr/>
        </p:nvSpPr>
        <p:spPr>
          <a:xfrm>
            <a:off x="442912" y="442911"/>
            <a:ext cx="5448301" cy="39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pic>
        <p:nvPicPr>
          <p:cNvPr id="30" name="Picture 33">
            <a:extLst>
              <a:ext uri="{FF2B5EF4-FFF2-40B4-BE49-F238E27FC236}">
                <a16:creationId xmlns="" xmlns:a16="http://schemas.microsoft.com/office/drawing/2014/main" id="{F3D3F9B8-3842-4E6B-BF87-E004B81F6C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19905" y="-719830"/>
            <a:ext cx="9310687" cy="6507871"/>
          </a:xfrm>
          <a:prstGeom prst="rect">
            <a:avLst/>
          </a:prstGeom>
        </p:spPr>
      </p:pic>
      <p:sp>
        <p:nvSpPr>
          <p:cNvPr id="73" name="Прямоугольник 72"/>
          <p:cNvSpPr/>
          <p:nvPr/>
        </p:nvSpPr>
        <p:spPr>
          <a:xfrm>
            <a:off x="11121843" y="17402086"/>
            <a:ext cx="299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1C54A6"/>
                </a:solidFill>
                <a:latin typeface="Georgia" pitchFamily="18"/>
              </a:rPr>
              <a:t>mod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1" y="5256835"/>
            <a:ext cx="135376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Perhaps one of the most obvious applications of Machine Learning in retail is predicting how much a customer is likely to spend at a store. Such predictor has a clear commercial value to the store owners as it would help with their financial planning. On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kaggle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it is provided a dataset on Black Friday customer purchasing patterns.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664" name="Picture 12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5151" y="10153378"/>
            <a:ext cx="427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65" name="Picture 125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85151" y="12961690"/>
            <a:ext cx="4219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66" name="Picture 125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85151" y="15697994"/>
            <a:ext cx="4219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67" name="Picture 125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177639" y="10225386"/>
            <a:ext cx="427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68" name="Picture 126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42135" y="10225386"/>
            <a:ext cx="427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Текст 77"/>
          <p:cNvSpPr>
            <a:spLocks noGrp="1"/>
          </p:cNvSpPr>
          <p:nvPr>
            <p:ph type="body" sz="quarter" idx="12"/>
          </p:nvPr>
        </p:nvSpPr>
        <p:spPr>
          <a:xfrm>
            <a:off x="936279" y="19514418"/>
            <a:ext cx="8064896" cy="7056784"/>
          </a:xfrm>
        </p:spPr>
        <p:txBody>
          <a:bodyPr/>
          <a:lstStyle/>
          <a:p>
            <a:r>
              <a:rPr lang="uk-UA" dirty="0" smtClean="0"/>
              <a:t>і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SequentialFeatureSelector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Selection feature 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4 features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are the most important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'City_Category','Product_Category_1','Product_Category_2', 'Product_Category_3' </a:t>
            </a:r>
            <a:endParaRPr lang="en-US" sz="24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0" dirty="0" smtClean="0"/>
              <a:t>enough</a:t>
            </a:r>
          </a:p>
          <a:p>
            <a:endParaRPr lang="en-US" sz="2800" b="0" dirty="0" smtClean="0"/>
          </a:p>
          <a:p>
            <a:r>
              <a:rPr lang="en-US" sz="2800" b="0" dirty="0" smtClean="0"/>
              <a:t>enough</a:t>
            </a: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669" name="Picture 126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42135" y="12961690"/>
            <a:ext cx="427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70" name="Picture 126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177639" y="12961690"/>
            <a:ext cx="427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71" name="Picture 126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642135" y="15770002"/>
            <a:ext cx="427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73" name="Picture 126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6239" y="21962690"/>
            <a:ext cx="921702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Прямоугольник 112"/>
          <p:cNvSpPr/>
          <p:nvPr/>
        </p:nvSpPr>
        <p:spPr>
          <a:xfrm>
            <a:off x="576239" y="27507306"/>
            <a:ext cx="2304255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Fedoriv\Desktop\main_tasks\DataProces\Pro\завантаження (8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7" y="19392393"/>
            <a:ext cx="13624043" cy="70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doriv\Desktop\main_tasks\DataProces\Pro\завантаженн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8204342"/>
            <a:ext cx="5411788" cy="3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edoriv\Desktop\main_tasks\DataProces\Pro\завантаження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28204342"/>
            <a:ext cx="4657976" cy="3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edoriv\Desktop\main_tasks\DataProces\Pro\завантаження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413" y="28204342"/>
            <a:ext cx="5566451" cy="36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edoriv\Desktop\main_tasks\DataProces\Pro\завантаження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488" y="28204342"/>
            <a:ext cx="4515395" cy="36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9548" y="34996138"/>
            <a:ext cx="2339953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sp>
        <p:nvSpPr>
          <p:cNvPr id="2" name="Rubrik 1"/>
          <p:cNvSpPr txBox="1"/>
          <p:nvPr/>
        </p:nvSpPr>
        <p:spPr>
          <a:xfrm>
            <a:off x="5753827" y="1008359"/>
            <a:ext cx="19082120" cy="2088232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/>
            </a:solidFill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lvl="1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dirty="0" smtClean="0">
                <a:latin typeface="+mj-lt"/>
              </a:rPr>
              <a:t>Black Friday: How much will a customer spend?</a:t>
            </a:r>
            <a:endParaRPr lang="en-GB" sz="6600" b="0" i="0" strike="noStrike" kern="1200" cap="none" spc="0" baseline="0" dirty="0">
              <a:uFillTx/>
              <a:latin typeface="+mj-lt"/>
            </a:endParaRPr>
          </a:p>
        </p:txBody>
      </p:sp>
      <p:sp>
        <p:nvSpPr>
          <p:cNvPr id="4" name="Rubrik 1"/>
          <p:cNvSpPr txBox="1"/>
          <p:nvPr/>
        </p:nvSpPr>
        <p:spPr>
          <a:xfrm>
            <a:off x="5669474" y="3464631"/>
            <a:ext cx="19150814" cy="86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 err="1" smtClean="0">
                <a:solidFill>
                  <a:srgbClr val="1C54A6"/>
                </a:solidFill>
                <a:uFillTx/>
                <a:latin typeface="Calibri"/>
                <a:cs typeface="Calibri"/>
              </a:rPr>
              <a:t>Sviatoslav</a:t>
            </a:r>
            <a:r>
              <a:rPr lang="en-US" sz="3200" dirty="0" smtClean="0">
                <a:solidFill>
                  <a:srgbClr val="1C54A6"/>
                </a:solidFill>
                <a:latin typeface="Calibri"/>
                <a:cs typeface="Calibri"/>
              </a:rPr>
              <a:t> </a:t>
            </a:r>
            <a:r>
              <a:rPr lang="en-US" sz="3200" dirty="0" err="1" smtClean="0">
                <a:solidFill>
                  <a:srgbClr val="1C54A6"/>
                </a:solidFill>
                <a:latin typeface="Calibri"/>
                <a:cs typeface="Calibri"/>
              </a:rPr>
              <a:t>Fedoriv</a:t>
            </a:r>
            <a:r>
              <a:rPr lang="en-US" sz="3200" dirty="0" smtClean="0">
                <a:solidFill>
                  <a:srgbClr val="1C54A6"/>
                </a:solidFill>
                <a:latin typeface="Calibri"/>
                <a:cs typeface="Calibri"/>
              </a:rPr>
              <a:t> </a:t>
            </a:r>
            <a:endParaRPr lang="en-US" sz="3200" b="0" i="0" u="none" strike="noStrike" cap="none" spc="0" baseline="0" dirty="0">
              <a:solidFill>
                <a:srgbClr val="1C54A6"/>
              </a:solidFill>
              <a:latin typeface="Calibri" pitchFamily="34"/>
              <a:cs typeface="Calibri"/>
            </a:endParaRPr>
          </a:p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b="0" i="0" u="none" strike="noStrike" kern="1200" cap="none" spc="0" baseline="3000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" name="Rectangle 116"/>
          <p:cNvSpPr/>
          <p:nvPr/>
        </p:nvSpPr>
        <p:spPr>
          <a:xfrm>
            <a:off x="0" y="4608762"/>
            <a:ext cx="24026864" cy="636895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15" name="Rectangle 127"/>
          <p:cNvSpPr/>
          <p:nvPr/>
        </p:nvSpPr>
        <p:spPr>
          <a:xfrm>
            <a:off x="77742" y="34204050"/>
            <a:ext cx="25203150" cy="1047270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Applied Sciences </a:t>
            </a:r>
            <a:r>
              <a:rPr lang="en-US" sz="2000" kern="0" dirty="0">
                <a:solidFill>
                  <a:srgbClr val="FFFFFF"/>
                </a:solidFill>
                <a:latin typeface="Verdana"/>
              </a:rPr>
              <a:t>Faculty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Verdana"/>
              </a:rPr>
              <a:t>Ukrainian Catholic University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Verdana"/>
              </a:rPr>
              <a:t>Lviv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Verdana"/>
              </a:rPr>
              <a:t>Ukraine </a:t>
            </a:r>
            <a:r>
              <a:rPr lang="en-US" sz="2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rdana"/>
              </a:rPr>
              <a:t>(</a:t>
            </a:r>
            <a:r>
              <a:rPr lang="en-GB" sz="2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rdana"/>
              </a:rPr>
              <a:t>fedoriv</a:t>
            </a:r>
            <a:r>
              <a:rPr lang="en-GB" sz="2000" dirty="0" smtClean="0">
                <a:solidFill>
                  <a:srgbClr val="FFFFFF"/>
                </a:solidFill>
                <a:latin typeface="Verdana"/>
              </a:rPr>
              <a:t>@ucu.edu.ua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)</a:t>
            </a:r>
            <a:endParaRPr lang="en-GB" sz="2000" b="0" i="0" u="none" strike="noStrike" kern="1200" cap="none" spc="0" baseline="3000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18" name="Rubrik 1"/>
          <p:cNvSpPr txBox="1"/>
          <p:nvPr/>
        </p:nvSpPr>
        <p:spPr>
          <a:xfrm>
            <a:off x="13753704" y="5347756"/>
            <a:ext cx="10801200" cy="35667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endParaRPr lang="en-US" sz="2800" dirty="0" smtClean="0"/>
          </a:p>
        </p:txBody>
      </p:sp>
      <p:sp>
        <p:nvSpPr>
          <p:cNvPr id="19" name="Isosceles Triangle 155"/>
          <p:cNvSpPr/>
          <p:nvPr/>
        </p:nvSpPr>
        <p:spPr>
          <a:xfrm rot="10799991">
            <a:off x="6768929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7267729" y="4481658"/>
            <a:ext cx="49725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1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1" name="Rubrik 1"/>
          <p:cNvSpPr txBox="1"/>
          <p:nvPr/>
        </p:nvSpPr>
        <p:spPr>
          <a:xfrm>
            <a:off x="1026539" y="4404626"/>
            <a:ext cx="4756919" cy="7614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 smtClean="0">
                <a:solidFill>
                  <a:srgbClr val="FFFFFF"/>
                </a:solidFill>
                <a:latin typeface="Calibri" pitchFamily="34"/>
              </a:rPr>
              <a:t>Result</a:t>
            </a:r>
            <a:endParaRPr lang="sv-SE" sz="3600" b="1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</a:endParaRPr>
          </a:p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2" name="Rubrik 1"/>
          <p:cNvSpPr txBox="1"/>
          <p:nvPr/>
        </p:nvSpPr>
        <p:spPr>
          <a:xfrm>
            <a:off x="17375922" y="4413556"/>
            <a:ext cx="4815577" cy="9399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Methodology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3" name="Isosceles Triangle 156"/>
          <p:cNvSpPr/>
          <p:nvPr/>
        </p:nvSpPr>
        <p:spPr>
          <a:xfrm rot="10799991">
            <a:off x="22884234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4" name="TextBox 88"/>
          <p:cNvSpPr txBox="1"/>
          <p:nvPr/>
        </p:nvSpPr>
        <p:spPr>
          <a:xfrm>
            <a:off x="23402775" y="4444920"/>
            <a:ext cx="50046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2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5" name="Rectangle 116"/>
          <p:cNvSpPr/>
          <p:nvPr/>
        </p:nvSpPr>
        <p:spPr>
          <a:xfrm>
            <a:off x="438267" y="9448014"/>
            <a:ext cx="24026863" cy="637089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26" name="Rubrik 1"/>
          <p:cNvSpPr txBox="1"/>
          <p:nvPr/>
        </p:nvSpPr>
        <p:spPr>
          <a:xfrm>
            <a:off x="1217568" y="9277318"/>
            <a:ext cx="5387699" cy="9480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 pitchFamily="34"/>
              </a:rPr>
              <a:t>Conclusions 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7" name="Isosceles Triangle 154"/>
          <p:cNvSpPr/>
          <p:nvPr/>
        </p:nvSpPr>
        <p:spPr>
          <a:xfrm rot="10799991">
            <a:off x="19644924" y="9349851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8" name="TextBox 118"/>
          <p:cNvSpPr txBox="1"/>
          <p:nvPr/>
        </p:nvSpPr>
        <p:spPr>
          <a:xfrm>
            <a:off x="20176175" y="9315663"/>
            <a:ext cx="345087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3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39" name="Rubrik 1"/>
          <p:cNvSpPr txBox="1"/>
          <p:nvPr/>
        </p:nvSpPr>
        <p:spPr>
          <a:xfrm>
            <a:off x="442912" y="27363290"/>
            <a:ext cx="23975126" cy="47525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marL="0" marR="0" lvl="0" indent="0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dirty="0" smtClean="0">
              <a:solidFill>
                <a:srgbClr val="1C54A6"/>
              </a:solidFill>
              <a:latin typeface="Calibri" pitchFamily="34"/>
            </a:endParaRPr>
          </a:p>
        </p:txBody>
      </p:sp>
      <p:sp>
        <p:nvSpPr>
          <p:cNvPr id="43" name="TextBox 107"/>
          <p:cNvSpPr txBox="1"/>
          <p:nvPr/>
        </p:nvSpPr>
        <p:spPr>
          <a:xfrm>
            <a:off x="23670610" y="28505502"/>
            <a:ext cx="316803" cy="7626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dirty="0" smtClean="0">
                <a:solidFill>
                  <a:srgbClr val="FFFFFF"/>
                </a:solidFill>
                <a:latin typeface="Century Gothic" pitchFamily="34"/>
              </a:rPr>
              <a:t>5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63" name="Rubrik 1"/>
          <p:cNvSpPr txBox="1"/>
          <p:nvPr/>
        </p:nvSpPr>
        <p:spPr>
          <a:xfrm>
            <a:off x="17282095" y="26485759"/>
            <a:ext cx="4725655" cy="9623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Conclusions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4" name="Rubrik 1"/>
          <p:cNvSpPr txBox="1"/>
          <p:nvPr/>
        </p:nvSpPr>
        <p:spPr>
          <a:xfrm>
            <a:off x="1159000" y="26525169"/>
            <a:ext cx="3593703" cy="8381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Results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895C7EC-D916-48D3-9FEE-932049AE7B0A}"/>
              </a:ext>
            </a:extLst>
          </p:cNvPr>
          <p:cNvSpPr/>
          <p:nvPr/>
        </p:nvSpPr>
        <p:spPr>
          <a:xfrm>
            <a:off x="442912" y="442911"/>
            <a:ext cx="5448301" cy="39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pic>
        <p:nvPicPr>
          <p:cNvPr id="30" name="Picture 33">
            <a:extLst>
              <a:ext uri="{FF2B5EF4-FFF2-40B4-BE49-F238E27FC236}">
                <a16:creationId xmlns="" xmlns:a16="http://schemas.microsoft.com/office/drawing/2014/main" id="{F3D3F9B8-3842-4E6B-BF87-E004B81F6C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4220" y="-1075405"/>
            <a:ext cx="9310687" cy="6855460"/>
          </a:xfrm>
          <a:prstGeom prst="rect">
            <a:avLst/>
          </a:prstGeom>
        </p:spPr>
      </p:pic>
      <p:sp>
        <p:nvSpPr>
          <p:cNvPr id="74" name="Прямоугольник 73"/>
          <p:cNvSpPr/>
          <p:nvPr/>
        </p:nvSpPr>
        <p:spPr>
          <a:xfrm>
            <a:off x="1" y="5256835"/>
            <a:ext cx="13537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Текст 7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uk-UA" smtClean="0"/>
              <a:t>і</a:t>
            </a:r>
            <a:endParaRPr lang="ru-RU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576239" y="27507306"/>
            <a:ext cx="2304255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119"/>
          <p:cNvSpPr txBox="1"/>
          <p:nvPr/>
        </p:nvSpPr>
        <p:spPr>
          <a:xfrm>
            <a:off x="647194" y="5611474"/>
            <a:ext cx="18665374" cy="27515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 err="1"/>
              <a:t>mean_squared_error</a:t>
            </a:r>
            <a:r>
              <a:rPr lang="en-US" sz="3600" dirty="0"/>
              <a:t> on train : 0.012171099833985791 </a:t>
            </a:r>
            <a:endParaRPr lang="en-US" sz="3600" dirty="0" smtClean="0"/>
          </a:p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 err="1" smtClean="0"/>
              <a:t>mean_squared_error</a:t>
            </a:r>
            <a:r>
              <a:rPr lang="en-US" sz="3600" dirty="0" smtClean="0"/>
              <a:t> </a:t>
            </a:r>
            <a:r>
              <a:rPr lang="en-US" sz="3600" dirty="0"/>
              <a:t>on test : </a:t>
            </a:r>
            <a:r>
              <a:rPr lang="en-US" sz="3600" dirty="0" smtClean="0"/>
              <a:t>0.015682259260149684</a:t>
            </a:r>
          </a:p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 err="1" smtClean="0"/>
              <a:t>mean_absolute_error</a:t>
            </a:r>
            <a:r>
              <a:rPr lang="en-US" sz="3600" dirty="0" smtClean="0"/>
              <a:t> </a:t>
            </a:r>
            <a:r>
              <a:rPr lang="en-US" sz="3600" dirty="0"/>
              <a:t>on train : </a:t>
            </a:r>
            <a:r>
              <a:rPr lang="en-US" sz="3600" dirty="0" smtClean="0"/>
              <a:t>0.08422313974883826</a:t>
            </a:r>
          </a:p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 err="1" smtClean="0"/>
              <a:t>mean_absolute_error</a:t>
            </a:r>
            <a:r>
              <a:rPr lang="en-US" sz="3600" dirty="0" smtClean="0"/>
              <a:t> </a:t>
            </a:r>
            <a:r>
              <a:rPr lang="en-US" sz="3600" dirty="0"/>
              <a:t>on test : 0.09300154221881753</a:t>
            </a:r>
            <a:r>
              <a:rPr lang="en-US" sz="3600" dirty="0" smtClean="0"/>
              <a:t>     </a:t>
            </a:r>
            <a:endParaRPr lang="sv-SE" sz="3600" dirty="0">
              <a:solidFill>
                <a:schemeClr val="accent1">
                  <a:lumMod val="75000"/>
                </a:schemeClr>
              </a:solidFill>
              <a:latin typeface="Georgia" pitchFamily="18"/>
            </a:endParaRPr>
          </a:p>
        </p:txBody>
      </p:sp>
      <p:pic>
        <p:nvPicPr>
          <p:cNvPr id="2050" name="Picture 2" descr="C:\Users\Fedoriv\Desktop\main_tasks\DataProces\Pro\завантаження 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304" y="5518445"/>
            <a:ext cx="4990600" cy="3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422033" y="10801450"/>
            <a:ext cx="24182005" cy="7140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1)For missing value imputation random forest classifier works better then most frequent method.</a:t>
            </a:r>
          </a:p>
          <a:p>
            <a:endParaRPr lang="en-US" sz="3200" dirty="0" smtClean="0"/>
          </a:p>
          <a:p>
            <a:r>
              <a:rPr lang="en-US" sz="3200" dirty="0" smtClean="0"/>
              <a:t>2)We cant use </a:t>
            </a:r>
            <a:r>
              <a:rPr lang="en-US" sz="3200" dirty="0"/>
              <a:t>most frequent method </a:t>
            </a:r>
            <a:r>
              <a:rPr lang="en-US" sz="3200" dirty="0" smtClean="0"/>
              <a:t>because we have more then 68% of missing value in product category 3 that </a:t>
            </a:r>
          </a:p>
          <a:p>
            <a:r>
              <a:rPr lang="en-US" sz="3200" dirty="0"/>
              <a:t>h</a:t>
            </a:r>
            <a:r>
              <a:rPr lang="en-US" sz="3200" dirty="0" smtClean="0"/>
              <a:t>as the strangers correlation on target value.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3) RFR is the best model </a:t>
            </a:r>
            <a:r>
              <a:rPr lang="en-US" sz="3200" dirty="0"/>
              <a:t>even beret than </a:t>
            </a:r>
            <a:r>
              <a:rPr lang="en-US" sz="3200" dirty="0" err="1" smtClean="0"/>
              <a:t>MLPRegressor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4) These model beater to use to predict sum of day income of BF, because it steal have bet accuracy on one</a:t>
            </a:r>
          </a:p>
          <a:p>
            <a:r>
              <a:rPr lang="en-US" sz="3200" smtClean="0"/>
              <a:t> sample.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6226711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 Competition Energy Dialogue 2013 template potrait 700x1000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cap="flat">
          <a:noFill/>
        </a:ln>
      </a:spPr>
      <a:bodyPr vert="horz" wrap="square" lIns="0" tIns="174879" rIns="349758" bIns="174879" anchor="t" anchorCtr="1" compatLnSpc="1">
        <a:noAutofit/>
      </a:bodyPr>
      <a:lstStyle>
        <a:defPPr marL="0" marR="0" indent="0" algn="ctr" defTabSz="3497579" rtl="0" fontAlgn="auto" hangingPunct="1">
          <a:lnSpc>
            <a:spcPct val="100000"/>
          </a:lnSpc>
          <a:spcBef>
            <a:spcPts val="0"/>
          </a:spcBef>
          <a:spcAft>
            <a:spcPts val="0"/>
          </a:spcAft>
          <a:buNone/>
          <a:tabLst/>
          <a:defRPr sz="3600" b="0" i="0" u="none" strike="noStrike" kern="1200" cap="none" spc="0" baseline="0" dirty="0">
            <a:solidFill>
              <a:srgbClr val="1C54A6"/>
            </a:solidFill>
            <a:uFillTx/>
            <a:latin typeface="Calibri" pitchFamily="34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TH - Posters 700x1000-Grey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TH - Posters 700x1000-Red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Competition Energy Dialogue 2013 template potrait 700x1000.potx</Template>
  <TotalTime>2747</TotalTime>
  <Words>443</Words>
  <Application>Microsoft Office PowerPoint</Application>
  <PresentationFormat>Произвольный</PresentationFormat>
  <Paragraphs>71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Poster Competition Energy Dialogue 2013 template potrait 700x1000</vt:lpstr>
      <vt:lpstr>KTH - Posters 700x1000-Grey</vt:lpstr>
      <vt:lpstr>KTH - Posters 700x1000-Red</vt:lpstr>
      <vt:lpstr>Презентация PowerPoint</vt:lpstr>
      <vt:lpstr>Презентация PowerPoint</vt:lpstr>
    </vt:vector>
  </TitlesOfParts>
  <Company>computers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elisabeth.roman</dc:creator>
  <cp:lastModifiedBy>Fedoriv</cp:lastModifiedBy>
  <cp:revision>206</cp:revision>
  <dcterms:created xsi:type="dcterms:W3CDTF">2009-04-02T13:51:44Z</dcterms:created>
  <dcterms:modified xsi:type="dcterms:W3CDTF">2019-12-11T02:39:56Z</dcterms:modified>
</cp:coreProperties>
</file>