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262" r:id="rId4"/>
    <p:sldId id="275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9" r:id="rId14"/>
    <p:sldId id="290" r:id="rId15"/>
    <p:sldId id="287" r:id="rId16"/>
    <p:sldId id="259" r:id="rId17"/>
    <p:sldId id="261" r:id="rId18"/>
    <p:sldId id="264" r:id="rId19"/>
    <p:sldId id="263" r:id="rId20"/>
    <p:sldId id="269" r:id="rId21"/>
    <p:sldId id="284" r:id="rId22"/>
    <p:sldId id="282" r:id="rId23"/>
    <p:sldId id="266" r:id="rId24"/>
    <p:sldId id="268" r:id="rId25"/>
    <p:sldId id="267" r:id="rId26"/>
    <p:sldId id="293" r:id="rId27"/>
    <p:sldId id="298" r:id="rId28"/>
    <p:sldId id="296" r:id="rId29"/>
    <p:sldId id="294" r:id="rId30"/>
    <p:sldId id="292" r:id="rId31"/>
    <p:sldId id="283" r:id="rId32"/>
    <p:sldId id="285" r:id="rId33"/>
    <p:sldId id="299" r:id="rId34"/>
    <p:sldId id="281" r:id="rId35"/>
    <p:sldId id="258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>
      <p:cViewPr>
        <p:scale>
          <a:sx n="75" d="100"/>
          <a:sy n="75" d="100"/>
        </p:scale>
        <p:origin x="-1522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05EE-64E6-47BC-84EF-ED2B64F916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B0FE-37A8-44C2-9968-959E0EB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6AFF-7012-4A29-93B3-9A2823239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2BD3-739F-4A41-AC29-74461E57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Oleksii_Bielov\Desktop\epa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73238"/>
            <a:ext cx="8913813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130425"/>
            <a:ext cx="5562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4495800" cy="1371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7B7-CB56-42E9-94F3-686802DE2C6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B432-84B3-44D1-AD53-A5F21FE98840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DCF-8CDA-439B-BB66-E526A3FEB56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CE-49FD-414E-90C9-C21122AB86E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4008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80E2F4DA-117B-4147-B063-ED567CEDB6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8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C198-E80D-459F-8174-C5EB70876B8B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085F-580C-4517-AE9E-77E42D7FD90A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D79-54A9-42E0-8B0E-12D89E985611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54A-DC60-4389-8497-88D4BFFC8005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0DDE-AE68-4F70-9118-B06D14791FDB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E31-162D-45A2-A532-AD5BE780E81C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EE2C-C515-4EC5-AC74-398ED249DA3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D262-573C-4DD3-9256-211559BB4D17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hyperlink" Target="http://c2.com/cgi/wiki?PrinciplesOfObjectOrientedDesig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PrinciplesOfObjectOrientedDesign" TargetMode="External"/><Relationship Id="rId2" Type="http://schemas.openxmlformats.org/officeDocument/2006/relationships/hyperlink" Target="http://pubs.opengroup.org/architecture/togaf8-doc/arch/to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bjectmentor.com/resources/articles/Principles_and_Patterns.pdf" TargetMode="External"/><Relationship Id="rId4" Type="http://schemas.openxmlformats.org/officeDocument/2006/relationships/hyperlink" Target="http://butunclebob.com/ArticleS.UncleBob.PrinciplesOfOo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design-princip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ПО и </a:t>
            </a:r>
            <a:br>
              <a:rPr lang="ru-RU" dirty="0" smtClean="0"/>
            </a:br>
            <a:r>
              <a:rPr lang="ru-RU" dirty="0" smtClean="0"/>
              <a:t>принципы проектирования ПО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2. Принцип </a:t>
            </a:r>
            <a:r>
              <a:rPr lang="ru-RU" b="1" dirty="0"/>
              <a:t>единственности ответственности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отдельно взятый компонент или модуль должен отвечать только за одно конкретное свойство/функцию или совокупность связанных функций. 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3. Принцип </a:t>
            </a:r>
            <a:r>
              <a:rPr lang="ru-RU" b="1" dirty="0"/>
              <a:t>минимального знания </a:t>
            </a:r>
            <a:r>
              <a:rPr lang="ru-RU" b="1" dirty="0" smtClean="0"/>
              <a:t>- </a:t>
            </a:r>
            <a:r>
              <a:rPr lang="ru-RU" dirty="0" smtClean="0"/>
              <a:t>также </a:t>
            </a:r>
            <a:r>
              <a:rPr lang="ru-RU" dirty="0"/>
              <a:t>известный как Закон </a:t>
            </a:r>
            <a:r>
              <a:rPr lang="ru-RU" dirty="0" err="1"/>
              <a:t>Деметера</a:t>
            </a:r>
            <a:r>
              <a:rPr lang="ru-RU" dirty="0"/>
              <a:t> (</a:t>
            </a:r>
            <a:r>
              <a:rPr lang="ru-RU" dirty="0" err="1"/>
              <a:t>Law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Demeter</a:t>
            </a:r>
            <a:r>
              <a:rPr lang="ru-RU" dirty="0"/>
              <a:t>, </a:t>
            </a:r>
            <a:r>
              <a:rPr lang="ru-RU" dirty="0" err="1"/>
              <a:t>LoD</a:t>
            </a:r>
            <a:r>
              <a:rPr lang="ru-RU" dirty="0" smtClean="0"/>
              <a:t>). </a:t>
            </a:r>
          </a:p>
          <a:p>
            <a:pPr lvl="1"/>
            <a:r>
              <a:rPr lang="ru-RU" dirty="0" smtClean="0"/>
              <a:t>Компоненту </a:t>
            </a:r>
            <a:r>
              <a:rPr lang="ru-RU" dirty="0"/>
              <a:t>или объекту не должны быть известны внутренние детали других компонентов или объектов.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ru-RU" sz="2800" b="1" dirty="0" smtClean="0"/>
              <a:t>4. Не </a:t>
            </a:r>
            <a:r>
              <a:rPr lang="ru-RU" sz="2800" b="1" dirty="0"/>
              <a:t>повторяйтесь (</a:t>
            </a:r>
            <a:r>
              <a:rPr lang="ru-RU" sz="2800" b="1" dirty="0" err="1"/>
              <a:t>Don’t</a:t>
            </a:r>
            <a:r>
              <a:rPr lang="ru-RU" sz="2800" b="1" dirty="0"/>
              <a:t> </a:t>
            </a:r>
            <a:r>
              <a:rPr lang="ru-RU" sz="2800" b="1" dirty="0" err="1"/>
              <a:t>repeat</a:t>
            </a:r>
            <a:r>
              <a:rPr lang="ru-RU" sz="2800" b="1" dirty="0"/>
              <a:t> </a:t>
            </a:r>
            <a:r>
              <a:rPr lang="ru-RU" sz="2800" b="1" dirty="0" err="1"/>
              <a:t>yourself</a:t>
            </a:r>
            <a:r>
              <a:rPr lang="ru-RU" sz="2800" b="1" dirty="0"/>
              <a:t>, DRY)</a:t>
            </a:r>
            <a:r>
              <a:rPr lang="ru-RU" sz="2800" dirty="0"/>
              <a:t>. </a:t>
            </a:r>
            <a:endParaRPr lang="ru-RU" sz="2800" dirty="0" smtClean="0"/>
          </a:p>
          <a:p>
            <a:pPr lvl="1"/>
            <a:r>
              <a:rPr lang="ru-RU" sz="2400" dirty="0" smtClean="0"/>
              <a:t>Намерение </a:t>
            </a:r>
            <a:r>
              <a:rPr lang="ru-RU" sz="2400" dirty="0"/>
              <a:t>должно быть обозначено только один раз. В применении к проектированию приложения это означает, что определенная функциональность должна быть реализована только в одном компоненте и не должна дублироваться ни в одном другом компоненте.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5. Минимизируйте </a:t>
            </a:r>
            <a:r>
              <a:rPr lang="ru-RU" b="1" dirty="0"/>
              <a:t>проектирование наперед. </a:t>
            </a:r>
            <a:endParaRPr lang="ru-RU" b="1" dirty="0" smtClean="0"/>
          </a:p>
          <a:p>
            <a:pPr lvl="1"/>
            <a:r>
              <a:rPr lang="ru-RU" dirty="0" smtClean="0"/>
              <a:t>Проектируйте </a:t>
            </a:r>
            <a:r>
              <a:rPr lang="ru-RU" dirty="0"/>
              <a:t>только то, что необходимо. В некоторых случаях, когда стоимость разработки или издержки в случае неудачного дизайна очень высоки, может потребоваться полное предварительное проектирование и тестирование. В других случаях, особенно при гибкой разработке, можно избежать масштабного проектирования наперед (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upfront</a:t>
            </a:r>
            <a:r>
              <a:rPr lang="ru-RU" dirty="0"/>
              <a:t>, BDUF). Если требования к приложению четко не определены, или существует вероятность изменения дизайна со временем, старайтесь не тратить много сил на проектирование раньше времени. Этот принцип называют YAGNI («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ain’t</a:t>
            </a:r>
            <a:r>
              <a:rPr lang="ru-RU" dirty="0"/>
              <a:t> </a:t>
            </a:r>
            <a:r>
              <a:rPr lang="ru-RU" dirty="0" err="1"/>
              <a:t>gonna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 smtClean="0"/>
              <a:t>»).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архитектур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Основные типы архитектур приложений:</a:t>
            </a:r>
          </a:p>
          <a:p>
            <a:pPr lvl="1"/>
            <a:r>
              <a:rPr lang="ru-RU" sz="2000" dirty="0" smtClean="0"/>
              <a:t>Клиент-серверная</a:t>
            </a:r>
          </a:p>
          <a:p>
            <a:pPr lvl="1"/>
            <a:r>
              <a:rPr lang="ru-RU" sz="2000" dirty="0" smtClean="0"/>
              <a:t>Компонентная</a:t>
            </a:r>
          </a:p>
          <a:p>
            <a:pPr lvl="1"/>
            <a:r>
              <a:rPr lang="ru-RU" sz="2000" dirty="0" smtClean="0"/>
              <a:t>На основе модели предметной области (</a:t>
            </a:r>
            <a:r>
              <a:rPr lang="en-US" sz="2000" dirty="0" smtClean="0"/>
              <a:t>Domain Driven Design)</a:t>
            </a:r>
          </a:p>
          <a:p>
            <a:pPr lvl="1"/>
            <a:r>
              <a:rPr lang="ru-RU" sz="2000" dirty="0"/>
              <a:t>На основе шины сообщений</a:t>
            </a:r>
          </a:p>
          <a:p>
            <a:pPr lvl="1"/>
            <a:r>
              <a:rPr lang="ru-RU" sz="2000" b="1" dirty="0" smtClean="0"/>
              <a:t>Многослойная (многоуровневая) (</a:t>
            </a:r>
            <a:r>
              <a:rPr lang="en-US" sz="2000" b="1" dirty="0" smtClean="0"/>
              <a:t>n-layer)</a:t>
            </a:r>
          </a:p>
          <a:p>
            <a:pPr lvl="1"/>
            <a:r>
              <a:rPr lang="ru-RU" sz="2000" dirty="0"/>
              <a:t>Многозвенная (</a:t>
            </a:r>
            <a:r>
              <a:rPr lang="en-US" sz="2000" dirty="0"/>
              <a:t>n-tier)</a:t>
            </a:r>
            <a:endParaRPr lang="ru-RU" sz="2000" dirty="0"/>
          </a:p>
          <a:p>
            <a:pPr lvl="1"/>
            <a:r>
              <a:rPr lang="ru-RU" sz="2000" b="1" dirty="0" smtClean="0"/>
              <a:t>Объектно-ориентированная</a:t>
            </a:r>
          </a:p>
          <a:p>
            <a:pPr lvl="1"/>
            <a:r>
              <a:rPr lang="ru-RU" sz="2000" dirty="0" smtClean="0"/>
              <a:t>Сервис-ориентированная</a:t>
            </a:r>
          </a:p>
          <a:p>
            <a:pPr lvl="1"/>
            <a:endParaRPr lang="en-US" sz="2000" dirty="0" smtClean="0"/>
          </a:p>
          <a:p>
            <a:r>
              <a:rPr lang="ru-RU" sz="2000" dirty="0" smtClean="0"/>
              <a:t>На этой лекции рассмотрим основные принципы проектирования многослойных и объектно-ориентированных систем</a:t>
            </a:r>
          </a:p>
          <a:p>
            <a:pPr lvl="1"/>
            <a:endParaRPr lang="ru-RU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Типичная архитектура корпоративного приложения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48013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err="1"/>
              <a:t>vs</a:t>
            </a:r>
            <a:r>
              <a:rPr lang="en-US" dirty="0"/>
              <a:t>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Термины </a:t>
            </a:r>
            <a:r>
              <a:rPr lang="ru-RU" b="1" dirty="0"/>
              <a:t>слой</a:t>
            </a:r>
            <a:r>
              <a:rPr lang="ru-RU" dirty="0"/>
              <a:t> (</a:t>
            </a:r>
            <a:r>
              <a:rPr lang="ru-RU" dirty="0" err="1"/>
              <a:t>layer</a:t>
            </a:r>
            <a:r>
              <a:rPr lang="ru-RU" dirty="0"/>
              <a:t>) и </a:t>
            </a:r>
            <a:r>
              <a:rPr lang="ru-RU" b="1" dirty="0"/>
              <a:t>звено</a:t>
            </a:r>
            <a:r>
              <a:rPr lang="ru-RU" dirty="0"/>
              <a:t> (</a:t>
            </a:r>
            <a:r>
              <a:rPr lang="ru-RU" dirty="0" err="1"/>
              <a:t>tier</a:t>
            </a:r>
            <a:r>
              <a:rPr lang="ru-RU" dirty="0"/>
              <a:t>) часто смешивают. </a:t>
            </a:r>
          </a:p>
          <a:p>
            <a:pPr lvl="1"/>
            <a:r>
              <a:rPr lang="ru-RU" b="1" dirty="0"/>
              <a:t>слой </a:t>
            </a:r>
            <a:r>
              <a:rPr lang="ru-RU" dirty="0" smtClean="0"/>
              <a:t>(или</a:t>
            </a:r>
            <a:r>
              <a:rPr lang="ru-RU" b="1" dirty="0" smtClean="0"/>
              <a:t> уровень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обозначает </a:t>
            </a:r>
            <a:r>
              <a:rPr lang="ru-RU" dirty="0"/>
              <a:t>логическое разделение функциональности</a:t>
            </a:r>
          </a:p>
          <a:p>
            <a:pPr lvl="1"/>
            <a:r>
              <a:rPr lang="ru-RU" b="1" dirty="0"/>
              <a:t>звено</a:t>
            </a:r>
            <a:r>
              <a:rPr lang="ru-RU" dirty="0"/>
              <a:t> обозначает физическое разворачивание на разных системах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Принципы проектирования для многослойной архитектуры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b="1" dirty="0" smtClean="0"/>
              <a:t>Абстракция</a:t>
            </a:r>
            <a:r>
              <a:rPr lang="ru-RU" sz="1600" dirty="0"/>
              <a:t>. Многослойная архитектура представляет систему </a:t>
            </a:r>
            <a:r>
              <a:rPr lang="ru-RU" sz="1600" dirty="0" smtClean="0"/>
              <a:t>в целом, обеспечивая </a:t>
            </a:r>
            <a:r>
              <a:rPr lang="ru-RU" sz="1600" dirty="0"/>
              <a:t>при этом достаточно деталей для понимания ролей и ответственностей отдельных слоев и отношений между ними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Инкапсуляция</a:t>
            </a:r>
            <a:r>
              <a:rPr lang="ru-RU" sz="1600" dirty="0"/>
              <a:t>. Во время проектирования нет необходимости делать какие-либо предположения о типах данных, методах и свойствах или реализации, поскольку все эти детали скрыты в рамках слоя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b="1" dirty="0" smtClean="0"/>
              <a:t>Четко </a:t>
            </a:r>
            <a:r>
              <a:rPr lang="ru-RU" sz="1600" b="1" dirty="0"/>
              <a:t>определенные функциональные слои</a:t>
            </a:r>
            <a:r>
              <a:rPr lang="ru-RU" sz="1600" dirty="0"/>
              <a:t>. Разделение функциональности между слоями очень </a:t>
            </a:r>
            <a:r>
              <a:rPr lang="ru-RU" sz="1600" dirty="0" smtClean="0"/>
              <a:t>четкое. </a:t>
            </a:r>
            <a:r>
              <a:rPr lang="ru-RU" sz="1600" dirty="0"/>
              <a:t>Верхние слои, такие как слой представления, посылают команды нижним слоям, таким как бизнес-слой и слой данных, и могут реагировать на события, возникающие в этих слоях, обеспечивая возможность передачи данных между слоями вверх и вниз. 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Высокое зацепление</a:t>
            </a:r>
            <a:r>
              <a:rPr lang="ru-RU" sz="1600" dirty="0" smtClean="0"/>
              <a:t>. </a:t>
            </a:r>
            <a:r>
              <a:rPr lang="ru-RU" sz="1600" dirty="0"/>
              <a:t>Четко определенные границы ответственности для каждого слоя и гарантированное включение в слой только функциональности, напрямую связанной с его задачами, поможет обеспечить </a:t>
            </a:r>
            <a:r>
              <a:rPr lang="ru-RU" sz="1600" dirty="0" smtClean="0"/>
              <a:t>максимальное зацепление в </a:t>
            </a:r>
            <a:r>
              <a:rPr lang="ru-RU" sz="1600" dirty="0"/>
              <a:t>рамках слоя. </a:t>
            </a:r>
          </a:p>
          <a:p>
            <a:r>
              <a:rPr lang="ru-RU" sz="1600" b="1" dirty="0" smtClean="0"/>
              <a:t>Возможность </a:t>
            </a:r>
            <a:r>
              <a:rPr lang="ru-RU" sz="1600" b="1" dirty="0"/>
              <a:t>повторного использования</a:t>
            </a:r>
            <a:r>
              <a:rPr lang="ru-RU" sz="1600" dirty="0"/>
              <a:t>. Отсутствие зависимостей между нижними и верхними слоями обеспечивает потенциальную возможность их повторного использования в других сценариях. 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Слаб</a:t>
            </a:r>
            <a:r>
              <a:rPr lang="uk-UA" sz="1600" b="1" dirty="0" err="1" smtClean="0">
                <a:solidFill>
                  <a:srgbClr val="0070C0"/>
                </a:solidFill>
              </a:rPr>
              <a:t>ая</a:t>
            </a:r>
            <a:r>
              <a:rPr lang="ru-RU" sz="1600" b="1" dirty="0" smtClean="0">
                <a:solidFill>
                  <a:srgbClr val="0070C0"/>
                </a:solidFill>
              </a:rPr>
              <a:t> связанность</a:t>
            </a:r>
            <a:r>
              <a:rPr lang="ru-RU" sz="1600" dirty="0" smtClean="0"/>
              <a:t>. </a:t>
            </a:r>
            <a:r>
              <a:rPr lang="ru-RU" sz="1600" dirty="0"/>
              <a:t>Для обеспечения </a:t>
            </a:r>
            <a:r>
              <a:rPr lang="ru-RU" sz="1600" dirty="0" smtClean="0"/>
              <a:t>слабой связанности </a:t>
            </a:r>
            <a:r>
              <a:rPr lang="ru-RU" sz="1600" dirty="0"/>
              <a:t>между слоями связь между ними основывается на абстракции и событиях. </a:t>
            </a:r>
          </a:p>
          <a:p>
            <a:endParaRPr lang="ru-RU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Принципы проектирования для объектно-ориентированной архитектуры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ru-RU" sz="1800" b="1" dirty="0" smtClean="0"/>
              <a:t>Абстракция</a:t>
            </a:r>
            <a:r>
              <a:rPr lang="ru-RU" sz="1800" dirty="0"/>
              <a:t>. </a:t>
            </a:r>
            <a:r>
              <a:rPr lang="ru-RU" sz="1800" dirty="0" smtClean="0"/>
              <a:t>Позволяет </a:t>
            </a:r>
            <a:r>
              <a:rPr lang="ru-RU" sz="1800" dirty="0"/>
              <a:t>преобразовать сложную операцию в обобщение, сохраняющее основные характеристики операции. </a:t>
            </a:r>
          </a:p>
          <a:p>
            <a:r>
              <a:rPr lang="ru-RU" sz="1800" b="1" dirty="0" smtClean="0"/>
              <a:t>Композиция</a:t>
            </a:r>
            <a:r>
              <a:rPr lang="ru-RU" sz="1800" dirty="0"/>
              <a:t>. Объекты могут быть образованы другими объектами и по желанию могут скрывать эти внутренние объекты от других классов или предоставлять их как простые интерфейсы. </a:t>
            </a:r>
          </a:p>
          <a:p>
            <a:r>
              <a:rPr lang="ru-RU" sz="1800" b="1" dirty="0" smtClean="0"/>
              <a:t>Наследование</a:t>
            </a:r>
            <a:r>
              <a:rPr lang="ru-RU" sz="1800" dirty="0"/>
              <a:t>. </a:t>
            </a:r>
          </a:p>
          <a:p>
            <a:r>
              <a:rPr lang="ru-RU" sz="1800" b="1" dirty="0" smtClean="0"/>
              <a:t>Инкапсуляция</a:t>
            </a:r>
            <a:r>
              <a:rPr lang="ru-RU" sz="1800" dirty="0"/>
              <a:t>. </a:t>
            </a:r>
            <a:endParaRPr lang="ru-RU" sz="1800" dirty="0" smtClean="0"/>
          </a:p>
          <a:p>
            <a:r>
              <a:rPr lang="ru-RU" sz="1800" b="1" dirty="0" smtClean="0"/>
              <a:t>Полиморфизм</a:t>
            </a:r>
            <a:r>
              <a:rPr lang="ru-RU" sz="1800" dirty="0"/>
              <a:t>. </a:t>
            </a:r>
          </a:p>
          <a:p>
            <a:r>
              <a:rPr lang="ru-RU" sz="1800" b="1" dirty="0" smtClean="0"/>
              <a:t>Отделение (</a:t>
            </a:r>
            <a:r>
              <a:rPr lang="en-US" sz="1800" b="1" dirty="0" smtClean="0"/>
              <a:t>decoupling)</a:t>
            </a:r>
            <a:r>
              <a:rPr lang="ru-RU" sz="1800" dirty="0" smtClean="0"/>
              <a:t>. </a:t>
            </a:r>
            <a:r>
              <a:rPr lang="ru-RU" sz="1800" dirty="0"/>
              <a:t>Объекты могут быть отделены от потребителя путем определения абстрактного интерфейса, реализуемого объектом и понятного потребителю. Это позволяет обеспечивать альтернативные реализации, не оказывая влияния на потребителей интерфейса.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Зацепление </a:t>
            </a:r>
            <a:r>
              <a:rPr lang="ru-RU" sz="2000" b="1" dirty="0"/>
              <a:t>(</a:t>
            </a:r>
            <a:r>
              <a:rPr lang="ru-RU" sz="2000" b="1" dirty="0" err="1"/>
              <a:t>cohesion</a:t>
            </a:r>
            <a:r>
              <a:rPr lang="ru-RU" sz="2000" b="1" dirty="0"/>
              <a:t>)</a:t>
            </a:r>
            <a:r>
              <a:rPr lang="ru-RU" sz="2000" dirty="0"/>
              <a:t> - это </a:t>
            </a:r>
            <a:r>
              <a:rPr lang="ru-RU" sz="2000" b="1" dirty="0"/>
              <a:t>мера </a:t>
            </a:r>
            <a:r>
              <a:rPr lang="ru-RU" sz="2000" b="1" dirty="0" err="1" smtClean="0"/>
              <a:t>сфокусированности</a:t>
            </a:r>
            <a:r>
              <a:rPr lang="ru-RU" sz="2000" b="1" dirty="0" smtClean="0"/>
              <a:t> класса на своих обязанностях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лучшем случае класс должен иметь лишь одну задачу (см. </a:t>
            </a:r>
            <a:r>
              <a:rPr lang="ru-RU" sz="2000" dirty="0" smtClean="0"/>
              <a:t>принцип единственной ответственности далее на слайдах).</a:t>
            </a:r>
          </a:p>
          <a:p>
            <a:r>
              <a:rPr lang="ru-RU" sz="2000" dirty="0" smtClean="0"/>
              <a:t>Класс с низкой степенью зацепления выполняет много разнородных функций и не связанных между собой обязанностей. Это приводит к проблемам:</a:t>
            </a:r>
          </a:p>
          <a:p>
            <a:pPr lvl="1"/>
            <a:r>
              <a:rPr lang="ru-RU" sz="1800" dirty="0" smtClean="0"/>
              <a:t>Сложность понимания</a:t>
            </a:r>
          </a:p>
          <a:p>
            <a:pPr lvl="1"/>
            <a:r>
              <a:rPr lang="ru-RU" sz="1800" dirty="0" smtClean="0"/>
              <a:t>Сложность повторного использования</a:t>
            </a:r>
          </a:p>
          <a:p>
            <a:pPr lvl="1"/>
            <a:r>
              <a:rPr lang="ru-RU" sz="1800" dirty="0" smtClean="0"/>
              <a:t>Сложность поддержки</a:t>
            </a:r>
          </a:p>
          <a:p>
            <a:pPr lvl="1"/>
            <a:r>
              <a:rPr lang="ru-RU" sz="1800" dirty="0" smtClean="0"/>
              <a:t>Ненадежность, постоянная подверженность изменениям</a:t>
            </a:r>
          </a:p>
          <a:p>
            <a:r>
              <a:rPr lang="ru-RU" sz="2000" dirty="0"/>
              <a:t>Зацепление, в отличии от связности, характеризует отдельный класс и не касается его окружения.</a:t>
            </a:r>
          </a:p>
          <a:p>
            <a:r>
              <a:rPr lang="ru-RU" sz="2000" b="1" dirty="0" smtClean="0"/>
              <a:t>Хорошо</a:t>
            </a:r>
            <a:r>
              <a:rPr lang="ru-RU" sz="2000" dirty="0" smtClean="0"/>
              <a:t> – это класс с </a:t>
            </a:r>
            <a:r>
              <a:rPr lang="ru-RU" sz="2000" b="1" dirty="0" smtClean="0"/>
              <a:t>высокой степенью зацепления</a:t>
            </a:r>
            <a:r>
              <a:rPr lang="ru-RU" sz="2000" dirty="0" smtClean="0"/>
              <a:t> (</a:t>
            </a:r>
            <a:r>
              <a:rPr lang="en-US" sz="2000" dirty="0" smtClean="0"/>
              <a:t>high cohesion)</a:t>
            </a:r>
            <a:endParaRPr lang="ru-RU" sz="2000" dirty="0" smtClean="0"/>
          </a:p>
          <a:p>
            <a:r>
              <a:rPr lang="ru-RU" sz="2000" b="1" dirty="0" smtClean="0"/>
              <a:t>Пример из жизни</a:t>
            </a:r>
            <a:r>
              <a:rPr lang="ru-RU" sz="2000" dirty="0" smtClean="0"/>
              <a:t>: когда рабочий делает много дел одновременно сложно отследить, чем же он занимается в данный момент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smtClean="0"/>
              <a:t>Связанность</a:t>
            </a:r>
            <a:r>
              <a:rPr lang="ru-RU" dirty="0" smtClean="0"/>
              <a:t> (</a:t>
            </a:r>
            <a:r>
              <a:rPr lang="en-US" dirty="0" smtClean="0"/>
              <a:t>coupling</a:t>
            </a:r>
            <a:r>
              <a:rPr lang="ru-RU" dirty="0" smtClean="0"/>
              <a:t>) </a:t>
            </a:r>
            <a:r>
              <a:rPr lang="ru-RU" b="1" dirty="0" smtClean="0"/>
              <a:t>– </a:t>
            </a:r>
            <a:r>
              <a:rPr lang="ru-RU" b="1" dirty="0"/>
              <a:t>это мера того, как один </a:t>
            </a:r>
            <a:r>
              <a:rPr lang="ru-RU" b="1" dirty="0" smtClean="0"/>
              <a:t>элемент связан </a:t>
            </a:r>
            <a:r>
              <a:rPr lang="ru-RU" b="1" dirty="0"/>
              <a:t>с другим </a:t>
            </a:r>
            <a:r>
              <a:rPr lang="ru-RU" b="1" dirty="0" smtClean="0"/>
              <a:t>элементами </a:t>
            </a:r>
            <a:r>
              <a:rPr lang="ru-RU" dirty="0" smtClean="0"/>
              <a:t>(</a:t>
            </a:r>
            <a:r>
              <a:rPr lang="ru-RU" dirty="0"/>
              <a:t>зависит от </a:t>
            </a:r>
            <a:r>
              <a:rPr lang="ru-RU" dirty="0" smtClean="0"/>
              <a:t>них или как много знает о них).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высокой </a:t>
            </a:r>
            <a:r>
              <a:rPr lang="ru-RU" dirty="0" smtClean="0"/>
              <a:t>степени связности </a:t>
            </a:r>
            <a:r>
              <a:rPr lang="ru-RU" dirty="0"/>
              <a:t>проявляются проблемы следующего плана: </a:t>
            </a:r>
          </a:p>
          <a:p>
            <a:pPr lvl="1"/>
            <a:r>
              <a:rPr lang="ru-RU" dirty="0"/>
              <a:t>изменения в одном модуле тянут за собой изменения в другом, </a:t>
            </a:r>
          </a:p>
          <a:p>
            <a:pPr lvl="1"/>
            <a:r>
              <a:rPr lang="ru-RU" dirty="0"/>
              <a:t>тяжело читать и понимать код отдельного модуля, </a:t>
            </a:r>
          </a:p>
          <a:p>
            <a:pPr lvl="1"/>
            <a:r>
              <a:rPr lang="ru-RU" dirty="0"/>
              <a:t>модуль тяжело заново использовать и тестировать.</a:t>
            </a:r>
          </a:p>
          <a:p>
            <a:r>
              <a:rPr lang="ru-RU" dirty="0"/>
              <a:t>Цель снижения связанности</a:t>
            </a:r>
          </a:p>
          <a:p>
            <a:pPr lvl="1"/>
            <a:r>
              <a:rPr lang="ru-RU" dirty="0"/>
              <a:t>Увеличить повторное использование кода</a:t>
            </a:r>
          </a:p>
          <a:p>
            <a:pPr lvl="1"/>
            <a:r>
              <a:rPr lang="ru-RU" dirty="0"/>
              <a:t>Уменьшить зависимости в коде</a:t>
            </a:r>
          </a:p>
          <a:p>
            <a:pPr lvl="1"/>
            <a:r>
              <a:rPr lang="ru-RU" dirty="0"/>
              <a:t>Уменьшить влияние изменений</a:t>
            </a:r>
          </a:p>
          <a:p>
            <a:r>
              <a:rPr lang="ru-RU" b="1" dirty="0" smtClean="0"/>
              <a:t>Пример из жизни</a:t>
            </a:r>
            <a:r>
              <a:rPr lang="ru-RU" dirty="0" smtClean="0"/>
              <a:t>: Когда вы нанимаете человека на работу, вы хотите, чтобы он работал сам, а не обращался каждый раз за помощью к другому работнику.</a:t>
            </a:r>
          </a:p>
          <a:p>
            <a:r>
              <a:rPr lang="ru-RU" b="1" dirty="0" smtClean="0"/>
              <a:t>Хорошо</a:t>
            </a:r>
            <a:r>
              <a:rPr lang="ru-RU" dirty="0" smtClean="0"/>
              <a:t> – классы с </a:t>
            </a:r>
            <a:r>
              <a:rPr lang="ru-RU" b="1" dirty="0" smtClean="0"/>
              <a:t>низкой степенью связанности</a:t>
            </a:r>
            <a:r>
              <a:rPr lang="ru-RU" dirty="0" smtClean="0"/>
              <a:t> (</a:t>
            </a:r>
            <a:r>
              <a:rPr lang="en-US" dirty="0" smtClean="0"/>
              <a:t>low coupling)</a:t>
            </a:r>
            <a:endParaRPr lang="ru-RU" dirty="0"/>
          </a:p>
          <a:p>
            <a:r>
              <a:rPr lang="ru-RU" dirty="0" smtClean="0"/>
              <a:t>Методы понижения связанности:</a:t>
            </a:r>
          </a:p>
          <a:p>
            <a:pPr lvl="1"/>
            <a:r>
              <a:rPr lang="ru-RU" dirty="0" err="1" smtClean="0"/>
              <a:t>Абстрация</a:t>
            </a:r>
            <a:endParaRPr lang="ru-RU" dirty="0" smtClean="0"/>
          </a:p>
          <a:p>
            <a:pPr lvl="1"/>
            <a:r>
              <a:rPr lang="ru-RU" dirty="0" smtClean="0"/>
              <a:t>События</a:t>
            </a:r>
          </a:p>
          <a:p>
            <a:pPr lvl="1"/>
            <a:r>
              <a:rPr lang="ru-RU" dirty="0" smtClean="0"/>
              <a:t>Распределить обязанности так, чтобы степень связанности была низкой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проектирования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принципы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err="1" smtClean="0"/>
              <a:t>Существуют</a:t>
            </a:r>
            <a:r>
              <a:rPr lang="ru-RU" dirty="0" smtClean="0"/>
              <a:t> </a:t>
            </a:r>
            <a:r>
              <a:rPr lang="ru-RU" dirty="0" smtClean="0"/>
              <a:t>конкретные </a:t>
            </a:r>
            <a:r>
              <a:rPr lang="ru-RU" b="1" dirty="0" smtClean="0"/>
              <a:t>шаблоны проектирования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Factory M</a:t>
            </a:r>
            <a:r>
              <a:rPr lang="en-US" dirty="0"/>
              <a:t>e</a:t>
            </a:r>
            <a:r>
              <a:rPr lang="en-US" dirty="0" smtClean="0"/>
              <a:t>thod</a:t>
            </a:r>
          </a:p>
          <a:p>
            <a:pPr lvl="1"/>
            <a:r>
              <a:rPr lang="en-US" dirty="0" smtClean="0"/>
              <a:t>Builder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ru-RU" dirty="0" smtClean="0"/>
              <a:t>И т.д.</a:t>
            </a:r>
            <a:endParaRPr lang="en-US" dirty="0" smtClean="0"/>
          </a:p>
          <a:p>
            <a:r>
              <a:rPr lang="ru-RU" dirty="0" smtClean="0"/>
              <a:t>Данная лекция посвящена </a:t>
            </a:r>
            <a:r>
              <a:rPr lang="ru-RU" b="1" dirty="0" smtClean="0"/>
              <a:t>принципам проектирования</a:t>
            </a:r>
            <a:r>
              <a:rPr lang="ru-RU" dirty="0" smtClean="0"/>
              <a:t>, применимым при разработке корпоративных систем</a:t>
            </a:r>
          </a:p>
          <a:p>
            <a:pPr marL="457200" lvl="1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 smtClean="0"/>
              <a:t>Шаблоны проектирования и принципы проектирования применимы ко всем платформам (</a:t>
            </a:r>
            <a:r>
              <a:rPr lang="en-US" b="1" dirty="0" smtClean="0"/>
              <a:t>Java EE, </a:t>
            </a:r>
            <a:r>
              <a:rPr lang="en-US" b="1" dirty="0" err="1" smtClean="0"/>
              <a:t>.Net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Закон</a:t>
            </a:r>
            <a:r>
              <a:rPr lang="en-US" dirty="0"/>
              <a:t> </a:t>
            </a:r>
            <a:r>
              <a:rPr lang="en-US" dirty="0" err="1" smtClean="0"/>
              <a:t>Демет</a:t>
            </a:r>
            <a:r>
              <a:rPr lang="ru-RU" dirty="0" smtClean="0"/>
              <a:t>е</a:t>
            </a:r>
            <a:r>
              <a:rPr lang="en-US" dirty="0" smtClean="0"/>
              <a:t>р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(Law </a:t>
            </a:r>
            <a:r>
              <a:rPr lang="en-US" dirty="0"/>
              <a:t>of </a:t>
            </a:r>
            <a:r>
              <a:rPr lang="en-US" dirty="0" smtClean="0"/>
              <a:t>Demeter</a:t>
            </a:r>
            <a:r>
              <a:rPr lang="ru-RU" dirty="0" smtClean="0"/>
              <a:t>, 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Закон </a:t>
            </a:r>
            <a:r>
              <a:rPr lang="ru-RU" dirty="0" err="1" smtClean="0"/>
              <a:t>Деметера</a:t>
            </a:r>
            <a:r>
              <a:rPr lang="ru-RU" dirty="0" smtClean="0"/>
              <a:t> </a:t>
            </a:r>
            <a:r>
              <a:rPr lang="ru-RU" dirty="0"/>
              <a:t>- это одна из уточненных форм принципа слабого связывания.</a:t>
            </a:r>
          </a:p>
          <a:p>
            <a:r>
              <a:rPr lang="ru-RU" b="1" dirty="0" smtClean="0"/>
              <a:t>Формулировка</a:t>
            </a:r>
            <a:r>
              <a:rPr lang="ru-RU" dirty="0" smtClean="0"/>
              <a:t>: «Говори только с близкими друзьями. Не разговаривай с незнакомцами.»</a:t>
            </a:r>
          </a:p>
          <a:p>
            <a:r>
              <a:rPr lang="ru-RU" dirty="0" smtClean="0"/>
              <a:t>Пусть дано метод </a:t>
            </a:r>
            <a:r>
              <a:rPr lang="en-US" dirty="0" smtClean="0"/>
              <a:t>f. </a:t>
            </a:r>
            <a:r>
              <a:rPr lang="ru-RU" dirty="0" smtClean="0"/>
              <a:t>«Близкими друзьями» метода </a:t>
            </a:r>
            <a:r>
              <a:rPr lang="en-US" dirty="0" smtClean="0"/>
              <a:t>f </a:t>
            </a:r>
            <a:r>
              <a:rPr lang="ru-RU" dirty="0" smtClean="0"/>
              <a:t>будут:</a:t>
            </a:r>
          </a:p>
          <a:p>
            <a:pPr lvl="1"/>
            <a:r>
              <a:rPr lang="ru-RU" dirty="0" smtClean="0"/>
              <a:t>Методы класса</a:t>
            </a:r>
          </a:p>
          <a:p>
            <a:pPr lvl="1"/>
            <a:r>
              <a:rPr lang="ru-RU" dirty="0" smtClean="0"/>
              <a:t>Методы атрибутов класса</a:t>
            </a:r>
            <a:endParaRPr lang="en-US" dirty="0" smtClean="0"/>
          </a:p>
          <a:p>
            <a:pPr lvl="1"/>
            <a:r>
              <a:rPr lang="ru-RU" dirty="0" smtClean="0"/>
              <a:t>Методы объектов-аргументов, переданных в </a:t>
            </a:r>
            <a:r>
              <a:rPr lang="en-US" dirty="0" smtClean="0"/>
              <a:t>f</a:t>
            </a:r>
            <a:endParaRPr lang="ru-RU" dirty="0" smtClean="0"/>
          </a:p>
          <a:p>
            <a:r>
              <a:rPr lang="ru-RU" b="1" dirty="0" smtClean="0"/>
              <a:t>Пример из жизни</a:t>
            </a:r>
            <a:r>
              <a:rPr lang="ru-RU" dirty="0" smtClean="0"/>
              <a:t>: </a:t>
            </a:r>
            <a:r>
              <a:rPr lang="ru-RU" dirty="0"/>
              <a:t>Если Вы хотите, чтобы собака побежала, глупо командовать ее ногами, лучше отдать команду собаке, а она уже разберется со своими ногами </a:t>
            </a:r>
            <a:r>
              <a:rPr lang="ru-RU" dirty="0" smtClean="0"/>
              <a:t>сама.</a:t>
            </a:r>
            <a:endParaRPr lang="ru-RU" dirty="0"/>
          </a:p>
          <a:p>
            <a:r>
              <a:rPr lang="ru-RU" b="1" dirty="0" smtClean="0"/>
              <a:t>Преимущества</a:t>
            </a:r>
            <a:r>
              <a:rPr lang="ru-RU" dirty="0" smtClean="0"/>
              <a:t>: снижается связанность объектов</a:t>
            </a:r>
          </a:p>
          <a:p>
            <a:r>
              <a:rPr lang="ru-RU" b="1" dirty="0" smtClean="0"/>
              <a:t>Недостатки</a:t>
            </a:r>
            <a:r>
              <a:rPr lang="ru-RU" dirty="0" smtClean="0"/>
              <a:t>: ведет к появлению ненужных методов-оберток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подходы к принципам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Вам был представлен подход к принципам проектирования «от архитектуры приложения».</a:t>
            </a:r>
          </a:p>
          <a:p>
            <a:r>
              <a:rPr lang="ru-RU" dirty="0" smtClean="0"/>
              <a:t>Сформулировано 2 классических подхода к </a:t>
            </a:r>
            <a:r>
              <a:rPr lang="uk-UA" dirty="0" smtClean="0"/>
              <a:t>принципам </a:t>
            </a:r>
            <a:r>
              <a:rPr lang="uk-UA" b="1" dirty="0" err="1" smtClean="0"/>
              <a:t>объектно-ориентированного</a:t>
            </a:r>
            <a:r>
              <a:rPr lang="uk-UA" b="1" dirty="0" smtClean="0"/>
              <a:t> </a:t>
            </a:r>
            <a:r>
              <a:rPr lang="ru-RU" b="1" dirty="0" smtClean="0"/>
              <a:t>проектирования</a:t>
            </a:r>
            <a:r>
              <a:rPr lang="uk-UA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Принципы </a:t>
            </a:r>
            <a:r>
              <a:rPr lang="en-US" dirty="0" smtClean="0"/>
              <a:t>SOLID</a:t>
            </a:r>
          </a:p>
          <a:p>
            <a:pPr lvl="1"/>
            <a:r>
              <a:rPr lang="ru-RU" dirty="0" smtClean="0"/>
              <a:t>Принципы (шаблоны) </a:t>
            </a:r>
            <a:r>
              <a:rPr lang="en-US" dirty="0" smtClean="0"/>
              <a:t>GRASP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ru-RU" sz="1600" b="1" dirty="0" smtClean="0"/>
              <a:t>Принцип </a:t>
            </a:r>
            <a:r>
              <a:rPr lang="ru-RU" sz="1600" b="1" dirty="0"/>
              <a:t>единственности ответственности (</a:t>
            </a:r>
            <a:r>
              <a:rPr lang="ru-RU" sz="1600" b="1" dirty="0" err="1"/>
              <a:t>Single</a:t>
            </a:r>
            <a:r>
              <a:rPr lang="ru-RU" sz="1600" b="1" dirty="0"/>
              <a:t> </a:t>
            </a:r>
            <a:r>
              <a:rPr lang="ru-RU" sz="1600" b="1" dirty="0" err="1"/>
              <a:t>responsibility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A class should have one, and only one, reason to change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Класс </a:t>
            </a:r>
            <a:r>
              <a:rPr lang="ru-RU" sz="1200" dirty="0"/>
              <a:t>должен отвечать только за один аспект. </a:t>
            </a:r>
            <a:r>
              <a:rPr lang="ru-RU" sz="1200" dirty="0" smtClean="0"/>
              <a:t>Должна быть только одна причина изменить класс.</a:t>
            </a:r>
            <a:endParaRPr lang="ru-RU" sz="1200" dirty="0"/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открытости/закрытости (</a:t>
            </a:r>
            <a:r>
              <a:rPr lang="ru-RU" sz="1600" b="1" dirty="0" err="1"/>
              <a:t>Open</a:t>
            </a:r>
            <a:r>
              <a:rPr lang="ru-RU" sz="1600" b="1" dirty="0"/>
              <a:t>/</a:t>
            </a:r>
            <a:r>
              <a:rPr lang="ru-RU" sz="1600" b="1" dirty="0" err="1"/>
              <a:t>closed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You should be able to extend a classes behavior, without modifying it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Классы </a:t>
            </a:r>
            <a:r>
              <a:rPr lang="ru-RU" sz="1200" dirty="0"/>
              <a:t>должны быть расширяемыми без необходимости доработки. </a:t>
            </a:r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замещения </a:t>
            </a:r>
            <a:r>
              <a:rPr lang="ru-RU" sz="1600" b="1" dirty="0" err="1" smtClean="0"/>
              <a:t>Лисковой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ru-RU" sz="1600" b="1" dirty="0" err="1"/>
              <a:t>Liskov</a:t>
            </a:r>
            <a:r>
              <a:rPr lang="ru-RU" sz="1600" b="1" dirty="0"/>
              <a:t> </a:t>
            </a:r>
            <a:r>
              <a:rPr lang="ru-RU" sz="1600" b="1" dirty="0" err="1"/>
              <a:t>substitution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Derived classes must be substitutable for their base classes.</a:t>
            </a:r>
            <a:endParaRPr lang="ru-RU" sz="1200" dirty="0"/>
          </a:p>
          <a:p>
            <a:pPr lvl="1"/>
            <a:r>
              <a:rPr lang="ru-RU" sz="1200" dirty="0" smtClean="0"/>
              <a:t>Производные типы должны быть замещаемы на базовые типы</a:t>
            </a:r>
            <a:r>
              <a:rPr lang="en-US" sz="1200" dirty="0"/>
              <a:t>.</a:t>
            </a:r>
            <a:endParaRPr lang="ru-RU" sz="1200" dirty="0" smtClean="0"/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отделения интерфейса (</a:t>
            </a:r>
            <a:r>
              <a:rPr lang="ru-RU" sz="1600" b="1" dirty="0" err="1"/>
              <a:t>Interface</a:t>
            </a:r>
            <a:r>
              <a:rPr lang="ru-RU" sz="1600" b="1" dirty="0"/>
              <a:t> </a:t>
            </a:r>
            <a:r>
              <a:rPr lang="ru-RU" sz="1600" b="1" dirty="0" err="1"/>
              <a:t>segregation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Make fine grained interfaces that are client specific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Интерфейсы </a:t>
            </a:r>
            <a:r>
              <a:rPr lang="ru-RU" sz="1200" dirty="0"/>
              <a:t>классов должны быть клиент-специфическими и узконаправленными. Классы должны предоставлять разные интерфейсы для клиентов, имеющих разные требования к интерфейсам. </a:t>
            </a:r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инверсии зависимостей (</a:t>
            </a:r>
            <a:r>
              <a:rPr lang="ru-RU" sz="1600" b="1" dirty="0" err="1"/>
              <a:t>Dependency</a:t>
            </a:r>
            <a:r>
              <a:rPr lang="ru-RU" sz="1600" b="1" dirty="0"/>
              <a:t> </a:t>
            </a:r>
            <a:r>
              <a:rPr lang="ru-RU" sz="1600" b="1" dirty="0" err="1"/>
              <a:t>inversion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Depend on abstractions, not on concretions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/>
              <a:t>Модули верхнего уровня не должны зависеть от модулей нижнего уровня. Оба должны зависеть от абстракции. </a:t>
            </a:r>
          </a:p>
          <a:p>
            <a:pPr lvl="1"/>
            <a:r>
              <a:rPr lang="ru-RU" sz="1200" dirty="0" smtClean="0"/>
              <a:t>Абстракции </a:t>
            </a:r>
            <a:r>
              <a:rPr lang="ru-RU" sz="1200" dirty="0"/>
              <a:t>не должны зависеть от деталей – детали должны зависеть от абстракций. </a:t>
            </a:r>
            <a:endParaRPr lang="en-US" sz="1200" dirty="0" smtClean="0"/>
          </a:p>
          <a:p>
            <a:pPr lvl="1"/>
            <a:endParaRPr lang="ru-RU" sz="1000" dirty="0" smtClean="0"/>
          </a:p>
          <a:p>
            <a:r>
              <a:rPr lang="en-US" sz="1600" b="1" dirty="0" smtClean="0"/>
              <a:t>SOLID</a:t>
            </a:r>
            <a:r>
              <a:rPr lang="en-US" sz="1600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dirty="0" smtClean="0"/>
              <a:t>ingle responsibility + </a:t>
            </a:r>
            <a:r>
              <a:rPr lang="en-US" sz="1600" b="1" dirty="0" smtClean="0">
                <a:solidFill>
                  <a:srgbClr val="FF0000"/>
                </a:solidFill>
              </a:rPr>
              <a:t>O</a:t>
            </a:r>
            <a:r>
              <a:rPr lang="en-US" sz="1600" dirty="0" smtClean="0"/>
              <a:t>pen/closed </a:t>
            </a:r>
            <a:r>
              <a:rPr lang="en-US" sz="1600" dirty="0" err="1" smtClean="0"/>
              <a:t>pronciple</a:t>
            </a:r>
            <a:r>
              <a:rPr lang="en-US" sz="1600" dirty="0" smtClean="0"/>
              <a:t> + </a:t>
            </a:r>
            <a:r>
              <a:rPr lang="en-US" sz="1600" b="1" dirty="0" err="1" smtClean="0">
                <a:solidFill>
                  <a:srgbClr val="FF0000"/>
                </a:solidFill>
              </a:rPr>
              <a:t>L</a:t>
            </a:r>
            <a:r>
              <a:rPr lang="en-US" sz="1600" dirty="0" err="1" smtClean="0"/>
              <a:t>iskov</a:t>
            </a:r>
            <a:r>
              <a:rPr lang="en-US" sz="1600" dirty="0" smtClean="0"/>
              <a:t> </a:t>
            </a:r>
            <a:r>
              <a:rPr lang="ru-RU" sz="1600" dirty="0" err="1"/>
              <a:t>substitution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r>
              <a:rPr lang="en-US" sz="1600" dirty="0" smtClean="0"/>
              <a:t> + </a:t>
            </a:r>
            <a:r>
              <a:rPr lang="ru-RU" sz="1600" b="1" dirty="0" err="1">
                <a:solidFill>
                  <a:srgbClr val="FF0000"/>
                </a:solidFill>
              </a:rPr>
              <a:t>I</a:t>
            </a:r>
            <a:r>
              <a:rPr lang="ru-RU" sz="1600" dirty="0" err="1"/>
              <a:t>nterface</a:t>
            </a:r>
            <a:r>
              <a:rPr lang="ru-RU" sz="1600" dirty="0"/>
              <a:t> </a:t>
            </a:r>
            <a:r>
              <a:rPr lang="ru-RU" sz="1600" dirty="0" err="1"/>
              <a:t>segregation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r>
              <a:rPr lang="en-US" sz="1600" dirty="0" smtClean="0"/>
              <a:t>  + </a:t>
            </a:r>
            <a:r>
              <a:rPr lang="ru-RU" sz="1600" b="1" dirty="0" err="1">
                <a:solidFill>
                  <a:srgbClr val="FF0000"/>
                </a:solidFill>
              </a:rPr>
              <a:t>D</a:t>
            </a:r>
            <a:r>
              <a:rPr lang="ru-RU" sz="1600" dirty="0" err="1"/>
              <a:t>ependency</a:t>
            </a:r>
            <a:r>
              <a:rPr lang="ru-RU" sz="1600" dirty="0"/>
              <a:t> </a:t>
            </a:r>
            <a:r>
              <a:rPr lang="ru-RU" sz="1600" dirty="0" err="1"/>
              <a:t>inversion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endParaRPr lang="ru-RU" sz="1600" dirty="0" smtClean="0"/>
          </a:p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://c2.com/cgi/wiki?PrinciplesOfObjectOrientedDesign</a:t>
            </a:r>
            <a:r>
              <a:rPr lang="ru-RU" sz="1600" dirty="0"/>
              <a:t>,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butunclebob.com/ArticleS.UncleBob.PrinciplesOfOod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Принцип единственной </a:t>
            </a:r>
            <a:r>
              <a:rPr lang="ru-RU" sz="3600" dirty="0" smtClean="0"/>
              <a:t>ответственности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Класс </a:t>
            </a:r>
            <a:r>
              <a:rPr lang="ru-RU" b="1" i="1" dirty="0"/>
              <a:t>должен иметь лишь одну возможную причину для изменений.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класс может быть изменен по двум разным причинам, то его стоит разделить на два отдельных класса, поскольку изменения по одной из причин могут повлиять на независящую </a:t>
            </a:r>
            <a:r>
              <a:rPr lang="ru-RU" dirty="0" smtClean="0"/>
              <a:t>функциональность</a:t>
            </a:r>
          </a:p>
          <a:p>
            <a:r>
              <a:rPr lang="ru-RU" b="1" dirty="0"/>
              <a:t>Например</a:t>
            </a:r>
            <a:r>
              <a:rPr lang="ru-RU" dirty="0"/>
              <a:t>, мы имеем класс </a:t>
            </a:r>
            <a:r>
              <a:rPr lang="ru-RU" dirty="0" err="1" smtClean="0"/>
              <a:t>CommissionCounter</a:t>
            </a:r>
            <a:endParaRPr lang="en-US" dirty="0" smtClean="0"/>
          </a:p>
          <a:p>
            <a:pPr lvl="1"/>
            <a:r>
              <a:rPr lang="ru-RU" dirty="0" smtClean="0"/>
              <a:t>Этот </a:t>
            </a:r>
            <a:r>
              <a:rPr lang="ru-RU" dirty="0"/>
              <a:t>метод переводит сумму в одной валюте в другую валюту и отнимает комиссию, которую берет платежная система за перевод. </a:t>
            </a:r>
            <a:endParaRPr lang="en-US" dirty="0" smtClean="0"/>
          </a:p>
          <a:p>
            <a:pPr lvl="1"/>
            <a:r>
              <a:rPr lang="ru-RU" dirty="0" smtClean="0"/>
              <a:t>Очевидно</a:t>
            </a:r>
            <a:r>
              <a:rPr lang="ru-RU" dirty="0"/>
              <a:t>, что класс берет на себя слишком много, его придется изменять как при изменении курса валют, при расширении перечня валют, так и когда мы захотим рассчитывать комиссию другим способом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данном случае можно разделить класс на два класса, первый занимается переводом валют, а второй расчетом </a:t>
            </a:r>
            <a:r>
              <a:rPr lang="ru-RU" dirty="0" smtClean="0"/>
              <a:t>комиссии.</a:t>
            </a:r>
          </a:p>
          <a:p>
            <a:pPr lvl="1"/>
            <a:endParaRPr lang="en-US" dirty="0"/>
          </a:p>
          <a:p>
            <a:r>
              <a:rPr lang="ru-RU" dirty="0" smtClean="0"/>
              <a:t>Применение данного принципа повышает меру зацепления (</a:t>
            </a:r>
            <a:r>
              <a:rPr lang="en-US" dirty="0" smtClean="0"/>
              <a:t>cohesion)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Модуль должен </a:t>
            </a:r>
            <a:r>
              <a:rPr lang="ru-RU" sz="1800" dirty="0"/>
              <a:t>быть</a:t>
            </a:r>
            <a:r>
              <a:rPr lang="ru-RU" sz="1800" b="1" dirty="0"/>
              <a:t> </a:t>
            </a:r>
            <a:r>
              <a:rPr lang="ru-RU" sz="1800" b="1" dirty="0" smtClean="0"/>
              <a:t>открыт </a:t>
            </a:r>
            <a:r>
              <a:rPr lang="ru-RU" sz="1800" b="1" dirty="0"/>
              <a:t>для расширения и </a:t>
            </a:r>
            <a:r>
              <a:rPr lang="ru-RU" sz="1800" b="1" dirty="0" smtClean="0"/>
              <a:t>закрыт </a:t>
            </a:r>
            <a:r>
              <a:rPr lang="ru-RU" sz="1800" b="1" dirty="0"/>
              <a:t>для изменений.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Возможность изменить поведение модуля, не меняя при этом его код</a:t>
            </a:r>
          </a:p>
          <a:p>
            <a:r>
              <a:rPr lang="ru-RU" sz="1800" dirty="0" smtClean="0"/>
              <a:t>Реализуется </a:t>
            </a:r>
            <a:r>
              <a:rPr lang="ru-RU" sz="1800" b="1" dirty="0" smtClean="0"/>
              <a:t>полиморфизмом</a:t>
            </a:r>
          </a:p>
          <a:p>
            <a:r>
              <a:rPr lang="ru-RU" sz="1800" dirty="0" smtClean="0"/>
              <a:t>Это означает, что </a:t>
            </a:r>
            <a:r>
              <a:rPr lang="ru-RU" sz="1800" b="1" dirty="0" smtClean="0"/>
              <a:t>новое поведение</a:t>
            </a:r>
            <a:r>
              <a:rPr lang="ru-RU" sz="1800" dirty="0" smtClean="0"/>
              <a:t> должно добавляться только добавлением </a:t>
            </a:r>
            <a:r>
              <a:rPr lang="ru-RU" sz="1800" b="1" dirty="0" smtClean="0"/>
              <a:t>новых сущностей</a:t>
            </a:r>
            <a:r>
              <a:rPr lang="ru-RU" sz="1800" dirty="0" smtClean="0"/>
              <a:t>, а не изменением старых.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486400" cy="31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09600" y="4610100"/>
            <a:ext cx="1600200" cy="1143000"/>
          </a:xfrm>
          <a:prstGeom prst="wedgeRoundRectCallout">
            <a:avLst>
              <a:gd name="adj1" fmla="val 53770"/>
              <a:gd name="adj2" fmla="val -8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 для изменения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162800" y="4038600"/>
            <a:ext cx="1600200" cy="1143000"/>
          </a:xfrm>
          <a:prstGeom prst="wedgeRoundRectCallout">
            <a:avLst>
              <a:gd name="adj1" fmla="val -159722"/>
              <a:gd name="adj2" fmla="val -1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 для 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подстановки </a:t>
            </a:r>
            <a:r>
              <a:rPr lang="ru-RU" dirty="0" err="1" smtClean="0"/>
              <a:t>Лисковой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Предложен </a:t>
            </a:r>
            <a:r>
              <a:rPr lang="en-US" sz="2000" dirty="0" smtClean="0"/>
              <a:t>Barbara </a:t>
            </a:r>
            <a:r>
              <a:rPr lang="en-US" sz="2000" dirty="0" err="1" smtClean="0"/>
              <a:t>Liskov</a:t>
            </a:r>
            <a:endParaRPr lang="ru-RU" sz="2000" dirty="0"/>
          </a:p>
          <a:p>
            <a:r>
              <a:rPr lang="ru-RU" sz="2000" dirty="0" smtClean="0"/>
              <a:t>Функции, которые используют указатели или ссылки на объекты базовых классов должны быть в состоянии использовать объекты классов-наследников</a:t>
            </a:r>
            <a:r>
              <a:rPr lang="uk-UA" sz="2000" dirty="0" smtClean="0"/>
              <a:t>,  </a:t>
            </a:r>
            <a:r>
              <a:rPr lang="ru-RU" sz="2000" dirty="0" smtClean="0"/>
              <a:t>даже если они об этом не предполагают</a:t>
            </a:r>
            <a:endParaRPr lang="en-US" sz="2000" dirty="0"/>
          </a:p>
          <a:p>
            <a:r>
              <a:rPr lang="ru-RU" sz="2000" dirty="0" smtClean="0"/>
              <a:t>Наследник </a:t>
            </a:r>
            <a:r>
              <a:rPr lang="ru-RU" sz="2000" dirty="0"/>
              <a:t>должен </a:t>
            </a:r>
            <a:r>
              <a:rPr lang="ru-RU" sz="2000" b="1" dirty="0"/>
              <a:t>расширять, а не изменять</a:t>
            </a:r>
            <a:r>
              <a:rPr lang="ru-RU" sz="2000" dirty="0"/>
              <a:t> </a:t>
            </a:r>
            <a:r>
              <a:rPr lang="ru-RU" sz="2000" b="1" dirty="0"/>
              <a:t>поведение предка</a:t>
            </a:r>
            <a:r>
              <a:rPr lang="ru-RU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17909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отделения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Клиенты не должны зависеть от интерфейсов, в которых не нуждаются</a:t>
            </a:r>
            <a:r>
              <a:rPr lang="ru-RU" sz="2400" b="1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5162"/>
            <a:ext cx="3352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199"/>
            <a:ext cx="4972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2971800"/>
            <a:ext cx="3124200" cy="28384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1000" y="2971800"/>
            <a:ext cx="2971800" cy="3048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9787"/>
            <a:ext cx="36195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2575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irect Dependency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7459"/>
            <a:ext cx="7980460" cy="18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pendency Injection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" y="4191000"/>
            <a:ext cx="81738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1295400" y="1524000"/>
            <a:ext cx="6248401" cy="1905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295400" y="1676400"/>
            <a:ext cx="6400802" cy="15374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инверсии зависимостей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Dependency Inversion Principle” (DIP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ru-RU" sz="1800" dirty="0" smtClean="0"/>
              <a:t>Модули </a:t>
            </a:r>
            <a:r>
              <a:rPr lang="ru-RU" sz="1800" dirty="0"/>
              <a:t>верхнего уровня не должны зависеть от модулей нижнего уровня. </a:t>
            </a:r>
            <a:r>
              <a:rPr lang="ru-RU" sz="1800" dirty="0" smtClean="0"/>
              <a:t>Должны </a:t>
            </a:r>
            <a:r>
              <a:rPr lang="ru-RU" sz="1800" dirty="0"/>
              <a:t>зависеть от абстракции. </a:t>
            </a:r>
          </a:p>
          <a:p>
            <a:r>
              <a:rPr lang="ru-RU" sz="1800" dirty="0"/>
              <a:t>Абстракции не должны зависеть от деталей. Детали должны зависеть от абстракций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 smtClean="0"/>
              <a:t>Модули не должны зависеть от классов нижнего уровня, но абстрактный класс нижнего уровня создать нельзя. В реализации данного принципа поможет шаблон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AbstractFactory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sz="1800" dirty="0" smtClean="0"/>
          </a:p>
          <a:p>
            <a:r>
              <a:rPr lang="ru-RU" sz="1800" dirty="0" smtClean="0"/>
              <a:t>Не путать </a:t>
            </a:r>
            <a:r>
              <a:rPr lang="en-US" sz="1800" dirty="0" smtClean="0"/>
              <a:t>DIP c Inversion of Control (</a:t>
            </a:r>
            <a:r>
              <a:rPr lang="en-US" sz="1800" dirty="0" err="1" smtClean="0"/>
              <a:t>IoC</a:t>
            </a:r>
            <a:r>
              <a:rPr lang="en-US" sz="1800" dirty="0" smtClean="0"/>
              <a:t>), Dependency Injection (DI). </a:t>
            </a:r>
            <a:endParaRPr lang="ru-R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Шаблон проектирования – это повторимое решение часто возникающей проблемы в проектировании программного обеспечения</a:t>
            </a:r>
          </a:p>
          <a:p>
            <a:endParaRPr lang="ru-RU" sz="2400" dirty="0" smtClean="0"/>
          </a:p>
          <a:p>
            <a:r>
              <a:rPr lang="en-US" sz="2400" dirty="0" smtClean="0"/>
              <a:t>Pattern</a:t>
            </a:r>
            <a:r>
              <a:rPr lang="ru-RU" sz="2400" dirty="0" smtClean="0"/>
              <a:t> - </a:t>
            </a:r>
            <a:r>
              <a:rPr lang="en-US" sz="2400" dirty="0"/>
              <a:t>an idea that has been useful in one practical context and will probably be useful in </a:t>
            </a:r>
            <a:r>
              <a:rPr lang="en-US" sz="2400" dirty="0" smtClean="0"/>
              <a:t>others [TOGAF, http</a:t>
            </a:r>
            <a:r>
              <a:rPr lang="en-US" sz="2400" dirty="0"/>
              <a:t>://</a:t>
            </a:r>
            <a:r>
              <a:rPr lang="en-US" sz="2400" dirty="0" smtClean="0"/>
              <a:t>pubs.opengroup.org/architecture/togaf8-doc/arch/chap28.html]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пакетов (модулей)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Проектирование:</a:t>
            </a:r>
          </a:p>
          <a:p>
            <a:pPr lvl="1"/>
            <a:r>
              <a:rPr lang="ru-RU" dirty="0" smtClean="0"/>
              <a:t>Проектирование классов</a:t>
            </a:r>
          </a:p>
          <a:p>
            <a:pPr lvl="1"/>
            <a:r>
              <a:rPr lang="ru-RU" dirty="0" smtClean="0"/>
              <a:t>Проектирование пакетов (модулей)</a:t>
            </a:r>
          </a:p>
          <a:p>
            <a:r>
              <a:rPr lang="ru-RU" dirty="0" smtClean="0"/>
              <a:t>Вместе с </a:t>
            </a:r>
            <a:r>
              <a:rPr lang="en-US" dirty="0" smtClean="0"/>
              <a:t>SOLID-</a:t>
            </a:r>
            <a:r>
              <a:rPr lang="ru-RU" dirty="0" smtClean="0"/>
              <a:t>принципами для проектирования классов сформулированы принципы проектирования пакетов</a:t>
            </a:r>
          </a:p>
          <a:p>
            <a:pPr lvl="1"/>
            <a:r>
              <a:rPr lang="ru-RU" dirty="0" smtClean="0"/>
              <a:t>Принципы, которые повышают зацепление</a:t>
            </a:r>
          </a:p>
          <a:p>
            <a:pPr lvl="1"/>
            <a:r>
              <a:rPr lang="ru-RU" dirty="0" smtClean="0"/>
              <a:t>Принципы, которые понижают связанность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Принципы проектирования пакетов</a:t>
            </a:r>
            <a:r>
              <a:rPr lang="en-US" sz="2800" dirty="0" smtClean="0"/>
              <a:t>. </a:t>
            </a:r>
            <a:r>
              <a:rPr lang="ru-RU" sz="2800" dirty="0" smtClean="0"/>
              <a:t>Принципы, которые повышают зацепление (</a:t>
            </a:r>
            <a:r>
              <a:rPr lang="en-US" sz="2800" dirty="0" smtClean="0"/>
              <a:t>cohesion)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Release Reuse Equivalency Principle</a:t>
            </a:r>
          </a:p>
          <a:p>
            <a:pPr lvl="1"/>
            <a:r>
              <a:rPr lang="en-US" sz="2000" i="1" dirty="0"/>
              <a:t>The granule of reuse is the granule of release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Common Closure Principle</a:t>
            </a:r>
          </a:p>
          <a:p>
            <a:pPr lvl="1"/>
            <a:r>
              <a:rPr lang="en-US" sz="2000" i="1" dirty="0"/>
              <a:t>Classes that change together are packaged together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Common Reuse Principle</a:t>
            </a:r>
            <a:endParaRPr lang="ru-RU" sz="2400" dirty="0" smtClean="0"/>
          </a:p>
          <a:p>
            <a:pPr lvl="1"/>
            <a:r>
              <a:rPr lang="en-US" sz="2000" i="1" dirty="0"/>
              <a:t>Classes that are used together are packaged together</a:t>
            </a:r>
            <a:r>
              <a:rPr lang="en-US" sz="2000" i="1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Принципы проектирования пакетов</a:t>
            </a:r>
            <a:r>
              <a:rPr lang="en-US" sz="2800" dirty="0"/>
              <a:t>. </a:t>
            </a:r>
            <a:r>
              <a:rPr lang="ru-RU" sz="2800" dirty="0"/>
              <a:t>Принципы, которые </a:t>
            </a:r>
            <a:r>
              <a:rPr lang="ru-RU" sz="2800" dirty="0" smtClean="0"/>
              <a:t>понижают связанность (</a:t>
            </a:r>
            <a:r>
              <a:rPr lang="en-US" sz="2800" dirty="0" smtClean="0"/>
              <a:t>coupling)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Acyclic Dependencies Principle</a:t>
            </a:r>
            <a:endParaRPr lang="ru-RU" sz="2400" dirty="0"/>
          </a:p>
          <a:p>
            <a:pPr lvl="1"/>
            <a:r>
              <a:rPr lang="en-US" sz="2000" i="1" dirty="0"/>
              <a:t>The dependency graph of packages must have no cycles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Stable Dependencies Principle</a:t>
            </a:r>
            <a:endParaRPr lang="ru-RU" sz="2400" dirty="0"/>
          </a:p>
          <a:p>
            <a:pPr lvl="1"/>
            <a:r>
              <a:rPr lang="en-US" sz="2000" i="1" dirty="0"/>
              <a:t>Depend in the direction of stability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Stable Abstractions Principles</a:t>
            </a:r>
            <a:endParaRPr lang="ru-RU" sz="2400" dirty="0"/>
          </a:p>
          <a:p>
            <a:pPr lvl="1"/>
            <a:r>
              <a:rPr lang="en-US" sz="2000" i="1" dirty="0"/>
              <a:t>Abstractness increases with stability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Stable Dependencies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810500" cy="282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8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</a:t>
            </a:r>
            <a:r>
              <a:rPr lang="en-US" dirty="0" smtClean="0"/>
              <a:t> GRASP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b="1" dirty="0"/>
              <a:t>GRASP = General Responsibility Assignment Software Patterns</a:t>
            </a:r>
            <a:r>
              <a:rPr lang="en-US" sz="2000" dirty="0"/>
              <a:t> (or </a:t>
            </a:r>
            <a:r>
              <a:rPr lang="en-US" sz="2000" b="1" dirty="0"/>
              <a:t>Principles</a:t>
            </a:r>
            <a:r>
              <a:rPr lang="en-US" sz="2000" dirty="0"/>
              <a:t>)</a:t>
            </a:r>
          </a:p>
          <a:p>
            <a:pPr lvl="1"/>
            <a:r>
              <a:rPr lang="ru-RU" sz="2000" dirty="0" smtClean="0"/>
              <a:t>шаблоны </a:t>
            </a:r>
            <a:r>
              <a:rPr lang="ru-RU" sz="2000" dirty="0"/>
              <a:t>(принципы) распределения обязанностей</a:t>
            </a:r>
            <a:endParaRPr lang="en-US" sz="2000" dirty="0"/>
          </a:p>
          <a:p>
            <a:r>
              <a:rPr lang="ru-RU" sz="2000" dirty="0" smtClean="0"/>
              <a:t>В </a:t>
            </a:r>
            <a:r>
              <a:rPr lang="en-US" sz="2000" dirty="0" smtClean="0"/>
              <a:t>GRASP-</a:t>
            </a:r>
            <a:r>
              <a:rPr lang="uk-UA" sz="2000" dirty="0" smtClean="0"/>
              <a:t>шаблонах </a:t>
            </a:r>
            <a:r>
              <a:rPr lang="ru-RU" sz="2000" dirty="0" smtClean="0"/>
              <a:t>отражены</a:t>
            </a:r>
            <a:r>
              <a:rPr lang="uk-UA" sz="2000" dirty="0" smtClean="0"/>
              <a:t> </a:t>
            </a:r>
            <a:r>
              <a:rPr lang="ru-RU" sz="2000" dirty="0" smtClean="0"/>
              <a:t>принципы объектно-ориентированного проектирования</a:t>
            </a:r>
          </a:p>
          <a:p>
            <a:r>
              <a:rPr lang="en-US" sz="2000" dirty="0" smtClean="0"/>
              <a:t>GRASP</a:t>
            </a:r>
            <a:r>
              <a:rPr lang="ru-RU" sz="2000" dirty="0" smtClean="0"/>
              <a:t>-шаблоны:</a:t>
            </a:r>
          </a:p>
          <a:p>
            <a:pPr lvl="1"/>
            <a:r>
              <a:rPr lang="en-US" sz="2000" dirty="0" smtClean="0"/>
              <a:t>Information Expert</a:t>
            </a:r>
          </a:p>
          <a:p>
            <a:pPr lvl="1"/>
            <a:r>
              <a:rPr lang="en-US" sz="2000" dirty="0" smtClean="0"/>
              <a:t>Creator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High Cohesion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Low Coupling</a:t>
            </a:r>
          </a:p>
          <a:p>
            <a:pPr lvl="1"/>
            <a:r>
              <a:rPr lang="en-US" sz="2000" dirty="0" smtClean="0"/>
              <a:t>Controller</a:t>
            </a:r>
            <a:endParaRPr lang="ru-RU" sz="2000" dirty="0" smtClean="0"/>
          </a:p>
          <a:p>
            <a:r>
              <a:rPr lang="en-US" sz="2000" dirty="0"/>
              <a:t>GRASP-</a:t>
            </a:r>
            <a:r>
              <a:rPr lang="ru-RU" sz="2000" dirty="0"/>
              <a:t>шаблоны описаны в </a:t>
            </a:r>
          </a:p>
          <a:p>
            <a:pPr lvl="1"/>
            <a:r>
              <a:rPr lang="en-US" sz="2000" dirty="0"/>
              <a:t>[</a:t>
            </a:r>
            <a:r>
              <a:rPr lang="ru-RU" sz="2000" i="1" dirty="0" err="1"/>
              <a:t>Крэг</a:t>
            </a:r>
            <a:r>
              <a:rPr lang="ru-RU" sz="2000" i="1" dirty="0"/>
              <a:t> </a:t>
            </a:r>
            <a:r>
              <a:rPr lang="ru-RU" sz="2000" i="1" dirty="0" err="1"/>
              <a:t>Ларман</a:t>
            </a:r>
            <a:r>
              <a:rPr lang="ru-RU" sz="2000" i="1" dirty="0"/>
              <a:t>. Применение </a:t>
            </a:r>
            <a:r>
              <a:rPr lang="en-US" sz="2000" i="1" dirty="0"/>
              <a:t>UML </a:t>
            </a:r>
            <a:r>
              <a:rPr lang="ru-RU" sz="2000" i="1" dirty="0"/>
              <a:t>и шаблонов проектирования</a:t>
            </a:r>
            <a:r>
              <a:rPr lang="en-US" sz="2000" dirty="0"/>
              <a:t>]</a:t>
            </a:r>
            <a:endParaRPr lang="ru-RU" sz="2000" dirty="0"/>
          </a:p>
          <a:p>
            <a:pPr lvl="1"/>
            <a:r>
              <a:rPr lang="ru-RU" sz="2000" i="1" dirty="0" smtClean="0"/>
              <a:t>ЧИТАТЬ </a:t>
            </a:r>
            <a:r>
              <a:rPr lang="ru-RU" sz="2000" i="1" dirty="0" smtClean="0"/>
              <a:t>САМОСТОЯТЕЛЬНО</a:t>
            </a:r>
            <a:endParaRPr lang="ru-RU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Крэг</a:t>
            </a:r>
            <a:r>
              <a:rPr lang="ru-RU" dirty="0" smtClean="0"/>
              <a:t> </a:t>
            </a:r>
            <a:r>
              <a:rPr lang="ru-RU" dirty="0" err="1" smtClean="0"/>
              <a:t>Ларман</a:t>
            </a:r>
            <a:r>
              <a:rPr lang="ru-RU" dirty="0" smtClean="0"/>
              <a:t>. Применение </a:t>
            </a:r>
            <a:r>
              <a:rPr lang="en-US" dirty="0" smtClean="0"/>
              <a:t>UML </a:t>
            </a:r>
            <a:r>
              <a:rPr lang="ru-RU" dirty="0" smtClean="0"/>
              <a:t>и шаблонов проектирования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Руководство </a:t>
            </a:r>
            <a:r>
              <a:rPr lang="ru-RU" dirty="0"/>
              <a:t>MICROSOFT® по проектированию архитектуры </a:t>
            </a:r>
            <a:r>
              <a:rPr lang="ru-RU" dirty="0" smtClean="0"/>
              <a:t>приложений</a:t>
            </a:r>
            <a:r>
              <a:rPr lang="en-US" dirty="0" smtClean="0"/>
              <a:t> </a:t>
            </a:r>
            <a:r>
              <a:rPr lang="ru-RU" dirty="0" smtClean="0"/>
              <a:t>(2 </a:t>
            </a:r>
            <a:r>
              <a:rPr lang="ru-RU" dirty="0"/>
              <a:t>издание</a:t>
            </a:r>
            <a:r>
              <a:rPr lang="ru-RU" dirty="0" smtClean="0"/>
              <a:t>)</a:t>
            </a:r>
            <a:r>
              <a:rPr lang="en-US" dirty="0" smtClean="0"/>
              <a:t>. – </a:t>
            </a:r>
            <a:r>
              <a:rPr lang="ru-RU" dirty="0" smtClean="0"/>
              <a:t>ищите в Интернете электронную версию (на русском и английском языках)</a:t>
            </a:r>
            <a:endParaRPr lang="en-US" dirty="0" smtClean="0"/>
          </a:p>
          <a:p>
            <a:r>
              <a:rPr lang="en-US" dirty="0"/>
              <a:t>TOGAF</a:t>
            </a:r>
            <a:r>
              <a:rPr lang="en-US" dirty="0" smtClean="0"/>
              <a:t>™. </a:t>
            </a:r>
            <a:r>
              <a:rPr lang="en-US" i="1" dirty="0"/>
              <a:t>The Open Group Architecture </a:t>
            </a:r>
            <a:r>
              <a:rPr lang="en-US" i="1" dirty="0" smtClean="0"/>
              <a:t>Framework.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pubs.opengroup.org/architecture/togaf8-doc/arch/toc.html</a:t>
            </a:r>
            <a:endParaRPr lang="en-US" dirty="0" smtClean="0"/>
          </a:p>
          <a:p>
            <a:r>
              <a:rPr lang="en-US" dirty="0"/>
              <a:t>Robert C. </a:t>
            </a:r>
            <a:r>
              <a:rPr lang="en-US" dirty="0" smtClean="0"/>
              <a:t>Martin. Principles of Object Oriented Design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://c2.com/cgi/wiki?PrinciplesOfObjectOrientedDesign</a:t>
            </a:r>
            <a:endParaRPr lang="ru-RU" dirty="0"/>
          </a:p>
          <a:p>
            <a:r>
              <a:rPr lang="en-US" dirty="0"/>
              <a:t>The OLD Object Mentor blog </a:t>
            </a:r>
            <a:r>
              <a:rPr lang="en-US" dirty="0" smtClean="0"/>
              <a:t>site. </a:t>
            </a:r>
            <a:r>
              <a:rPr lang="en-US" dirty="0"/>
              <a:t>The Principles of </a:t>
            </a:r>
            <a:r>
              <a:rPr lang="en-US" dirty="0" smtClean="0"/>
              <a:t>OOD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i="1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butunclebob.com/ArticleS.UncleBob.PrinciplesOfOod</a:t>
            </a:r>
            <a:endParaRPr lang="ru-RU" dirty="0" smtClean="0"/>
          </a:p>
          <a:p>
            <a:r>
              <a:rPr lang="en-US" dirty="0"/>
              <a:t>Robert C. </a:t>
            </a:r>
            <a:r>
              <a:rPr lang="en-US" dirty="0" smtClean="0"/>
              <a:t>Martin. </a:t>
            </a:r>
            <a:r>
              <a:rPr lang="en-US" dirty="0"/>
              <a:t>Design Principles </a:t>
            </a:r>
            <a:r>
              <a:rPr lang="en-US" dirty="0" smtClean="0"/>
              <a:t>and Design Patterns. - </a:t>
            </a:r>
            <a:r>
              <a:rPr lang="en-US" dirty="0" smtClean="0">
                <a:hlinkClick r:id="rId5"/>
              </a:rPr>
              <a:t>www.objectmentor.com/resources/articles/Principles_and_Patterns.pdf</a:t>
            </a:r>
            <a:endParaRPr lang="ru-RU" dirty="0" smtClean="0"/>
          </a:p>
          <a:p>
            <a:r>
              <a:rPr lang="ru-RU" dirty="0" smtClean="0"/>
              <a:t>Блог «Записки неграмотного программиста». </a:t>
            </a:r>
            <a:r>
              <a:rPr lang="en-US" dirty="0" err="1"/>
              <a:t>Закон</a:t>
            </a:r>
            <a:r>
              <a:rPr lang="en-US" dirty="0"/>
              <a:t> </a:t>
            </a:r>
            <a:r>
              <a:rPr lang="en-US" dirty="0" err="1"/>
              <a:t>Деметры</a:t>
            </a:r>
            <a:r>
              <a:rPr lang="en-US" dirty="0"/>
              <a:t> (law of Demeter</a:t>
            </a:r>
            <a:r>
              <a:rPr lang="en-US" dirty="0" smtClean="0"/>
              <a:t>)</a:t>
            </a:r>
            <a:r>
              <a:rPr lang="ru-RU" dirty="0" smtClean="0"/>
              <a:t>. - </a:t>
            </a:r>
            <a:r>
              <a:rPr lang="en-US" dirty="0"/>
              <a:t>http://blog.evseev.ru/2009/11/low-of-demeter.html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 прочитать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Руководство MICROSOFT® по проектированию архитектуры приложений</a:t>
            </a:r>
            <a:r>
              <a:rPr lang="en-US" dirty="0"/>
              <a:t> </a:t>
            </a:r>
            <a:r>
              <a:rPr lang="ru-RU" dirty="0"/>
              <a:t>(2 издание)</a:t>
            </a:r>
            <a:r>
              <a:rPr lang="en-US" dirty="0"/>
              <a:t>. – </a:t>
            </a:r>
            <a:r>
              <a:rPr lang="ru-RU" dirty="0"/>
              <a:t>ищите в Интернете электронную версию (на русском и английском языках)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www.oodesign.com/design-principles.html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Принципы - это общие правила и методические рекомендации, предназначенные для того, чтобы быть устойчивыми и редко изменяемыми, которые информируют и поддерживают способ, которым организация приступает к выполнению своей </a:t>
            </a:r>
            <a:r>
              <a:rPr lang="ru-RU" sz="2400" dirty="0" smtClean="0"/>
              <a:t>миссии</a:t>
            </a:r>
          </a:p>
          <a:p>
            <a:endParaRPr lang="ru-RU" sz="2400" dirty="0"/>
          </a:p>
          <a:p>
            <a:r>
              <a:rPr lang="en-US" sz="2400" dirty="0" smtClean="0"/>
              <a:t>Principles </a:t>
            </a:r>
            <a:r>
              <a:rPr lang="en-US" sz="2400" dirty="0"/>
              <a:t>are general rules and guidelines, intended to be enduring and seldom amended, that inform and support the way in which an organization sets about fulfilling its </a:t>
            </a:r>
            <a:r>
              <a:rPr lang="en-US" sz="2400" dirty="0" smtClean="0"/>
              <a:t>mission</a:t>
            </a:r>
            <a:r>
              <a:rPr lang="ru-RU" sz="2400" dirty="0" smtClean="0"/>
              <a:t> </a:t>
            </a:r>
            <a:r>
              <a:rPr lang="en-US" sz="2400" dirty="0" smtClean="0"/>
              <a:t>[TOGAF, http</a:t>
            </a:r>
            <a:r>
              <a:rPr lang="en-US" sz="2400" dirty="0"/>
              <a:t>://</a:t>
            </a:r>
            <a:r>
              <a:rPr lang="en-US" sz="2400" dirty="0" smtClean="0"/>
              <a:t>pubs.opengroup.org/architecture/togaf8-doc/arch/chap29.html]</a:t>
            </a: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ПО. Определение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Филипп </a:t>
            </a:r>
            <a:r>
              <a:rPr lang="ru-RU" dirty="0" err="1"/>
              <a:t>Крачтен</a:t>
            </a:r>
            <a:r>
              <a:rPr lang="ru-RU" dirty="0"/>
              <a:t> (</a:t>
            </a:r>
            <a:r>
              <a:rPr lang="en-US" dirty="0"/>
              <a:t>Philippe </a:t>
            </a:r>
            <a:r>
              <a:rPr lang="en-US" dirty="0" err="1"/>
              <a:t>Kruchten</a:t>
            </a:r>
            <a:r>
              <a:rPr lang="en-US" dirty="0"/>
              <a:t>), </a:t>
            </a:r>
            <a:r>
              <a:rPr lang="ru-RU" dirty="0" err="1"/>
              <a:t>Грейди</a:t>
            </a:r>
            <a:r>
              <a:rPr lang="ru-RU" dirty="0"/>
              <a:t> Буч (</a:t>
            </a:r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), </a:t>
            </a:r>
            <a:r>
              <a:rPr lang="ru-RU" dirty="0"/>
              <a:t>Курт </a:t>
            </a:r>
            <a:r>
              <a:rPr lang="ru-RU" dirty="0" err="1"/>
              <a:t>Биттнер</a:t>
            </a:r>
            <a:r>
              <a:rPr lang="ru-RU" dirty="0"/>
              <a:t> (</a:t>
            </a:r>
            <a:r>
              <a:rPr lang="en-US" dirty="0"/>
              <a:t>Kurt Bittner) </a:t>
            </a:r>
            <a:r>
              <a:rPr lang="ru-RU" dirty="0"/>
              <a:t>и Рич </a:t>
            </a:r>
            <a:r>
              <a:rPr lang="ru-RU" dirty="0" err="1"/>
              <a:t>Рейтман</a:t>
            </a:r>
            <a:r>
              <a:rPr lang="ru-RU" dirty="0"/>
              <a:t> (</a:t>
            </a:r>
            <a:r>
              <a:rPr lang="en-US" dirty="0"/>
              <a:t>Rich Reitman) </a:t>
            </a:r>
            <a:r>
              <a:rPr lang="uk-UA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«Архитектура программного обеспечения (ПО) заключает в себе ряд важных решений об организации программной системы, среди </a:t>
            </a:r>
            <a:r>
              <a:rPr lang="ru-RU" dirty="0" smtClean="0"/>
              <a:t>которых: </a:t>
            </a:r>
          </a:p>
          <a:p>
            <a:pPr lvl="1"/>
            <a:r>
              <a:rPr lang="ru-RU" dirty="0" smtClean="0"/>
              <a:t>выбор </a:t>
            </a:r>
            <a:r>
              <a:rPr lang="ru-RU" dirty="0"/>
              <a:t>структурных элементов и их интерфейсов, составляющих и объединяющих систему в единое целое; </a:t>
            </a:r>
            <a:endParaRPr lang="ru-RU" dirty="0" smtClean="0"/>
          </a:p>
          <a:p>
            <a:pPr lvl="1"/>
            <a:r>
              <a:rPr lang="ru-RU" dirty="0" smtClean="0"/>
              <a:t>поведение</a:t>
            </a:r>
            <a:r>
              <a:rPr lang="ru-RU" dirty="0"/>
              <a:t>, обеспечиваемое совместной работой этих элементов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организацию </a:t>
            </a:r>
            <a:r>
              <a:rPr lang="ru-RU" dirty="0"/>
              <a:t>этих структурных и поведенческих элементов в более крупные подсистемы, </a:t>
            </a:r>
            <a:r>
              <a:rPr lang="ru-RU" dirty="0" smtClean="0"/>
              <a:t>а </a:t>
            </a:r>
            <a:r>
              <a:rPr lang="ru-RU" dirty="0"/>
              <a:t>также архитектурный стиль, которого придерживается данная организация.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Выбор </a:t>
            </a:r>
            <a:r>
              <a:rPr lang="ru-RU" dirty="0"/>
              <a:t>архитектуры ПО также касается функциональности, удобства использования, устойчивости, производительности, повторного использования, понятности, экономических и технологических ограничений, эстетического восприятия и поиска компромиссов».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ПО. Определение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uk-UA" dirty="0" err="1"/>
              <a:t>Архитектура</a:t>
            </a:r>
            <a:r>
              <a:rPr lang="uk-UA" dirty="0"/>
              <a:t> </a:t>
            </a:r>
            <a:r>
              <a:rPr lang="en-US" dirty="0" smtClean="0"/>
              <a:t>[</a:t>
            </a:r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en-US" dirty="0" smtClean="0"/>
              <a:t>, “Patterns </a:t>
            </a:r>
            <a:r>
              <a:rPr lang="en-US" dirty="0"/>
              <a:t>of Enterprise Application </a:t>
            </a:r>
            <a:r>
              <a:rPr lang="en-US" dirty="0" smtClean="0"/>
              <a:t>Architecture”]:</a:t>
            </a:r>
            <a:endParaRPr lang="en-US" dirty="0"/>
          </a:p>
          <a:p>
            <a:r>
              <a:rPr lang="uk-UA" dirty="0" smtClean="0"/>
              <a:t> </a:t>
            </a:r>
            <a:r>
              <a:rPr lang="ru-RU" dirty="0" smtClean="0"/>
              <a:t>«</a:t>
            </a:r>
            <a:r>
              <a:rPr lang="ru-RU" dirty="0"/>
              <a:t>Разделение системы на составные части в самом первом приближении; </a:t>
            </a:r>
            <a:endParaRPr lang="ru-RU" dirty="0" smtClean="0"/>
          </a:p>
          <a:p>
            <a:r>
              <a:rPr lang="ru-RU" dirty="0" smtClean="0"/>
              <a:t>принятие </a:t>
            </a:r>
            <a:r>
              <a:rPr lang="ru-RU" dirty="0"/>
              <a:t>решений, которые трудно изменить впоследствии; </a:t>
            </a:r>
            <a:endParaRPr lang="ru-RU" dirty="0" smtClean="0"/>
          </a:p>
          <a:p>
            <a:r>
              <a:rPr lang="ru-RU" dirty="0" smtClean="0"/>
              <a:t>выработка </a:t>
            </a:r>
            <a:r>
              <a:rPr lang="ru-RU" dirty="0"/>
              <a:t>множества возможных вариантов архитектуры для системы; </a:t>
            </a:r>
            <a:endParaRPr lang="ru-RU" dirty="0" smtClean="0"/>
          </a:p>
          <a:p>
            <a:r>
              <a:rPr lang="ru-RU" dirty="0" smtClean="0"/>
              <a:t>важность </a:t>
            </a:r>
            <a:r>
              <a:rPr lang="ru-RU" dirty="0"/>
              <a:t>с точки зрения архитектуры различных аспектов может меняться в процессе жизненного цикла системы; </a:t>
            </a:r>
            <a:endParaRPr lang="ru-RU" dirty="0" smtClean="0"/>
          </a:p>
          <a:p>
            <a:r>
              <a:rPr lang="ru-RU" dirty="0" smtClean="0"/>
              <a:t>и</a:t>
            </a:r>
            <a:r>
              <a:rPr lang="ru-RU" dirty="0"/>
              <a:t>, в конечном счете, под архитектурой можно понимать то, что имеет значение».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ПО. Определение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dirty="0" smtClean="0"/>
              <a:t>Архитектура </a:t>
            </a:r>
            <a:r>
              <a:rPr lang="en-US" sz="2400" dirty="0"/>
              <a:t>[</a:t>
            </a:r>
            <a:r>
              <a:rPr lang="ru-RU" sz="2400" dirty="0" err="1" smtClean="0"/>
              <a:t>Басс</a:t>
            </a:r>
            <a:r>
              <a:rPr lang="ru-RU" sz="2400" dirty="0"/>
              <a:t>, </a:t>
            </a:r>
            <a:r>
              <a:rPr lang="ru-RU" sz="2400" dirty="0" err="1"/>
              <a:t>Клементс</a:t>
            </a:r>
            <a:r>
              <a:rPr lang="ru-RU" sz="2400" dirty="0"/>
              <a:t> и </a:t>
            </a:r>
            <a:r>
              <a:rPr lang="ru-RU" sz="2400" dirty="0" err="1" smtClean="0"/>
              <a:t>Казман</a:t>
            </a:r>
            <a:r>
              <a:rPr lang="en-US" sz="2400" dirty="0" smtClean="0"/>
              <a:t>, “Software </a:t>
            </a:r>
            <a:r>
              <a:rPr lang="en-US" sz="2400" dirty="0"/>
              <a:t>Architecture in </a:t>
            </a:r>
            <a:r>
              <a:rPr lang="en-US" sz="2400" dirty="0" smtClean="0"/>
              <a:t>Practice”]</a:t>
            </a:r>
            <a:endParaRPr lang="ru-RU" sz="2400" dirty="0" smtClean="0"/>
          </a:p>
          <a:p>
            <a:endParaRPr lang="en-US" sz="2400" dirty="0"/>
          </a:p>
          <a:p>
            <a:r>
              <a:rPr lang="ru-RU" sz="2400" dirty="0"/>
              <a:t>«Архитектура программной или вычислительной системы – это структура или структуры системы, включающие программные элементы, видимые извне свойства этих элементов и взаимоотношения между ними. Архитектура касается внешней части интерфейсов; внутренние детали элементов – детали, относящиеся исключительно к внутренней реализации – не являются архитектурными».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проектирование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b="1" dirty="0"/>
              <a:t>Основное назначение архитектуры</a:t>
            </a:r>
            <a:r>
              <a:rPr lang="ru-RU" sz="2400" dirty="0"/>
              <a:t> </a:t>
            </a:r>
            <a:r>
              <a:rPr lang="ru-RU" sz="2400" dirty="0" smtClean="0"/>
              <a:t>приложения – </a:t>
            </a:r>
            <a:r>
              <a:rPr lang="ru-RU" sz="2400" dirty="0"/>
              <a:t>описание использования или взаимодействия основных элементов и компонентов приложения. </a:t>
            </a:r>
            <a:endParaRPr lang="ru-RU" sz="2400" dirty="0" smtClean="0"/>
          </a:p>
          <a:p>
            <a:r>
              <a:rPr lang="ru-RU" sz="2400" dirty="0" smtClean="0"/>
              <a:t>Выбор </a:t>
            </a:r>
            <a:r>
              <a:rPr lang="ru-RU" sz="2400" dirty="0"/>
              <a:t>структур данных и алгоритмов их обработки или деталей реализации отдельных компонентов являются вопросами </a:t>
            </a:r>
            <a:r>
              <a:rPr lang="ru-RU" sz="2400" b="1" dirty="0" smtClean="0"/>
              <a:t>проектирования</a:t>
            </a:r>
            <a:endParaRPr lang="ru-RU" sz="24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принципы разработки архитектуры 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1. Разделение </a:t>
            </a:r>
            <a:r>
              <a:rPr lang="ru-RU" b="1" dirty="0"/>
              <a:t>функций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Разделите </a:t>
            </a:r>
            <a:r>
              <a:rPr lang="ru-RU" dirty="0"/>
              <a:t>приложение на отдельные </a:t>
            </a:r>
            <a:r>
              <a:rPr lang="ru-RU" dirty="0" smtClean="0"/>
              <a:t>компоненты с, </a:t>
            </a:r>
            <a:r>
              <a:rPr lang="ru-RU" dirty="0"/>
              <a:t>по возможности, </a:t>
            </a:r>
            <a:r>
              <a:rPr lang="ru-RU" dirty="0" smtClean="0"/>
              <a:t>минимальным </a:t>
            </a:r>
            <a:r>
              <a:rPr lang="ru-RU" dirty="0"/>
              <a:t>перекрытием функциональности. </a:t>
            </a:r>
            <a:endParaRPr lang="ru-RU" dirty="0" smtClean="0"/>
          </a:p>
          <a:p>
            <a:pPr lvl="1"/>
            <a:r>
              <a:rPr lang="ru-RU" dirty="0" smtClean="0"/>
              <a:t>Важным </a:t>
            </a:r>
            <a:r>
              <a:rPr lang="ru-RU" dirty="0"/>
              <a:t>фактором является предельное уменьшение количества точек соприкосновения, что обеспечит </a:t>
            </a:r>
            <a:r>
              <a:rPr lang="ru-RU" b="1" dirty="0"/>
              <a:t>высокую </a:t>
            </a:r>
            <a:r>
              <a:rPr lang="ru-RU" b="1" dirty="0" err="1" smtClean="0"/>
              <a:t>зацепленость</a:t>
            </a:r>
            <a:r>
              <a:rPr lang="ru-RU" b="1" dirty="0" smtClean="0"/>
              <a:t> (</a:t>
            </a:r>
            <a:r>
              <a:rPr lang="ru-RU" b="1" dirty="0" err="1" smtClean="0"/>
              <a:t>high</a:t>
            </a:r>
            <a:r>
              <a:rPr lang="ru-RU" b="1" dirty="0" smtClean="0"/>
              <a:t> </a:t>
            </a:r>
            <a:r>
              <a:rPr lang="ru-RU" b="1" dirty="0" err="1"/>
              <a:t>cohesion</a:t>
            </a:r>
            <a:r>
              <a:rPr lang="ru-RU" b="1" dirty="0"/>
              <a:t>) и слабую связанность (</a:t>
            </a:r>
            <a:r>
              <a:rPr lang="ru-RU" b="1" dirty="0" err="1"/>
              <a:t>low</a:t>
            </a:r>
            <a:r>
              <a:rPr lang="ru-RU" b="1" dirty="0"/>
              <a:t> </a:t>
            </a:r>
            <a:r>
              <a:rPr lang="ru-RU" b="1" dirty="0" err="1"/>
              <a:t>coupling</a:t>
            </a:r>
            <a:r>
              <a:rPr lang="ru-RU" b="1" dirty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Неверное </a:t>
            </a:r>
            <a:r>
              <a:rPr lang="ru-RU" dirty="0"/>
              <a:t>разграничение функциональности может привести к высокой связанности и сложностям взаимодействия, даже несмотря на слабое перекрытие функциональности отдельных компонентов.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2235</Words>
  <Application>Microsoft Office PowerPoint</Application>
  <PresentationFormat>Экран (4:3)</PresentationFormat>
  <Paragraphs>276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Office Theme</vt:lpstr>
      <vt:lpstr>Архитектура ПО и  принципы проектирования ПО</vt:lpstr>
      <vt:lpstr>Шаблоны проектирования  vs принципы проектирования</vt:lpstr>
      <vt:lpstr>Шаблон проектирования</vt:lpstr>
      <vt:lpstr>Принцип проектирования</vt:lpstr>
      <vt:lpstr>Архитектура ПО. Определение 1</vt:lpstr>
      <vt:lpstr>Архитектура ПО. Определение 2</vt:lpstr>
      <vt:lpstr>Архитектура ПО. Определение 3</vt:lpstr>
      <vt:lpstr>Архитектура vs проектирование</vt:lpstr>
      <vt:lpstr>Основные принципы разработки архитектуры ПО</vt:lpstr>
      <vt:lpstr>Основные принципы разработки архитектуры ПО</vt:lpstr>
      <vt:lpstr>Основные принципы разработки архитектуры ПО</vt:lpstr>
      <vt:lpstr>Основные принципы разработки архитектуры ПО</vt:lpstr>
      <vt:lpstr>Типы архитектур</vt:lpstr>
      <vt:lpstr>Типичная архитектура корпоративного приложения</vt:lpstr>
      <vt:lpstr>Layer vs Tier</vt:lpstr>
      <vt:lpstr>Принципы проектирования для многослойной архитектуры</vt:lpstr>
      <vt:lpstr>Принципы проектирования для объектно-ориентированной архитектуры</vt:lpstr>
      <vt:lpstr>High cohesion</vt:lpstr>
      <vt:lpstr>Low coupling</vt:lpstr>
      <vt:lpstr>Закон Деметера  (Law of Demeter, LoD)</vt:lpstr>
      <vt:lpstr>Другие подходы к принципам проектирования</vt:lpstr>
      <vt:lpstr>Принципы SOLID</vt:lpstr>
      <vt:lpstr>Принцип единственной ответственности</vt:lpstr>
      <vt:lpstr>Принцип открытости/закрытости</vt:lpstr>
      <vt:lpstr>Принцип подстановки Лисковой</vt:lpstr>
      <vt:lpstr>Принцип отделения интерфейса</vt:lpstr>
      <vt:lpstr>Принцип инверсии зависимостей (1/3)</vt:lpstr>
      <vt:lpstr>Принцип инверсии зависимостей (2/3)</vt:lpstr>
      <vt:lpstr>Принцип инверсии зависимостей (3/3)</vt:lpstr>
      <vt:lpstr>Проектирование пакетов (модулей)</vt:lpstr>
      <vt:lpstr>Принципы проектирования пакетов. Принципы, которые повышают зацепление (cohesion)</vt:lpstr>
      <vt:lpstr>Принципы проектирования пакетов. Принципы, которые понижают связанность (coupling)</vt:lpstr>
      <vt:lpstr>The Stable Dependencies Principle</vt:lpstr>
      <vt:lpstr>Шаблоны GRASP</vt:lpstr>
      <vt:lpstr>Литература</vt:lpstr>
      <vt:lpstr>Дополнительно прочитать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</dc:title>
  <dc:creator>Olena Syrota</dc:creator>
  <cp:lastModifiedBy>RePack by Diakov</cp:lastModifiedBy>
  <cp:revision>490</cp:revision>
  <dcterms:created xsi:type="dcterms:W3CDTF">2011-07-08T09:43:29Z</dcterms:created>
  <dcterms:modified xsi:type="dcterms:W3CDTF">2019-10-02T03:28:33Z</dcterms:modified>
</cp:coreProperties>
</file>