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315" r:id="rId3"/>
    <p:sldId id="316" r:id="rId4"/>
    <p:sldId id="310" r:id="rId5"/>
    <p:sldId id="262" r:id="rId6"/>
    <p:sldId id="258" r:id="rId7"/>
    <p:sldId id="263" r:id="rId8"/>
    <p:sldId id="272" r:id="rId9"/>
    <p:sldId id="261" r:id="rId10"/>
    <p:sldId id="279" r:id="rId11"/>
    <p:sldId id="273" r:id="rId12"/>
    <p:sldId id="299" r:id="rId13"/>
    <p:sldId id="274" r:id="rId14"/>
    <p:sldId id="296" r:id="rId15"/>
    <p:sldId id="270" r:id="rId16"/>
    <p:sldId id="271" r:id="rId17"/>
    <p:sldId id="312" r:id="rId18"/>
    <p:sldId id="320" r:id="rId19"/>
    <p:sldId id="317" r:id="rId20"/>
    <p:sldId id="318" r:id="rId21"/>
    <p:sldId id="313" r:id="rId22"/>
    <p:sldId id="275" r:id="rId23"/>
    <p:sldId id="319" r:id="rId24"/>
    <p:sldId id="276" r:id="rId25"/>
    <p:sldId id="305" r:id="rId26"/>
    <p:sldId id="306" r:id="rId27"/>
    <p:sldId id="323" r:id="rId28"/>
    <p:sldId id="277" r:id="rId29"/>
    <p:sldId id="281" r:id="rId30"/>
    <p:sldId id="314" r:id="rId31"/>
    <p:sldId id="282" r:id="rId32"/>
    <p:sldId id="284" r:id="rId33"/>
    <p:sldId id="285" r:id="rId34"/>
    <p:sldId id="322" r:id="rId35"/>
    <p:sldId id="307" r:id="rId36"/>
    <p:sldId id="304" r:id="rId37"/>
    <p:sldId id="309" r:id="rId38"/>
    <p:sldId id="321" r:id="rId39"/>
    <p:sldId id="326" r:id="rId40"/>
    <p:sldId id="300" r:id="rId41"/>
    <p:sldId id="302" r:id="rId42"/>
    <p:sldId id="328" r:id="rId43"/>
    <p:sldId id="331" r:id="rId44"/>
    <p:sldId id="332" r:id="rId45"/>
    <p:sldId id="329" r:id="rId46"/>
    <p:sldId id="324" r:id="rId47"/>
    <p:sldId id="289" r:id="rId48"/>
    <p:sldId id="290" r:id="rId49"/>
    <p:sldId id="330" r:id="rId50"/>
    <p:sldId id="325" r:id="rId51"/>
    <p:sldId id="292" r:id="rId52"/>
    <p:sldId id="259" r:id="rId53"/>
    <p:sldId id="260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39"/>
    <p:restoredTop sz="94354"/>
  </p:normalViewPr>
  <p:slideViewPr>
    <p:cSldViewPr>
      <p:cViewPr>
        <p:scale>
          <a:sx n="110" d="100"/>
          <a:sy n="110" d="100"/>
        </p:scale>
        <p:origin x="128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8B1C6-9739-AB47-93A2-1BCAB6F29DF4}" type="datetimeFigureOut">
              <a:rPr lang="en-US" smtClean="0"/>
              <a:t>6/15/16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2E309-4C4E-534D-BCBE-918B4A9E1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55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2E309-4C4E-534D-BCBE-918B4A9E1F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24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DEA7-CD4C-4505-8434-EC5A41B2A254}" type="datetimeFigureOut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CD23-473C-447D-BC70-9BBF3E1B8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36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DEA7-CD4C-4505-8434-EC5A41B2A254}" type="datetimeFigureOut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CD23-473C-447D-BC70-9BBF3E1B8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97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DEA7-CD4C-4505-8434-EC5A41B2A254}" type="datetimeFigureOut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CD23-473C-447D-BC70-9BBF3E1B8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71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DEA7-CD4C-4505-8434-EC5A41B2A254}" type="datetimeFigureOut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CD23-473C-447D-BC70-9BBF3E1B8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24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DEA7-CD4C-4505-8434-EC5A41B2A254}" type="datetimeFigureOut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CD23-473C-447D-BC70-9BBF3E1B8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88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DEA7-CD4C-4505-8434-EC5A41B2A254}" type="datetimeFigureOut">
              <a:rPr lang="en-US" smtClean="0"/>
              <a:t>6/15/16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CD23-473C-447D-BC70-9BBF3E1B8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01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DEA7-CD4C-4505-8434-EC5A41B2A254}" type="datetimeFigureOut">
              <a:rPr lang="en-US" smtClean="0"/>
              <a:t>6/15/16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CD23-473C-447D-BC70-9BBF3E1B8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24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DEA7-CD4C-4505-8434-EC5A41B2A254}" type="datetimeFigureOut">
              <a:rPr lang="en-US" smtClean="0"/>
              <a:t>6/15/16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CD23-473C-447D-BC70-9BBF3E1B8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15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DEA7-CD4C-4505-8434-EC5A41B2A254}" type="datetimeFigureOut">
              <a:rPr lang="en-US" smtClean="0"/>
              <a:t>6/15/16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CD23-473C-447D-BC70-9BBF3E1B8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54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DEA7-CD4C-4505-8434-EC5A41B2A254}" type="datetimeFigureOut">
              <a:rPr lang="en-US" smtClean="0"/>
              <a:t>6/15/16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CD23-473C-447D-BC70-9BBF3E1B8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82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DEA7-CD4C-4505-8434-EC5A41B2A254}" type="datetimeFigureOut">
              <a:rPr lang="en-US" smtClean="0"/>
              <a:t>6/15/16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CD23-473C-447D-BC70-9BBF3E1B8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11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2DEA7-CD4C-4505-8434-EC5A41B2A254}" type="datetimeFigureOut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FCD23-473C-447D-BC70-9BBF3E1B8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5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4" Type="http://schemas.openxmlformats.org/officeDocument/2006/relationships/hyperlink" Target="NUL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NUL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irotae/javacore-kpi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lambdafaq.org/can-lambda-expressions-be-used-to-define-recursive-functions/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r.openjdk.java.net/~briangoetz/lambda/lambda-translation.html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oracleus.activeevents.com/connect/sessionDetail.ww?SESSION_ID=4862" TargetMode="External"/><Relationship Id="rId4" Type="http://schemas.openxmlformats.org/officeDocument/2006/relationships/hyperlink" Target="http://www.jcp.org/en/jsr/summary?id=335" TargetMode="External"/><Relationship Id="rId5" Type="http://schemas.openxmlformats.org/officeDocument/2006/relationships/hyperlink" Target="http://cr.openjdk.java.net/~briangoetz/lambda/lambda-translation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ronicek.blogspot.com/2007/12/closures-closure-is-form-of-anonymous_28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Lambdas 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Olena Syrota, </a:t>
            </a:r>
          </a:p>
          <a:p>
            <a:r>
              <a:rPr lang="en-US" dirty="0" smtClean="0"/>
              <a:t>Kyiv</a:t>
            </a:r>
          </a:p>
        </p:txBody>
      </p:sp>
    </p:spTree>
    <p:extLst>
      <p:ext uri="{BB962C8B-B14F-4D97-AF65-F5344CB8AC3E}">
        <p14:creationId xmlns:p14="http://schemas.microsoft.com/office/powerpoint/2010/main" val="279848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Anonymous class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interface </a:t>
            </a:r>
            <a:r>
              <a:rPr lang="en-US" sz="18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ActionListener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void </a:t>
            </a:r>
            <a:r>
              <a:rPr lang="en-US" sz="18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actionPerformed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ActionEvent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a);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ru-RU" sz="18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18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class Controller {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8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8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init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 {</a:t>
            </a:r>
            <a:endParaRPr lang="ru-RU" sz="18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…</a:t>
            </a:r>
            <a:endParaRPr lang="ru-RU" sz="18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button.addActionListener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ru-RU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new </a:t>
            </a:r>
            <a:r>
              <a:rPr lang="en-US" sz="18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ActionListener</a:t>
            </a:r>
            <a:r>
              <a:rPr lang="en-US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 {</a:t>
            </a:r>
            <a:br>
              <a:rPr lang="en-US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public void </a:t>
            </a:r>
            <a:r>
              <a:rPr lang="en-US" sz="18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actionPerfored</a:t>
            </a:r>
            <a:r>
              <a:rPr lang="en-US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ActionEvent</a:t>
            </a:r>
            <a:r>
              <a:rPr lang="en-US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e) {</a:t>
            </a:r>
            <a:br>
              <a:rPr lang="en-US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// do something.</a:t>
            </a:r>
            <a:br>
              <a:rPr lang="en-US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}</a:t>
            </a:r>
            <a:br>
              <a:rPr lang="en-US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}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8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98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Functional interface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Functional interface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interface </a:t>
            </a:r>
            <a:r>
              <a:rPr lang="en-US" sz="18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ActionListener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void </a:t>
            </a:r>
            <a:r>
              <a:rPr lang="en-US" sz="18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onEvent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(Event e);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000" dirty="0"/>
          </a:p>
          <a:p>
            <a:r>
              <a:rPr lang="en-US" sz="2000" dirty="0" smtClean="0"/>
              <a:t>Instantiate lambda-expression and pass to function: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ActionListener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listenr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 -&gt; </a:t>
            </a:r>
            <a:r>
              <a:rPr lang="en-US" sz="18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e.getWhen</a:t>
            </a:r>
            <a:r>
              <a:rPr lang="en-US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())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button.addActionListener</a:t>
            </a:r>
            <a:r>
              <a:rPr lang="ru-RU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listener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ru-RU" sz="18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/>
              <a:t>Short syntax:</a:t>
            </a:r>
            <a:endParaRPr lang="ru-RU" sz="2000" dirty="0" smtClean="0"/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button.addActionListener</a:t>
            </a:r>
            <a:r>
              <a:rPr lang="ru-RU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 -&gt; </a:t>
            </a:r>
            <a:r>
              <a:rPr lang="en-US" sz="18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e.getWhen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())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sz="1800" dirty="0"/>
          </a:p>
          <a:p>
            <a:pPr marL="0" indent="0">
              <a:buNone/>
            </a:pPr>
            <a:endParaRPr lang="en-US" sz="18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54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as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Code </a:t>
            </a:r>
            <a:r>
              <a:rPr lang="ru-RU" dirty="0"/>
              <a:t>(</a:t>
            </a:r>
            <a:r>
              <a:rPr lang="en-US" dirty="0"/>
              <a:t>behavior</a:t>
            </a:r>
            <a:r>
              <a:rPr lang="ru-RU" dirty="0"/>
              <a:t>) </a:t>
            </a:r>
            <a:r>
              <a:rPr lang="en-US" dirty="0"/>
              <a:t>may be passed as an argument</a:t>
            </a:r>
          </a:p>
          <a:p>
            <a:pPr lvl="1"/>
            <a:endParaRPr lang="ru-RU" sz="2400" dirty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List&lt;String&gt; list = new </a:t>
            </a:r>
            <a:r>
              <a:rPr lang="en-US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&lt;String&gt;();</a:t>
            </a:r>
          </a:p>
          <a:p>
            <a:pPr marL="457200" lvl="1" indent="0">
              <a:buNone/>
            </a:pPr>
            <a:r>
              <a:rPr lang="en-US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list.add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("first");</a:t>
            </a:r>
          </a:p>
          <a:p>
            <a:pPr marL="457200" lvl="1" indent="0">
              <a:buNone/>
            </a:pPr>
            <a:r>
              <a:rPr lang="en-US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list.add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("second");</a:t>
            </a:r>
          </a:p>
          <a:p>
            <a:pPr marL="457200" lvl="1" indent="0">
              <a:buNone/>
            </a:pPr>
            <a:r>
              <a:rPr lang="en-US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list.add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("third");</a:t>
            </a:r>
          </a:p>
          <a:p>
            <a:pPr marL="457200" lvl="1" indent="0">
              <a:buNone/>
            </a:pPr>
            <a:r>
              <a:rPr lang="en-US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list.</a:t>
            </a:r>
            <a:r>
              <a:rPr lang="en-US" sz="20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(String s)-&gt;{</a:t>
            </a:r>
            <a:r>
              <a:rPr lang="en-US" sz="20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(s);}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457200" lvl="1" indent="0">
              <a:buNone/>
            </a:pPr>
            <a:endParaRPr lang="en-US" sz="20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457200" lvl="1" indent="0">
              <a:buNone/>
            </a:pPr>
            <a:endParaRPr lang="en-US" sz="20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8620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Invoking lambda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Functional interface</a:t>
            </a:r>
            <a:endParaRPr lang="ru-RU" sz="24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Interface 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PrimitiveCalculator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operation(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x, 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y);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ru-RU" sz="24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24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/>
              <a:t>Instantiate lambda-expression: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PrimitiveCalculator</a:t>
            </a: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sm</a:t>
            </a: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(x, y</a:t>
            </a:r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)-&gt; </a:t>
            </a:r>
            <a:r>
              <a:rPr lang="en-US" sz="2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x+y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ru-RU" sz="24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endParaRPr lang="ru-RU" sz="2400" dirty="0" smtClean="0"/>
          </a:p>
          <a:p>
            <a:r>
              <a:rPr lang="en-US" sz="2400" dirty="0" smtClean="0"/>
              <a:t>Invoke lambda</a:t>
            </a:r>
            <a:r>
              <a:rPr lang="ru-RU" sz="2400" dirty="0" smtClean="0"/>
              <a:t>-</a:t>
            </a:r>
            <a:r>
              <a:rPr lang="en-US" sz="2400" dirty="0" smtClean="0"/>
              <a:t>expression: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z = </a:t>
            </a:r>
            <a:r>
              <a:rPr lang="en-US" sz="24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sm.operation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(2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3);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087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Impact of lambda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Passing behavior as parameter has great impact on code</a:t>
            </a:r>
          </a:p>
          <a:p>
            <a:endParaRPr lang="en-US" sz="2800" dirty="0" smtClean="0"/>
          </a:p>
          <a:p>
            <a:r>
              <a:rPr lang="en-US" sz="2800" dirty="0" smtClean="0"/>
              <a:t>Control is transferred from client to library</a:t>
            </a:r>
          </a:p>
          <a:p>
            <a:endParaRPr lang="en-US" sz="2800" dirty="0"/>
          </a:p>
          <a:p>
            <a:r>
              <a:rPr lang="en-US" sz="2800" dirty="0" smtClean="0"/>
              <a:t>See examples on next slides on iteration example</a:t>
            </a:r>
            <a:endParaRPr lang="ru-RU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4090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External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for (Shape s: shapes) {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s.getColor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 == RED)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s.setColor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(BLUE);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400" dirty="0" smtClean="0"/>
              <a:t>Client control iteration</a:t>
            </a:r>
          </a:p>
          <a:p>
            <a:r>
              <a:rPr lang="en-US" sz="2400" dirty="0" smtClean="0"/>
              <a:t>In this code - what and how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6477000" y="1219200"/>
            <a:ext cx="2438400" cy="1295400"/>
          </a:xfrm>
          <a:prstGeom prst="cloudCallout">
            <a:avLst>
              <a:gd name="adj1" fmla="val -65049"/>
              <a:gd name="adj2" fmla="val -4812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When client controls iteration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07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Internal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shapes.</a:t>
            </a:r>
            <a:r>
              <a:rPr lang="en-US" sz="2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(s-&gt;{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if (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s.getColor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 == RED)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s.setColor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(BLUE);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});</a:t>
            </a:r>
          </a:p>
          <a:p>
            <a:r>
              <a:rPr lang="en-US" sz="2400" dirty="0"/>
              <a:t>Iteration controlled by library</a:t>
            </a:r>
            <a:endParaRPr lang="ru-RU" sz="2400" dirty="0"/>
          </a:p>
          <a:p>
            <a:r>
              <a:rPr lang="en-US" sz="2400" dirty="0" smtClean="0"/>
              <a:t>More what, less how</a:t>
            </a:r>
          </a:p>
        </p:txBody>
      </p:sp>
      <p:sp>
        <p:nvSpPr>
          <p:cNvPr id="4" name="Cloud Callout 3"/>
          <p:cNvSpPr/>
          <p:nvPr/>
        </p:nvSpPr>
        <p:spPr>
          <a:xfrm>
            <a:off x="6477000" y="1219200"/>
            <a:ext cx="2438400" cy="1295400"/>
          </a:xfrm>
          <a:prstGeom prst="cloudCallout">
            <a:avLst>
              <a:gd name="adj1" fmla="val -65049"/>
              <a:gd name="adj2" fmla="val -4812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When iteration is controlled by iterator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21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Spoiler, Developing with lambdas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time</a:t>
            </a:r>
          </a:p>
          <a:p>
            <a:pPr lvl="1"/>
            <a:r>
              <a:rPr lang="en-US" dirty="0">
                <a:hlinkClick r:id="rId2" invalidUrl="https://github.com/sirotae/javacore-kpi/tree/master/lambda lecture"/>
              </a:rPr>
              <a:t>https://</a:t>
            </a:r>
            <a:r>
              <a:rPr lang="en-US" dirty="0" smtClean="0">
                <a:hlinkClick r:id="rId3" invalidUrl="https://github.com/sirotae/javacore-kpi/tree/master/lambda lecture"/>
              </a:rPr>
              <a:t>github.com/sirotae/javacore-kpi</a:t>
            </a:r>
            <a:r>
              <a:rPr lang="en-US" smtClean="0">
                <a:hlinkClick r:id="rId4" invalidUrl="https://github.com/sirotae/javacore-kpi/tree/master/lambda lecture"/>
              </a:rPr>
              <a:t>/tree/master/lambda%20lecture</a:t>
            </a:r>
            <a:endParaRPr lang="en-US" smtClean="0"/>
          </a:p>
          <a:p>
            <a:pPr lvl="1"/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0</a:t>
            </a:r>
            <a:r>
              <a:rPr lang="en-US" baseline="30000" dirty="0" smtClean="0"/>
              <a:t>th</a:t>
            </a:r>
            <a:r>
              <a:rPr lang="en-US" dirty="0" smtClean="0"/>
              <a:t> lab</a:t>
            </a:r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lab revised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47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3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Визначити слово, в якому кількість різних символів мінімальна. Якщо таких слів декілька, то визначити перше з таких. На вхід поступає рядок із словами. Словом вважається послідовність символів між пробілами та символами «</a:t>
            </a:r>
            <a:r>
              <a:rPr lang="uk-UA" dirty="0" err="1"/>
              <a:t>white</a:t>
            </a:r>
            <a:r>
              <a:rPr lang="uk-UA" dirty="0"/>
              <a:t> </a:t>
            </a:r>
            <a:r>
              <a:rPr lang="uk-UA" dirty="0" err="1"/>
              <a:t>space</a:t>
            </a:r>
            <a:r>
              <a:rPr lang="uk-UA" dirty="0"/>
              <a:t>». На виході – </a:t>
            </a:r>
            <a:r>
              <a:rPr lang="uk-UA" dirty="0" smtClean="0"/>
              <a:t>масив </a:t>
            </a:r>
            <a:r>
              <a:rPr lang="uk-UA" dirty="0" err="1"/>
              <a:t>String</a:t>
            </a:r>
            <a:r>
              <a:rPr lang="uk-UA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25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1 – lambdas spoiler</a:t>
            </a:r>
          </a:p>
          <a:p>
            <a:r>
              <a:rPr lang="en-US" dirty="0" smtClean="0"/>
              <a:t>Part 2 – streams (inspired by </a:t>
            </a:r>
            <a:r>
              <a:rPr lang="en-US" dirty="0" err="1" smtClean="0"/>
              <a:t>Venkat</a:t>
            </a:r>
            <a:r>
              <a:rPr lang="en-US" dirty="0" smtClean="0"/>
              <a:t> </a:t>
            </a:r>
            <a:r>
              <a:rPr lang="en-US" dirty="0" err="1" smtClean="0"/>
              <a:t>Sabramanian</a:t>
            </a:r>
            <a:r>
              <a:rPr lang="en-US" dirty="0" smtClean="0"/>
              <a:t> and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Naftalin</a:t>
            </a:r>
            <a:r>
              <a:rPr lang="en-US" dirty="0" smtClean="0"/>
              <a:t>)</a:t>
            </a:r>
          </a:p>
          <a:p>
            <a:r>
              <a:rPr lang="en-US" smtClean="0"/>
              <a:t>Lecture at Github</a:t>
            </a:r>
            <a:r>
              <a:rPr lang="en-US" dirty="0" smtClean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github.com/sirotae/javacore-kpi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88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0080"/>
                </a:solidFill>
              </a:rPr>
              <a:t>public </a:t>
            </a:r>
            <a:r>
              <a:rPr lang="en-US" sz="1800" b="1" dirty="0">
                <a:solidFill>
                  <a:srgbClr val="000080"/>
                </a:solidFill>
              </a:rPr>
              <a:t>class </a:t>
            </a:r>
            <a:r>
              <a:rPr lang="en-US" sz="1800" dirty="0"/>
              <a:t>Lab1Example {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b="1" dirty="0">
                <a:solidFill>
                  <a:srgbClr val="000080"/>
                </a:solidFill>
              </a:rPr>
              <a:t>public static </a:t>
            </a:r>
            <a:r>
              <a:rPr lang="en-US" sz="1800" b="1" dirty="0" err="1">
                <a:solidFill>
                  <a:srgbClr val="000080"/>
                </a:solidFill>
              </a:rPr>
              <a:t>int</a:t>
            </a:r>
            <a:r>
              <a:rPr lang="en-US" sz="1800" b="1" dirty="0">
                <a:solidFill>
                  <a:srgbClr val="000080"/>
                </a:solidFill>
              </a:rPr>
              <a:t> </a:t>
            </a:r>
            <a:r>
              <a:rPr lang="en-US" sz="1800" dirty="0" err="1"/>
              <a:t>getNumberOfDiffSymbols</a:t>
            </a:r>
            <a:r>
              <a:rPr lang="en-US" sz="1800" dirty="0"/>
              <a:t>(String </a:t>
            </a:r>
            <a:r>
              <a:rPr lang="en-US" sz="1800" dirty="0" err="1"/>
              <a:t>str</a:t>
            </a:r>
            <a:r>
              <a:rPr lang="en-US" sz="1800" dirty="0"/>
              <a:t>) {</a:t>
            </a:r>
            <a:br>
              <a:rPr lang="en-US" sz="1800" dirty="0"/>
            </a:br>
            <a:r>
              <a:rPr lang="en-US" sz="1800" dirty="0" smtClean="0"/>
              <a:t>        </a:t>
            </a:r>
            <a:r>
              <a:rPr lang="is-IS" sz="1800" dirty="0" smtClean="0"/>
              <a:t>…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    }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b="1" dirty="0">
                <a:solidFill>
                  <a:srgbClr val="000080"/>
                </a:solidFill>
              </a:rPr>
              <a:t>public static </a:t>
            </a:r>
            <a:r>
              <a:rPr lang="en-US" sz="1800" dirty="0"/>
              <a:t>Pair </a:t>
            </a:r>
            <a:r>
              <a:rPr lang="en-US" sz="1800" dirty="0" err="1"/>
              <a:t>getLeastSymbols</a:t>
            </a:r>
            <a:r>
              <a:rPr lang="en-US" sz="1800" dirty="0"/>
              <a:t>(Pair a1, Pair a2) {</a:t>
            </a:r>
            <a:br>
              <a:rPr lang="en-US" sz="1800" dirty="0"/>
            </a:br>
            <a:r>
              <a:rPr lang="en-US" sz="1800" dirty="0"/>
              <a:t>        </a:t>
            </a:r>
            <a:r>
              <a:rPr lang="en-US" sz="1800" b="1" dirty="0">
                <a:solidFill>
                  <a:srgbClr val="000080"/>
                </a:solidFill>
              </a:rPr>
              <a:t>if </a:t>
            </a:r>
            <a:r>
              <a:rPr lang="en-US" sz="1800" dirty="0"/>
              <a:t>(a1==</a:t>
            </a:r>
            <a:r>
              <a:rPr lang="en-US" sz="1800" b="1" dirty="0">
                <a:solidFill>
                  <a:srgbClr val="000080"/>
                </a:solidFill>
              </a:rPr>
              <a:t>null</a:t>
            </a:r>
            <a:r>
              <a:rPr lang="en-US" sz="1800" dirty="0"/>
              <a:t>) </a:t>
            </a:r>
            <a:r>
              <a:rPr lang="en-US" sz="1800" b="1" dirty="0">
                <a:solidFill>
                  <a:srgbClr val="000080"/>
                </a:solidFill>
              </a:rPr>
              <a:t>return </a:t>
            </a:r>
            <a:r>
              <a:rPr lang="en-US" sz="1800" dirty="0"/>
              <a:t>a2;</a:t>
            </a:r>
            <a:br>
              <a:rPr lang="en-US" sz="1800" dirty="0"/>
            </a:br>
            <a:r>
              <a:rPr lang="en-US" sz="1800" dirty="0"/>
              <a:t>        </a:t>
            </a:r>
            <a:r>
              <a:rPr lang="en-US" sz="1800" b="1" dirty="0">
                <a:solidFill>
                  <a:srgbClr val="000080"/>
                </a:solidFill>
              </a:rPr>
              <a:t>if </a:t>
            </a:r>
            <a:r>
              <a:rPr lang="en-US" sz="1800" dirty="0"/>
              <a:t>(a2 == </a:t>
            </a:r>
            <a:r>
              <a:rPr lang="en-US" sz="1800" b="1" dirty="0">
                <a:solidFill>
                  <a:srgbClr val="000080"/>
                </a:solidFill>
              </a:rPr>
              <a:t>null</a:t>
            </a:r>
            <a:r>
              <a:rPr lang="en-US" sz="1800" dirty="0"/>
              <a:t>) </a:t>
            </a:r>
            <a:r>
              <a:rPr lang="en-US" sz="1800" b="1" dirty="0">
                <a:solidFill>
                  <a:srgbClr val="000080"/>
                </a:solidFill>
              </a:rPr>
              <a:t>return </a:t>
            </a:r>
            <a:r>
              <a:rPr lang="en-US" sz="1800" dirty="0"/>
              <a:t>a1;</a:t>
            </a:r>
            <a:br>
              <a:rPr lang="en-US" sz="1800" dirty="0"/>
            </a:br>
            <a:r>
              <a:rPr lang="en-US" sz="1800" dirty="0"/>
              <a:t>        </a:t>
            </a:r>
            <a:r>
              <a:rPr lang="en-US" sz="1800" b="1" dirty="0">
                <a:solidFill>
                  <a:srgbClr val="000080"/>
                </a:solidFill>
              </a:rPr>
              <a:t>return </a:t>
            </a:r>
            <a:r>
              <a:rPr lang="en-US" sz="1800" dirty="0"/>
              <a:t>(a1.</a:t>
            </a:r>
            <a:r>
              <a:rPr lang="en-US" sz="1800" b="1" dirty="0">
                <a:solidFill>
                  <a:srgbClr val="660E7A"/>
                </a:solidFill>
              </a:rPr>
              <a:t>value</a:t>
            </a:r>
            <a:r>
              <a:rPr lang="en-US" sz="1800" dirty="0"/>
              <a:t>&lt;=a2.</a:t>
            </a:r>
            <a:r>
              <a:rPr lang="en-US" sz="1800" b="1" dirty="0">
                <a:solidFill>
                  <a:srgbClr val="660E7A"/>
                </a:solidFill>
              </a:rPr>
              <a:t>value</a:t>
            </a:r>
            <a:r>
              <a:rPr lang="en-US" sz="1800" dirty="0"/>
              <a:t>)? a1:a2;</a:t>
            </a:r>
            <a:br>
              <a:rPr lang="en-US" sz="1800" dirty="0"/>
            </a:br>
            <a:r>
              <a:rPr lang="en-US" sz="1800" dirty="0"/>
              <a:t>    }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b="1" dirty="0">
                <a:solidFill>
                  <a:srgbClr val="000080"/>
                </a:solidFill>
              </a:rPr>
              <a:t>public static void </a:t>
            </a:r>
            <a:r>
              <a:rPr lang="en-US" sz="1800" dirty="0"/>
              <a:t>main(String[] </a:t>
            </a:r>
            <a:r>
              <a:rPr lang="en-US" sz="1800" dirty="0" err="1"/>
              <a:t>args</a:t>
            </a:r>
            <a:r>
              <a:rPr lang="en-US" sz="1800" dirty="0"/>
              <a:t>) {</a:t>
            </a:r>
            <a:br>
              <a:rPr lang="en-US" sz="1800" dirty="0"/>
            </a:br>
            <a:r>
              <a:rPr lang="en-US" sz="1800" dirty="0"/>
              <a:t>        List&lt;String&gt; list = </a:t>
            </a:r>
            <a:r>
              <a:rPr lang="en-US" sz="1800" dirty="0" err="1"/>
              <a:t>Arrays.</a:t>
            </a:r>
            <a:r>
              <a:rPr lang="en-US" sz="1800" i="1" dirty="0" err="1"/>
              <a:t>asList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8000"/>
                </a:solidFill>
              </a:rPr>
              <a:t>"qwerty"</a:t>
            </a:r>
            <a:r>
              <a:rPr lang="en-US" sz="1800" dirty="0"/>
              <a:t>, </a:t>
            </a:r>
            <a:r>
              <a:rPr lang="en-US" sz="1800" b="1" dirty="0">
                <a:solidFill>
                  <a:srgbClr val="008000"/>
                </a:solidFill>
              </a:rPr>
              <a:t>"</a:t>
            </a:r>
            <a:r>
              <a:rPr lang="en-US" sz="1800" b="1" dirty="0" err="1">
                <a:solidFill>
                  <a:srgbClr val="008000"/>
                </a:solidFill>
              </a:rPr>
              <a:t>asdfg</a:t>
            </a:r>
            <a:r>
              <a:rPr lang="en-US" sz="1800" b="1" dirty="0">
                <a:solidFill>
                  <a:srgbClr val="008000"/>
                </a:solidFill>
              </a:rPr>
              <a:t>"</a:t>
            </a:r>
            <a:r>
              <a:rPr lang="en-US" sz="1800" dirty="0"/>
              <a:t>, </a:t>
            </a:r>
            <a:r>
              <a:rPr lang="en-US" sz="1800" b="1" dirty="0">
                <a:solidFill>
                  <a:srgbClr val="008000"/>
                </a:solidFill>
              </a:rPr>
              <a:t>"</a:t>
            </a:r>
            <a:r>
              <a:rPr lang="en-US" sz="1800" b="1" dirty="0" err="1">
                <a:solidFill>
                  <a:srgbClr val="008000"/>
                </a:solidFill>
              </a:rPr>
              <a:t>qwqwqw</a:t>
            </a:r>
            <a:r>
              <a:rPr lang="en-US" sz="1800" b="1" dirty="0">
                <a:solidFill>
                  <a:srgbClr val="008000"/>
                </a:solidFill>
              </a:rPr>
              <a:t>"</a:t>
            </a:r>
            <a:r>
              <a:rPr lang="en-US" sz="1800" dirty="0"/>
              <a:t>, </a:t>
            </a:r>
            <a:r>
              <a:rPr lang="en-US" sz="1800" b="1" dirty="0">
                <a:solidFill>
                  <a:srgbClr val="008000"/>
                </a:solidFill>
              </a:rPr>
              <a:t>"</a:t>
            </a:r>
            <a:r>
              <a:rPr lang="en-US" sz="1800" b="1" dirty="0" err="1">
                <a:solidFill>
                  <a:srgbClr val="008000"/>
                </a:solidFill>
              </a:rPr>
              <a:t>asasas</a:t>
            </a:r>
            <a:r>
              <a:rPr lang="en-US" sz="1800" b="1" dirty="0">
                <a:solidFill>
                  <a:srgbClr val="008000"/>
                </a:solidFill>
              </a:rPr>
              <a:t>"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        Pair res = </a:t>
            </a:r>
            <a:r>
              <a:rPr lang="en-US" sz="1800" dirty="0" err="1"/>
              <a:t>list.stream</a:t>
            </a:r>
            <a:r>
              <a:rPr lang="en-US" sz="1800" dirty="0"/>
              <a:t>()</a:t>
            </a:r>
            <a:br>
              <a:rPr lang="en-US" sz="1800" dirty="0"/>
            </a:br>
            <a:r>
              <a:rPr lang="en-US" sz="1800" dirty="0"/>
              <a:t>                .map(e -&gt; </a:t>
            </a:r>
            <a:r>
              <a:rPr lang="en-US" sz="1800" b="1" dirty="0">
                <a:solidFill>
                  <a:srgbClr val="000080"/>
                </a:solidFill>
              </a:rPr>
              <a:t>new </a:t>
            </a:r>
            <a:r>
              <a:rPr lang="en-US" sz="1800" dirty="0"/>
              <a:t>Pair(e, Lab1Example.</a:t>
            </a:r>
            <a:r>
              <a:rPr lang="en-US" sz="1800" i="1" dirty="0"/>
              <a:t>getNumberOfDiffSymbols</a:t>
            </a:r>
            <a:r>
              <a:rPr lang="en-US" sz="1800" dirty="0"/>
              <a:t>(e)))</a:t>
            </a:r>
            <a:br>
              <a:rPr lang="en-US" sz="1800" dirty="0"/>
            </a:br>
            <a:r>
              <a:rPr lang="en-US" sz="1800" dirty="0"/>
              <a:t>                .reduce(</a:t>
            </a:r>
            <a:r>
              <a:rPr lang="en-US" sz="1800" b="1" dirty="0">
                <a:solidFill>
                  <a:srgbClr val="000080"/>
                </a:solidFill>
              </a:rPr>
              <a:t>null</a:t>
            </a:r>
            <a:r>
              <a:rPr lang="en-US" sz="1800" dirty="0"/>
              <a:t>, Lab1Example::</a:t>
            </a:r>
            <a:r>
              <a:rPr lang="en-US" sz="1800" i="1" dirty="0" err="1"/>
              <a:t>getLeastSymbols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    }</a:t>
            </a:r>
            <a:br>
              <a:rPr lang="en-US" sz="1800" dirty="0"/>
            </a:br>
            <a:r>
              <a:rPr lang="en-US" sz="1800" dirty="0"/>
              <a:t>}</a:t>
            </a:r>
            <a:br>
              <a:rPr lang="en-US" sz="1800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81800" y="1219200"/>
            <a:ext cx="2133600" cy="14773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</a:rPr>
              <a:t>class </a:t>
            </a:r>
            <a:r>
              <a:rPr lang="en-US" dirty="0"/>
              <a:t>Pair{</a:t>
            </a:r>
            <a:br>
              <a:rPr lang="en-US" dirty="0"/>
            </a:br>
            <a:r>
              <a:rPr lang="en-US" dirty="0"/>
              <a:t>    String </a:t>
            </a:r>
            <a:r>
              <a:rPr lang="en-US" b="1" dirty="0">
                <a:solidFill>
                  <a:srgbClr val="660E7A"/>
                </a:solidFill>
              </a:rPr>
              <a:t>key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Integer </a:t>
            </a:r>
            <a:r>
              <a:rPr lang="en-US" b="1" dirty="0">
                <a:solidFill>
                  <a:srgbClr val="660E7A"/>
                </a:solidFill>
              </a:rPr>
              <a:t>value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is-IS" dirty="0"/>
              <a:t>…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071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Evolution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6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Interface 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Interface 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Collection</a:t>
            </a:r>
            <a:r>
              <a:rPr lang="en-US" sz="2400" dirty="0" smtClean="0"/>
              <a:t> has new methods</a:t>
            </a:r>
          </a:p>
          <a:p>
            <a:pPr lvl="1"/>
            <a:r>
              <a:rPr lang="en-US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forEach</a:t>
            </a:r>
            <a:endParaRPr lang="en-US" sz="20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stream</a:t>
            </a:r>
          </a:p>
          <a:p>
            <a:pPr lvl="1"/>
            <a:r>
              <a:rPr lang="is-I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sz="20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sz="20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sz="20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sz="20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Where these methods are implemented?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51391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02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interface Collection&lt;T&gt; {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default </a:t>
            </a:r>
            <a:r>
              <a:rPr lang="en-US" sz="28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(Block&lt;T&gt; action)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for (T t: this)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8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action.apply</a:t>
            </a:r>
            <a:r>
              <a:rPr lang="en-US" sz="2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(t);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800" dirty="0"/>
          </a:p>
        </p:txBody>
      </p:sp>
      <p:sp>
        <p:nvSpPr>
          <p:cNvPr id="4" name="Line Callout 1 3"/>
          <p:cNvSpPr/>
          <p:nvPr/>
        </p:nvSpPr>
        <p:spPr>
          <a:xfrm>
            <a:off x="5644" y="5105400"/>
            <a:ext cx="3956756" cy="1676400"/>
          </a:xfrm>
          <a:prstGeom prst="borderCallout1">
            <a:avLst>
              <a:gd name="adj1" fmla="val 114"/>
              <a:gd name="adj2" fmla="val 24605"/>
              <a:gd name="adj3" fmla="val -156302"/>
              <a:gd name="adj4" fmla="val 5889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Default method </a:t>
            </a:r>
            <a:r>
              <a:rPr lang="en-US" dirty="0" smtClean="0"/>
              <a:t>– new feature of language</a:t>
            </a:r>
            <a:r>
              <a:rPr lang="ru-RU" dirty="0" smtClean="0"/>
              <a:t>.</a:t>
            </a:r>
            <a:endParaRPr lang="en-US" dirty="0" smtClean="0"/>
          </a:p>
          <a:p>
            <a:pPr algn="ctr"/>
            <a:r>
              <a:rPr lang="en-US" dirty="0" smtClean="0"/>
              <a:t>Virtual method can have default implementation.</a:t>
            </a:r>
            <a:endParaRPr lang="ru-RU" dirty="0"/>
          </a:p>
          <a:p>
            <a:pPr algn="ctr"/>
            <a:r>
              <a:rPr lang="en-US" b="1" dirty="0" smtClean="0"/>
              <a:t>This allows to transfer control over iteration to library.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091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inheritance</a:t>
            </a:r>
            <a:r>
              <a:rPr lang="ru-RU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Default-methods allow to add behavior to interface (not state)</a:t>
            </a:r>
            <a:endParaRPr lang="ru-RU" sz="2800" dirty="0" smtClean="0"/>
          </a:p>
          <a:p>
            <a:endParaRPr lang="ru-RU" sz="2800" dirty="0" smtClean="0"/>
          </a:p>
          <a:p>
            <a:r>
              <a:rPr lang="en-US" sz="2800" dirty="0" smtClean="0"/>
              <a:t>Is this multiple inheritance</a:t>
            </a:r>
            <a:r>
              <a:rPr lang="ru-RU" sz="2800" dirty="0" smtClean="0"/>
              <a:t>?</a:t>
            </a:r>
          </a:p>
          <a:p>
            <a:pPr lvl="1"/>
            <a:r>
              <a:rPr lang="en-US" sz="2400" dirty="0" smtClean="0"/>
              <a:t>Java has multiple type inheritance</a:t>
            </a:r>
            <a:endParaRPr lang="ru-RU" sz="2400" dirty="0" smtClean="0"/>
          </a:p>
          <a:p>
            <a:pPr lvl="1"/>
            <a:r>
              <a:rPr lang="en-US" sz="2400" dirty="0" smtClean="0"/>
              <a:t>Java will have multiple behavior inheritance</a:t>
            </a:r>
            <a:endParaRPr lang="ru-RU" sz="2400" dirty="0" smtClean="0"/>
          </a:p>
          <a:p>
            <a:pPr lvl="1"/>
            <a:r>
              <a:rPr lang="en-US" sz="2400" dirty="0" smtClean="0"/>
              <a:t>No multiple inheritance of state</a:t>
            </a:r>
            <a:r>
              <a:rPr lang="ru-RU" sz="2400" dirty="0" smtClean="0"/>
              <a:t>.</a:t>
            </a:r>
            <a:r>
              <a:rPr lang="en-US" sz="2400" dirty="0" smtClean="0"/>
              <a:t> Ever.</a:t>
            </a:r>
            <a:endParaRPr lang="ru-RU" sz="2400" dirty="0" smtClean="0"/>
          </a:p>
          <a:p>
            <a:pPr lvl="1"/>
            <a:endParaRPr lang="ru-RU" sz="2400" dirty="0"/>
          </a:p>
          <a:p>
            <a:pPr lvl="1"/>
            <a:r>
              <a:rPr lang="en-US" sz="2400" dirty="0" smtClean="0"/>
              <a:t>There are resolution rules </a:t>
            </a:r>
            <a:r>
              <a:rPr lang="en-US" sz="2400" dirty="0"/>
              <a:t>for multiple behavior inheritance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241660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Resolution rules for multiple behavior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Prefer superclass methods to interface methods</a:t>
            </a:r>
          </a:p>
          <a:p>
            <a:r>
              <a:rPr lang="en-US" dirty="0" smtClean="0"/>
              <a:t>Prefer more specific interface to less</a:t>
            </a:r>
          </a:p>
          <a:p>
            <a:r>
              <a:rPr lang="en-US" dirty="0" smtClean="0"/>
              <a:t>If conflict, concrete class must provide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92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 resolution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interface A {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foo() default {return "A";}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interface B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 foo() default {return "B";}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interface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C1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extends A, B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{  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 compile error</a:t>
            </a:r>
            <a:endParaRPr lang="en-US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interface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C2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extends A, B {   </a:t>
            </a:r>
            <a:r>
              <a:rPr lang="en-US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ok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String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foo() default { return </a:t>
            </a: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A.super.foo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();}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4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Collection, default-methods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124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With lambda Java Collection Framework became stale. It needed to change.</a:t>
            </a:r>
          </a:p>
          <a:p>
            <a:r>
              <a:rPr lang="en-US" sz="2400" dirty="0" smtClean="0"/>
              <a:t>Interface Collection has new methods</a:t>
            </a:r>
            <a:r>
              <a:rPr lang="ru-RU" sz="2400" dirty="0" smtClean="0"/>
              <a:t>:</a:t>
            </a:r>
          </a:p>
          <a:p>
            <a:pPr lvl="1"/>
            <a:r>
              <a:rPr lang="en-US" sz="2000" dirty="0" err="1" smtClean="0"/>
              <a:t>forEach</a:t>
            </a:r>
            <a:endParaRPr lang="en-US" sz="2000" dirty="0" smtClean="0"/>
          </a:p>
          <a:p>
            <a:pPr lvl="1"/>
            <a:r>
              <a:rPr lang="en-US" sz="2000" dirty="0" err="1" smtClean="0"/>
              <a:t>removeAll</a:t>
            </a:r>
            <a:endParaRPr lang="en-US" sz="2000" dirty="0" smtClean="0"/>
          </a:p>
          <a:p>
            <a:pPr lvl="1"/>
            <a:r>
              <a:rPr lang="en-US" sz="2000" dirty="0" err="1" smtClean="0"/>
              <a:t>retailAll</a:t>
            </a:r>
            <a:endParaRPr lang="en-US" sz="2000" dirty="0" smtClean="0"/>
          </a:p>
          <a:p>
            <a:pPr lvl="1"/>
            <a:endParaRPr lang="en-US" sz="2000" dirty="0"/>
          </a:p>
          <a:p>
            <a:r>
              <a:rPr lang="en-US" sz="2400" dirty="0" smtClean="0"/>
              <a:t>You can replace implementation in subclasses.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581400" y="914400"/>
            <a:ext cx="55626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interface Collection&lt;T&gt; {</a:t>
            </a:r>
          </a:p>
          <a:p>
            <a:r>
              <a:rPr lang="ru-RU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(Block&lt;T&gt; action)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for (T t: this)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action.apply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(t);</a:t>
            </a:r>
          </a:p>
          <a:p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}</a:t>
            </a:r>
            <a:endParaRPr lang="en-US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removeAll</a:t>
            </a:r>
            <a:r>
              <a:rPr lang="en-US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(</a:t>
            </a:r>
          </a:p>
          <a:p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Predicate &lt;? Super T&gt; filter)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removed = false;</a:t>
            </a:r>
          </a:p>
          <a:p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Iterator&lt;E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&gt; each =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this.iterator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while(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each.hasNext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()) {</a:t>
            </a:r>
          </a:p>
          <a:p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if(</a:t>
            </a: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filter.test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each.next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())) {</a:t>
            </a:r>
          </a:p>
          <a:p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each.remove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removed = true;</a:t>
            </a:r>
          </a:p>
          <a:p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removed;</a:t>
            </a:r>
            <a:endParaRPr lang="uk-UA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62747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Bulk operations</a:t>
            </a:r>
            <a:r>
              <a:rPr lang="ru-RU" dirty="0" smtClean="0"/>
              <a:t> </a:t>
            </a:r>
            <a:r>
              <a:rPr lang="en-US" dirty="0" smtClean="0"/>
              <a:t>on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operations</a:t>
            </a:r>
            <a:r>
              <a:rPr lang="ru-RU" sz="2800" dirty="0" smtClean="0"/>
              <a:t>:</a:t>
            </a:r>
          </a:p>
          <a:p>
            <a:pPr lvl="1"/>
            <a:r>
              <a:rPr lang="en-US" sz="2400" dirty="0" smtClean="0"/>
              <a:t>filter</a:t>
            </a:r>
          </a:p>
          <a:p>
            <a:pPr lvl="1"/>
            <a:r>
              <a:rPr lang="en-US" sz="2400" dirty="0" smtClean="0"/>
              <a:t>map</a:t>
            </a:r>
          </a:p>
          <a:p>
            <a:pPr lvl="1"/>
            <a:r>
              <a:rPr lang="en-US" sz="2400" dirty="0" smtClean="0"/>
              <a:t>collect</a:t>
            </a:r>
          </a:p>
          <a:p>
            <a:pPr lvl="1"/>
            <a:r>
              <a:rPr lang="en-US" sz="2400" dirty="0" smtClean="0"/>
              <a:t>reduce</a:t>
            </a:r>
          </a:p>
          <a:p>
            <a:pPr lvl="1"/>
            <a:r>
              <a:rPr lang="en-US" sz="2400" dirty="0" smtClean="0"/>
              <a:t>sum, min, max, </a:t>
            </a:r>
            <a:r>
              <a:rPr lang="en-US" sz="2400" dirty="0" err="1" smtClean="0"/>
              <a:t>findFirst</a:t>
            </a:r>
            <a:r>
              <a:rPr lang="en-US" sz="2400" dirty="0" smtClean="0"/>
              <a:t> </a:t>
            </a:r>
            <a:r>
              <a:rPr lang="en-US" sz="2400" dirty="0" err="1" smtClean="0"/>
              <a:t>etc</a:t>
            </a:r>
            <a:endParaRPr lang="en-US" sz="2400" dirty="0" smtClean="0"/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ru-RU" sz="2400" dirty="0" smtClean="0"/>
          </a:p>
          <a:p>
            <a:pPr lvl="1"/>
            <a:endParaRPr lang="en-US" sz="2400" dirty="0" smtClean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3502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0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with bulk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Lab0, lab1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29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Bulk operations</a:t>
            </a:r>
            <a:r>
              <a:rPr lang="ru-RU" dirty="0"/>
              <a:t> </a:t>
            </a:r>
            <a:r>
              <a:rPr lang="en-US" dirty="0"/>
              <a:t>on </a:t>
            </a:r>
            <a:r>
              <a:rPr lang="en-US" dirty="0" smtClean="0"/>
              <a:t>Collections (cont.)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Example with Shapes </a:t>
            </a:r>
            <a:r>
              <a:rPr lang="en-US" sz="2800" dirty="0"/>
              <a:t>– </a:t>
            </a:r>
            <a:r>
              <a:rPr lang="en-US" sz="2800" dirty="0" smtClean="0"/>
              <a:t>let’s apply lambda</a:t>
            </a:r>
          </a:p>
          <a:p>
            <a:pPr marL="0" indent="0">
              <a:buNone/>
            </a:pPr>
            <a:r>
              <a:rPr lang="en-US" sz="2800" dirty="0" smtClean="0"/>
              <a:t>Stream abstraction will be considered later</a:t>
            </a:r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shapes.</a:t>
            </a:r>
            <a:r>
              <a:rPr lang="en-US" sz="2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(s-</a:t>
            </a: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&gt;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2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s.getColor</a:t>
            </a: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 == RED)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s.setColor</a:t>
            </a: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(BLUE);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shapes.</a:t>
            </a:r>
            <a:r>
              <a:rPr lang="en-US" sz="2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stream</a:t>
            </a:r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.filter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(s-&gt;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s.getColor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()==RED)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(s-&gt;{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s.setColor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(BLUE);});</a:t>
            </a:r>
            <a:endParaRPr lang="en-US" sz="24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2400" dirty="0"/>
          </a:p>
        </p:txBody>
      </p:sp>
      <p:sp>
        <p:nvSpPr>
          <p:cNvPr id="4" name="Down Arrow 3"/>
          <p:cNvSpPr/>
          <p:nvPr/>
        </p:nvSpPr>
        <p:spPr>
          <a:xfrm>
            <a:off x="1981200" y="4648200"/>
            <a:ext cx="304800" cy="5334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1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Bulk operations</a:t>
            </a:r>
            <a:r>
              <a:rPr lang="ru-RU" dirty="0"/>
              <a:t> </a:t>
            </a:r>
            <a:r>
              <a:rPr lang="en-US" dirty="0"/>
              <a:t>on Collections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Calculate sum of blue shape weight</a:t>
            </a:r>
            <a:endParaRPr lang="ru-RU" sz="2400" dirty="0" smtClean="0"/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sumOfWeight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shapes.stream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 .filter(s-&gt;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s.getColor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()==BLUE)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.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mapToInt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(s-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s.getWeight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.</a:t>
            </a:r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49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 of bulk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build complex operation from simple blocks of code</a:t>
            </a:r>
          </a:p>
          <a:p>
            <a:r>
              <a:rPr lang="en-US" dirty="0" smtClean="0"/>
              <a:t>Readable code</a:t>
            </a:r>
          </a:p>
          <a:p>
            <a:r>
              <a:rPr lang="en-US" dirty="0" smtClean="0"/>
              <a:t>More what, less how</a:t>
            </a:r>
            <a:endParaRPr lang="ru-RU" dirty="0" smtClean="0"/>
          </a:p>
          <a:p>
            <a:r>
              <a:rPr lang="en-US" dirty="0" smtClean="0"/>
              <a:t>Laziness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6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Reference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9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Interface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interface Worker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void work();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interface </a:t>
            </a:r>
            <a:r>
              <a:rPr lang="en-US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HardWorker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void </a:t>
            </a:r>
            <a:r>
              <a:rPr lang="en-US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workHard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Worker w = ()-&gt;{</a:t>
            </a:r>
            <a:r>
              <a:rPr lang="en-US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(“work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”)};</a:t>
            </a:r>
            <a:endParaRPr lang="en-US" sz="20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HardWorker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hw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=()-&gt;{</a:t>
            </a:r>
            <a:r>
              <a:rPr lang="en-US" sz="20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(“work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”)};</a:t>
            </a:r>
            <a:endParaRPr lang="en-US" sz="20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2000" dirty="0" smtClean="0"/>
          </a:p>
          <a:p>
            <a:r>
              <a:rPr lang="en-US" sz="2000" dirty="0" smtClean="0"/>
              <a:t>Can we cast Work &lt;-&gt; </a:t>
            </a:r>
            <a:r>
              <a:rPr lang="en-US" sz="2000" dirty="0" err="1" smtClean="0"/>
              <a:t>HardWorker</a:t>
            </a:r>
            <a:r>
              <a:rPr lang="en-US" sz="2000" dirty="0" smtClean="0"/>
              <a:t>?</a:t>
            </a:r>
          </a:p>
          <a:p>
            <a:r>
              <a:rPr lang="en-US" sz="2000" b="1" dirty="0" smtClean="0"/>
              <a:t>NO</a:t>
            </a:r>
            <a:r>
              <a:rPr lang="en-US" sz="2000" dirty="0" smtClean="0"/>
              <a:t>, but…</a:t>
            </a:r>
          </a:p>
        </p:txBody>
      </p:sp>
    </p:spTree>
    <p:extLst>
      <p:ext uri="{BB962C8B-B14F-4D97-AF65-F5344CB8AC3E}">
        <p14:creationId xmlns:p14="http://schemas.microsoft.com/office/powerpoint/2010/main" val="151744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Reference ::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Method reference :: introduced both for static and instance methods</a:t>
            </a:r>
          </a:p>
          <a:p>
            <a:endParaRPr lang="en-US" sz="2800" dirty="0" smtClean="0"/>
          </a:p>
          <a:p>
            <a:r>
              <a:rPr lang="en-US" sz="2800" dirty="0"/>
              <a:t>Facility to convert from one interface to </a:t>
            </a:r>
            <a:r>
              <a:rPr lang="en-US" sz="2800" dirty="0" smtClean="0"/>
              <a:t>another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Worker w = ()-&gt;{</a:t>
            </a:r>
            <a:r>
              <a:rPr lang="en-US" sz="2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(“work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”)};</a:t>
            </a:r>
            <a:endParaRPr lang="en-US" sz="24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en-US" sz="2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HardWorker</a:t>
            </a: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hw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=w::work;</a:t>
            </a:r>
            <a:endParaRPr lang="en-US" sz="24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5776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Reference ::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Task </a:t>
            </a: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 = () -&gt; </a:t>
            </a:r>
            <a:r>
              <a:rPr lang="en-US" sz="2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("hi");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Runnable r = t::invoke;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Equivalent forms</a:t>
            </a:r>
            <a:endParaRPr lang="en-US" sz="2800" dirty="0"/>
          </a:p>
          <a:p>
            <a:pPr marL="457200" lvl="1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Runnable r1 = </a:t>
            </a:r>
            <a:r>
              <a:rPr lang="en-US" sz="2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System.out</a:t>
            </a: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2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Runnable r2 = () -&gt; { </a:t>
            </a:r>
            <a:r>
              <a:rPr lang="en-US" sz="2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(); }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Cloud Callout 3"/>
          <p:cNvSpPr/>
          <p:nvPr/>
        </p:nvSpPr>
        <p:spPr>
          <a:xfrm>
            <a:off x="6400800" y="2057400"/>
            <a:ext cx="2438400" cy="1295400"/>
          </a:xfrm>
          <a:prstGeom prst="cloudCallout">
            <a:avLst>
              <a:gd name="adj1" fmla="val -65049"/>
              <a:gd name="adj2" fmla="val -4812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and Runnable are absolutely not connected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57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Composing predicates and functions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4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1 – complex predicates</a:t>
            </a:r>
          </a:p>
          <a:p>
            <a:r>
              <a:rPr lang="en-US" dirty="0" smtClean="0"/>
              <a:t>Example 2 – composing comparators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3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Introducing Lambdas</a:t>
            </a:r>
          </a:p>
          <a:p>
            <a:pPr lvl="1"/>
            <a:r>
              <a:rPr lang="en-US" dirty="0" smtClean="0"/>
              <a:t>Functional interfaces and lambda expressions</a:t>
            </a:r>
          </a:p>
          <a:p>
            <a:pPr lvl="1"/>
            <a:r>
              <a:rPr lang="en-US" dirty="0" smtClean="0"/>
              <a:t>Code as a data</a:t>
            </a:r>
          </a:p>
          <a:p>
            <a:r>
              <a:rPr lang="en-US" dirty="0" smtClean="0"/>
              <a:t>Demo time</a:t>
            </a:r>
          </a:p>
          <a:p>
            <a:r>
              <a:rPr lang="en-US" dirty="0" smtClean="0"/>
              <a:t>Interface evolution (default methods)</a:t>
            </a:r>
          </a:p>
          <a:p>
            <a:r>
              <a:rPr lang="en-US" dirty="0" smtClean="0"/>
              <a:t>Magic of Lambda for collections (bulk operations)</a:t>
            </a:r>
          </a:p>
          <a:p>
            <a:r>
              <a:rPr lang="en-US" dirty="0" smtClean="0"/>
              <a:t>Tips and trick – developing with functions and predicates</a:t>
            </a:r>
          </a:p>
          <a:p>
            <a:pPr lvl="1"/>
            <a:r>
              <a:rPr lang="en-US" dirty="0" smtClean="0"/>
              <a:t>Joining</a:t>
            </a:r>
          </a:p>
          <a:p>
            <a:pPr lvl="1"/>
            <a:r>
              <a:rPr lang="en-US" dirty="0" smtClean="0"/>
              <a:t>Comparing</a:t>
            </a:r>
          </a:p>
          <a:p>
            <a:pPr lvl="1"/>
            <a:r>
              <a:rPr lang="en-US" dirty="0" smtClean="0"/>
              <a:t>Composing</a:t>
            </a:r>
          </a:p>
          <a:p>
            <a:r>
              <a:rPr lang="en-US" dirty="0"/>
              <a:t>Composition - combining predicates and </a:t>
            </a:r>
            <a:r>
              <a:rPr lang="en-US" dirty="0" smtClean="0"/>
              <a:t>functions</a:t>
            </a:r>
          </a:p>
          <a:p>
            <a:r>
              <a:rPr lang="en-US" dirty="0" smtClean="0"/>
              <a:t>Method Reference</a:t>
            </a:r>
          </a:p>
        </p:txBody>
      </p:sp>
    </p:spTree>
    <p:extLst>
      <p:ext uri="{BB962C8B-B14F-4D97-AF65-F5344CB8AC3E}">
        <p14:creationId xmlns:p14="http://schemas.microsoft.com/office/powerpoint/2010/main" val="118758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interface Predicate&lt;T&gt;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test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(T t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ru-RU" sz="16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ru-RU" sz="16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Predicate&lt;T&gt; and(Predicate&lt;? super T&gt; p)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16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 -&gt;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this.test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(t) &amp;&amp;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p.test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(t);</a:t>
            </a:r>
            <a:endParaRPr lang="en-US" sz="16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Predicate&lt;T&gt; negate()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16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return t 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this.test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(t);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endParaRPr lang="ru-RU" sz="16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Predicate&lt;T&gt; or(Predicate&lt;? super T&gt; p)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16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return 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 -&gt; </a:t>
            </a:r>
            <a:r>
              <a:rPr lang="en-US" sz="16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this.test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(t) || </a:t>
            </a:r>
            <a:r>
              <a:rPr lang="en-US" sz="16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p.test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(t);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Predicate&lt;T&gt; </a:t>
            </a:r>
            <a:r>
              <a:rPr lang="en-US" sz="16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xor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(Predicate&lt;? super T&gt; p)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16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return 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 -&gt; </a:t>
            </a:r>
            <a:r>
              <a:rPr lang="en-US" sz="16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this.test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(t) ^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p.test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(t);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ru-RU" sz="16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6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6858000" y="2743200"/>
            <a:ext cx="1905000" cy="990600"/>
          </a:xfrm>
          <a:prstGeom prst="wedgeRect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 outlined schematically</a:t>
            </a:r>
            <a:r>
              <a:rPr lang="ru-RU" dirty="0" smtClean="0"/>
              <a:t>, </a:t>
            </a:r>
            <a:r>
              <a:rPr lang="en-US" dirty="0" smtClean="0"/>
              <a:t>see JDK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44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1 – complex predicates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Predicate&lt;String&gt; </a:t>
            </a:r>
            <a:r>
              <a:rPr lang="en-US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pr1 = f -&gt; f==null;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Predicate&lt;String&gt; </a:t>
            </a:r>
            <a:r>
              <a:rPr lang="en-US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pr2 = f -&gt; </a:t>
            </a:r>
            <a:r>
              <a:rPr lang="en-US" sz="20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f.isEmpty</a:t>
            </a:r>
            <a:r>
              <a:rPr lang="en-US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endParaRPr lang="en-US" sz="2000" b="1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nn-NO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List&lt;String&gt; list = </a:t>
            </a:r>
            <a:r>
              <a:rPr lang="nn-NO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nn-NO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n-NO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ArrayList</a:t>
            </a:r>
            <a:r>
              <a:rPr lang="nn-NO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&lt;String&gt;();</a:t>
            </a:r>
          </a:p>
          <a:p>
            <a:pPr marL="0" indent="0">
              <a:buNone/>
            </a:pPr>
            <a:r>
              <a:rPr lang="nn-NO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nn-NO" sz="20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... </a:t>
            </a:r>
            <a:r>
              <a:rPr lang="nn-NO" sz="20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nn-NO" sz="20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elements to list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List&lt;String&gt; </a:t>
            </a:r>
            <a:r>
              <a:rPr lang="en-US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listRes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list.stream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.filter(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pr1.or(pr2).negate()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.collect(</a:t>
            </a:r>
            <a:r>
              <a:rPr lang="en-US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Collectors.toList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sz="20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4191000" y="5399315"/>
            <a:ext cx="2438400" cy="1150257"/>
          </a:xfrm>
          <a:prstGeom prst="wedgeRectCallout">
            <a:avLst>
              <a:gd name="adj1" fmla="val -50580"/>
              <a:gd name="adj2" fmla="val -10294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</a:t>
            </a:r>
            <a:r>
              <a:rPr lang="ru-RU" dirty="0" smtClean="0"/>
              <a:t>– </a:t>
            </a:r>
            <a:r>
              <a:rPr lang="en-US" dirty="0" smtClean="0"/>
              <a:t>filter non-empty strings with complex predicate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215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2 -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80"/>
                </a:solidFill>
              </a:rPr>
              <a:t>public static void </a:t>
            </a:r>
            <a:r>
              <a:rPr lang="en-US" sz="2000" dirty="0" err="1"/>
              <a:t>printSorted</a:t>
            </a:r>
            <a:r>
              <a:rPr lang="en-US" sz="2000" dirty="0"/>
              <a:t>(List people, Comparator&lt;Person&gt; </a:t>
            </a:r>
            <a:r>
              <a:rPr lang="en-US" sz="2000" dirty="0" err="1"/>
              <a:t>cmp</a:t>
            </a:r>
            <a:r>
              <a:rPr lang="en-US" sz="2000" dirty="0"/>
              <a:t>) {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err="1"/>
              <a:t>people.stream</a:t>
            </a:r>
            <a:r>
              <a:rPr lang="en-US" sz="2000" dirty="0"/>
              <a:t>()</a:t>
            </a:r>
            <a:br>
              <a:rPr lang="en-US" sz="2000" dirty="0"/>
            </a:br>
            <a:r>
              <a:rPr lang="en-US" sz="2000" dirty="0"/>
              <a:t>            .sorted(</a:t>
            </a:r>
            <a:r>
              <a:rPr lang="en-US" sz="2000" dirty="0" err="1"/>
              <a:t>cmp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/>
              <a:t>            .</a:t>
            </a:r>
            <a:r>
              <a:rPr lang="en-US" sz="2000" dirty="0" err="1"/>
              <a:t>forEach</a:t>
            </a:r>
            <a:r>
              <a:rPr lang="en-US" sz="2000" dirty="0"/>
              <a:t>(</a:t>
            </a:r>
            <a:r>
              <a:rPr lang="en-US" sz="2000" dirty="0" err="1"/>
              <a:t>System.</a:t>
            </a:r>
            <a:r>
              <a:rPr lang="en-US" sz="2000" b="1" i="1" dirty="0" err="1">
                <a:solidFill>
                  <a:srgbClr val="660E7A"/>
                </a:solidFill>
              </a:rPr>
              <a:t>out</a:t>
            </a:r>
            <a:r>
              <a:rPr lang="en-US" sz="2000" dirty="0"/>
              <a:t>::</a:t>
            </a:r>
            <a:r>
              <a:rPr lang="en-US" sz="2000" dirty="0" err="1"/>
              <a:t>println</a:t>
            </a:r>
            <a:r>
              <a:rPr lang="en-US" sz="2000" dirty="0"/>
              <a:t>);</a:t>
            </a:r>
            <a:br>
              <a:rPr lang="en-US" sz="2000" dirty="0"/>
            </a:br>
            <a:r>
              <a:rPr lang="en-US" sz="2000" dirty="0"/>
              <a:t>}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>
                <a:solidFill>
                  <a:srgbClr val="000080"/>
                </a:solidFill>
              </a:rPr>
              <a:t>public static void </a:t>
            </a:r>
            <a:r>
              <a:rPr lang="en-US" sz="2000" dirty="0"/>
              <a:t>main(String[] </a:t>
            </a:r>
            <a:r>
              <a:rPr lang="en-US" sz="2000" dirty="0" err="1"/>
              <a:t>args</a:t>
            </a:r>
            <a:r>
              <a:rPr lang="en-US" sz="2000" dirty="0"/>
              <a:t>) {</a:t>
            </a:r>
            <a:br>
              <a:rPr lang="en-US" sz="2000" dirty="0"/>
            </a:br>
            <a:r>
              <a:rPr lang="en-US" sz="2000" dirty="0"/>
              <a:t>    List&lt;Person&gt; people = </a:t>
            </a:r>
            <a:r>
              <a:rPr lang="en-US" sz="2000" i="1" dirty="0" err="1"/>
              <a:t>createPeople</a:t>
            </a:r>
            <a:r>
              <a:rPr lang="en-US" sz="2000" dirty="0"/>
              <a:t>();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i="1" dirty="0" err="1"/>
              <a:t>printSorted</a:t>
            </a:r>
            <a:r>
              <a:rPr lang="en-US" sz="2000" dirty="0"/>
              <a:t>(people,</a:t>
            </a:r>
            <a:br>
              <a:rPr lang="en-US" sz="2000" dirty="0"/>
            </a:br>
            <a:r>
              <a:rPr lang="en-US" sz="2000" dirty="0"/>
              <a:t>            </a:t>
            </a:r>
            <a:r>
              <a:rPr lang="en-US" sz="2000" dirty="0" smtClean="0"/>
              <a:t>             Comparator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.</a:t>
            </a:r>
            <a:r>
              <a:rPr lang="en-US" sz="2000" i="1" dirty="0" smtClean="0"/>
              <a:t>comparing</a:t>
            </a:r>
            <a:r>
              <a:rPr lang="en-US" sz="2000" dirty="0" smtClean="0"/>
              <a:t>(Person</a:t>
            </a:r>
            <a:r>
              <a:rPr lang="en-US" sz="2000" dirty="0"/>
              <a:t>::</a:t>
            </a:r>
            <a:r>
              <a:rPr lang="en-US" sz="2000" dirty="0" err="1"/>
              <a:t>getAge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/>
              <a:t>                      </a:t>
            </a:r>
            <a:r>
              <a:rPr lang="en-US" sz="2000" dirty="0" smtClean="0"/>
              <a:t>           .</a:t>
            </a:r>
            <a:r>
              <a:rPr lang="en-US" sz="2000" dirty="0" err="1"/>
              <a:t>thenComparing</a:t>
            </a:r>
            <a:r>
              <a:rPr lang="en-US" sz="2000" dirty="0"/>
              <a:t>(Person::</a:t>
            </a:r>
            <a:r>
              <a:rPr lang="en-US" sz="2000" dirty="0" err="1"/>
              <a:t>getName</a:t>
            </a:r>
            <a:r>
              <a:rPr lang="en-US" sz="2000" dirty="0"/>
              <a:t>));</a:t>
            </a:r>
            <a:br>
              <a:rPr lang="en-US" sz="2000" dirty="0"/>
            </a:b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687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can return behavior (lambda-expressions)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interface Predicate&lt;T&gt;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test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(T t);</a:t>
            </a:r>
            <a:endParaRPr lang="ru-RU" sz="20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Predicate&lt;T&gt;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and(Predicate&lt;? super T&gt; p)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return t -&gt; </a:t>
            </a:r>
            <a:r>
              <a:rPr lang="en-US" sz="20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this.test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(t) &amp;&amp; </a:t>
            </a:r>
            <a:r>
              <a:rPr lang="en-US" sz="20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p.test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(t);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dirty="0"/>
          </a:p>
          <a:p>
            <a:pPr marL="0" indent="0">
              <a:buNone/>
            </a:pPr>
            <a:r>
              <a:rPr lang="is-I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…</a:t>
            </a:r>
          </a:p>
          <a:p>
            <a:pPr marL="0" indent="0">
              <a:buNone/>
            </a:pPr>
            <a:r>
              <a:rPr lang="is-I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72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Function can return behavior (</a:t>
            </a:r>
            <a:r>
              <a:rPr lang="en-US" smtClean="0"/>
              <a:t>lambda-expressions)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609600" y="3810000"/>
            <a:ext cx="8153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</a:rPr>
              <a:t>public interface </a:t>
            </a:r>
            <a:r>
              <a:rPr lang="en-US" dirty="0"/>
              <a:t>Comparator&lt;T&gt; { 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b="1" dirty="0" smtClean="0">
                <a:solidFill>
                  <a:srgbClr val="000080"/>
                </a:solidFill>
              </a:rPr>
              <a:t>   </a:t>
            </a:r>
            <a:r>
              <a:rPr lang="en-US" b="1" dirty="0" smtClean="0">
                <a:solidFill>
                  <a:srgbClr val="FF0000"/>
                </a:solidFill>
              </a:rPr>
              <a:t>default </a:t>
            </a:r>
            <a:r>
              <a:rPr lang="en-US" dirty="0">
                <a:solidFill>
                  <a:srgbClr val="FF0000"/>
                </a:solidFill>
              </a:rPr>
              <a:t>Comparator&lt;T&gt; </a:t>
            </a:r>
            <a:r>
              <a:rPr lang="en-US" dirty="0" err="1"/>
              <a:t>thenComparing</a:t>
            </a:r>
            <a:r>
              <a:rPr lang="en-US" dirty="0"/>
              <a:t>(Comparator&lt;? </a:t>
            </a:r>
            <a:r>
              <a:rPr lang="en-US" b="1" dirty="0">
                <a:solidFill>
                  <a:srgbClr val="000080"/>
                </a:solidFill>
              </a:rPr>
              <a:t>super </a:t>
            </a:r>
            <a:r>
              <a:rPr lang="en-US" dirty="0">
                <a:solidFill>
                  <a:srgbClr val="20999D"/>
                </a:solidFill>
              </a:rPr>
              <a:t>T</a:t>
            </a:r>
            <a:r>
              <a:rPr lang="en-US" dirty="0"/>
              <a:t>&gt; other)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/>
              <a:t>    </a:t>
            </a:r>
            <a:r>
              <a:rPr lang="en-US" dirty="0" err="1" smtClean="0"/>
              <a:t>Objects.</a:t>
            </a:r>
            <a:r>
              <a:rPr lang="en-US" i="1" dirty="0" err="1" smtClean="0"/>
              <a:t>requireNonNull</a:t>
            </a:r>
            <a:r>
              <a:rPr lang="en-US" dirty="0" smtClean="0"/>
              <a:t>(other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smtClean="0"/>
              <a:t>  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dirty="0"/>
              <a:t>(Comparator&lt;</a:t>
            </a:r>
            <a:r>
              <a:rPr lang="en-US" dirty="0">
                <a:solidFill>
                  <a:srgbClr val="20999D"/>
                </a:solidFill>
              </a:rPr>
              <a:t>T</a:t>
            </a:r>
            <a:r>
              <a:rPr lang="en-US" dirty="0"/>
              <a:t>&gt; &amp; </a:t>
            </a:r>
            <a:r>
              <a:rPr lang="en-US" dirty="0" err="1"/>
              <a:t>Serializable</a:t>
            </a:r>
            <a:r>
              <a:rPr lang="en-US" dirty="0"/>
              <a:t>) (c1, c2) -&gt; {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/>
              <a:t>     </a:t>
            </a:r>
            <a:r>
              <a:rPr lang="en-US" b="1" dirty="0" err="1">
                <a:solidFill>
                  <a:srgbClr val="000080"/>
                </a:solidFill>
              </a:rPr>
              <a:t>int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/>
              <a:t>res = compare(c1, c2);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smtClean="0"/>
              <a:t>   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dirty="0"/>
              <a:t>(res != </a:t>
            </a:r>
            <a:r>
              <a:rPr lang="en-US" dirty="0">
                <a:solidFill>
                  <a:srgbClr val="0000FF"/>
                </a:solidFill>
              </a:rPr>
              <a:t>0</a:t>
            </a:r>
            <a:r>
              <a:rPr lang="en-US" dirty="0"/>
              <a:t>) ? res : </a:t>
            </a:r>
            <a:r>
              <a:rPr lang="en-US" dirty="0" err="1"/>
              <a:t>other.compare</a:t>
            </a:r>
            <a:r>
              <a:rPr lang="en-US" dirty="0"/>
              <a:t>(c1, c2);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/>
              <a:t>    };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01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demo</a:t>
            </a:r>
            <a:r>
              <a:rPr lang="is-IS" dirty="0" smtClean="0"/>
              <a:t>…</a:t>
            </a:r>
          </a:p>
          <a:p>
            <a:endParaRPr lang="is-IS" dirty="0"/>
          </a:p>
          <a:p>
            <a:r>
              <a:rPr lang="en-US" dirty="0">
                <a:hlinkClick r:id="rId2"/>
              </a:rPr>
              <a:t>http://www.lambdafaq.org/can-lambda-expressions-be-used-to-define-recursive-functions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is-I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6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8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Libraries can hide syntactic and semantic complexity of parallelism</a:t>
            </a:r>
            <a:endParaRPr lang="ru-RU" dirty="0" smtClean="0"/>
          </a:p>
          <a:p>
            <a:r>
              <a:rPr lang="en-US" dirty="0" smtClean="0"/>
              <a:t>Code for sequential and parallel execution should be more similar in syntax</a:t>
            </a:r>
            <a:endParaRPr lang="ru-RU" dirty="0" smtClean="0"/>
          </a:p>
          <a:p>
            <a:pPr lvl="1"/>
            <a:r>
              <a:rPr lang="en-US" dirty="0" smtClean="0"/>
              <a:t>At this moment syntaxes are completely different</a:t>
            </a:r>
            <a:endParaRPr lang="ru-RU" dirty="0" smtClean="0"/>
          </a:p>
          <a:p>
            <a:pPr lvl="1"/>
            <a:r>
              <a:rPr lang="en-US" dirty="0" smtClean="0"/>
              <a:t>Code for sequential execution looks very simple</a:t>
            </a:r>
            <a:endParaRPr lang="ru-RU" dirty="0" smtClean="0"/>
          </a:p>
          <a:p>
            <a:pPr lvl="1"/>
            <a:r>
              <a:rPr lang="en-US" dirty="0" smtClean="0"/>
              <a:t>Code for parallel execution looks </a:t>
            </a:r>
            <a:r>
              <a:rPr lang="en-US" dirty="0" err="1" smtClean="0"/>
              <a:t>supercompex</a:t>
            </a:r>
            <a:r>
              <a:rPr lang="en-US" dirty="0" smtClean="0"/>
              <a:t> – the complexity of code hides semantic of what we want to calculate</a:t>
            </a:r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3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sumOfWeight</a:t>
            </a:r>
            <a:r>
              <a:rPr lang="en-US" sz="2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shapes.stream</a:t>
            </a:r>
            <a:r>
              <a:rPr lang="en-US" sz="2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.</a:t>
            </a:r>
            <a:r>
              <a:rPr lang="en-US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parallel()</a:t>
            </a:r>
            <a:endParaRPr lang="en-US" sz="28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 .filter(s-&gt;</a:t>
            </a:r>
            <a:r>
              <a:rPr lang="en-US" sz="28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s.getColor</a:t>
            </a:r>
            <a:r>
              <a:rPr lang="en-US" sz="2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()==BLUE)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 .map(s-&gt;</a:t>
            </a:r>
            <a:r>
              <a:rPr lang="en-US" sz="28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getWeight</a:t>
            </a:r>
            <a:r>
              <a:rPr lang="en-US" sz="2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 .sum();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5301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Testable Code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4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Issued in 2014 with Java 8</a:t>
            </a:r>
            <a:endParaRPr lang="ru-RU" dirty="0" smtClean="0"/>
          </a:p>
          <a:p>
            <a:endParaRPr lang="en-US" dirty="0" smtClean="0"/>
          </a:p>
          <a:p>
            <a:r>
              <a:rPr lang="en-US" dirty="0" smtClean="0"/>
              <a:t>Java 8 contains the most significant changes and innovation in Java</a:t>
            </a:r>
          </a:p>
          <a:p>
            <a:pPr lvl="1"/>
            <a:r>
              <a:rPr lang="en-US" dirty="0"/>
              <a:t>Language changes (lambda </a:t>
            </a:r>
            <a:r>
              <a:rPr lang="en-US" dirty="0" smtClean="0"/>
              <a:t>expressions, Interface </a:t>
            </a:r>
            <a:r>
              <a:rPr lang="en-US" dirty="0"/>
              <a:t>evolution </a:t>
            </a:r>
            <a:r>
              <a:rPr lang="en-US" dirty="0" smtClean="0"/>
              <a:t>with default </a:t>
            </a:r>
            <a:r>
              <a:rPr lang="en-US" dirty="0"/>
              <a:t>methods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API (collection library)</a:t>
            </a:r>
          </a:p>
          <a:p>
            <a:pPr lvl="1"/>
            <a:r>
              <a:rPr lang="en-US" dirty="0" smtClean="0"/>
              <a:t>JVM</a:t>
            </a:r>
          </a:p>
          <a:p>
            <a:r>
              <a:rPr lang="en-US" dirty="0" smtClean="0"/>
              <a:t>Paradigm shift</a:t>
            </a:r>
          </a:p>
          <a:p>
            <a:pPr lvl="1"/>
            <a:r>
              <a:rPr lang="en-US" dirty="0" smtClean="0"/>
              <a:t>More functional flavor</a:t>
            </a:r>
          </a:p>
          <a:p>
            <a:pPr lvl="1"/>
            <a:r>
              <a:rPr lang="en-US" dirty="0" smtClean="0"/>
              <a:t>Simplified syntax of parallel computation with libraries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0932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Lambda helps to develop more expressive API</a:t>
            </a:r>
          </a:p>
          <a:p>
            <a:r>
              <a:rPr lang="en-US" dirty="0" smtClean="0"/>
              <a:t>Delegate to library to control “infrastructure” flow</a:t>
            </a:r>
            <a:endParaRPr lang="ru-RU" dirty="0" smtClean="0"/>
          </a:p>
          <a:p>
            <a:pPr lvl="1"/>
            <a:r>
              <a:rPr lang="en-US" dirty="0" smtClean="0"/>
              <a:t>Analogy </a:t>
            </a:r>
            <a:r>
              <a:rPr lang="ru-RU" dirty="0" smtClean="0"/>
              <a:t>– </a:t>
            </a:r>
            <a:r>
              <a:rPr lang="en-US" dirty="0" smtClean="0"/>
              <a:t>like inversion of control between client code and library</a:t>
            </a:r>
            <a:endParaRPr lang="ru-RU" dirty="0" smtClean="0"/>
          </a:p>
          <a:p>
            <a:r>
              <a:rPr lang="en-US" dirty="0" smtClean="0"/>
              <a:t>More possibilities for optimization</a:t>
            </a:r>
          </a:p>
          <a:p>
            <a:r>
              <a:rPr lang="en-US" dirty="0" smtClean="0"/>
              <a:t>More readable code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03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had been solved to introduce lambda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the type of lambda-expressions in</a:t>
            </a:r>
            <a:r>
              <a:rPr lang="ru-RU" dirty="0" smtClean="0"/>
              <a:t> </a:t>
            </a:r>
            <a:r>
              <a:rPr lang="en-US" dirty="0" smtClean="0"/>
              <a:t>Java</a:t>
            </a:r>
            <a:r>
              <a:rPr lang="ru-RU" dirty="0" smtClean="0"/>
              <a:t>?</a:t>
            </a:r>
            <a:endParaRPr lang="en-US" dirty="0" smtClean="0"/>
          </a:p>
          <a:p>
            <a:pPr lvl="1"/>
            <a:r>
              <a:rPr lang="en-US" dirty="0" smtClean="0"/>
              <a:t>No functional type in Java</a:t>
            </a:r>
            <a:endParaRPr lang="ru-RU" dirty="0" smtClean="0"/>
          </a:p>
          <a:p>
            <a:r>
              <a:rPr lang="en-US" dirty="0" smtClean="0"/>
              <a:t>How to represent lambda in </a:t>
            </a:r>
            <a:r>
              <a:rPr lang="en-US" dirty="0" err="1" smtClean="0"/>
              <a:t>bytecode</a:t>
            </a:r>
            <a:r>
              <a:rPr lang="en-US" dirty="0"/>
              <a:t>?</a:t>
            </a:r>
            <a:endParaRPr lang="en-US" dirty="0" smtClean="0"/>
          </a:p>
          <a:p>
            <a:pPr lvl="1"/>
            <a:r>
              <a:rPr lang="en-US" dirty="0" smtClean="0"/>
              <a:t>No functional type presentation in method signature in JVM</a:t>
            </a:r>
            <a:endParaRPr lang="ru-RU" dirty="0" smtClean="0"/>
          </a:p>
          <a:p>
            <a:r>
              <a:rPr lang="en-US" dirty="0" smtClean="0"/>
              <a:t>JVM translation</a:t>
            </a:r>
          </a:p>
          <a:p>
            <a:pPr lvl="1"/>
            <a:r>
              <a:rPr lang="en-US" dirty="0">
                <a:hlinkClick r:id="rId2"/>
              </a:rPr>
              <a:t>http://cr.openjdk.java.net/~briangoetz/lambda/lambda-translation.html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45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http://tronicek.blogspot.com/2007/12/closures-closure-is-form-of-anonymous_28.html</a:t>
            </a:r>
            <a:endParaRPr lang="ru-RU" dirty="0" smtClean="0"/>
          </a:p>
          <a:p>
            <a:r>
              <a:rPr lang="en-US" dirty="0" smtClean="0"/>
              <a:t>Brian Goetz, The </a:t>
            </a:r>
            <a:r>
              <a:rPr lang="en-US" dirty="0"/>
              <a:t>Road to </a:t>
            </a:r>
            <a:r>
              <a:rPr lang="en-US" dirty="0" smtClean="0"/>
              <a:t>Lambda, </a:t>
            </a:r>
            <a:r>
              <a:rPr lang="en-US" dirty="0" smtClean="0">
                <a:hlinkClick r:id="rId3"/>
              </a:rPr>
              <a:t>https://oracleus.activeevents.com/connect/sessionDetail.ww?SESSION_ID=4862</a:t>
            </a:r>
            <a:endParaRPr lang="ru-RU" dirty="0" smtClean="0"/>
          </a:p>
          <a:p>
            <a:r>
              <a:rPr lang="en-US" dirty="0" smtClean="0">
                <a:hlinkClick r:id="rId4"/>
              </a:rPr>
              <a:t>http://www.jcp.org/en/jsr/summary?id=335</a:t>
            </a:r>
            <a:endParaRPr lang="en-US" dirty="0" smtClean="0"/>
          </a:p>
          <a:p>
            <a:r>
              <a:rPr lang="en-US" dirty="0">
                <a:hlinkClick r:id="rId5"/>
              </a:rPr>
              <a:t>http://cr.openjdk.java.net/~</a:t>
            </a:r>
            <a:r>
              <a:rPr lang="en-US" dirty="0" smtClean="0">
                <a:hlinkClick r:id="rId5"/>
              </a:rPr>
              <a:t>briangoetz/lambda/lambda-translation.html</a:t>
            </a:r>
            <a:endParaRPr lang="en-US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28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Lambda-calculus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Mathematical definition of mapping (function)</a:t>
            </a:r>
          </a:p>
          <a:p>
            <a:pPr lvl="1"/>
            <a:r>
              <a:rPr lang="en-US" dirty="0" smtClean="0"/>
              <a:t>square : REAL → REAL</a:t>
            </a:r>
            <a:endParaRPr lang="ru-RU" dirty="0" smtClean="0"/>
          </a:p>
          <a:p>
            <a:pPr lvl="1"/>
            <a:r>
              <a:rPr lang="en-US" dirty="0" smtClean="0"/>
              <a:t>"+": [REAL </a:t>
            </a:r>
            <a:r>
              <a:rPr lang="ru-RU" dirty="0" smtClean="0"/>
              <a:t>х </a:t>
            </a:r>
            <a:r>
              <a:rPr lang="en-US" dirty="0" smtClean="0"/>
              <a:t>REAL] → REAL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 smtClean="0"/>
              <a:t>Lambda calculus introduces definition of function</a:t>
            </a:r>
            <a:r>
              <a:rPr lang="ru-RU" dirty="0" smtClean="0"/>
              <a:t>:</a:t>
            </a:r>
          </a:p>
          <a:p>
            <a:pPr lvl="1"/>
            <a:r>
              <a:rPr lang="en-US" dirty="0" smtClean="0"/>
              <a:t>square </a:t>
            </a:r>
            <a:r>
              <a:rPr lang="es-ES" dirty="0" smtClean="0"/>
              <a:t>λ x: REAL | x * x</a:t>
            </a:r>
          </a:p>
          <a:p>
            <a:pPr lvl="2"/>
            <a:r>
              <a:rPr lang="es-ES" dirty="0"/>
              <a:t>λ </a:t>
            </a:r>
            <a:r>
              <a:rPr lang="es-ES" dirty="0" err="1" smtClean="0"/>
              <a:t>means</a:t>
            </a:r>
            <a:r>
              <a:rPr lang="es-ES" dirty="0" smtClean="0"/>
              <a:t> “a</a:t>
            </a:r>
            <a:r>
              <a:rPr lang="en-US" dirty="0" err="1" smtClean="0"/>
              <a:t>pply</a:t>
            </a:r>
            <a:r>
              <a:rPr lang="en-US" dirty="0" smtClean="0"/>
              <a:t>” function (square) to argument (x)</a:t>
            </a:r>
          </a:p>
          <a:p>
            <a:pPr lvl="2"/>
            <a:r>
              <a:rPr lang="en-US" dirty="0" smtClean="0"/>
              <a:t>This expression has function body</a:t>
            </a:r>
          </a:p>
          <a:p>
            <a:pPr lvl="2"/>
            <a:r>
              <a:rPr lang="en-US" dirty="0" smtClean="0"/>
              <a:t>This expression has return type</a:t>
            </a:r>
            <a:endParaRPr lang="ru-RU" dirty="0" smtClean="0"/>
          </a:p>
          <a:p>
            <a:pPr lvl="2"/>
            <a:r>
              <a:rPr lang="en-US" dirty="0" smtClean="0"/>
              <a:t>Other function may be arguments (x)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Anonymous form  x → x*x</a:t>
            </a:r>
            <a:endParaRPr lang="ru-RU" dirty="0" smtClean="0"/>
          </a:p>
        </p:txBody>
      </p:sp>
      <p:sp>
        <p:nvSpPr>
          <p:cNvPr id="5" name="Right Brace 4"/>
          <p:cNvSpPr/>
          <p:nvPr/>
        </p:nvSpPr>
        <p:spPr>
          <a:xfrm>
            <a:off x="7473043" y="3886200"/>
            <a:ext cx="228600" cy="1219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01643" y="4029670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Definition of function for computation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19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lambda-expression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Lambda-expression is anonymous method with arguments and body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 smtClean="0"/>
              <a:t>Example</a:t>
            </a:r>
            <a:endParaRPr lang="ru-RU" dirty="0" smtClean="0"/>
          </a:p>
          <a:p>
            <a:pPr marL="457200" lvl="1" indent="0">
              <a:buNone/>
            </a:pPr>
            <a:r>
              <a:rPr lang="ru-RU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Object o) -&gt;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o.toString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ru-RU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-&gt; </a:t>
            </a: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s.length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ru-RU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x, </a:t>
            </a: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y) -&gt;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x+y</a:t>
            </a:r>
            <a:endParaRPr lang="ru-RU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-&gt;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42</a:t>
            </a:r>
          </a:p>
          <a:p>
            <a:pPr marL="457200" lvl="1" indent="0">
              <a:buNone/>
            </a:pPr>
            <a:endParaRPr lang="ru-RU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(x, y, z) -&gt; {</a:t>
            </a:r>
          </a:p>
          <a:p>
            <a:pPr marL="457200" lvl="1" indent="0">
              <a:buNone/>
            </a:pPr>
            <a:r>
              <a:rPr lang="ru-RU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 (z)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 x;</a:t>
            </a:r>
          </a:p>
          <a:p>
            <a:pPr marL="457200" lvl="1" indent="0">
              <a:buNone/>
            </a:pPr>
            <a:r>
              <a:rPr lang="ru-RU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else return y;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90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invoke</a:t>
            </a:r>
            <a:r>
              <a:rPr lang="ru-RU" dirty="0" smtClean="0"/>
              <a:t> </a:t>
            </a:r>
            <a:r>
              <a:rPr lang="en-US" dirty="0" smtClean="0"/>
              <a:t>lambda-expression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Intuitively it is expected something like this</a:t>
            </a:r>
            <a:endParaRPr lang="ru-RU" sz="2400" dirty="0" smtClean="0"/>
          </a:p>
          <a:p>
            <a:endParaRPr lang="ru-RU" sz="2000" dirty="0"/>
          </a:p>
          <a:p>
            <a:pPr marL="457200" lvl="1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{ </a:t>
            </a:r>
            <a:r>
              <a:rPr lang="en-US" sz="20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x 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x + 1 }.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invoke(10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ru-RU" sz="2000" b="1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ru-RU" sz="20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ru-RU" sz="20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457200" lvl="1" indent="0">
              <a:buNone/>
            </a:pPr>
            <a:r>
              <a:rPr lang="en-US" sz="20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sum = { </a:t>
            </a:r>
            <a:r>
              <a:rPr lang="en-US" sz="20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x, </a:t>
            </a:r>
            <a:r>
              <a:rPr lang="en-US" sz="20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y 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x + y }.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invoke(3, 4)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 </a:t>
            </a:r>
            <a:endParaRPr lang="ru-RU" sz="2000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endParaRPr lang="ru-RU" sz="2000" dirty="0"/>
          </a:p>
          <a:p>
            <a:r>
              <a:rPr lang="en-US" sz="2400" b="1" dirty="0" smtClean="0"/>
              <a:t>Wrong, in Java 8 it is done in other way</a:t>
            </a:r>
            <a:endParaRPr lang="en-US" sz="2400" b="1" dirty="0"/>
          </a:p>
        </p:txBody>
      </p:sp>
      <p:pic>
        <p:nvPicPr>
          <p:cNvPr id="3074" name="Picture 2" descr="https://encrypted-tbn2.gstatic.com/images?q=tbn:ANd9GcSDF-LD6YYzhrWekdGDtGbVzMVaw5fA5KmFA1yiJ4yNxrxwD-EF9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865912"/>
            <a:ext cx="1981200" cy="1981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76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Until Java 8 anonymous classes were used</a:t>
            </a:r>
          </a:p>
          <a:p>
            <a:r>
              <a:rPr lang="en-US" dirty="0" smtClean="0"/>
              <a:t>Since Java 8 via functional interface (interface with one method)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28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8628</TotalTime>
  <Words>1712</Words>
  <Application>Microsoft Macintosh PowerPoint</Application>
  <PresentationFormat>On-screen Show (4:3)</PresentationFormat>
  <Paragraphs>392</Paragraphs>
  <Slides>53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Calibri</vt:lpstr>
      <vt:lpstr>Arial</vt:lpstr>
      <vt:lpstr>Consolas</vt:lpstr>
      <vt:lpstr>Office Theme</vt:lpstr>
      <vt:lpstr>Lambdas in Java</vt:lpstr>
      <vt:lpstr>Global scope</vt:lpstr>
      <vt:lpstr>Lambdas</vt:lpstr>
      <vt:lpstr>Part 1 Agenda</vt:lpstr>
      <vt:lpstr>Java 8</vt:lpstr>
      <vt:lpstr>Lambda-calculus</vt:lpstr>
      <vt:lpstr>What is lambda-expression</vt:lpstr>
      <vt:lpstr>How to invoke lambda-expression</vt:lpstr>
      <vt:lpstr>PowerPoint Presentation</vt:lpstr>
      <vt:lpstr>Anonymous class example</vt:lpstr>
      <vt:lpstr>Functional interface examples</vt:lpstr>
      <vt:lpstr>Code as data</vt:lpstr>
      <vt:lpstr>Invoking lambda expressions</vt:lpstr>
      <vt:lpstr>Impact of lambda</vt:lpstr>
      <vt:lpstr>External iteration</vt:lpstr>
      <vt:lpstr>Internal iteration</vt:lpstr>
      <vt:lpstr>Spoiler, Developing with lambdas</vt:lpstr>
      <vt:lpstr>Lab 0</vt:lpstr>
      <vt:lpstr>Lab 1</vt:lpstr>
      <vt:lpstr>Demo</vt:lpstr>
      <vt:lpstr>Interface Evolution</vt:lpstr>
      <vt:lpstr>Interface evolution</vt:lpstr>
      <vt:lpstr>Default methods</vt:lpstr>
      <vt:lpstr>Multiple inheritance?</vt:lpstr>
      <vt:lpstr>Resolution rules for multiple behavior inheritance</vt:lpstr>
      <vt:lpstr>Conflict resolution example</vt:lpstr>
      <vt:lpstr>Collections</vt:lpstr>
      <vt:lpstr>Collection, default-methods</vt:lpstr>
      <vt:lpstr>Bulk operations on Collections</vt:lpstr>
      <vt:lpstr>Developing with bulk operations</vt:lpstr>
      <vt:lpstr>Bulk operations on Collections (cont.)</vt:lpstr>
      <vt:lpstr>Bulk operations on Collections (cont.)</vt:lpstr>
      <vt:lpstr>Advantages of bulk operations</vt:lpstr>
      <vt:lpstr>Method Reference</vt:lpstr>
      <vt:lpstr>Functional Interface Casting</vt:lpstr>
      <vt:lpstr>Method Reference ::</vt:lpstr>
      <vt:lpstr>Method Reference ::</vt:lpstr>
      <vt:lpstr>Composing predicates and functions</vt:lpstr>
      <vt:lpstr>PowerPoint Presentation</vt:lpstr>
      <vt:lpstr>Predicate</vt:lpstr>
      <vt:lpstr>Example 1 – complex predicates</vt:lpstr>
      <vt:lpstr>Example 2 - sorting</vt:lpstr>
      <vt:lpstr>Defining behavior</vt:lpstr>
      <vt:lpstr>Defining behavior</vt:lpstr>
      <vt:lpstr>Recursive Functions</vt:lpstr>
      <vt:lpstr>Parallelism</vt:lpstr>
      <vt:lpstr>Parallelism</vt:lpstr>
      <vt:lpstr>Example</vt:lpstr>
      <vt:lpstr>Testable Code</vt:lpstr>
      <vt:lpstr>Conclusion</vt:lpstr>
      <vt:lpstr>Lambda advantages</vt:lpstr>
      <vt:lpstr>What had been solved to introduce lambda in Java</vt:lpstr>
      <vt:lpstr>Bibliography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 in Java</dc:title>
  <dc:creator>Olena Syrota</dc:creator>
  <cp:lastModifiedBy>Olena Syrota</cp:lastModifiedBy>
  <cp:revision>608</cp:revision>
  <dcterms:created xsi:type="dcterms:W3CDTF">2012-10-15T15:32:33Z</dcterms:created>
  <dcterms:modified xsi:type="dcterms:W3CDTF">2016-06-15T18:22:50Z</dcterms:modified>
</cp:coreProperties>
</file>