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68" r:id="rId5"/>
    <p:sldId id="258" r:id="rId6"/>
    <p:sldId id="261" r:id="rId7"/>
    <p:sldId id="279" r:id="rId8"/>
    <p:sldId id="295" r:id="rId9"/>
    <p:sldId id="263" r:id="rId10"/>
    <p:sldId id="272" r:id="rId11"/>
    <p:sldId id="267" r:id="rId12"/>
    <p:sldId id="273" r:id="rId13"/>
    <p:sldId id="274" r:id="rId14"/>
    <p:sldId id="299" r:id="rId15"/>
    <p:sldId id="296" r:id="rId16"/>
    <p:sldId id="270" r:id="rId17"/>
    <p:sldId id="271" r:id="rId18"/>
    <p:sldId id="275" r:id="rId19"/>
    <p:sldId id="276" r:id="rId20"/>
    <p:sldId id="305" r:id="rId21"/>
    <p:sldId id="306" r:id="rId22"/>
    <p:sldId id="277" r:id="rId23"/>
    <p:sldId id="281" r:id="rId24"/>
    <p:sldId id="308" r:id="rId25"/>
    <p:sldId id="282" r:id="rId26"/>
    <p:sldId id="283" r:id="rId27"/>
    <p:sldId id="284" r:id="rId28"/>
    <p:sldId id="285" r:id="rId29"/>
    <p:sldId id="286" r:id="rId30"/>
    <p:sldId id="300" r:id="rId31"/>
    <p:sldId id="303" r:id="rId32"/>
    <p:sldId id="301" r:id="rId33"/>
    <p:sldId id="302" r:id="rId34"/>
    <p:sldId id="287" r:id="rId35"/>
    <p:sldId id="288" r:id="rId36"/>
    <p:sldId id="307" r:id="rId37"/>
    <p:sldId id="304" r:id="rId38"/>
    <p:sldId id="309" r:id="rId39"/>
    <p:sldId id="289" r:id="rId40"/>
    <p:sldId id="290" r:id="rId41"/>
    <p:sldId id="292" r:id="rId42"/>
    <p:sldId id="259" r:id="rId43"/>
    <p:sldId id="26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07-Nov-13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3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07-Nov-13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9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07-Nov-13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07-Nov-13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2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07-Nov-13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07-Nov-13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0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07-Nov-13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2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07-Nov-13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1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07-Nov-13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5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07-Nov-13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8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07-Nov-13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1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2DEA7-CD4C-4505-8434-EC5A41B2A254}" type="datetimeFigureOut">
              <a:rPr lang="en-US" smtClean="0"/>
              <a:t>07-Nov-13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cr.openjdk.java.net/~briangoetz/lambda/lambda-translation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us.activeevents.com/connect/sessionDetail.ww?SESSION_ID=4862" TargetMode="External"/><Relationship Id="rId2" Type="http://schemas.openxmlformats.org/officeDocument/2006/relationships/hyperlink" Target="http://tronicek.blogspot.com/2007/12/closures-closure-is-form-of-anonymous_28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.openjdk.java.net/~briangoetz/lambda/lambda-translation.html" TargetMode="External"/><Relationship Id="rId4" Type="http://schemas.openxmlformats.org/officeDocument/2006/relationships/hyperlink" Target="http://www.jcp.org/en/jsr/summary?id=33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Lambda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Olena Syrota, </a:t>
            </a:r>
          </a:p>
          <a:p>
            <a:r>
              <a:rPr lang="en-US" dirty="0" smtClean="0"/>
              <a:t>EPAM Systems, </a:t>
            </a:r>
          </a:p>
          <a:p>
            <a:r>
              <a:rPr lang="en-US" dirty="0" smtClean="0"/>
              <a:t>Kyiv</a:t>
            </a:r>
          </a:p>
        </p:txBody>
      </p:sp>
    </p:spTree>
    <p:extLst>
      <p:ext uri="{BB962C8B-B14F-4D97-AF65-F5344CB8AC3E}">
        <p14:creationId xmlns:p14="http://schemas.microsoft.com/office/powerpoint/2010/main" val="279848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invoke</a:t>
            </a:r>
            <a:r>
              <a:rPr lang="ru-RU" dirty="0" smtClean="0"/>
              <a:t> </a:t>
            </a:r>
            <a:r>
              <a:rPr lang="en-US" dirty="0" smtClean="0"/>
              <a:t>lambda-expression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Intuitively it is expected something like this</a:t>
            </a:r>
            <a:endParaRPr lang="ru-RU" sz="2400" dirty="0" smtClean="0"/>
          </a:p>
          <a:p>
            <a:endParaRPr lang="ru-RU" sz="2000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x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x + 1 }.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invoke(10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sz="2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ru-RU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ru-RU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sum = {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y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x + y }.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invoke(3, 4)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ru-RU" sz="20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2000" dirty="0"/>
          </a:p>
          <a:p>
            <a:r>
              <a:rPr lang="en-US" sz="2400" b="1" dirty="0" smtClean="0"/>
              <a:t>Wrong, in Java 8 it is done in other way</a:t>
            </a:r>
            <a:endParaRPr lang="en-US" sz="2400" b="1" dirty="0"/>
          </a:p>
        </p:txBody>
      </p:sp>
      <p:pic>
        <p:nvPicPr>
          <p:cNvPr id="3074" name="Picture 2" descr="https://encrypted-tbn2.gstatic.com/images?q=tbn:ANd9GcSDF-LD6YYzhrWekdGDtGbVzMVaw5fA5KmFA1yiJ4yNxrxwD-EF9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865912"/>
            <a:ext cx="1981200" cy="198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invoke lambda-expression </a:t>
            </a:r>
            <a:br>
              <a:rPr lang="en-US" dirty="0" smtClean="0"/>
            </a:br>
            <a:r>
              <a:rPr lang="en-US" dirty="0" smtClean="0"/>
              <a:t>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Via functional interface</a:t>
            </a:r>
          </a:p>
          <a:p>
            <a:r>
              <a:rPr lang="en-US" dirty="0" smtClean="0"/>
              <a:t>Functional interface </a:t>
            </a:r>
            <a:r>
              <a:rPr lang="ru-RU" dirty="0" smtClean="0"/>
              <a:t>– </a:t>
            </a:r>
            <a:r>
              <a:rPr lang="en-US" dirty="0" smtClean="0"/>
              <a:t>interface with one method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Invoke lambda-expression means to instantiate functional interface</a:t>
            </a:r>
            <a:endParaRPr lang="ru-RU" dirty="0"/>
          </a:p>
          <a:p>
            <a:endParaRPr lang="ru-RU" dirty="0"/>
          </a:p>
          <a:p>
            <a:r>
              <a:rPr lang="en-US" dirty="0" smtClean="0"/>
              <a:t>Functional interface example</a:t>
            </a:r>
            <a:r>
              <a:rPr lang="ru-RU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Runnable { void run(); }</a:t>
            </a:r>
          </a:p>
          <a:p>
            <a:endParaRPr lang="ru-RU" dirty="0" smtClean="0"/>
          </a:p>
          <a:p>
            <a:r>
              <a:rPr lang="en-US" dirty="0" smtClean="0"/>
              <a:t>Example of lambda-expression invoking</a:t>
            </a:r>
            <a:endParaRPr lang="ru-RU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Runnable r =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 -&gt; {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("hello"); };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Thread t = new Thread (r);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t.start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interface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Functional interface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void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onEvent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(Event e);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dirty="0"/>
          </a:p>
          <a:p>
            <a:r>
              <a:rPr lang="en-US" sz="2000" dirty="0" smtClean="0"/>
              <a:t>Instantiate lambda-expression and pass to function: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listenr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 -&gt; 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e.getWhen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())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button.addActionListener</a:t>
            </a:r>
            <a:r>
              <a:rPr lang="ru-RU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listener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800" dirty="0"/>
          </a:p>
          <a:p>
            <a:pPr marL="0" indent="0">
              <a:buNone/>
            </a:pPr>
            <a:endParaRPr lang="ru-RU" sz="18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/>
              <a:t>Short syntax:</a:t>
            </a:r>
            <a:endParaRPr lang="ru-RU" sz="2000" dirty="0" smtClean="0"/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button.addActionListener</a:t>
            </a:r>
            <a:r>
              <a:rPr lang="ru-RU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 -&gt;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e.getWhen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())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interface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Functional interface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Sum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sum(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y);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2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/>
              <a:t>Instantiate lambda-expression: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sm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(x, y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)-&gt; 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x+y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ru-RU" sz="2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2400" dirty="0" smtClean="0"/>
          </a:p>
          <a:p>
            <a:r>
              <a:rPr lang="en-US" sz="2400" dirty="0" smtClean="0"/>
              <a:t>Invoke lambda</a:t>
            </a:r>
            <a:r>
              <a:rPr lang="ru-RU" sz="2400" dirty="0" smtClean="0"/>
              <a:t>-</a:t>
            </a:r>
            <a:r>
              <a:rPr lang="en-US" sz="2400" dirty="0" smtClean="0"/>
              <a:t>expression: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z = </a:t>
            </a:r>
            <a:r>
              <a:rPr lang="en-US" sz="2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sm.sum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(2, 3);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08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Code </a:t>
            </a:r>
            <a:r>
              <a:rPr lang="ru-RU" dirty="0"/>
              <a:t>(</a:t>
            </a:r>
            <a:r>
              <a:rPr lang="en-US" dirty="0"/>
              <a:t>behavior</a:t>
            </a:r>
            <a:r>
              <a:rPr lang="ru-RU" dirty="0"/>
              <a:t>) </a:t>
            </a:r>
            <a:r>
              <a:rPr lang="en-US" dirty="0"/>
              <a:t>may be passed as an argument</a:t>
            </a:r>
          </a:p>
          <a:p>
            <a:pPr lvl="1"/>
            <a:endParaRPr lang="ru-RU" sz="2400" dirty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List&lt;String&gt; list = new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("first");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("second");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("third");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(String s)-&gt;{</a:t>
            </a:r>
            <a:r>
              <a:rPr lang="en-US" sz="20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(s);}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2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Impact of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Passing behavior as parameter has great impact on code</a:t>
            </a:r>
          </a:p>
          <a:p>
            <a:endParaRPr lang="en-US" sz="2800" dirty="0" smtClean="0"/>
          </a:p>
          <a:p>
            <a:r>
              <a:rPr lang="en-US" sz="2800" dirty="0" smtClean="0"/>
              <a:t>Control is transferred from client to library</a:t>
            </a:r>
          </a:p>
          <a:p>
            <a:endParaRPr lang="en-US" sz="2800" dirty="0"/>
          </a:p>
          <a:p>
            <a:r>
              <a:rPr lang="en-US" sz="2800" dirty="0" smtClean="0"/>
              <a:t>See examples on next slides</a:t>
            </a:r>
            <a:endParaRPr lang="ru-RU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09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(Shape s: shapes)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 == RED)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s.setColor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(BLUE);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dirty="0" smtClean="0"/>
              <a:t>Client control iteration</a:t>
            </a:r>
          </a:p>
          <a:p>
            <a:r>
              <a:rPr lang="en-US" sz="2400" dirty="0" smtClean="0"/>
              <a:t>Sequential iteration</a:t>
            </a:r>
          </a:p>
          <a:p>
            <a:r>
              <a:rPr lang="en-US" sz="2400" dirty="0" smtClean="0"/>
              <a:t>In this code - what and how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6477000" y="1219200"/>
            <a:ext cx="2438400" cy="1295400"/>
          </a:xfrm>
          <a:prstGeom prst="cloudCallout">
            <a:avLst>
              <a:gd name="adj1" fmla="val -65049"/>
              <a:gd name="adj2" fmla="val -481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client controls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(s-&gt;{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if (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 == RED)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s.setColor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(BLUE);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r>
              <a:rPr lang="en-US" sz="2400" dirty="0"/>
              <a:t>Iteration controlled by library</a:t>
            </a:r>
            <a:endParaRPr lang="ru-RU" sz="2400" dirty="0"/>
          </a:p>
          <a:p>
            <a:r>
              <a:rPr lang="en-US" sz="2400" dirty="0" smtClean="0"/>
              <a:t>More what, less how</a:t>
            </a:r>
          </a:p>
          <a:p>
            <a:r>
              <a:rPr lang="en-US" sz="2400" dirty="0" smtClean="0"/>
              <a:t>Library can use</a:t>
            </a:r>
            <a:endParaRPr lang="ru-RU" sz="2400" dirty="0" smtClean="0"/>
          </a:p>
          <a:p>
            <a:pPr lvl="1"/>
            <a:r>
              <a:rPr lang="en-US" sz="2000" dirty="0" smtClean="0"/>
              <a:t>parallelism</a:t>
            </a:r>
            <a:endParaRPr lang="ru-RU" sz="2000" dirty="0" smtClean="0"/>
          </a:p>
          <a:p>
            <a:pPr lvl="1"/>
            <a:r>
              <a:rPr lang="en-US" sz="2000" dirty="0" smtClean="0"/>
              <a:t>custom order of iterating</a:t>
            </a:r>
            <a:endParaRPr lang="en-US" sz="2000" dirty="0"/>
          </a:p>
          <a:p>
            <a:pPr lvl="1"/>
            <a:r>
              <a:rPr lang="en-US" sz="2000" dirty="0" smtClean="0"/>
              <a:t>lazy calculation</a:t>
            </a:r>
            <a:endParaRPr lang="ru-RU" sz="2000" dirty="0" smtClean="0"/>
          </a:p>
          <a:p>
            <a:endParaRPr lang="en-US" sz="2400" dirty="0"/>
          </a:p>
        </p:txBody>
      </p:sp>
      <p:sp>
        <p:nvSpPr>
          <p:cNvPr id="4" name="Cloud Callout 3"/>
          <p:cNvSpPr/>
          <p:nvPr/>
        </p:nvSpPr>
        <p:spPr>
          <a:xfrm>
            <a:off x="6477000" y="1219200"/>
            <a:ext cx="2438400" cy="1295400"/>
          </a:xfrm>
          <a:prstGeom prst="cloudCallout">
            <a:avLst>
              <a:gd name="adj1" fmla="val -65049"/>
              <a:gd name="adj2" fmla="val -481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iteration is controlled by 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Interface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400" dirty="0" smtClean="0"/>
              <a:t> has new method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en-US" sz="2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Collection&lt;T&gt; {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(Block&lt;T&gt; action)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for (T t: this)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action.apply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cs typeface="Consolas" pitchFamily="49" charset="0"/>
              </a:rPr>
              <a:t>Block&lt;T&gt;, Predicate&lt;T&gt; </a:t>
            </a:r>
            <a:r>
              <a:rPr lang="en-US" sz="2400" dirty="0" smtClean="0">
                <a:cs typeface="Consolas" pitchFamily="49" charset="0"/>
              </a:rPr>
              <a:t>- functional interface from Java 8</a:t>
            </a:r>
            <a:endParaRPr lang="en-US" sz="2400" dirty="0">
              <a:cs typeface="Consolas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715000" y="3657600"/>
            <a:ext cx="3276600" cy="2057400"/>
          </a:xfrm>
          <a:prstGeom prst="borderCallout1">
            <a:avLst>
              <a:gd name="adj1" fmla="val 114"/>
              <a:gd name="adj2" fmla="val 24605"/>
              <a:gd name="adj3" fmla="val -17333"/>
              <a:gd name="adj4" fmla="val -673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Default method </a:t>
            </a:r>
            <a:r>
              <a:rPr lang="en-US" dirty="0" smtClean="0"/>
              <a:t>– new feature of language</a:t>
            </a:r>
            <a:r>
              <a:rPr lang="ru-RU" dirty="0" smtClean="0"/>
              <a:t>.</a:t>
            </a:r>
            <a:endParaRPr lang="en-US" dirty="0" smtClean="0"/>
          </a:p>
          <a:p>
            <a:pPr algn="ctr"/>
            <a:r>
              <a:rPr lang="en-US" dirty="0" smtClean="0"/>
              <a:t>Virtual method can have default implementation.</a:t>
            </a:r>
            <a:endParaRPr lang="ru-RU" dirty="0"/>
          </a:p>
          <a:p>
            <a:pPr algn="ctr"/>
            <a:r>
              <a:rPr lang="en-US" b="1" dirty="0" smtClean="0"/>
              <a:t>This allows to transfer control over iteration to library.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39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inheritance</a:t>
            </a:r>
            <a:r>
              <a:rPr lang="ru-RU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Dafault</a:t>
            </a:r>
            <a:r>
              <a:rPr lang="en-US" sz="2800" dirty="0" smtClean="0"/>
              <a:t>-methods allow to add behavior to interface (not state)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en-US" sz="2800" dirty="0" smtClean="0"/>
              <a:t>Is this multiple inheritance</a:t>
            </a:r>
            <a:r>
              <a:rPr lang="ru-RU" sz="2800" dirty="0" smtClean="0"/>
              <a:t>?</a:t>
            </a:r>
          </a:p>
          <a:p>
            <a:pPr lvl="1"/>
            <a:r>
              <a:rPr lang="en-US" sz="2400" dirty="0" smtClean="0"/>
              <a:t>Java has multiple type inheritance</a:t>
            </a:r>
            <a:endParaRPr lang="ru-RU" sz="2400" dirty="0" smtClean="0"/>
          </a:p>
          <a:p>
            <a:pPr lvl="1"/>
            <a:r>
              <a:rPr lang="en-US" sz="2400" dirty="0" smtClean="0"/>
              <a:t>Java will have multiple behavior inheritance</a:t>
            </a:r>
            <a:endParaRPr lang="ru-RU" sz="2400" dirty="0" smtClean="0"/>
          </a:p>
          <a:p>
            <a:pPr lvl="1"/>
            <a:r>
              <a:rPr lang="en-US" sz="2400" dirty="0" smtClean="0"/>
              <a:t>No multiple inheritance of state</a:t>
            </a:r>
            <a:r>
              <a:rPr lang="ru-RU" sz="2400" dirty="0" smtClean="0"/>
              <a:t>.</a:t>
            </a:r>
            <a:r>
              <a:rPr lang="en-US" sz="2400" dirty="0" smtClean="0"/>
              <a:t> Ever.</a:t>
            </a:r>
            <a:endParaRPr lang="ru-RU" sz="2400" dirty="0" smtClean="0"/>
          </a:p>
          <a:p>
            <a:pPr lvl="1"/>
            <a:endParaRPr lang="ru-RU" sz="2400" dirty="0"/>
          </a:p>
          <a:p>
            <a:pPr lvl="1"/>
            <a:r>
              <a:rPr lang="en-US" sz="2400" dirty="0" smtClean="0"/>
              <a:t>There are resolution rules </a:t>
            </a:r>
            <a:r>
              <a:rPr lang="en-US" sz="2400" dirty="0"/>
              <a:t>for multiple behavior inheritance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4166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Issue is planned for early 2014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Java 8 will contain the most significant changes and innovation in Java</a:t>
            </a:r>
          </a:p>
          <a:p>
            <a:pPr lvl="1"/>
            <a:r>
              <a:rPr lang="en-US" dirty="0" smtClean="0"/>
              <a:t>lambda (closures)</a:t>
            </a:r>
          </a:p>
          <a:p>
            <a:pPr lvl="1"/>
            <a:r>
              <a:rPr lang="en-US" dirty="0" smtClean="0"/>
              <a:t>Interface evolution </a:t>
            </a:r>
            <a:r>
              <a:rPr lang="ru-RU" dirty="0" smtClean="0"/>
              <a:t>(</a:t>
            </a:r>
            <a:r>
              <a:rPr lang="en-US" dirty="0" smtClean="0"/>
              <a:t>default methods)</a:t>
            </a:r>
          </a:p>
          <a:p>
            <a:pPr lvl="1"/>
            <a:r>
              <a:rPr lang="en-US" dirty="0" smtClean="0"/>
              <a:t>Evolution of Collections library (bulk operations)</a:t>
            </a:r>
          </a:p>
          <a:p>
            <a:pPr lvl="1"/>
            <a:r>
              <a:rPr lang="en-US" dirty="0" smtClean="0"/>
              <a:t>Simplified syntax of parallel computation with libraries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93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Resolution rules for multiple behavior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superclass methods to interface methods</a:t>
            </a:r>
          </a:p>
          <a:p>
            <a:r>
              <a:rPr lang="en-US" dirty="0" smtClean="0"/>
              <a:t>Prefer more specific interface to less</a:t>
            </a:r>
          </a:p>
          <a:p>
            <a:r>
              <a:rPr lang="en-US" dirty="0" smtClean="0"/>
              <a:t>If conflict, concrete class must provide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26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resolution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A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foo() default {return "A";}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B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 foo() default {return "B";}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C1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extends A, B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compile error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C2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extends A, B {  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ok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foo() default { return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A.super.foo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Collection, default-methods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With lambda Java Collection Framework became stale. It needed to change.</a:t>
            </a:r>
          </a:p>
          <a:p>
            <a:r>
              <a:rPr lang="en-US" sz="2400" dirty="0" smtClean="0"/>
              <a:t>Interface Collection has new methods</a:t>
            </a:r>
            <a:r>
              <a:rPr lang="ru-RU" sz="2400" dirty="0" smtClean="0"/>
              <a:t>:</a:t>
            </a:r>
          </a:p>
          <a:p>
            <a:pPr lvl="1"/>
            <a:r>
              <a:rPr lang="en-US" sz="2000" dirty="0" err="1" smtClean="0"/>
              <a:t>forEach</a:t>
            </a:r>
            <a:endParaRPr lang="en-US" sz="2000" dirty="0" smtClean="0"/>
          </a:p>
          <a:p>
            <a:pPr lvl="1"/>
            <a:r>
              <a:rPr lang="en-US" sz="2000" dirty="0" err="1" smtClean="0"/>
              <a:t>removeAll</a:t>
            </a:r>
            <a:endParaRPr lang="en-US" sz="2000" dirty="0" smtClean="0"/>
          </a:p>
          <a:p>
            <a:pPr lvl="1"/>
            <a:r>
              <a:rPr lang="en-US" sz="2000" dirty="0" err="1" smtClean="0"/>
              <a:t>retailAll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smtClean="0"/>
              <a:t>You can replace implementation in subclasses.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914400"/>
            <a:ext cx="5562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Collection&lt;T&gt; {</a:t>
            </a:r>
          </a:p>
          <a:p>
            <a:r>
              <a:rPr lang="ru-R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(Block&lt;T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action)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(T t: this)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action.apply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removeAll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(</a:t>
            </a:r>
            <a:endParaRPr lang="en-US" b="1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Predicate &lt;? Super T&gt; filter)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removed = false;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Iterator&lt;E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each =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this.iterator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while(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each.hasNext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 {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if(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filter.test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each.next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())) {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each.remove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removed = true;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removed;</a:t>
            </a:r>
            <a:endParaRPr lang="uk-UA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27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operations</a:t>
            </a:r>
            <a:r>
              <a:rPr lang="ru-RU" dirty="0" smtClean="0"/>
              <a:t> </a:t>
            </a:r>
            <a:r>
              <a:rPr lang="en-US" dirty="0" smtClean="0"/>
              <a:t>on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operations</a:t>
            </a:r>
            <a:r>
              <a:rPr lang="ru-RU" sz="2800" dirty="0" smtClean="0"/>
              <a:t>:</a:t>
            </a:r>
          </a:p>
          <a:p>
            <a:pPr lvl="1"/>
            <a:r>
              <a:rPr lang="en-US" sz="2400" dirty="0" smtClean="0"/>
              <a:t>filter</a:t>
            </a:r>
          </a:p>
          <a:p>
            <a:pPr lvl="1"/>
            <a:r>
              <a:rPr lang="en-US" sz="2400" dirty="0" smtClean="0"/>
              <a:t>map</a:t>
            </a:r>
          </a:p>
          <a:p>
            <a:pPr lvl="1"/>
            <a:r>
              <a:rPr lang="en-US" sz="2400" dirty="0" smtClean="0"/>
              <a:t>Into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r>
              <a:rPr lang="en-US" dirty="0" smtClean="0"/>
              <a:t>Stream abstraction</a:t>
            </a:r>
          </a:p>
          <a:p>
            <a:pPr lvl="1"/>
            <a:endParaRPr lang="ru-RU" sz="2400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50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Stream abstraction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Collection</a:t>
            </a:r>
          </a:p>
          <a:p>
            <a:pPr marL="457200" lvl="1" indent="0">
              <a:buNone/>
            </a:pPr>
            <a:r>
              <a:rPr lang="en-US" sz="21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list.stream</a:t>
            </a:r>
            <a:r>
              <a:rPr lang="en-US" sz="2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/>
              <a:t>From Array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={1,2,3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/>
              <a:t>From sequence of parameters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(1,2,3);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</a:t>
            </a:r>
            <a:r>
              <a:rPr lang="en-US" dirty="0" err="1" smtClean="0"/>
              <a:t>concat</a:t>
            </a:r>
            <a:r>
              <a:rPr lang="en-US" dirty="0" smtClean="0"/>
              <a:t> streams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29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Bulk operations</a:t>
            </a:r>
            <a:r>
              <a:rPr lang="ru-RU" dirty="0"/>
              <a:t> </a:t>
            </a:r>
            <a:r>
              <a:rPr lang="en-US" dirty="0"/>
              <a:t>on </a:t>
            </a:r>
            <a:r>
              <a:rPr lang="en-US" dirty="0" smtClean="0"/>
              <a:t>Collections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Example with Shapes </a:t>
            </a:r>
            <a:r>
              <a:rPr lang="en-US" sz="2800" dirty="0"/>
              <a:t>– </a:t>
            </a:r>
            <a:r>
              <a:rPr lang="en-US" sz="2800" dirty="0" smtClean="0"/>
              <a:t>let’s apply lambda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(s-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 == RED)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s.setColor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(BLUE);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(s-&gt;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()==RED)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(s-&gt;{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s.setColor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(BLUE);});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/>
          </a:p>
        </p:txBody>
      </p:sp>
      <p:sp>
        <p:nvSpPr>
          <p:cNvPr id="4" name="Down Arrow 3"/>
          <p:cNvSpPr/>
          <p:nvPr/>
        </p:nvSpPr>
        <p:spPr>
          <a:xfrm>
            <a:off x="1905000" y="3733800"/>
            <a:ext cx="304800" cy="5334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Bulk operations</a:t>
            </a:r>
            <a:r>
              <a:rPr lang="ru-RU" dirty="0"/>
              <a:t> </a:t>
            </a:r>
            <a:r>
              <a:rPr lang="en-US" dirty="0"/>
              <a:t>on </a:t>
            </a:r>
            <a:r>
              <a:rPr lang="en-US" dirty="0" smtClean="0"/>
              <a:t>Collections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Select red shapes to list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List&lt;Shapes&gt;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blueBlocks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shapes.stream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.filter(s-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()==RED)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.into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());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2400" dirty="0" smtClean="0"/>
          </a:p>
          <a:p>
            <a:r>
              <a:rPr lang="en-US" sz="2400" dirty="0" smtClean="0"/>
              <a:t>Let every shape to be in container</a:t>
            </a:r>
            <a:r>
              <a:rPr lang="ru-RU" sz="2400" dirty="0" smtClean="0"/>
              <a:t> (</a:t>
            </a:r>
            <a:r>
              <a:rPr lang="en-US" sz="2400" dirty="0" smtClean="0"/>
              <a:t>Box</a:t>
            </a:r>
            <a:r>
              <a:rPr lang="ru-RU" sz="2400" dirty="0" smtClean="0"/>
              <a:t>)</a:t>
            </a:r>
            <a:r>
              <a:rPr lang="en-US" sz="2400" dirty="0"/>
              <a:t>.</a:t>
            </a:r>
            <a:r>
              <a:rPr lang="ru-RU" sz="2400" dirty="0" smtClean="0"/>
              <a:t> </a:t>
            </a:r>
            <a:r>
              <a:rPr lang="en-US" sz="2400" dirty="0"/>
              <a:t>S</a:t>
            </a:r>
            <a:r>
              <a:rPr lang="en-US" sz="2400" dirty="0" smtClean="0"/>
              <a:t>elect those containers that contain red shapes</a:t>
            </a:r>
            <a:endParaRPr lang="ru-RU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Set&lt;Box&gt;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hasBlueBlock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shapes.stream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.filter(s-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()==RED)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.map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(s-&gt;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s.getContainer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.into(new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HashSet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&lt;Box&gt; ());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6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Bulk operations</a:t>
            </a:r>
            <a:r>
              <a:rPr lang="ru-RU" dirty="0"/>
              <a:t> </a:t>
            </a:r>
            <a:r>
              <a:rPr lang="en-US" dirty="0"/>
              <a:t>on Collections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Calculate sum of blue shape weight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sumOfWeight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shapes.stream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.filter(s-&gt;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()==BLUE)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.map(s-&gt;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getWeight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bulk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build complex operation from simple blocks of code</a:t>
            </a:r>
          </a:p>
          <a:p>
            <a:r>
              <a:rPr lang="en-US" dirty="0" smtClean="0"/>
              <a:t>Readable code</a:t>
            </a:r>
          </a:p>
          <a:p>
            <a:r>
              <a:rPr lang="en-US" dirty="0" smtClean="0"/>
              <a:t>More what, less how</a:t>
            </a:r>
            <a:endParaRPr lang="ru-RU" dirty="0" smtClean="0"/>
          </a:p>
          <a:p>
            <a:r>
              <a:rPr lang="en-US" dirty="0" smtClean="0"/>
              <a:t>Libraries can apply</a:t>
            </a:r>
            <a:endParaRPr lang="ru-RU" dirty="0" smtClean="0"/>
          </a:p>
          <a:p>
            <a:pPr lvl="1"/>
            <a:r>
              <a:rPr lang="en-US" dirty="0" smtClean="0"/>
              <a:t>parallelism</a:t>
            </a:r>
            <a:r>
              <a:rPr lang="ru-RU" dirty="0" smtClean="0"/>
              <a:t>, </a:t>
            </a:r>
          </a:p>
          <a:p>
            <a:pPr lvl="1"/>
            <a:r>
              <a:rPr lang="en-US" dirty="0" smtClean="0"/>
              <a:t>Custom order iteration</a:t>
            </a:r>
            <a:r>
              <a:rPr lang="ru-RU" dirty="0" smtClean="0"/>
              <a:t>, </a:t>
            </a:r>
          </a:p>
          <a:p>
            <a:pPr lvl="1"/>
            <a:r>
              <a:rPr lang="en-US" dirty="0" smtClean="0"/>
              <a:t>laziness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collection.stream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.filter(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f-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f.isBlue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.map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f-&gt;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g.getContainer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s-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(s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endParaRPr lang="en-US" sz="2000" dirty="0" smtClean="0"/>
          </a:p>
          <a:p>
            <a:pPr>
              <a:lnSpc>
                <a:spcPct val="120000"/>
              </a:lnSpc>
            </a:pPr>
            <a:endParaRPr lang="en-US" sz="2000" dirty="0" smtClean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Stream&lt;Foo&gt;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fooIter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collection.stream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Stream&lt;Foo&gt; filtered =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fooIter.filter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f-&gt;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f.isBlue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Stream&lt;Foo&gt; mapped =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filtered.map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f-&gt;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g.getContainer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mapped.forEach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s-&gt;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(s)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 smtClean="0"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dirty="0" smtClean="0"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cs typeface="Consolas" pitchFamily="49" charset="0"/>
              </a:rPr>
              <a:t>It is possible to pass behavior to these methods because of functional interfaces </a:t>
            </a:r>
            <a:r>
              <a:rPr lang="en-US" sz="2000" dirty="0" smtClean="0">
                <a:solidFill>
                  <a:srgbClr val="0070C0"/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nsolas" pitchFamily="49" charset="0"/>
              </a:rPr>
              <a:t>Predicate&lt;T</a:t>
            </a:r>
            <a:r>
              <a:rPr lang="en-US" sz="2000" dirty="0" smtClean="0">
                <a:solidFill>
                  <a:srgbClr val="0070C0"/>
                </a:solidFill>
                <a:cs typeface="Consolas" pitchFamily="49" charset="0"/>
              </a:rPr>
              <a:t>&gt;, Mapper &lt;T,U&gt;, </a:t>
            </a:r>
            <a:r>
              <a:rPr lang="en-US" sz="2000" dirty="0">
                <a:solidFill>
                  <a:srgbClr val="0070C0"/>
                </a:solidFill>
                <a:cs typeface="Consolas" pitchFamily="49" charset="0"/>
              </a:rPr>
              <a:t>Block&lt;T</a:t>
            </a:r>
            <a:r>
              <a:rPr lang="en-US" sz="2000" dirty="0" smtClean="0">
                <a:solidFill>
                  <a:srgbClr val="0070C0"/>
                </a:solidFill>
                <a:cs typeface="Consolas" pitchFamily="49" charset="0"/>
              </a:rPr>
              <a:t>&gt; </a:t>
            </a:r>
            <a:r>
              <a:rPr lang="en-US" sz="2000" dirty="0">
                <a:cs typeface="Consolas" pitchFamily="49" charset="0"/>
              </a:rPr>
              <a:t>defined in Java </a:t>
            </a:r>
            <a:r>
              <a:rPr lang="en-US" sz="2000" dirty="0" smtClean="0">
                <a:cs typeface="Consolas" pitchFamily="49" charset="0"/>
              </a:rPr>
              <a:t>8</a:t>
            </a:r>
            <a:endParaRPr lang="en-US" sz="2000" dirty="0"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514" y="24384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Lambda-style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571" y="3440668"/>
            <a:ext cx="115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Java-style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 flipV="1">
            <a:off x="2209800" y="2411966"/>
            <a:ext cx="1066800" cy="1398034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OpenJDK</a:t>
            </a:r>
            <a:r>
              <a:rPr lang="en-US" dirty="0" smtClean="0"/>
              <a:t>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interface Predicate&lt;T&gt;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 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ru-RU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Predicate&lt;T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and(Predicate&lt;? super T&gt; p)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 -&gt;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this.test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 &amp;&amp;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  <a:endParaRPr lang="en-US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Predicate&lt;T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negate()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return t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this.test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Predicate&lt;T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or(Predicate&lt;? super T&gt; p)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 -&gt;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this.test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 ||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Predicate&lt;T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(Predicate&lt;? super T&gt; p)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 -&gt;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this.test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 ^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858000" y="2743200"/>
            <a:ext cx="1905000" cy="990600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 outlined schematically</a:t>
            </a:r>
            <a:r>
              <a:rPr lang="ru-RU" dirty="0" smtClean="0"/>
              <a:t>, </a:t>
            </a:r>
            <a:r>
              <a:rPr lang="en-US" dirty="0" smtClean="0"/>
              <a:t>see JDK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interface Mapper&lt;T, U&gt; {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U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 t);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&lt;V&gt; Mapper&lt;T, V&gt; </a:t>
            </a:r>
            <a:endParaRPr lang="en-US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compose(Mapper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&lt;? super U, ? extends V&gt; after) default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Mappers.chain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(this, after);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interface Block&lt;T&gt;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ru-RU" sz="2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 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ru-RU" sz="2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Predicate&lt;String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pr1 =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 -&gt; f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==null;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Predicate&lt;String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pr2 =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 -&gt; 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f.isEmpty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n-NO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List&lt;String</a:t>
            </a:r>
            <a:r>
              <a:rPr lang="nn-NO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list = new ArrayList&lt;String&gt;();</a:t>
            </a:r>
          </a:p>
          <a:p>
            <a:pPr marL="0" indent="0">
              <a:buNone/>
            </a:pPr>
            <a:r>
              <a:rPr lang="nn-NO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nn-NO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... add elements to list</a:t>
            </a:r>
            <a:endParaRPr lang="nn-NO" sz="20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List&lt;String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listRes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list.filter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pr1.or(pr2)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.negate()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.into(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listRes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191000" y="5399315"/>
            <a:ext cx="2438400" cy="1150257"/>
          </a:xfrm>
          <a:prstGeom prst="wedgeRectCallout">
            <a:avLst>
              <a:gd name="adj1" fmla="val -50580"/>
              <a:gd name="adj2" fmla="val -1029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</a:t>
            </a:r>
            <a:r>
              <a:rPr lang="ru-RU" dirty="0" smtClean="0"/>
              <a:t>– </a:t>
            </a:r>
            <a:r>
              <a:rPr lang="en-US" dirty="0" smtClean="0"/>
              <a:t>filter non-empty strings with complex predicate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1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</a:t>
            </a:r>
          </a:p>
          <a:p>
            <a:r>
              <a:rPr lang="en-US" dirty="0" smtClean="0"/>
              <a:t>map</a:t>
            </a:r>
          </a:p>
          <a:p>
            <a:r>
              <a:rPr lang="en-US" dirty="0" err="1" smtClean="0"/>
              <a:t>forEach</a:t>
            </a:r>
            <a:endParaRPr lang="en-US" dirty="0" smtClean="0"/>
          </a:p>
          <a:p>
            <a:r>
              <a:rPr lang="en-US" dirty="0" smtClean="0"/>
              <a:t>into</a:t>
            </a:r>
          </a:p>
          <a:p>
            <a:r>
              <a:rPr lang="en-US" dirty="0" smtClean="0"/>
              <a:t>sorted</a:t>
            </a:r>
          </a:p>
          <a:p>
            <a:r>
              <a:rPr lang="en-US" dirty="0" smtClean="0"/>
              <a:t>aggregate (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max, sum …)</a:t>
            </a:r>
          </a:p>
          <a:p>
            <a:r>
              <a:rPr lang="en-US" dirty="0" err="1" smtClean="0"/>
              <a:t>groupBy</a:t>
            </a:r>
            <a:endParaRPr lang="en-US" dirty="0" smtClean="0"/>
          </a:p>
          <a:p>
            <a:r>
              <a:rPr lang="en-US" dirty="0" err="1" smtClean="0"/>
              <a:t>mapReduce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Select author, </a:t>
            </a:r>
            <a:r>
              <a:rPr lang="en-US" dirty="0" smtClean="0">
                <a:solidFill>
                  <a:srgbClr val="00B050"/>
                </a:solidFill>
              </a:rPr>
              <a:t>sum(pages) </a:t>
            </a:r>
            <a:r>
              <a:rPr lang="en-US" dirty="0" smtClean="0"/>
              <a:t>from documents </a:t>
            </a:r>
            <a:r>
              <a:rPr lang="en-US" dirty="0" smtClean="0">
                <a:solidFill>
                  <a:srgbClr val="FF0000"/>
                </a:solidFill>
              </a:rPr>
              <a:t>group by author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Map&lt;String</a:t>
            </a: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, Integer&gt; map = new </a:t>
            </a:r>
            <a:r>
              <a:rPr lang="en-US" sz="2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HashMap</a:t>
            </a: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(Document d: document)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 author = </a:t>
            </a:r>
            <a:r>
              <a:rPr lang="en-US" sz="2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d.getAuthor</a:t>
            </a:r>
            <a:r>
              <a:rPr lang="en-US" sz="2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Integer sum </a:t>
            </a: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map.get</a:t>
            </a: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(author);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 (sum==</a:t>
            </a: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sum=0</a:t>
            </a:r>
            <a:r>
              <a:rPr lang="en-US" sz="2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map.put</a:t>
            </a: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(author, </a:t>
            </a:r>
            <a:r>
              <a:rPr lang="en-US" sz="23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sum+d.getPageCount</a:t>
            </a:r>
            <a:r>
              <a:rPr lang="en-US" sz="2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 &lt;String, Integer&gt; map =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documents.stream</a:t>
            </a: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().collect(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Collectors.groupingBy</a:t>
            </a: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d-&gt;</a:t>
            </a:r>
            <a:r>
              <a:rPr lang="en-US" sz="2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d.getAuthor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sz="2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Collectors.summingInt</a:t>
            </a: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(d-&gt;</a:t>
            </a:r>
            <a:r>
              <a:rPr lang="en-US" sz="23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getPageCount</a:t>
            </a:r>
            <a:r>
              <a:rPr lang="en-US" sz="2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));</a:t>
            </a:r>
          </a:p>
        </p:txBody>
      </p:sp>
      <p:sp>
        <p:nvSpPr>
          <p:cNvPr id="4" name="Down Arrow 3"/>
          <p:cNvSpPr/>
          <p:nvPr/>
        </p:nvSpPr>
        <p:spPr>
          <a:xfrm>
            <a:off x="4267200" y="4114800"/>
            <a:ext cx="152400" cy="4572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Worker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void work();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HardWorker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workHard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Worker w = ()-&gt;{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(“work”);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HardWorker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hw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=()-&gt;{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(“work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endParaRPr lang="en-US" sz="2000" dirty="0" smtClean="0"/>
          </a:p>
          <a:p>
            <a:r>
              <a:rPr lang="en-US" sz="2000" dirty="0" smtClean="0"/>
              <a:t>Can we cast Work &lt;-&gt; </a:t>
            </a:r>
            <a:r>
              <a:rPr lang="en-US" sz="2000" dirty="0" err="1" smtClean="0"/>
              <a:t>HardWorker</a:t>
            </a:r>
            <a:r>
              <a:rPr lang="en-US" sz="2000" dirty="0" smtClean="0"/>
              <a:t>?</a:t>
            </a:r>
          </a:p>
          <a:p>
            <a:r>
              <a:rPr lang="en-US" sz="2000" b="1" dirty="0" smtClean="0"/>
              <a:t>NO</a:t>
            </a:r>
            <a:r>
              <a:rPr lang="en-US" sz="2000" dirty="0" smtClean="0"/>
              <a:t>, but…</a:t>
            </a:r>
          </a:p>
        </p:txBody>
      </p:sp>
    </p:spTree>
    <p:extLst>
      <p:ext uri="{BB962C8B-B14F-4D97-AF65-F5344CB8AC3E}">
        <p14:creationId xmlns:p14="http://schemas.microsoft.com/office/powerpoint/2010/main" val="15174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 ::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Method reference :: introduced both for static and instance methods</a:t>
            </a:r>
          </a:p>
          <a:p>
            <a:endParaRPr lang="en-US" sz="2800" dirty="0" smtClean="0"/>
          </a:p>
          <a:p>
            <a:r>
              <a:rPr lang="en-US" sz="2800" dirty="0"/>
              <a:t>Facility to convert from one interface to </a:t>
            </a:r>
            <a:r>
              <a:rPr lang="en-US" sz="2800" dirty="0" smtClean="0"/>
              <a:t>another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Worker w = ()-&gt;{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(“work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”)};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HardWorker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hw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=w::work;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77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 ::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Task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 = () -&gt;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("hi");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Runnable r = t::invoke;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Equivalent forms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Runnable r1 =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Runnable r2 = () -&gt; {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 }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Cloud Callout 3"/>
          <p:cNvSpPr/>
          <p:nvPr/>
        </p:nvSpPr>
        <p:spPr>
          <a:xfrm>
            <a:off x="6400800" y="2057400"/>
            <a:ext cx="2438400" cy="1295400"/>
          </a:xfrm>
          <a:prstGeom prst="cloudCallout">
            <a:avLst>
              <a:gd name="adj1" fmla="val -65049"/>
              <a:gd name="adj2" fmla="val -481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and Runnable are absolutely not connected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Libraries can hide syntactic and semantic complexity of parallelism</a:t>
            </a:r>
            <a:endParaRPr lang="ru-RU" dirty="0" smtClean="0"/>
          </a:p>
          <a:p>
            <a:r>
              <a:rPr lang="en-US" dirty="0" smtClean="0"/>
              <a:t>Code for sequential and parallel execution should be more similar in syntax</a:t>
            </a:r>
            <a:endParaRPr lang="ru-RU" dirty="0" smtClean="0"/>
          </a:p>
          <a:p>
            <a:pPr lvl="1"/>
            <a:r>
              <a:rPr lang="en-US" dirty="0" smtClean="0"/>
              <a:t>At this moment syntaxes are completely different</a:t>
            </a:r>
            <a:endParaRPr lang="ru-RU" dirty="0" smtClean="0"/>
          </a:p>
          <a:p>
            <a:pPr lvl="1"/>
            <a:r>
              <a:rPr lang="en-US" dirty="0" smtClean="0"/>
              <a:t>Code for sequential execution looks very simple</a:t>
            </a:r>
            <a:endParaRPr lang="ru-RU" dirty="0" smtClean="0"/>
          </a:p>
          <a:p>
            <a:pPr lvl="1"/>
            <a:r>
              <a:rPr lang="en-US" dirty="0" smtClean="0"/>
              <a:t>Code for parallel execution looks </a:t>
            </a:r>
            <a:r>
              <a:rPr lang="en-US" dirty="0" err="1" smtClean="0"/>
              <a:t>supercompex</a:t>
            </a:r>
            <a:r>
              <a:rPr lang="en-US" dirty="0" smtClean="0"/>
              <a:t> – the complexity of code hides semantic of what we want to calculate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1995</a:t>
            </a:r>
            <a:r>
              <a:rPr lang="en-US" dirty="0" smtClean="0"/>
              <a:t> (when Java was born)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No support of lambda in most popular languages</a:t>
            </a:r>
          </a:p>
          <a:p>
            <a:r>
              <a:rPr lang="en-US" dirty="0" smtClean="0"/>
              <a:t>Today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С++ </a:t>
            </a:r>
            <a:r>
              <a:rPr lang="en-US" dirty="0" smtClean="0"/>
              <a:t>has lambda</a:t>
            </a:r>
          </a:p>
          <a:p>
            <a:pPr lvl="1"/>
            <a:r>
              <a:rPr lang="en-US" dirty="0" smtClean="0"/>
              <a:t>C# </a:t>
            </a:r>
            <a:r>
              <a:rPr lang="en-US" dirty="0"/>
              <a:t>has </a:t>
            </a:r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Any new language has lambda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261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sumOfWeight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shapes.stream</a:t>
            </a:r>
            <a:r>
              <a:rPr lang="en-US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parallel()</a:t>
            </a:r>
            <a:endParaRPr lang="en-US" sz="2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.filter(s-&gt;</a:t>
            </a:r>
            <a:r>
              <a:rPr lang="en-US" sz="2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()==BLUE)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.map(s-&gt;</a:t>
            </a:r>
            <a:r>
              <a:rPr lang="en-US" sz="2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getWeight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.sum();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301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helps to develop more expressive API</a:t>
            </a:r>
          </a:p>
          <a:p>
            <a:r>
              <a:rPr lang="en-US" dirty="0" smtClean="0"/>
              <a:t>Delegate to library to control “infrastructure” flow</a:t>
            </a:r>
            <a:endParaRPr lang="ru-RU" dirty="0" smtClean="0"/>
          </a:p>
          <a:p>
            <a:pPr lvl="1"/>
            <a:r>
              <a:rPr lang="en-US" dirty="0" smtClean="0"/>
              <a:t>Analogy </a:t>
            </a:r>
            <a:r>
              <a:rPr lang="ru-RU" dirty="0" smtClean="0"/>
              <a:t>– </a:t>
            </a:r>
            <a:r>
              <a:rPr lang="en-US" dirty="0" smtClean="0"/>
              <a:t>like inversion of control between client code and library</a:t>
            </a:r>
            <a:endParaRPr lang="ru-RU" dirty="0" smtClean="0"/>
          </a:p>
          <a:p>
            <a:r>
              <a:rPr lang="en-US" dirty="0" smtClean="0"/>
              <a:t>More possibilities for optimization</a:t>
            </a:r>
          </a:p>
          <a:p>
            <a:r>
              <a:rPr lang="en-US" dirty="0" smtClean="0"/>
              <a:t>More readable code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had been solved to introduce lambda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type of lambda-expressions in</a:t>
            </a:r>
            <a:r>
              <a:rPr lang="ru-RU" dirty="0" smtClean="0"/>
              <a:t> </a:t>
            </a:r>
            <a:r>
              <a:rPr lang="en-US" dirty="0" smtClean="0"/>
              <a:t>Java</a:t>
            </a:r>
            <a:r>
              <a:rPr lang="ru-RU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No functional type in Java</a:t>
            </a:r>
            <a:endParaRPr lang="ru-RU" dirty="0" smtClean="0"/>
          </a:p>
          <a:p>
            <a:r>
              <a:rPr lang="en-US" dirty="0" smtClean="0"/>
              <a:t>How to represent lambda in </a:t>
            </a:r>
            <a:r>
              <a:rPr lang="en-US" dirty="0" err="1" smtClean="0"/>
              <a:t>bytecode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smtClean="0"/>
              <a:t>No functional type presentation in method signature in JVM</a:t>
            </a:r>
            <a:endParaRPr lang="ru-RU" dirty="0" smtClean="0"/>
          </a:p>
          <a:p>
            <a:r>
              <a:rPr lang="en-US" dirty="0" smtClean="0"/>
              <a:t>JVM translation</a:t>
            </a:r>
          </a:p>
          <a:p>
            <a:pPr lvl="1"/>
            <a:r>
              <a:rPr lang="en-US" dirty="0">
                <a:hlinkClick r:id="rId2"/>
              </a:rPr>
              <a:t>http://cr.openjdk.java.net/~briangoetz/lambda/lambda-translation.html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http://tronicek.blogspot.com/2007/12/closures-closure-is-form-of-anonymous_28.html</a:t>
            </a:r>
            <a:endParaRPr lang="ru-RU" dirty="0" smtClean="0"/>
          </a:p>
          <a:p>
            <a:r>
              <a:rPr lang="en-US" dirty="0" smtClean="0"/>
              <a:t>Brian Goetz, The </a:t>
            </a:r>
            <a:r>
              <a:rPr lang="en-US" dirty="0"/>
              <a:t>Road to </a:t>
            </a:r>
            <a:r>
              <a:rPr lang="en-US" dirty="0" smtClean="0"/>
              <a:t>Lambda, </a:t>
            </a:r>
            <a:r>
              <a:rPr lang="en-US" dirty="0" smtClean="0">
                <a:hlinkClick r:id="rId3"/>
              </a:rPr>
              <a:t>https://oracleus.activeevents.com/connect/sessionDetail.ww?SESSION_ID=4862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http://www.jcp.org/en/jsr/summary?id=335</a:t>
            </a:r>
            <a:endParaRPr lang="en-US" dirty="0" smtClean="0"/>
          </a:p>
          <a:p>
            <a:r>
              <a:rPr lang="en-US" dirty="0">
                <a:hlinkClick r:id="rId5"/>
              </a:rPr>
              <a:t>http://cr.openjdk.java.net/~</a:t>
            </a:r>
            <a:r>
              <a:rPr lang="en-US" dirty="0" smtClean="0">
                <a:hlinkClick r:id="rId5"/>
              </a:rPr>
              <a:t>briangoetz/lambda/lambda-translation.html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Lambda-calculus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Mathematical definition of mapping (function)</a:t>
            </a:r>
          </a:p>
          <a:p>
            <a:pPr lvl="1"/>
            <a:r>
              <a:rPr lang="en-US" dirty="0" smtClean="0"/>
              <a:t>square : REAL → REAL</a:t>
            </a:r>
            <a:endParaRPr lang="ru-RU" dirty="0" smtClean="0"/>
          </a:p>
          <a:p>
            <a:pPr lvl="1"/>
            <a:r>
              <a:rPr lang="en-US" dirty="0" smtClean="0"/>
              <a:t>"+": [REAL </a:t>
            </a:r>
            <a:r>
              <a:rPr lang="ru-RU" dirty="0" smtClean="0"/>
              <a:t>х </a:t>
            </a:r>
            <a:r>
              <a:rPr lang="en-US" dirty="0" smtClean="0"/>
              <a:t>REAL] → REAL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Lambda calculus introduces definition of function</a:t>
            </a:r>
            <a:r>
              <a:rPr lang="ru-RU" dirty="0" smtClean="0"/>
              <a:t>:</a:t>
            </a:r>
          </a:p>
          <a:p>
            <a:pPr lvl="1"/>
            <a:r>
              <a:rPr lang="en-US" dirty="0" smtClean="0"/>
              <a:t>square </a:t>
            </a:r>
            <a:r>
              <a:rPr lang="es-ES" dirty="0" smtClean="0"/>
              <a:t>λ x: REAL | x * x</a:t>
            </a:r>
          </a:p>
          <a:p>
            <a:pPr lvl="2"/>
            <a:r>
              <a:rPr lang="es-ES" dirty="0"/>
              <a:t>λ </a:t>
            </a:r>
            <a:r>
              <a:rPr lang="es-ES" dirty="0" err="1" smtClean="0"/>
              <a:t>means</a:t>
            </a:r>
            <a:r>
              <a:rPr lang="es-ES" dirty="0" smtClean="0"/>
              <a:t> “a</a:t>
            </a:r>
            <a:r>
              <a:rPr lang="en-US" dirty="0" err="1" smtClean="0"/>
              <a:t>pply</a:t>
            </a:r>
            <a:r>
              <a:rPr lang="en-US" dirty="0" smtClean="0"/>
              <a:t>” function (square) to argument (x)</a:t>
            </a:r>
          </a:p>
          <a:p>
            <a:pPr lvl="2"/>
            <a:r>
              <a:rPr lang="en-US" dirty="0" smtClean="0"/>
              <a:t>This expression has function body</a:t>
            </a:r>
          </a:p>
          <a:p>
            <a:pPr lvl="2"/>
            <a:r>
              <a:rPr lang="en-US" dirty="0" smtClean="0"/>
              <a:t>This expression has return type</a:t>
            </a:r>
            <a:endParaRPr lang="ru-RU" dirty="0" smtClean="0"/>
          </a:p>
          <a:p>
            <a:pPr lvl="2"/>
            <a:r>
              <a:rPr lang="en-US" dirty="0" smtClean="0"/>
              <a:t>Other function may be arguments (x)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Anonymous form  x → x*x</a:t>
            </a:r>
            <a:endParaRPr lang="ru-RU" dirty="0" smtClean="0"/>
          </a:p>
        </p:txBody>
      </p:sp>
      <p:sp>
        <p:nvSpPr>
          <p:cNvPr id="5" name="Right Brace 4"/>
          <p:cNvSpPr/>
          <p:nvPr/>
        </p:nvSpPr>
        <p:spPr>
          <a:xfrm>
            <a:off x="7473043" y="3886200"/>
            <a:ext cx="2286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1643" y="402967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 of function for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Java 8 anonymous classes were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8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Anonymous 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void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actionPerformed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a);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8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Controller {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ru-RU" sz="18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…</a:t>
            </a:r>
            <a:endParaRPr lang="ru-RU" sz="18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button.addActionListener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ru-RU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 {</a:t>
            </a:r>
            <a:b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public void 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actionPerfored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e) {</a:t>
            </a:r>
            <a:b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// do something.</a:t>
            </a:r>
            <a:b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}</a:t>
            </a:r>
            <a:b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}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9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Anonymous 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Runnable { void run(); }</a:t>
            </a:r>
          </a:p>
          <a:p>
            <a:endParaRPr lang="ru-RU" sz="2800" dirty="0"/>
          </a:p>
          <a:p>
            <a:pPr marL="457200" lvl="1" indent="0">
              <a:buNone/>
            </a:pPr>
            <a:endParaRPr lang="ru-RU" sz="2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Thread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 = new Thread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 Runnable() {</a:t>
            </a:r>
          </a:p>
          <a:p>
            <a:pPr marL="457200" lvl="1" indent="0">
              <a:buNone/>
            </a:pPr>
            <a:r>
              <a:rPr lang="ru-R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void run ()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("hello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457200" lvl="1" indent="0">
              <a:buNone/>
            </a:pPr>
            <a:r>
              <a:rPr lang="en-US" sz="2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sz="2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t.start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80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lambda-expression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Lambda-expression is anonymous method with arguments and body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Example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o) -&gt;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o.toString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ru-RU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s.length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ru-RU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y) -&gt;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x+y</a:t>
            </a:r>
            <a:endParaRPr lang="ru-RU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42</a:t>
            </a:r>
          </a:p>
          <a:p>
            <a:pPr marL="457200" lvl="1" indent="0">
              <a:buNone/>
            </a:pPr>
            <a:endParaRPr lang="ru-RU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(x, y, z) -&gt; {</a:t>
            </a:r>
          </a:p>
          <a:p>
            <a:pPr marL="457200" lvl="1" indent="0">
              <a:buNone/>
            </a:pPr>
            <a:r>
              <a:rPr lang="ru-R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 (z)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 x;</a:t>
            </a:r>
          </a:p>
          <a:p>
            <a:pPr marL="457200" lvl="1" indent="0">
              <a:buNone/>
            </a:pPr>
            <a:r>
              <a:rPr lang="ru-R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 return y;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1889</Words>
  <Application>Microsoft Office PowerPoint</Application>
  <PresentationFormat>On-screen Show (4:3)</PresentationFormat>
  <Paragraphs>441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Consolas</vt:lpstr>
      <vt:lpstr>Office Theme</vt:lpstr>
      <vt:lpstr>Lambda in Java</vt:lpstr>
      <vt:lpstr>Java 8</vt:lpstr>
      <vt:lpstr>How to try it</vt:lpstr>
      <vt:lpstr>Times change</vt:lpstr>
      <vt:lpstr>Lambda-calculus</vt:lpstr>
      <vt:lpstr>PowerPoint Presentation</vt:lpstr>
      <vt:lpstr>Anonymous class example</vt:lpstr>
      <vt:lpstr>Anonymous class example</vt:lpstr>
      <vt:lpstr>What is lambda-expression</vt:lpstr>
      <vt:lpstr>How to invoke lambda-expression</vt:lpstr>
      <vt:lpstr>How to invoke lambda-expression  in Java</vt:lpstr>
      <vt:lpstr>Functional interface examples</vt:lpstr>
      <vt:lpstr>Functional interface examples</vt:lpstr>
      <vt:lpstr>Code as data</vt:lpstr>
      <vt:lpstr>Impact of lambda</vt:lpstr>
      <vt:lpstr>External iteration</vt:lpstr>
      <vt:lpstr>Internal iteration</vt:lpstr>
      <vt:lpstr>Interface evolution</vt:lpstr>
      <vt:lpstr>Multiple inheritance?</vt:lpstr>
      <vt:lpstr>Resolution rules for multiple behavior inheritance</vt:lpstr>
      <vt:lpstr>Conflict resolution example</vt:lpstr>
      <vt:lpstr>Collection, default-methods</vt:lpstr>
      <vt:lpstr>Bulk operations on Collections</vt:lpstr>
      <vt:lpstr>Stream Abstraction</vt:lpstr>
      <vt:lpstr>Bulk operations on Collections (cont.)</vt:lpstr>
      <vt:lpstr>Bulk operations on Collections (cont.)</vt:lpstr>
      <vt:lpstr>Bulk operations on Collections (cont.)</vt:lpstr>
      <vt:lpstr>Advantages of bulk operations</vt:lpstr>
      <vt:lpstr>Stream</vt:lpstr>
      <vt:lpstr>Predicate</vt:lpstr>
      <vt:lpstr>Mapper</vt:lpstr>
      <vt:lpstr>Block</vt:lpstr>
      <vt:lpstr>Example of Predicate</vt:lpstr>
      <vt:lpstr>Stream(cont.)</vt:lpstr>
      <vt:lpstr>Example</vt:lpstr>
      <vt:lpstr>Functional Interface Casting</vt:lpstr>
      <vt:lpstr>Method Reference ::</vt:lpstr>
      <vt:lpstr>Method Reference ::</vt:lpstr>
      <vt:lpstr>Parallelism</vt:lpstr>
      <vt:lpstr>Example</vt:lpstr>
      <vt:lpstr>Lambda advantages</vt:lpstr>
      <vt:lpstr>What had been solved to introduce lambda in Java</vt:lpstr>
      <vt:lpstr>Bibliography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in Java</dc:title>
  <dc:creator>Olena Syrota</dc:creator>
  <cp:lastModifiedBy>Olena Syrota</cp:lastModifiedBy>
  <cp:revision>519</cp:revision>
  <dcterms:created xsi:type="dcterms:W3CDTF">2012-10-15T15:32:33Z</dcterms:created>
  <dcterms:modified xsi:type="dcterms:W3CDTF">2013-11-07T09:45:45Z</dcterms:modified>
</cp:coreProperties>
</file>