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72" r:id="rId5"/>
    <p:sldId id="266" r:id="rId6"/>
    <p:sldId id="267" r:id="rId7"/>
    <p:sldId id="261" r:id="rId8"/>
    <p:sldId id="268" r:id="rId9"/>
    <p:sldId id="269" r:id="rId10"/>
    <p:sldId id="270" r:id="rId11"/>
    <p:sldId id="271" r:id="rId12"/>
    <p:sldId id="278" r:id="rId13"/>
    <p:sldId id="279" r:id="rId14"/>
    <p:sldId id="281" r:id="rId15"/>
    <p:sldId id="280" r:id="rId16"/>
    <p:sldId id="282" r:id="rId17"/>
    <p:sldId id="283" r:id="rId18"/>
    <p:sldId id="290" r:id="rId19"/>
    <p:sldId id="291" r:id="rId20"/>
    <p:sldId id="294" r:id="rId21"/>
    <p:sldId id="293" r:id="rId22"/>
    <p:sldId id="295" r:id="rId23"/>
    <p:sldId id="296" r:id="rId24"/>
    <p:sldId id="297" r:id="rId25"/>
    <p:sldId id="298" r:id="rId26"/>
    <p:sldId id="302" r:id="rId27"/>
    <p:sldId id="303" r:id="rId28"/>
    <p:sldId id="304" r:id="rId29"/>
    <p:sldId id="286" r:id="rId30"/>
    <p:sldId id="287" r:id="rId31"/>
    <p:sldId id="288" r:id="rId32"/>
    <p:sldId id="289" r:id="rId33"/>
    <p:sldId id="273" r:id="rId34"/>
    <p:sldId id="306" r:id="rId35"/>
    <p:sldId id="307" r:id="rId36"/>
    <p:sldId id="305" r:id="rId37"/>
    <p:sldId id="275" r:id="rId38"/>
    <p:sldId id="274" r:id="rId39"/>
    <p:sldId id="276" r:id="rId40"/>
    <p:sldId id="27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6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3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1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2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78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2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0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55133" y="770467"/>
            <a:ext cx="10871200" cy="2413000"/>
          </a:xfrm>
        </p:spPr>
        <p:txBody>
          <a:bodyPr>
            <a:normAutofit fontScale="90000"/>
          </a:bodyPr>
          <a:lstStyle/>
          <a:p>
            <a:r>
              <a:rPr lang="ru-RU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ТРПЗ – 2</a:t>
            </a:r>
            <a: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- </a:t>
            </a:r>
            <a:r>
              <a:rPr lang="uk-UA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0778" y="3547533"/>
            <a:ext cx="10041775" cy="2355726"/>
          </a:xfrm>
        </p:spPr>
        <p:txBody>
          <a:bodyPr>
            <a:normAutofit/>
          </a:bodyPr>
          <a:lstStyle/>
          <a:p>
            <a:pPr marL="1439863" indent="-1439863"/>
            <a:r>
              <a:rPr lang="uk-UA" alt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Введення в теорію баз даних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50" y="1536169"/>
            <a:ext cx="9703500" cy="43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усі об'єкти і зв'язку мають певні властивості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 об'єктів виражаються полями таблиці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 зв'язків виражаються в їх характеристиках при формуванні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Зв'язки у БД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76" y="2769284"/>
            <a:ext cx="4473046" cy="11677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76" y="4297362"/>
            <a:ext cx="4815680" cy="1181326"/>
          </a:xfrm>
          <a:prstGeom prst="rect">
            <a:avLst/>
          </a:prstGeom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Взаємозв'язок між об'єктами висловлює відображення або зв'язок між двома множинами даних. Розрізняють три типи взаємозв'язків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Один-до-одного» допускає в даний момент часу зв'язок тільки між двома об'єктами, наприклад, масив автомобілів і масив причепів, коли в даний момент до кожного автомобілю причеплений конкретний причіп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Один-до-багатьох» допускає зв'язок з одним об'єктом кількох інших об'єктів, наприклад, масив типів кузовів і масив автомобілів, коли певний тип кузова можуть мати кілька автомобілів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Багато-до-багатьох» допускає зв'язок декількох об'єктів з необмеженою кількістю інших об'єктів, наприклад, масив автомобілів і автозаправних станцій, коли різні автомобілі можуть заправлятися паливом на різних станціях.</a:t>
            </a:r>
          </a:p>
        </p:txBody>
      </p:sp>
    </p:spTree>
    <p:extLst>
      <p:ext uri="{BB962C8B-B14F-4D97-AF65-F5344CB8AC3E}">
        <p14:creationId xmlns:p14="http://schemas.microsoft.com/office/powerpoint/2010/main" val="5992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власне, як і в більшості інших СУБД для персональних комп'ютерів, цей тип зв'язку не підтримує безпосередньо, і для її організації потрібно комбінувати дві зв'язку «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один-до-багатьох»,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встановлені через проміжну таблицю. У проміжній таблиці будуть зберігатися відомості про заправку конкретного автомобіля на конкретній автозаправної станції.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99" y="1601557"/>
            <a:ext cx="7075221" cy="12883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09" y="4986872"/>
            <a:ext cx="9367180" cy="11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Технологію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 реляційної БД розглянемо на прикладі проектування інформаційної системи для автоматизації роботи невеликої фірми із продажу програмного забезпечення, назвемо її БД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Зазначена система повинна забезпечити виконання наступних функцій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Облік наявних пакетів прикладних програм (ППП) з виділенням тих пакетів, на яких виписані рахунки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Облік проданих ППП з координатами клієнтів і можливістю бухгалтерського обліку отриманого прибутку від кожного продажу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 розрахунків з постачальниками за отримані від них ППП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деяких допоміжних операцій, пов'язаних з маркетинговою та організаційною роботою у фірмі.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побудови реляційної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24933"/>
            <a:ext cx="10041775" cy="58589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Виконаємо аналіз необхідних даних для роботи всіх користувачів цієї інформаційної системи. Очевидно, що основний споживач інформації - менеджер фірми - повинен мати можливість отримувати такі дані про наявні або проданих ППП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Найменування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ППП і його призначення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Продажна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ціна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даного ППП на складі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про клієнтів фірми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відомості про продажі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надходженні замовлення менеджер виписує рахунок на відповідний ППП, а при оплаті рахунку видає клієнтові замовлений товар, вносячи відповідні корективи в дані інформаційної системи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Відомості про закуповуваних ППП, його вартості і надходження оплати за виписаними рахунками в інформаційну систему заносить і коригує, відповідно до змінами, що відбуваються, бухгалтер фірми. Він повинен відслідковувати такі відомості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придбаних ППП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Надходження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грошей за виписаними рахунками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авансових платежів в фірми-постачальники ППП.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43467"/>
            <a:ext cx="10041775" cy="57403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або адміністратор фірми відстежує оперативний стан інформаційної системи і з її допомогою планує виконання наступних дій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ППП у постачальників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продажної ціни ППП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Розсилку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інформаційних і рекламних повідомлень постійним клієнтам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 нашій інформаційній системі будуть працювати три користувача. Вказавши дані, з якими буде працювати кожен користувач, і логіку їх зміни, ми отримали три зовнішні інформаційні моделі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Подальша побудова концептуальної ІМ для реляційних БД називається нормалізацією. У процесі нормалізації елементи даних групуються в таблиці, що представляють об'єкти і їх 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взаємозв'язки.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 нормалізації заснована на тому, що певний набір таблиць володіє кращими властивостями при включенні, модифікації і видалення даних, ніж всі інші набори таблиць, за допомогою яких можуть бути представлені ті ж дані. Введення нормалізації відносин при розробці концептуальної ІМ забезпечує мінімальний обсяг фізичної інформації, 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тобто збереженої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будь-якому носії БД, і її максимальну швидкодію, що прямо відображається на якості 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функціонування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 системи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Перший етап нормалізації полягає в утворенні двомірної таблиці, яка містить всі необхідні атрибути ІМ, і виділення ключових атрибутів. Для представлення даних в СУБД введемо ідентифікатори 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атрибутів.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301067"/>
            <a:ext cx="10041775" cy="2082799"/>
          </a:xfrm>
        </p:spPr>
        <p:txBody>
          <a:bodyPr>
            <a:noAutofit/>
          </a:bodyPr>
          <a:lstStyle/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Можливий фрагмент таблиці для даної ІМ наведено на рис. 1.2. Однозначно визначати кожен рядок в таблиці, т. Е. Запис, будуть три атрибути: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KOD_CE, NAME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SALE_DATE.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інші атрибути будуть при цьому функціонально залежати від обраних. Таким чином, ми отримуємо складовою ключовий атрибут, коли ключ пошуку записи складе унікальне поєднання трьох ключових атрибутів: коду проданого товару, найменування клієнта та дати продажу. Розрізняють повну функціональну залежність і часткову, коли деякі неключових атрибути залежать тільки від частини ключа.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21704"/>
              </p:ext>
            </p:extLst>
          </p:nvPr>
        </p:nvGraphicFramePr>
        <p:xfrm>
          <a:off x="1075110" y="337399"/>
          <a:ext cx="10343033" cy="36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8331353"/>
              </a:tblGrid>
              <a:tr h="4104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KOD_CE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продукту для внутрішньо фірмового обліку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 пакета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28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PART_DESCR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 розділу (виконувані ППП функції). Вид носія, на якому поставляється ППП.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Роздрібна ціна ППП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Найменування клієнта, який купив цей ППП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Вартість продажу даного ППП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Найменування клієнта, який купив цей ППП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Вартість продажу даного ППП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 проданого ППП даного клієнта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9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SALE_DATE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продажу ППП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931333"/>
            <a:ext cx="10041775" cy="545253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Зіставний ключовий атрибут ідентифікації записів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KOD_CE + NAME + SALE_DATE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4411"/>
              </p:ext>
            </p:extLst>
          </p:nvPr>
        </p:nvGraphicFramePr>
        <p:xfrm>
          <a:off x="838200" y="2081213"/>
          <a:ext cx="10462146" cy="3146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1812312"/>
                <a:gridCol w="1283368"/>
                <a:gridCol w="1267327"/>
                <a:gridCol w="978568"/>
                <a:gridCol w="1106905"/>
                <a:gridCol w="898358"/>
                <a:gridCol w="1074821"/>
                <a:gridCol w="1193820"/>
              </a:tblGrid>
              <a:tr h="5243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KOD_CE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PART_DESCR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SALE_DATE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3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for Windows 6.0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</a:t>
                      </a: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«Аріель»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12.09.95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3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101141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Creative Writer for Windows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3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201245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95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CD-ROM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3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304521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FoxPro 3.0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3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401222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 for Windows 95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Єлектронна таблиця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ФОЕТ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28.09.95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1267326" y="1475874"/>
            <a:ext cx="0" cy="605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7547810" y="1475874"/>
            <a:ext cx="0" cy="605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0627895" y="1475874"/>
            <a:ext cx="0" cy="605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267326" y="1475874"/>
            <a:ext cx="9360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931333"/>
            <a:ext cx="10041775" cy="545253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 варіант ми і спостерігаємо в наведеному на рис. 1.2 прикладі. Дані стосовно характеристик програмного продукту, ніяк не залежать від клієнта, який його купує. В цьому випадку можуть спостерігатися аномалії розміщення даних, які ми і розглянемо на наведеному прикладі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Аномалії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включення. В отриману таблицю можна включити програмний продукт без вказівки клієнта і навпаки (наприклад, при надходженні на склад нових товарів). Нагадаємо, що це відбувається тому, що ключові елементи не можуть приймати нульові значення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Аномалії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оновлення. При оновленні даних необхідно заповнити дані у всіх атрибутах, хоча деякі з них в цей момент і не змінюють свого значення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Аномалії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видалення. У разі несплати рахунку дані з таблиці необхідно видалити, при цьому може бути загублена інформація про програмні продукти, вартості і т. </a:t>
            </a: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</a:t>
            </a:r>
            <a:endParaRPr lang="uk-U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Приведення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відносин до другої нормальної форми полягає в досягненні повної функціональної залежності всіх атрибутів від ключа за рахунок розбиття даних на кілька таблиць. Виділимо з таблиці, наведеної на рис. 1.2, всі атрибути, пов'язані з кодом програмного продукту, і зведемо їх в окрему таблицю, яку назвемо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Решта атрибути помістимо в таблицю, яку назвемо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SALES. </a:t>
            </a:r>
            <a:r>
              <a:rPr lang="uk-UA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Нове розташування даних відображено на рис. 1.3.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 представлення інформації у формалізованому вигляді, придатному для передачі, зв'язку, або обробки, яке піддається багаторазовій інтерпретації.</a:t>
            </a:r>
          </a:p>
          <a:p>
            <a:pPr algn="just">
              <a:lnSpc>
                <a:spcPct val="120000"/>
              </a:lnSpc>
            </a:pP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сукупність даних, організованих відповідно до концептуальної структури, яка описує характеристики цих даних і взаємини між ними.</a:t>
            </a:r>
          </a:p>
          <a:p>
            <a:pPr algn="just">
              <a:lnSpc>
                <a:spcPct val="120000"/>
              </a:lnSpc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</a:p>
          <a:p>
            <a:pPr algn="just">
              <a:lnSpc>
                <a:spcPct val="120000"/>
              </a:lnSpc>
            </a:pP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пойменована сукупність структурованих даних, що відносяться до деякої предметної області.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931333"/>
            <a:ext cx="10041775" cy="545253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Приведення таблиці до другої нормальної форми:</a:t>
            </a:r>
          </a:p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Таблиця PRICE</a:t>
            </a: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Зв'язок між таблицями</a:t>
            </a:r>
          </a:p>
          <a:p>
            <a:pPr algn="just">
              <a:lnSpc>
                <a:spcPct val="120000"/>
              </a:lnSpc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Таблиця SALES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83077"/>
              </p:ext>
            </p:extLst>
          </p:nvPr>
        </p:nvGraphicFramePr>
        <p:xfrm>
          <a:off x="645696" y="1535782"/>
          <a:ext cx="5674895" cy="288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432"/>
                <a:gridCol w="1661971"/>
                <a:gridCol w="1176906"/>
                <a:gridCol w="1162195"/>
                <a:gridCol w="897391"/>
              </a:tblGrid>
              <a:tr h="48085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KOD_CE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PART_DESCR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85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for Windows 6.0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85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101141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Creative Writer for Windows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85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201245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95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CD-ROM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85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304521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FoxPro 3.0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85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401222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 for Windows 95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Електронна таблиця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854" marR="83854" marT="41927" marB="419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4831"/>
              </p:ext>
            </p:extLst>
          </p:nvPr>
        </p:nvGraphicFramePr>
        <p:xfrm>
          <a:off x="7207034" y="3449052"/>
          <a:ext cx="4539217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42"/>
                <a:gridCol w="981235"/>
                <a:gridCol w="796365"/>
                <a:gridCol w="952793"/>
                <a:gridCol w="1058282"/>
              </a:tblGrid>
              <a:tr h="4648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KOD_CE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SALE_DATE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</a:t>
                      </a:r>
                      <a:r>
                        <a:rPr lang="uk-UA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«Аріель»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12.09.95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101141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201245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304521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  <a:p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401222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ФОЕТ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28.09.95</a:t>
                      </a:r>
                      <a:endParaRPr lang="uk-UA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59" marR="81059" marT="40529" marB="40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838200" y="4427621"/>
            <a:ext cx="0" cy="19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383866"/>
            <a:ext cx="6718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7546312" y="6250075"/>
            <a:ext cx="0" cy="133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931333"/>
            <a:ext cx="10041775" cy="545253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Зв'язок між даними в таблицях може бути встановлена ​​за рахунок включення в таблицю SALES коду програмного продукту. У другій нормальній формі до основних аномалій відносяться аномалії дублювання даних, як це відбувається, наприклад, в першій і другій записах, в яких два програмних продукту відносяться до одного розділу. Можливе дублювання даних виявляється шляхом установки тих атрибутів, які однозначно залежать від інших атрибутів, які не є в свою чергу ключовими (транзитивній зв'язок). У нашому прикладі до таких атрибутів відноситься найменування розділу, яке залежить від типу програми, і при наявності декількох програм одного типу найменування будуть дублюватися.</a:t>
            </a:r>
          </a:p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усунення зазначеного недоліку модель приводиться до третьої нормальної формі шляхом виділення атрибутів, що мають транзитивні зв'язку, в окремі таблиці, як це показано на рис. 1.4. При цьому для побудови таблиці PARTITION, в якій будуть перераховані види продаються програмних продуктів, ми використовуємо особливості кодування продукції для обліку. У коді присутня позначення розділу в двох перших числах, тому нам залишиться тільки дати їм опис. Для зв'язку таблиці PARTITION з іншими двома таблицями в останніх з вмісту поля KOD_CE будуть використовуватися тільки перші дві цифри.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12949"/>
            <a:ext cx="10041775" cy="577091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Приведення таблиці до третьої нормальної форми:</a:t>
            </a:r>
          </a:p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ARTITION                                                                         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PRICE</a:t>
            </a:r>
          </a:p>
          <a:p>
            <a:pPr algn="just">
              <a:lnSpc>
                <a:spcPct val="12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Таблиця SALES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00880"/>
              </p:ext>
            </p:extLst>
          </p:nvPr>
        </p:nvGraphicFramePr>
        <p:xfrm>
          <a:off x="5812013" y="1447502"/>
          <a:ext cx="5576179" cy="209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926"/>
                <a:gridCol w="1633061"/>
                <a:gridCol w="1156434"/>
                <a:gridCol w="1141978"/>
                <a:gridCol w="881780"/>
              </a:tblGrid>
              <a:tr h="3387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KOD_CE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PART_DESCR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8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for Windows 6.0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03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101141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Creative Writer for Windows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42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201245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95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CD-ROM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69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304521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FoxPro 3.0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8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401222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 for Windows 95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Електронна таблиця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uk-UA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uk-UA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96" marR="82396" marT="41198" marB="41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88406"/>
              </p:ext>
            </p:extLst>
          </p:nvPr>
        </p:nvGraphicFramePr>
        <p:xfrm>
          <a:off x="5868238" y="4281832"/>
          <a:ext cx="4843304" cy="194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7"/>
                <a:gridCol w="1105319"/>
                <a:gridCol w="864158"/>
                <a:gridCol w="994787"/>
                <a:gridCol w="1075173"/>
              </a:tblGrid>
              <a:tr h="4362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KOD_CE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SALE_DATE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</a:t>
                      </a: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«Аріель»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12.09.95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8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101141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201245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304521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«Лада»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22.09.95</a:t>
                      </a: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81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401222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ФОЕТ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28.09.95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77541"/>
              </p:ext>
            </p:extLst>
          </p:nvPr>
        </p:nvGraphicFramePr>
        <p:xfrm>
          <a:off x="1549121" y="1480017"/>
          <a:ext cx="2128576" cy="216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7"/>
                <a:gridCol w="1324709"/>
              </a:tblGrid>
              <a:tr h="2884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KOD_P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PART_DESCR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8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Тактовий</a:t>
                      </a:r>
                      <a:r>
                        <a:rPr lang="uk-UA" sz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процесор</a:t>
                      </a:r>
                      <a:endParaRPr lang="uk-UA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81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Електронна таблиця</a:t>
                      </a:r>
                      <a:endParaRPr lang="uk-UA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58" marR="82358" marT="41178" marB="41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1818752" y="3637503"/>
            <a:ext cx="0" cy="17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828800" y="3808325"/>
            <a:ext cx="4391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6229978" y="3557116"/>
            <a:ext cx="0" cy="251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340510" y="3557116"/>
            <a:ext cx="0" cy="42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5516545" y="3979147"/>
            <a:ext cx="823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536642" y="3979147"/>
            <a:ext cx="0" cy="253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516545" y="6521380"/>
            <a:ext cx="703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219930" y="6240026"/>
            <a:ext cx="0" cy="271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Нормальна форма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вимога до структури таблиць в теорії реляційних баз даних для усунення з бази надлишкових функціональних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залежностей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між атрибутами (полями таблиць).</a:t>
            </a:r>
          </a:p>
          <a:p>
            <a:pPr algn="just">
              <a:lnSpc>
                <a:spcPct val="12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нормальних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(НФ) полягає в зборі інформації про об'єкти рішення задачі в рамках одного відносини і подальшої декомпозиції цього відносини на кілька взаємопов'язаних відносин на основі процедур нормалізації відносин.</a:t>
            </a:r>
          </a:p>
          <a:p>
            <a:pPr algn="just">
              <a:lnSpc>
                <a:spcPct val="12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нормалізації: виключити надмірне дублювання даних, яке є причиною аномалій, що виникли при додаванні, редагуванні і видаленні кортежів (рядків таблиці).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Нормалізація відношень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399696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 знаходиться в першій нормальній формі, якщо всі його атрибути є простими, всі використовувані домени повинні містити тільки скалярні значення. Не повинно бути повторень рядків в таблиці.</a:t>
            </a:r>
          </a:p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є таблиця «Автомобілі»:</a:t>
            </a:r>
          </a:p>
          <a:p>
            <a:pPr algn="just">
              <a:lnSpc>
                <a:spcPct val="120000"/>
              </a:lnSpc>
            </a:pPr>
            <a:endParaRPr lang="uk-UA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uk-UA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Порушення нормалізації 1НФ відбувається в моделях BMW, тому що в одній комірці міститься список з 3 елементів: M5, X5M, M1, тобто він не є атомарним. Перетворимо таблицю до 1НФ: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нормальна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06861"/>
              </p:ext>
            </p:extLst>
          </p:nvPr>
        </p:nvGraphicFramePr>
        <p:xfrm>
          <a:off x="3557117" y="2867403"/>
          <a:ext cx="5496448" cy="105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977"/>
                <a:gridCol w="2699471"/>
              </a:tblGrid>
              <a:tr h="347211"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</a:rPr>
                        <a:t>Фірма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803" marR="86803" marT="43401" marB="43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Моделі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803" marR="86803" marT="43401" marB="43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03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6803" marR="86803" marT="43401" marB="43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M5, X5M, M1</a:t>
                      </a:r>
                    </a:p>
                  </a:txBody>
                  <a:tcPr marL="86803" marR="86803" marT="43401" marB="43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03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 </a:t>
                      </a:r>
                      <a:endParaRPr lang="uk-UA" sz="1700" dirty="0"/>
                    </a:p>
                  </a:txBody>
                  <a:tcPr marL="86803" marR="86803" marT="43401" marB="43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GT-R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803" marR="86803" marT="43401" marB="43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60776"/>
              </p:ext>
            </p:extLst>
          </p:nvPr>
        </p:nvGraphicFramePr>
        <p:xfrm>
          <a:off x="3677697" y="4765009"/>
          <a:ext cx="5367493" cy="17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56"/>
                <a:gridCol w="2636137"/>
              </a:tblGrid>
              <a:tr h="346293"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</a:rPr>
                        <a:t>Фірма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Моделі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X5M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GT-R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 знаходиться в 2НФ, якщо воно знаходиться в 1НФ і кожен не ключовий атрибут неприводимого залежить від Первинного Ключа (ПК).</a:t>
            </a:r>
          </a:p>
          <a:p>
            <a:pPr algn="just">
              <a:lnSpc>
                <a:spcPct val="10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Неприводимим означає, що в складі потенційного ключа відсутній менше підмножина атрибутів, від якого можна також вивести дану функціональну залежність.</a:t>
            </a:r>
          </a:p>
          <a:p>
            <a:pPr algn="just">
              <a:lnSpc>
                <a:spcPct val="10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дана таблиця: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нормальна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89042"/>
              </p:ext>
            </p:extLst>
          </p:nvPr>
        </p:nvGraphicFramePr>
        <p:xfrm>
          <a:off x="2863781" y="4232447"/>
          <a:ext cx="6993653" cy="17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/>
                <a:gridCol w="1808703"/>
                <a:gridCol w="1688123"/>
                <a:gridCol w="1929285"/>
              </a:tblGrid>
              <a:tr h="34629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</a:t>
                      </a:r>
                      <a:r>
                        <a:rPr lang="uk-UA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Фірма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</a:rPr>
                        <a:t>Ціна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</a:rPr>
                        <a:t>Знижка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5500000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X5M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6000000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GT-R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62709"/>
            <a:ext cx="10041775" cy="582115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знаходиться в першій нормальній формі, але не в другій. Ціна машини залежить від моделі і фірми. Знижка залежать від фірми, тобто залежність від первинного ключа неповна. Виправляється це шляхом декомпозиції на два відносини, в яких не ключові атрибути залежать від ПК.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10030"/>
              </p:ext>
            </p:extLst>
          </p:nvPr>
        </p:nvGraphicFramePr>
        <p:xfrm>
          <a:off x="3737988" y="2966355"/>
          <a:ext cx="5064368" cy="17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/>
                <a:gridCol w="1808703"/>
                <a:gridCol w="1688123"/>
              </a:tblGrid>
              <a:tr h="34629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</a:t>
                      </a:r>
                      <a:r>
                        <a:rPr lang="uk-UA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Фірма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</a:rPr>
                        <a:t>Ціна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5500000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X5M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6000000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GT-R</a:t>
                      </a:r>
                      <a:endParaRPr lang="uk-UA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</a:t>
                      </a: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03403"/>
              </p:ext>
            </p:extLst>
          </p:nvPr>
        </p:nvGraphicFramePr>
        <p:xfrm>
          <a:off x="4262177" y="4897313"/>
          <a:ext cx="3737988" cy="103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03"/>
                <a:gridCol w="1929285"/>
              </a:tblGrid>
              <a:tr h="346293"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Фірма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700" dirty="0" smtClean="0">
                          <a:solidFill>
                            <a:schemeClr val="tx1"/>
                          </a:solidFill>
                        </a:rPr>
                        <a:t>Знижка</a:t>
                      </a:r>
                      <a:endParaRPr lang="uk-UA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 </a:t>
                      </a:r>
                      <a:endParaRPr lang="uk-UA" sz="1700" dirty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 </a:t>
                      </a:r>
                      <a:endParaRPr lang="uk-UA" sz="1700" dirty="0" smtClean="0"/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6" marR="84766" marT="42383" marB="42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6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 знаходиться в 3НФ, коли знаходиться у 2НФ і кожен не ключовий атрибут 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нетранзитивно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залежить від первинного ключа. Простіше кажучи, друге правило вимагає виносити все не ключові поля, вміст яких може стосуватися кількох записів таблиці в окремі таблиці.</a:t>
            </a:r>
          </a:p>
          <a:p>
            <a:pPr algn="just">
              <a:lnSpc>
                <a:spcPct val="10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таблицю:</a:t>
            </a:r>
          </a:p>
          <a:p>
            <a:pPr algn="just">
              <a:lnSpc>
                <a:spcPct val="10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знаходиться у 2НФ, але не в 3НФ.</a:t>
            </a:r>
          </a:p>
          <a:p>
            <a:pPr algn="just">
              <a:lnSpc>
                <a:spcPct val="10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Відносно атрибут «Модель» є первинним ключем. Особистих телефонів у автомобілів немає, і телефон залежить виключно від магазину.</a:t>
            </a:r>
          </a:p>
          <a:p>
            <a:pPr algn="just">
              <a:lnSpc>
                <a:spcPct val="10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відносно існують такі функціональні залежності: Модель → Магазин, Магазин → Телефон, Модель → Телефон.</a:t>
            </a:r>
          </a:p>
          <a:p>
            <a:pPr algn="just">
              <a:lnSpc>
                <a:spcPct val="100000"/>
              </a:lnSpc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 Модель → Телефон є транзитивною, отже, ставлення не перебуває у 3НФ.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Третя нормальна форма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9933"/>
              </p:ext>
            </p:extLst>
          </p:nvPr>
        </p:nvGraphicFramePr>
        <p:xfrm>
          <a:off x="3054699" y="2833634"/>
          <a:ext cx="6551525" cy="154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853"/>
                <a:gridCol w="2183841"/>
                <a:gridCol w="2351831"/>
              </a:tblGrid>
              <a:tr h="385954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Магазин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Ріал-авто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87-33-98</a:t>
                      </a: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Ріал-авто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87-33-98</a:t>
                      </a: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</a:t>
                      </a: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Некс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-авто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94-54-98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43095"/>
            <a:ext cx="10041775" cy="574077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результаті поділу вихідного відносини виходять два відносини, що знаходяться в 3НФ: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38016"/>
              </p:ext>
            </p:extLst>
          </p:nvPr>
        </p:nvGraphicFramePr>
        <p:xfrm>
          <a:off x="3567165" y="2260877"/>
          <a:ext cx="4535672" cy="115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841"/>
                <a:gridCol w="2351831"/>
              </a:tblGrid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Магазин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Ріал-авто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87-33-98</a:t>
                      </a: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Некс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-авто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94-54-98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02238"/>
              </p:ext>
            </p:extLst>
          </p:nvPr>
        </p:nvGraphicFramePr>
        <p:xfrm>
          <a:off x="3761293" y="3965471"/>
          <a:ext cx="4199694" cy="154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853"/>
                <a:gridCol w="2183841"/>
              </a:tblGrid>
              <a:tr h="385954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</a:t>
                      </a:r>
                      <a:endParaRPr lang="uk-U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Магазин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BMW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Ріал-авто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Ріал-авто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Nissan</a:t>
                      </a: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Некс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-авто</a:t>
                      </a:r>
                    </a:p>
                  </a:txBody>
                  <a:tcPr marL="94474" marR="94474" marT="47238" marB="472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користувачів інформаційної системи недостатньо, щоб база даних просто відбивала об'єкти реального світу. Важливо, щоб таке відображення було однозначним і несуперечливим. У цьому випадку говорять, що база даних задовольняє умові цілісності.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Цілісність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в цьому випадку, БД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досить важко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відрізнити від звичайної картотеки або архіву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документів.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виділимо основні властивості БД які відрізняють її від простої сукупності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зберігається і обробляється в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обчислювальній системі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БД добре структуровані, тобто виділені основні елементи, їх типи і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зв'язки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між елементами, а також обмеження на допустимі операції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пошуку та обробки даних</a:t>
            </a:r>
          </a:p>
        </p:txBody>
      </p:sp>
    </p:spTree>
    <p:extLst>
      <p:ext uri="{BB962C8B-B14F-4D97-AF65-F5344CB8AC3E}">
        <p14:creationId xmlns:p14="http://schemas.microsoft.com/office/powerpoint/2010/main" val="2618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91067"/>
            <a:ext cx="10041775" cy="589279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щоб гарантувати коректність і взаємну несуперечність даних, на базу даних накладаються обмеження, що називаються обмеженнями цілісності. </a:t>
            </a: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цілісності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(цілісна складова) реляційної моделі можна розділити на дві групи - вимога цілісності сутностей і вимога цілісності посилань.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99533"/>
            <a:ext cx="10041775" cy="588433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вимог - 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вимога цілісності сутності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означає, що первинний ключ повинен повністю ідентифікувати кожну сутність, а тому не допускається наявність невизначених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 в складі первинного ключа. Вимога цілісності сутностей також має на увазі відсутність полів з множинним характером значень атрибута, що забезпечується нормалізацією таблиць-відносин.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60401"/>
            <a:ext cx="10041775" cy="572346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Вимога 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цілісності посилань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 в тому, що зовнішній ключ не може бути дороговказом на неіснуючу рядок в таблиці, тобто для будь-якого запису з конкретним значенням зовнішнього ключа повинна обов'язково існувати пов'язана запис в батьківській таблиці з відповідним значенням первинного ключа.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-дерево) – структура даних, дерево пошуку. З точки зору зовнішнього логічного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уявління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збалансоване, сильно гіллясте дерево. Часто використовується для зберігання даних у зовнішній пам'яті.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91" y="3124200"/>
            <a:ext cx="8412709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076325"/>
            <a:ext cx="7267575" cy="5391150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541851"/>
            <a:ext cx="10652125" cy="57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базами даних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сукупність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 і лінгвістичних засобів загального або спеціального призначення, що забезпечують управління створенням і використанням баз даних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керування базами даних (РСУБД), розроблена корпорацією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1">
            <a:no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(structured query language -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структурованих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запитів) – це декларативна мова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для взаємодії користувача з БД, застосовується для формування запитів, оновлення і управління реляційними БД, створення схеми БД і її модифікації, системи контролю за доступом до БД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1960-ті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рр. - розробка перших баз даних (ієрархічні та мережні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1970-ті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рр. - наукове обґрунтування Едгаром Ф. Коддом основ реляційної моделі. Поява перших дослідних прототипів реляційних баз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даних. 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була розроблена експериментальна реляційна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System R,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якої потім був створений спеціальний мова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SEQUEL,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дозволяв відносно просто управляти даними в цій СУБД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1986-й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- стандарт мови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затверджений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1987-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 р - стандарт мови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затверджений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4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DDL</a:t>
            </a:r>
          </a:p>
          <a:p>
            <a:pPr>
              <a:lnSpc>
                <a:spcPct val="100000"/>
              </a:lnSpc>
            </a:pPr>
            <a:r>
              <a:rPr lang="en-US" dirty="0"/>
              <a:t>(Data Definition Language) - </a:t>
            </a:r>
            <a:r>
              <a:rPr lang="uk-UA" dirty="0"/>
              <a:t>робота зі структурою бази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ALTER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TRUNCATE</a:t>
            </a: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(Data Manipulation Language) - </a:t>
            </a:r>
            <a:r>
              <a:rPr lang="uk-UA" dirty="0"/>
              <a:t>робота з даними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  <a:endParaRPr lang="uk-UA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r>
              <a:rPr lang="en-US" dirty="0" smtClean="0"/>
              <a:t>DDL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(Data Control</a:t>
            </a:r>
            <a:r>
              <a:rPr lang="uk-UA" dirty="0"/>
              <a:t> </a:t>
            </a:r>
            <a:r>
              <a:rPr lang="en-US" dirty="0"/>
              <a:t>Language) – </a:t>
            </a:r>
            <a:r>
              <a:rPr lang="uk-UA" dirty="0"/>
              <a:t>робота з правами</a:t>
            </a: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GRANT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REVOKE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DENY</a:t>
            </a: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TCL</a:t>
            </a:r>
            <a:endParaRPr lang="uk-UA" dirty="0"/>
          </a:p>
          <a:p>
            <a:pPr>
              <a:lnSpc>
                <a:spcPct val="100000"/>
              </a:lnSpc>
            </a:pPr>
            <a:r>
              <a:rPr lang="en-US" dirty="0"/>
              <a:t>(Transaction Control Language) - </a:t>
            </a:r>
            <a:r>
              <a:rPr lang="ru-RU" dirty="0"/>
              <a:t>робота </a:t>
            </a:r>
            <a:r>
              <a:rPr lang="uk-UA" dirty="0"/>
              <a:t>з</a:t>
            </a:r>
            <a:r>
              <a:rPr lang="ru-RU" dirty="0"/>
              <a:t> транзакціями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BEGIN TRANSACTION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ROLLBACK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SAVEPOINT</a:t>
            </a:r>
          </a:p>
          <a:p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Transact-SQL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1">
            <a:noAutofit/>
          </a:bodyPr>
          <a:lstStyle/>
          <a:p>
            <a:pPr algn="l"/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Transact-SQL (T-SQL) - процедурне розширення мови SQL, створене компанією Microsoft (для Microsoft SQL Server) і Sybase (для Sybase ASE).</a:t>
            </a:r>
          </a:p>
          <a:p>
            <a:pPr algn="l"/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був розширений такими додатковими можливостями як: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керуючі оператори,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і глобальні змінні,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додаткові функції для обробки рядків, дат, математики і т. п.,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аутентифікації Microsoft Windows.</a:t>
            </a:r>
          </a:p>
          <a:p>
            <a:pPr algn="l"/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Transact-SQL є ключем до використання MS SQL Server. Всі додатки, які взаємодіють з екземпляром MS SQL Server, незалежно від їх реалізації і призначеного для користувача інтерфейсу, відправляють серверу інструкції Transact-SQL.</a:t>
            </a:r>
            <a:endParaRPr lang="uk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за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моделлю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Ієрархічна</a:t>
            </a:r>
          </a:p>
          <a:p>
            <a:pPr marL="627063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Ієрархічною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базою даних є файлова система, що складається з кореневого каталогу, в якому є ієрархія підкаталогів і файлів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відомим і поширеним представником є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 System (IMS)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фірми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(1966-1968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Мережева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(Integrated Data Store)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Electric -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найперша мережева СУБД, розроблена Чарльзом Бахманом в 1960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Реляційна</a:t>
            </a:r>
          </a:p>
          <a:p>
            <a:pPr marL="627063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даних, заснована на реляційної моделі даних.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об'єктна, об'єктно-орієнтована ...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(SSMS)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утиліта 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конфігурації, управління і адміністрування всіх компонентів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Утиліта включає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скриптовий редактор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графічну програму, яка працює з об'єктами і настройками сервера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SSMS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два основних призначення: адміністрування серверів баз даних і управління об'єктами баз даних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Головним інструментом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SSMS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Explorer,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дозволяє користувачеві переглядати, отримувати об'єкти сервера, а також повністю ними управляти.</a:t>
            </a:r>
          </a:p>
        </p:txBody>
      </p:sp>
    </p:spTree>
    <p:extLst>
      <p:ext uri="{BB962C8B-B14F-4D97-AF65-F5344CB8AC3E}">
        <p14:creationId xmlns:p14="http://schemas.microsoft.com/office/powerpoint/2010/main" val="15528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елементи реляційної БД: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елементарна одиниця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організації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</a:p>
          <a:p>
            <a:pPr marL="982663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 поля використовують характеристики: ім'я, тип, довжина, точність і т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82663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колонки в таблиці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сукупність логічно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пов'язаних полів</a:t>
            </a:r>
          </a:p>
          <a:p>
            <a:pPr marL="982663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рядку в таблиці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Власне таблиця (відношення)</a:t>
            </a:r>
          </a:p>
        </p:txBody>
      </p:sp>
    </p:spTree>
    <p:extLst>
      <p:ext uri="{BB962C8B-B14F-4D97-AF65-F5344CB8AC3E}">
        <p14:creationId xmlns:p14="http://schemas.microsoft.com/office/powerpoint/2010/main" val="26550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 даних: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власне дані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 дані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дані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зв'язки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</a:p>
        </p:txBody>
      </p:sp>
    </p:spTree>
    <p:extLst>
      <p:ext uri="{BB962C8B-B14F-4D97-AF65-F5344CB8AC3E}">
        <p14:creationId xmlns:p14="http://schemas.microsoft.com/office/powerpoint/2010/main" val="139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БД власне дані зазвичай називають постійними, хоча вони не є такими в загальноприйнятому розумінні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їх назвали в порівнянні з мінливими даними - транзитними (проміжні результати, вхідні, вихідні дані)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 дані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інформація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передана системі з терміналу або робочої станції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дані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повідомлення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результати, що видаються системою на екран, друк або інший пристрій виводу</a:t>
            </a:r>
          </a:p>
        </p:txBody>
      </p:sp>
    </p:spTree>
    <p:extLst>
      <p:ext uri="{BB962C8B-B14F-4D97-AF65-F5344CB8AC3E}">
        <p14:creationId xmlns:p14="http://schemas.microsoft.com/office/powerpoint/2010/main" val="35857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даних в БД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 - в реляційних БД об'єктами є таблиці (відносини)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Зв'язки відображають залежності між об'єктами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Схема, на якій представлені об'єкти і їх зв'язку називається Схема об'єкт-відношення або Діаграма об'єкт-відношення</a:t>
            </a:r>
          </a:p>
        </p:txBody>
      </p:sp>
    </p:spTree>
    <p:extLst>
      <p:ext uri="{BB962C8B-B14F-4D97-AF65-F5344CB8AC3E}">
        <p14:creationId xmlns:p14="http://schemas.microsoft.com/office/powerpoint/2010/main" val="26607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3068</Words>
  <Application>Microsoft Office PowerPoint</Application>
  <PresentationFormat>Широкоэкранный</PresentationFormat>
  <Paragraphs>538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Тема Office</vt:lpstr>
      <vt:lpstr>ТРПЗ – 2 WEB - програмування</vt:lpstr>
      <vt:lpstr>Основні поняття</vt:lpstr>
      <vt:lpstr>Основні поняття</vt:lpstr>
      <vt:lpstr>Основні поняття</vt:lpstr>
      <vt:lpstr>Основні поняття</vt:lpstr>
      <vt:lpstr>Організація даних в БД</vt:lpstr>
      <vt:lpstr>Організація даних в БД</vt:lpstr>
      <vt:lpstr>Організація даних в БД</vt:lpstr>
      <vt:lpstr>Організація даних в БД</vt:lpstr>
      <vt:lpstr>Організація даних в БД</vt:lpstr>
      <vt:lpstr>Організація даних в БД</vt:lpstr>
      <vt:lpstr>Зв'язки у БД</vt:lpstr>
      <vt:lpstr>Організація даних в БД</vt:lpstr>
      <vt:lpstr>Технологія побудови реляційної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Нормалізація відношень</vt:lpstr>
      <vt:lpstr>Перша нормальна форма</vt:lpstr>
      <vt:lpstr>Друга нормальна форма</vt:lpstr>
      <vt:lpstr>Презентация PowerPoint</vt:lpstr>
      <vt:lpstr>Третя нормальна форма</vt:lpstr>
      <vt:lpstr>Презентация PowerPoint</vt:lpstr>
      <vt:lpstr>Цілісність даних</vt:lpstr>
      <vt:lpstr>Презентация PowerPoint</vt:lpstr>
      <vt:lpstr>Презентация PowerPoint</vt:lpstr>
      <vt:lpstr>Презентация PowerPoint</vt:lpstr>
      <vt:lpstr>B-tree дерева</vt:lpstr>
      <vt:lpstr>B-tree структура запису</vt:lpstr>
      <vt:lpstr>Презентация PowerPoint</vt:lpstr>
      <vt:lpstr>Microsoft SQL Server</vt:lpstr>
      <vt:lpstr>Structured query language</vt:lpstr>
      <vt:lpstr>Структура SQL</vt:lpstr>
      <vt:lpstr>Transact-SQL</vt:lpstr>
      <vt:lpstr>SQL Server Management Studio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Дисципліна</dc:title>
  <dc:creator>RePack by Diakov</dc:creator>
  <cp:lastModifiedBy>RePack by Diakov</cp:lastModifiedBy>
  <cp:revision>57</cp:revision>
  <dcterms:created xsi:type="dcterms:W3CDTF">2019-03-25T05:43:16Z</dcterms:created>
  <dcterms:modified xsi:type="dcterms:W3CDTF">2019-09-06T09:00:32Z</dcterms:modified>
</cp:coreProperties>
</file>