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89" r:id="rId5"/>
    <p:sldId id="290" r:id="rId6"/>
    <p:sldId id="286" r:id="rId7"/>
    <p:sldId id="291" r:id="rId8"/>
    <p:sldId id="315" r:id="rId9"/>
    <p:sldId id="311" r:id="rId10"/>
    <p:sldId id="312" r:id="rId11"/>
    <p:sldId id="313" r:id="rId12"/>
    <p:sldId id="314" r:id="rId13"/>
    <p:sldId id="285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288" r:id="rId29"/>
    <p:sldId id="310" r:id="rId30"/>
    <p:sldId id="306" r:id="rId31"/>
    <p:sldId id="307" r:id="rId32"/>
    <p:sldId id="308" r:id="rId33"/>
    <p:sldId id="309" r:id="rId34"/>
    <p:sldId id="340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29" r:id="rId49"/>
    <p:sldId id="330" r:id="rId50"/>
    <p:sldId id="331" r:id="rId51"/>
    <p:sldId id="332" r:id="rId52"/>
    <p:sldId id="333" r:id="rId53"/>
    <p:sldId id="334" r:id="rId54"/>
    <p:sldId id="335" r:id="rId55"/>
    <p:sldId id="336" r:id="rId56"/>
    <p:sldId id="337" r:id="rId57"/>
    <p:sldId id="338" r:id="rId58"/>
    <p:sldId id="339" r:id="rId5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37" d="100"/>
          <a:sy n="37" d="100"/>
        </p:scale>
        <p:origin x="60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CD14-43DA-41CE-8EC2-E6741FAAA0D1}" type="datetimeFigureOut">
              <a:rPr lang="ru-RU" smtClean="0"/>
              <a:t>13.09.2019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6932-741A-4FCB-965D-6E16404FD86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465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CD14-43DA-41CE-8EC2-E6741FAAA0D1}" type="datetimeFigureOut">
              <a:rPr lang="ru-RU" smtClean="0"/>
              <a:t>13.09.2019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6932-741A-4FCB-965D-6E16404FD86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230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CD14-43DA-41CE-8EC2-E6741FAAA0D1}" type="datetimeFigureOut">
              <a:rPr lang="ru-RU" smtClean="0"/>
              <a:t>13.09.2019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6932-741A-4FCB-965D-6E16404FD86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714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CD14-43DA-41CE-8EC2-E6741FAAA0D1}" type="datetimeFigureOut">
              <a:rPr lang="ru-RU" smtClean="0"/>
              <a:t>13.09.2019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6932-741A-4FCB-965D-6E16404FD86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413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CD14-43DA-41CE-8EC2-E6741FAAA0D1}" type="datetimeFigureOut">
              <a:rPr lang="ru-RU" smtClean="0"/>
              <a:t>13.09.2019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6932-741A-4FCB-965D-6E16404FD86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354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CD14-43DA-41CE-8EC2-E6741FAAA0D1}" type="datetimeFigureOut">
              <a:rPr lang="ru-RU" smtClean="0"/>
              <a:t>13.09.2019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6932-741A-4FCB-965D-6E16404FD86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525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CD14-43DA-41CE-8EC2-E6741FAAA0D1}" type="datetimeFigureOut">
              <a:rPr lang="ru-RU" smtClean="0"/>
              <a:t>13.09.2019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6932-741A-4FCB-965D-6E16404FD86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521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CD14-43DA-41CE-8EC2-E6741FAAA0D1}" type="datetimeFigureOut">
              <a:rPr lang="ru-RU" smtClean="0"/>
              <a:t>13.09.2019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6932-741A-4FCB-965D-6E16404FD86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178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CD14-43DA-41CE-8EC2-E6741FAAA0D1}" type="datetimeFigureOut">
              <a:rPr lang="ru-RU" smtClean="0"/>
              <a:t>13.09.2019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6932-741A-4FCB-965D-6E16404FD86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052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CD14-43DA-41CE-8EC2-E6741FAAA0D1}" type="datetimeFigureOut">
              <a:rPr lang="ru-RU" smtClean="0"/>
              <a:t>13.09.2019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6932-741A-4FCB-965D-6E16404FD86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9038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CD14-43DA-41CE-8EC2-E6741FAAA0D1}" type="datetimeFigureOut">
              <a:rPr lang="ru-RU" smtClean="0"/>
              <a:t>13.09.2019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6932-741A-4FCB-965D-6E16404FD86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87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DCD14-43DA-41CE-8EC2-E6741FAAA0D1}" type="datetimeFigureOut">
              <a:rPr lang="ru-RU" smtClean="0"/>
              <a:t>13.09.2019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96932-741A-4FCB-965D-6E16404FD86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41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855133" y="770467"/>
            <a:ext cx="10871200" cy="2413000"/>
          </a:xfrm>
        </p:spPr>
        <p:txBody>
          <a:bodyPr>
            <a:normAutofit fontScale="90000"/>
          </a:bodyPr>
          <a:lstStyle/>
          <a:p>
            <a:r>
              <a:rPr lang="ru-RU" sz="9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ТРПЗ – 2</a:t>
            </a:r>
            <a:r>
              <a:rPr lang="en-US" sz="9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9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- </a:t>
            </a:r>
            <a:r>
              <a:rPr lang="uk-UA" sz="7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30778" y="3547533"/>
            <a:ext cx="10041775" cy="2355726"/>
          </a:xfrm>
        </p:spPr>
        <p:txBody>
          <a:bodyPr>
            <a:normAutofit/>
          </a:bodyPr>
          <a:lstStyle/>
          <a:p>
            <a:pPr marL="1439863" indent="-1439863"/>
            <a:r>
              <a:rPr lang="uk-UA" alt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Компоненти </a:t>
            </a:r>
            <a:r>
              <a:rPr lang="en-US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02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Служби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Services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Служби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Services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 засоби створення додатків оперативної аналітичної обробки (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OLAP)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додатків інтелектуального аналізу даних, а також засоби управління ними.</a:t>
            </a:r>
          </a:p>
        </p:txBody>
      </p:sp>
    </p:spTree>
    <p:extLst>
      <p:ext uri="{BB962C8B-B14F-4D97-AF65-F5344CB8AC3E}">
        <p14:creationId xmlns:p14="http://schemas.microsoft.com/office/powerpoint/2010/main" val="142734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Служби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 Services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Служби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 Services </a:t>
            </a:r>
            <a:r>
              <a:rPr lang="uk-UA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включають в себе серверні і клієнтські компоненти для створення, управління і розгортання табличних, матричних і графічних звітів, а також звітів у вільній формі. </a:t>
            </a:r>
            <a:r>
              <a:rPr lang="uk-UA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Служби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 Services </a:t>
            </a:r>
            <a:r>
              <a:rPr lang="uk-UA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</a:t>
            </a:r>
            <a:r>
              <a:rPr lang="uk-UA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розширюваною </a:t>
            </a:r>
            <a:r>
              <a:rPr lang="uk-UA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платформою, яку можна використовувати для розробки додатків звітів.</a:t>
            </a:r>
          </a:p>
        </p:txBody>
      </p:sp>
    </p:spTree>
    <p:extLst>
      <p:ext uri="{BB962C8B-B14F-4D97-AF65-F5344CB8AC3E}">
        <p14:creationId xmlns:p14="http://schemas.microsoft.com/office/powerpoint/2010/main" val="272360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Служби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Services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Служби 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Services </a:t>
            </a:r>
            <a:r>
              <a:rPr lang="uk-UA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набором графічних засобів і програмованих об'єктів для переміщення, копіювання і перетворення даних. Вони також включають компонент 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Quality Services (DQS) </a:t>
            </a:r>
            <a:r>
              <a:rPr lang="uk-UA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uk-UA" sz="3800">
                <a:latin typeface="Times New Roman" panose="02020603050405020304" pitchFamily="18" charset="0"/>
                <a:cs typeface="Times New Roman" panose="02020603050405020304" pitchFamily="18" charset="0"/>
              </a:rPr>
              <a:t>служб </a:t>
            </a:r>
            <a:r>
              <a:rPr lang="en-US" sz="3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Services.</a:t>
            </a:r>
            <a:endParaRPr lang="uk-UA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07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0867" y="2900516"/>
            <a:ext cx="9144000" cy="63008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uk-UA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Клієнтська частина системи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17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Клієнтська частина системи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 комплект поставки MS SQL Server входять стандартні утиліти, які можуть використовуватися для управління роботою сервера і створення логічної структури баз даних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01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Клієнтська частина системи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Management Studio: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управління настройками MS SQL Server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конфігурація системи безпеки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 зі структурою баз даних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управління виконанням завдань за розкладом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моніторинг поточної активності</a:t>
            </a:r>
            <a:endParaRPr lang="uk-UA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72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626533"/>
            <a:ext cx="10041775" cy="5757333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 початком роботи з сервером необхідно підключитися до нього, вказавши наступну інформацію:</a:t>
            </a: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Type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Тут слід вибрати, до якої саме службі необхідно підключиться: </a:t>
            </a:r>
            <a:r>
              <a:rPr lang="uk-UA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Engine, Analysis Services, Report Server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або </a:t>
            </a:r>
            <a:r>
              <a:rPr lang="uk-UA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Services.</a:t>
            </a: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Дозволяє вказати, до якого сервера буде здійснюватися підключення. За замовчуванням ім'я SQL Server збігається з ім'ям комп'ютера.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82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626533"/>
            <a:ext cx="10041775" cy="5757333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Type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спосіб аутентифікації, можна вибрати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або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Authentication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Спосіб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Authentication 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 обліковий запис, під якою поточний користувач здійснив вхід в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Windows.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Authentication 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 свою власну систему безпеки.</a:t>
            </a:r>
          </a:p>
        </p:txBody>
      </p:sp>
    </p:spTree>
    <p:extLst>
      <p:ext uri="{BB962C8B-B14F-4D97-AF65-F5344CB8AC3E}">
        <p14:creationId xmlns:p14="http://schemas.microsoft.com/office/powerpoint/2010/main" val="255916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5528733"/>
            <a:ext cx="10041775" cy="85513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Вікно з'єднання з SQL-сервером</a:t>
            </a:r>
            <a:endParaRPr lang="uk-UA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276" y="918103"/>
            <a:ext cx="5579445" cy="420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3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Редактор запитів (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Editor)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того щоб написати новий запит до бази даних, необхідно виконати команду </a:t>
            </a:r>
            <a:r>
              <a:rPr lang="uk-UA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Query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розташовану на панелі інструментів </a:t>
            </a:r>
            <a:r>
              <a:rPr lang="uk-UA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Studio.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результаті відкриється нова вкладка, в якій можна писати SQL-код.</a:t>
            </a:r>
            <a:endParaRPr lang="uk-UA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31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лекції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частина системи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Клієнтська частина системи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Системні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бази 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alt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 файлу даних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64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Редактор запитів (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Editor)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Зауваження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Для виконання запиту необхідно виконати команду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- Execute (F5). 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Щоб просто перевірити правильність синтаксичної записи можна скористатися командою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- Parse (Ctrl + F5), 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цьому сам 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запит не 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буде виконаний.</a:t>
            </a:r>
          </a:p>
        </p:txBody>
      </p:sp>
    </p:spTree>
    <p:extLst>
      <p:ext uri="{BB962C8B-B14F-4D97-AF65-F5344CB8AC3E}">
        <p14:creationId xmlns:p14="http://schemas.microsoft.com/office/powerpoint/2010/main" val="68083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5875867"/>
            <a:ext cx="10041775" cy="54186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Головне вікно програми Management Studio з вікном Редактора запитів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882" y="528307"/>
            <a:ext cx="7532234" cy="534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2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Тепер буде доступно наступне: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заголовок, в якому вказується логічне ім'я сервера, поточна база даних і ім'я користувача, який встановив з'єднання;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область запиту, яка використовується для введення запитів, переданих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SQL Server;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область результатів, в якій відображаються результати виконання запиту. Способи відображення результатів можуть бути наступними:</a:t>
            </a:r>
          </a:p>
          <a:p>
            <a:pPr marL="896938" indent="-34290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in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uk-UA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6938" indent="-34290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Grid</a:t>
            </a:r>
          </a:p>
          <a:p>
            <a:pPr marL="896938" indent="-34290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to File</a:t>
            </a:r>
            <a:endParaRPr lang="uk-UA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36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626533"/>
            <a:ext cx="10041775" cy="5757333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Studio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 відкривати кілька вікон запитів і працювати з декількома базами даних одночасно. В кожному вікні встановлюється власне з'єднання з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SQL Server,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яке описано в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Configuration Manager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основі різних облікових записів користувачів і їх паролів. Для створення нового підключення використовується команда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- New - Database Engine Query.</a:t>
            </a: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Вміст області запиту поточного підключення може бути збережено в файлі на зовнішньому носії командою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- Save.</a:t>
            </a:r>
            <a:endParaRPr lang="uk-U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20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Explorer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 здійснювати навігацію по базі даних: переглядати доступні об'єкти, виконувати запити на перегляд вмісту таблиць, створювати скрипти для об'єктів і т. д.</a:t>
            </a:r>
            <a:endParaRPr lang="uk-UA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40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5875867"/>
            <a:ext cx="10041775" cy="541865"/>
          </a:xfrm>
        </p:spPr>
        <p:txBody>
          <a:bodyPr>
            <a:noAutofit/>
          </a:bodyPr>
          <a:lstStyle/>
          <a:p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Панель </a:t>
            </a:r>
            <a:r>
              <a:rPr lang="en-US" alt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Explorer</a:t>
            </a:r>
            <a:endParaRPr lang="ru-RU" alt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303" y="613943"/>
            <a:ext cx="3913391" cy="526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0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Випадаючий список баз даних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даних, обрана в цьому списку, використовується в редакторі запитів як база даних за замовчуванням. Тому важливо перед виконанням запитів, переконатися, що обрана потрібна БД. Це можна зробити або через список, що випадає, або за допомогою команди SQL: USE</a:t>
            </a:r>
            <a:endParaRPr lang="uk-UA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45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5875867"/>
            <a:ext cx="10041775" cy="541865"/>
          </a:xfrm>
        </p:spPr>
        <p:txBody>
          <a:bodyPr>
            <a:noAutofit/>
          </a:bodyPr>
          <a:lstStyle/>
          <a:p>
            <a:r>
              <a:rPr lang="uk-UA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Вікно вибору поточної бази даних</a:t>
            </a:r>
            <a:endParaRPr lang="uk-UA" alt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096" y="766330"/>
            <a:ext cx="3851805" cy="510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0867" y="2900516"/>
            <a:ext cx="9144000" cy="63008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uk-UA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Системні бази даних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07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Системні бази даних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SQL Server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 чотири системних бази даних: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msdb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tempdb</a:t>
            </a:r>
            <a:endParaRPr lang="uk-UA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0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0867" y="2900516"/>
            <a:ext cx="9144000" cy="630083"/>
          </a:xfrm>
        </p:spPr>
        <p:txBody>
          <a:bodyPr>
            <a:no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uk-UA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2014</a:t>
            </a:r>
            <a:endParaRPr lang="uk-UA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84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Системні бази даних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uk-UA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БД master: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цій БД фіксується все, що відбувається в системі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всі системні збережені процедури знаходяться в цій БД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критично важлива і не може бути видалена</a:t>
            </a:r>
            <a:endParaRPr lang="uk-UA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63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Системні бази даних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uk-U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БД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 як шаблон для створення будь-якої нової бази даних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внесенні змін до цієї БД, новостворювані БД будуть містити внесені зміни</a:t>
            </a:r>
          </a:p>
        </p:txBody>
      </p:sp>
    </p:spTree>
    <p:extLst>
      <p:ext uri="{BB962C8B-B14F-4D97-AF65-F5344CB8AC3E}">
        <p14:creationId xmlns:p14="http://schemas.microsoft.com/office/powerpoint/2010/main" val="210064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Системні бази даних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uk-U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БД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msdb: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цій БД служба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Agent 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інші служби зберігають всі системні завдання</a:t>
            </a:r>
          </a:p>
        </p:txBody>
      </p:sp>
    </p:spTree>
    <p:extLst>
      <p:ext uri="{BB962C8B-B14F-4D97-AF65-F5344CB8AC3E}">
        <p14:creationId xmlns:p14="http://schemas.microsoft.com/office/powerpoint/2010/main" val="5172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Системні бази даних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БД tempdb: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є робочою областю для зберігання тимчасових системних і користувацьких 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даних </a:t>
            </a:r>
          </a:p>
        </p:txBody>
      </p:sp>
    </p:spTree>
    <p:extLst>
      <p:ext uri="{BB962C8B-B14F-4D97-AF65-F5344CB8AC3E}">
        <p14:creationId xmlns:p14="http://schemas.microsoft.com/office/powerpoint/2010/main" val="178625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0867" y="2900516"/>
            <a:ext cx="9144000" cy="63008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uk-UA" alt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 файлу даних</a:t>
            </a:r>
            <a:endParaRPr lang="uk-UA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00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762001"/>
            <a:ext cx="10041775" cy="5621866"/>
          </a:xfrm>
        </p:spPr>
        <p:txBody>
          <a:bodyPr>
            <a:noAutofit/>
          </a:bodyPr>
          <a:lstStyle/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створення нової БД необхідно зробити активну БД «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Master».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можна зробити або вибором її зі списку БД на панелі інструментів, або набором команди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Master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вкладці нового запиту.</a:t>
            </a:r>
          </a:p>
        </p:txBody>
      </p:sp>
    </p:spTree>
    <p:extLst>
      <p:ext uri="{BB962C8B-B14F-4D97-AF65-F5344CB8AC3E}">
        <p14:creationId xmlns:p14="http://schemas.microsoft.com/office/powerpoint/2010/main" val="216845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762001"/>
            <a:ext cx="10041775" cy="5621866"/>
          </a:xfrm>
        </p:spPr>
        <p:txBody>
          <a:bodyPr>
            <a:noAutofit/>
          </a:bodyPr>
          <a:lstStyle/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Всі команди мови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T-SQL 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набираються на вкладці нового запиту (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SQLQuery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того щоб створити новий запит на панелі інструментів необхідно натиснути кнопку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Query.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виконання команд мови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T-SQL 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панелі інструментів необхідно натиснути кнопку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або на вкладці нового запиту набрати команду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GO.</a:t>
            </a:r>
            <a:endParaRPr lang="uk-UA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67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111" y="656850"/>
            <a:ext cx="10041775" cy="1104217"/>
          </a:xfrm>
        </p:spPr>
        <p:txBody>
          <a:bodyPr>
            <a:noAutofit/>
          </a:bodyPr>
          <a:lstStyle/>
          <a:p>
            <a:pPr algn="l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БД складається з двох частин: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761067"/>
            <a:ext cx="10041775" cy="4622799"/>
          </a:xfrm>
        </p:spPr>
        <p:txBody>
          <a:bodyPr>
            <a:noAutofit/>
          </a:bodyPr>
          <a:lstStyle/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даних - файл, що має розширення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mdf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де знаходяться всі таблиці і запити;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журналу транзакцій - файл, що має розширення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ldf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 журнал, де фіксуються всі дії з БД. Даний файл призначений для відновлення БД у разі її виходу з ладу.</a:t>
            </a:r>
          </a:p>
        </p:txBody>
      </p:sp>
    </p:spTree>
    <p:extLst>
      <p:ext uri="{BB962C8B-B14F-4D97-AF65-F5344CB8AC3E}">
        <p14:creationId xmlns:p14="http://schemas.microsoft.com/office/powerpoint/2010/main" val="57425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423332"/>
            <a:ext cx="10041775" cy="612986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створення нового файлу даних використовується команда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DATABASE,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яка має наступний синтаксис: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DATABASE &lt;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Ім'я БД&gt;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(Name = &lt;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Логічне ім'я&gt;,</a:t>
            </a:r>
          </a:p>
          <a:p>
            <a:pPr algn="just">
              <a:lnSpc>
                <a:spcPct val="10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&lt;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Файл&gt;</a:t>
            </a:r>
          </a:p>
          <a:p>
            <a:pPr algn="just">
              <a:lnSpc>
                <a:spcPct val="100000"/>
              </a:lnSpc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= &lt;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Нач.размер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&gt;,]</a:t>
            </a:r>
          </a:p>
          <a:p>
            <a:pPr algn="just">
              <a:lnSpc>
                <a:spcPct val="100000"/>
              </a:lnSpc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&lt;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Макс.размер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&gt;,]</a:t>
            </a:r>
          </a:p>
          <a:p>
            <a:pPr algn="just">
              <a:lnSpc>
                <a:spcPct val="100000"/>
              </a:lnSpc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FileGrowth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&lt;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Крок&gt;])</a:t>
            </a:r>
          </a:p>
          <a:p>
            <a:pPr algn="just">
              <a:lnSpc>
                <a:spcPct val="100000"/>
              </a:lnSpc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ON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(Name = &lt;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Логічне ім'я&gt;,</a:t>
            </a:r>
          </a:p>
          <a:p>
            <a:pPr algn="just">
              <a:lnSpc>
                <a:spcPct val="10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&lt;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Файл&gt;</a:t>
            </a:r>
          </a:p>
          <a:p>
            <a:pPr algn="just">
              <a:lnSpc>
                <a:spcPct val="100000"/>
              </a:lnSpc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= &lt;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Нач.размер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&gt;,]</a:t>
            </a:r>
          </a:p>
          <a:p>
            <a:pPr algn="just">
              <a:lnSpc>
                <a:spcPct val="100000"/>
              </a:lnSpc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&lt;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Макс.размер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&gt;,]</a:t>
            </a:r>
          </a:p>
          <a:p>
            <a:pPr algn="just">
              <a:lnSpc>
                <a:spcPct val="100000"/>
              </a:lnSpc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FileGrowth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&lt;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Крок&gt;])</a:t>
            </a:r>
          </a:p>
        </p:txBody>
      </p:sp>
    </p:spTree>
    <p:extLst>
      <p:ext uri="{BB962C8B-B14F-4D97-AF65-F5344CB8AC3E}">
        <p14:creationId xmlns:p14="http://schemas.microsoft.com/office/powerpoint/2010/main" val="426439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592667"/>
            <a:ext cx="10041775" cy="5791200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Тут Ім'я БД - ім'я створюваної БД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Логічне ім'я - визначає логічне ім'я файлу даних БД, за яким відбувається звернення до файлу даних.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- визначає повний шлях до файлу даних.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Початковий розмір - початковий розмір файлу даних в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Мб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Максимальний розмір - максимальний розмір файлу даних в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Мб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Крок - крок збільшення файлу даних, або в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Мб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або в%.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 в розділі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ON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аналогічні параметрам в розділі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DATABASE.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Однак вони визначають параметри журналу транзакцій.</a:t>
            </a:r>
          </a:p>
        </p:txBody>
      </p:sp>
    </p:spTree>
    <p:extLst>
      <p:ext uri="{BB962C8B-B14F-4D97-AF65-F5344CB8AC3E}">
        <p14:creationId xmlns:p14="http://schemas.microsoft.com/office/powerpoint/2010/main" val="312850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 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uk-UA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2014 це </a:t>
            </a:r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управління клієнт-серверними реляційними базами даних, орієнтована на роботу під керуванням операційних систем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uk-UA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8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474133"/>
            <a:ext cx="10041775" cy="590973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Створимо БД 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Students»,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розташовану в файлі 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D: \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Students.mdf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має початковий розмір файлу даних 5мб., Максимальний розмір файлу даних 100мб. і крок збільшення файлу даних рівний 1мб. Файл журналу транзакцій даної БД має ім'я «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StudentsLog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розташований в файлі 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D: \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Students.ldf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Даний файл має початковий розмір рівний 1мб., Максимальний розмір рівний 20Мб. і крок збільшення рівний 10%.</a:t>
            </a:r>
          </a:p>
        </p:txBody>
      </p:sp>
    </p:spTree>
    <p:extLst>
      <p:ext uri="{BB962C8B-B14F-4D97-AF65-F5344CB8AC3E}">
        <p14:creationId xmlns:p14="http://schemas.microsoft.com/office/powerpoint/2010/main" val="360855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406400"/>
            <a:ext cx="10041775" cy="602826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DATABASE Students</a:t>
            </a:r>
          </a:p>
          <a:p>
            <a:pPr algn="just">
              <a:lnSpc>
                <a:spcPct val="10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(Name = Students,</a:t>
            </a:r>
          </a:p>
          <a:p>
            <a:pPr algn="just">
              <a:lnSpc>
                <a:spcPct val="10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'D: \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Students.mdf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algn="just">
              <a:lnSpc>
                <a:spcPct val="10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= 5Mb,</a:t>
            </a:r>
          </a:p>
          <a:p>
            <a:pPr algn="just">
              <a:lnSpc>
                <a:spcPct val="10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100Mb,</a:t>
            </a:r>
          </a:p>
          <a:p>
            <a:pPr algn="just">
              <a:lnSpc>
                <a:spcPct val="10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FileGrowth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1Mb)</a:t>
            </a:r>
          </a:p>
          <a:p>
            <a:pPr algn="just">
              <a:lnSpc>
                <a:spcPct val="10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on (Name =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StudentsLog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just">
              <a:lnSpc>
                <a:spcPct val="10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'D: \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Students.ldf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algn="just">
              <a:lnSpc>
                <a:spcPct val="10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= 3Mb,</a:t>
            </a:r>
          </a:p>
          <a:p>
            <a:pPr algn="just">
              <a:lnSpc>
                <a:spcPct val="10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20Mb,</a:t>
            </a:r>
          </a:p>
          <a:p>
            <a:pPr algn="just">
              <a:lnSpc>
                <a:spcPct val="10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FileGrowth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10%)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90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07214" y="3098800"/>
            <a:ext cx="10321186" cy="71119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Управління базами даних за допомогою команд мови T-SQL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74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592667"/>
            <a:ext cx="10041775" cy="579120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мові запитів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T-SQL 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БД можливі наступні дії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Відображення відомостей про БД: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sp_helpdb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Ім'я БД&gt;;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Додавання нових файлів, видалення файлів і перейменування файлів, що входять в БД:</a:t>
            </a:r>
          </a:p>
          <a:p>
            <a:pPr algn="just">
              <a:lnSpc>
                <a:spcPct val="100000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DATABASE &lt;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Ім'я БД&gt;</a:t>
            </a:r>
          </a:p>
          <a:p>
            <a:pPr algn="just">
              <a:lnSpc>
                <a:spcPct val="100000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FILE (&lt;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Параметри&gt;) |</a:t>
            </a:r>
          </a:p>
          <a:p>
            <a:pPr algn="just">
              <a:lnSpc>
                <a:spcPct val="100000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FILE &lt;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Логічне ім'я файлу&gt; |</a:t>
            </a:r>
          </a:p>
          <a:p>
            <a:pPr algn="just">
              <a:lnSpc>
                <a:spcPct val="100000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FILE (&lt;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Параметри&gt;)</a:t>
            </a:r>
          </a:p>
        </p:txBody>
      </p:sp>
    </p:spTree>
    <p:extLst>
      <p:ext uri="{BB962C8B-B14F-4D97-AF65-F5344CB8AC3E}">
        <p14:creationId xmlns:p14="http://schemas.microsoft.com/office/powerpoint/2010/main" val="280208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592667"/>
            <a:ext cx="10041775" cy="579120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де, розділ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FILE -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додає файл,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FILE -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видаляє, а розділ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FILE -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змінює параметри файлу;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Перейменування БД: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 SP_RENAMEDB &lt;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Ім'я БД »,« Нове ім'я БД&gt;;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Видалення БД: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DATABASE &lt;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Ім'я БД&gt;.</a:t>
            </a:r>
          </a:p>
        </p:txBody>
      </p:sp>
    </p:spTree>
    <p:extLst>
      <p:ext uri="{BB962C8B-B14F-4D97-AF65-F5344CB8AC3E}">
        <p14:creationId xmlns:p14="http://schemas.microsoft.com/office/powerpoint/2010/main" val="220653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592667"/>
            <a:ext cx="10041775" cy="579120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Перераховані вище команди використовують такі параметри:</a:t>
            </a:r>
          </a:p>
          <a:p>
            <a:pPr marL="571500" indent="-5715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&lt;Ім'я БД&gt; - ім'я БД з якої виробляється дію;</a:t>
            </a:r>
          </a:p>
          <a:p>
            <a:pPr marL="571500" indent="-5715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&lt;Параметр&gt; - змінний параметр;</a:t>
            </a:r>
          </a:p>
          <a:p>
            <a:pPr marL="571500" indent="-5715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&lt;Значення&gt; - нове значення змінюваного параметра;</a:t>
            </a:r>
          </a:p>
          <a:p>
            <a:pPr marL="571500" indent="-5715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&lt;Параметри&gt; - параметри файлу БД, аналогічні параметрам, використовуваним в команді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DATABASE;</a:t>
            </a:r>
          </a:p>
          <a:p>
            <a:pPr marL="571500" indent="-5715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Логічне ім'я файлу&gt; - логічне ім'я файлу, що входить в БД;</a:t>
            </a:r>
          </a:p>
          <a:p>
            <a:pPr marL="571500" indent="-5715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&lt;Нове ім'я БД&gt; - нове ім'я БД.</a:t>
            </a:r>
          </a:p>
        </p:txBody>
      </p:sp>
    </p:spTree>
    <p:extLst>
      <p:ext uri="{BB962C8B-B14F-4D97-AF65-F5344CB8AC3E}">
        <p14:creationId xmlns:p14="http://schemas.microsoft.com/office/powerpoint/2010/main" val="400443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07214" y="3098800"/>
            <a:ext cx="10321186" cy="71119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 нової БД засобами SQL Server </a:t>
            </a:r>
            <a:r>
              <a:rPr lang="uk-UA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01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474133"/>
            <a:ext cx="10041775" cy="590973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браузері об'єктів клацнемо на папці «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Databases» (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Бази даних) і в меню виберемо пункт «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Database» (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Нова БД). З'явиться вікно налаштувань параметрів файлу даних нової БД «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Database».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лівій частині вікна налаштувань є список «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 page».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Цей список дозволяє перемикатися між групами налаштувань.</a:t>
            </a:r>
          </a:p>
        </p:txBody>
      </p:sp>
    </p:spTree>
    <p:extLst>
      <p:ext uri="{BB962C8B-B14F-4D97-AF65-F5344CB8AC3E}">
        <p14:creationId xmlns:p14="http://schemas.microsoft.com/office/powerpoint/2010/main" val="81342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474133"/>
            <a:ext cx="10041775" cy="590973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початку налаштуємо основні настройки «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General». </a:t>
            </a:r>
            <a:r>
              <a:rPr lang="uk-UA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вибору основних налаштувань потрібно просто клацнути мишею по пункту «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General» </a:t>
            </a:r>
            <a:r>
              <a:rPr lang="uk-UA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списку «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 page». </a:t>
            </a:r>
            <a:r>
              <a:rPr lang="uk-UA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правій частині вікна «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Database» </a:t>
            </a:r>
            <a:r>
              <a:rPr lang="uk-UA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з'являться основні настройки. Розглянемо їх більш детально. Верхньої частини вікна розташовано два параметра: «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name» (</a:t>
            </a:r>
            <a:r>
              <a:rPr lang="uk-UA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Ім'я БД) і «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Owner» (</a:t>
            </a:r>
            <a:r>
              <a:rPr lang="uk-UA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Власник). </a:t>
            </a:r>
            <a:r>
              <a:rPr lang="uk-UA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Задамо</a:t>
            </a:r>
            <a:r>
              <a:rPr lang="uk-UA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параметр «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name» </a:t>
            </a:r>
            <a:r>
              <a:rPr lang="uk-UA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рівним «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Students». </a:t>
            </a:r>
            <a:r>
              <a:rPr lang="uk-UA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 «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Owner» </a:t>
            </a:r>
            <a:r>
              <a:rPr lang="uk-UA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залишимо без змін.</a:t>
            </a:r>
          </a:p>
          <a:p>
            <a:pPr algn="just">
              <a:lnSpc>
                <a:spcPct val="120000"/>
              </a:lnSpc>
            </a:pPr>
            <a:r>
              <a:rPr lang="uk-UA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Під вищенаведеними параметрами у вигляді таблиці розташовуються настройки файлу даних і журналу транзакцій.</a:t>
            </a:r>
          </a:p>
        </p:txBody>
      </p:sp>
    </p:spTree>
    <p:extLst>
      <p:ext uri="{BB962C8B-B14F-4D97-AF65-F5344CB8AC3E}">
        <p14:creationId xmlns:p14="http://schemas.microsoft.com/office/powerpoint/2010/main" val="308275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474133"/>
            <a:ext cx="10041775" cy="590973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Таблиця має такі стовпці: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Name -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логічне ім'я файлу даних і журналу транзакцій. За цим іменам відбуватиметься звернення до вищенаведеним файлів в БД. Можна помітити, що файл даних має те ж ім'я що і БД, а ім'я файлу журналу транзакцій складено з імені БД і суфікса «_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log».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Type -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файлу. Цей параметр показує, чи є файл файлом даних або журналом транзакцій.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Filegroup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група файлів, показує до якої групи файлів відноситься файл. Групи файлів налаштовуються в групі налаштувань «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Filegroups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82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SQL Server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підтримує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7; Windows 7 Service Pack 1; Windows 8; Windows 8.1; Windows Server 2008 R2; Windows Server 2008 R2 SP1; Windows Server 2012; Windows Server 2012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SQL 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включає в себе як серверну, так і клієнтську частину</a:t>
            </a:r>
            <a:endParaRPr lang="uk-UA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43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474133"/>
            <a:ext cx="10041775" cy="5909734"/>
          </a:xfrm>
        </p:spPr>
        <p:txBody>
          <a:bodyPr>
            <a:noAutofit/>
          </a:bodyPr>
          <a:lstStyle/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Size (MB)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початковий розмір файлу даних і журналу транзакцій в мегабайтах.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Autogrowth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автоувеліченіе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розміру файлу. Як тільки файл заповнюється інформацією його розмір автоматично збільшується на величину, зазначену в параметрі «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Autogrowth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Збільшення можна задавати як в мегабайтах так і в процентах. Тут же можна задати максимальний розмір файлів. Щоб змінити цю установку треба натиснути кнопку «...». У нашому випадку розмір файлів не обмежений. Файл даних збільшується на 1 мегабайт, а файл журналу транзакцій на 10%.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шлях до папки, де зберігаються файли. Щоб змінити цю установку також треба натиснути кнопку «...».</a:t>
            </a:r>
          </a:p>
        </p:txBody>
      </p:sp>
    </p:spTree>
    <p:extLst>
      <p:ext uri="{BB962C8B-B14F-4D97-AF65-F5344CB8AC3E}">
        <p14:creationId xmlns:p14="http://schemas.microsoft.com/office/powerpoint/2010/main" val="295251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474133"/>
            <a:ext cx="10041775" cy="5909734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Name -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імена файлів. За замовчуванням імена файлів аналогічні логічним іменам. Однак файл даних має розширення «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mdf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файл журналу транзакцій - розширення «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ldf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pPr algn="just">
              <a:lnSpc>
                <a:spcPct val="120000"/>
              </a:lnSpc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додавання нових файлів даних або журналів транзакцій використовується кнопка 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Add»,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для видалення кнопка 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Remove».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58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474133"/>
            <a:ext cx="10041775" cy="590973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 залишимо більшість параметрів без змін.</a:t>
            </a:r>
          </a:p>
          <a:p>
            <a:pPr algn="just">
              <a:lnSpc>
                <a:spcPct val="120000"/>
              </a:lnSpc>
            </a:pP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Тепер перейдемо до інших другорядним налаштувань файлу даних. Для доступу до цих налаштувань необхідно натиснути мишею по пункту «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Options» 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списку «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 page». 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З'явиться наступне вікно.</a:t>
            </a:r>
          </a:p>
        </p:txBody>
      </p:sp>
    </p:spTree>
    <p:extLst>
      <p:ext uri="{BB962C8B-B14F-4D97-AF65-F5344CB8AC3E}">
        <p14:creationId xmlns:p14="http://schemas.microsoft.com/office/powerpoint/2010/main" val="377711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474133"/>
            <a:ext cx="10041775" cy="590973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правій частині вікна ми бачимо наступне: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Collation - </a:t>
            </a:r>
            <a:r>
              <a:rPr lang="uk-U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цей параметр відповідає за обробку текстових рядків, їх порівняння, текстовий пошук і </a:t>
            </a:r>
            <a:r>
              <a:rPr lang="uk-UA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т.д</a:t>
            </a:r>
            <a:r>
              <a:rPr lang="uk-U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Рекомендується залишити його як «&lt;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default&gt;». </a:t>
            </a:r>
            <a:r>
              <a:rPr lang="uk-U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цьому даний параметр буде дорівнює значенню, заданому на вкладці «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Collation», </a:t>
            </a:r>
            <a:r>
              <a:rPr lang="uk-U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установці сервера.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Recovery Model - </a:t>
            </a:r>
            <a:r>
              <a:rPr lang="uk-U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відновлення. Даний параметр відповідає за інформацію, призначену для відновлення БД, що зберігається в файлі транзакцій. Чим повніше модель відновлення, тим більше ймовірність відновлення даних при </a:t>
            </a:r>
            <a:r>
              <a:rPr lang="uk-UA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збої</a:t>
            </a:r>
            <a:r>
              <a:rPr lang="uk-U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системи або помилки користувачів, але і більше розмір файлу журналу транзакцій.</a:t>
            </a:r>
          </a:p>
        </p:txBody>
      </p:sp>
    </p:spTree>
    <p:extLst>
      <p:ext uri="{BB962C8B-B14F-4D97-AF65-F5344CB8AC3E}">
        <p14:creationId xmlns:p14="http://schemas.microsoft.com/office/powerpoint/2010/main" val="224203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474133"/>
            <a:ext cx="10041775" cy="590973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наявності місця на диску, рекомендується залишити цей параметр в значенні 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Full».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 level -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рівень сумісності, визначає сумісність файлу даних з більш ранніми версіями сервера. Якщо планується перенесення даних на іншу, більш ранню версію сервера, то її необхідно вказати в цьому параметрі.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options -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другорядні параметри. Дані параметри є необов'язковими для зміни.</a:t>
            </a:r>
          </a:p>
          <a:p>
            <a:pPr algn="just">
              <a:lnSpc>
                <a:spcPct val="120000"/>
              </a:lnSpc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нашому випадку всі параметри в розділі 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Options»,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рекомендується залишити як є.</a:t>
            </a:r>
          </a:p>
        </p:txBody>
      </p:sp>
    </p:spTree>
    <p:extLst>
      <p:ext uri="{BB962C8B-B14F-4D97-AF65-F5344CB8AC3E}">
        <p14:creationId xmlns:p14="http://schemas.microsoft.com/office/powerpoint/2010/main" val="99192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474133"/>
            <a:ext cx="10041775" cy="590973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Нарешті розглянемо останню групу налаштувань «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Filegroups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Дана група налаштувань відповідає за групи файлів. Для її відображення в списку 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 page»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необхідно клацнути мишею по пункту 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Options».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З'являться налаштування груп файлів.</a:t>
            </a:r>
          </a:p>
          <a:p>
            <a:pPr algn="just">
              <a:lnSpc>
                <a:spcPct val="120000"/>
              </a:lnSpc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Групи файлів представлені в таблиці 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Rows»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правій частині вікна.</a:t>
            </a:r>
          </a:p>
        </p:txBody>
      </p:sp>
    </p:spTree>
    <p:extLst>
      <p:ext uri="{BB962C8B-B14F-4D97-AF65-F5344CB8AC3E}">
        <p14:creationId xmlns:p14="http://schemas.microsoft.com/office/powerpoint/2010/main" val="300574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474133"/>
            <a:ext cx="10041775" cy="590973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Дана таблиця має такі стовпці: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-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ім'я групи файлів.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 -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кількість файлів входять в групу.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only -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файли в групі будуть тільки для читання. Тобто, їх можна тільки переглядати, але не можна змінювати.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-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група за замовчуванням. Всі нові файли даних будуть входити в цю групу.</a:t>
            </a:r>
          </a:p>
          <a:p>
            <a:pPr algn="just">
              <a:lnSpc>
                <a:spcPct val="120000"/>
              </a:lnSpc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 і у випадку з файлами даних, для додавання нових груп використовується кнопка 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Add»,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для видалення кнопка 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Remove».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47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474133"/>
            <a:ext cx="10041775" cy="590973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розглянутій БД немає необхідності додавати нові групи файлів. Тому залишимо групу налаштувань «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Filegroups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 змін. На цьому ми закінчуємо настройку властивостей наших файлів. Для прийняття всіх налаштувань і створення фала даних і журналу транзакцій нашої БД у вікні 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Database»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натиснемо кнопку 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Ok».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Відбудеться повернення у вікно середу розробки 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Management Studio».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панелі оглядача об'єктів в папці 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Databases»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з'явитися нова БД 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Students».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76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474133"/>
            <a:ext cx="10041775" cy="590973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перейменування БД необхідно в браузері об'єктів клацнути по ній ПКМ і в меню вибрати пункт 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Rename».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видалення в цей же меню вибираємо пункт 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Delete»,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поновлення - пункт 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Refresh»,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для зміни властивостей описаних вище - пункт 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Properties».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2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0867" y="2900516"/>
            <a:ext cx="9144000" cy="63008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 частина системи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45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 частина системи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SQL Server 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реалізується у вигляді кількох самостійних служб, кожна з яких відповідає за виконання певних завдань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23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Компоненти сервера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</a:t>
            </a:r>
            <a:r>
              <a:rPr lang="uk-UA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  <a:endParaRPr lang="uk-UA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Служби </a:t>
            </a:r>
            <a:r>
              <a:rPr lang="uk-UA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endParaRPr lang="uk-UA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Служби </a:t>
            </a:r>
            <a:r>
              <a:rPr lang="uk-UA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endParaRPr lang="uk-UA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Служби </a:t>
            </a:r>
            <a:r>
              <a:rPr lang="uk-UA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35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Database Engine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Database Engine </a:t>
            </a: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включає компонент </a:t>
            </a:r>
            <a:r>
              <a:rPr lang="uk-UA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</a:t>
            </a: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Engine, </a:t>
            </a: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основну службу для зберігання, обробки та забезпечення безпеки даних, реплікації, повнотекстовий пошук, засобів управління реляційними і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XML-</a:t>
            </a: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даними, інтеграції аналітики з базами даних і інтеграції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PolyBase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доступу до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 </a:t>
            </a: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іншим різнорідним джерелами даних, а також сервер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Quality Services (DQS).</a:t>
            </a:r>
            <a:endParaRPr lang="uk-UA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71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2475</Words>
  <Application>Microsoft Office PowerPoint</Application>
  <PresentationFormat>Широкоэкранный</PresentationFormat>
  <Paragraphs>232</Paragraphs>
  <Slides>58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58</vt:i4>
      </vt:variant>
    </vt:vector>
  </HeadingPairs>
  <TitlesOfParts>
    <vt:vector size="64" baseType="lpstr">
      <vt:lpstr>Arial</vt:lpstr>
      <vt:lpstr>Calibri</vt:lpstr>
      <vt:lpstr>Calibri Light</vt:lpstr>
      <vt:lpstr>Times New Roman</vt:lpstr>
      <vt:lpstr>Wingdings</vt:lpstr>
      <vt:lpstr>Тема Office</vt:lpstr>
      <vt:lpstr>ТРПЗ – 2 WEB - програмування</vt:lpstr>
      <vt:lpstr>План лекції</vt:lpstr>
      <vt:lpstr>Microsoft SQL Server 2014</vt:lpstr>
      <vt:lpstr>Microsoft SQL Server 2014</vt:lpstr>
      <vt:lpstr>Microsoft SQL Server 2014</vt:lpstr>
      <vt:lpstr>Серверна частина системи</vt:lpstr>
      <vt:lpstr>Серверна частина системи</vt:lpstr>
      <vt:lpstr>Компоненти сервера</vt:lpstr>
      <vt:lpstr>Компонент SQL Server Database Engine</vt:lpstr>
      <vt:lpstr>Служби Analysis Services</vt:lpstr>
      <vt:lpstr>Служби Reporting Services</vt:lpstr>
      <vt:lpstr>Служби Integration Services</vt:lpstr>
      <vt:lpstr>Клієнтська частина системи</vt:lpstr>
      <vt:lpstr>Клієнтська частина системи</vt:lpstr>
      <vt:lpstr>Клієнтська частина системи</vt:lpstr>
      <vt:lpstr>Презентация PowerPoint</vt:lpstr>
      <vt:lpstr>Презентация PowerPoint</vt:lpstr>
      <vt:lpstr>Презентация PowerPoint</vt:lpstr>
      <vt:lpstr>Редактор запитів (Query Editor)</vt:lpstr>
      <vt:lpstr>Редактор запитів (Query Editor)</vt:lpstr>
      <vt:lpstr>Презентация PowerPoint</vt:lpstr>
      <vt:lpstr>Тепер буде доступно наступне:</vt:lpstr>
      <vt:lpstr>Презентация PowerPoint</vt:lpstr>
      <vt:lpstr>Object Explorer</vt:lpstr>
      <vt:lpstr>Презентация PowerPoint</vt:lpstr>
      <vt:lpstr>Випадаючий список баз даних</vt:lpstr>
      <vt:lpstr>Презентация PowerPoint</vt:lpstr>
      <vt:lpstr>Системні бази даних</vt:lpstr>
      <vt:lpstr>Системні бази даних</vt:lpstr>
      <vt:lpstr>Системні бази даних</vt:lpstr>
      <vt:lpstr>Системні бази даних</vt:lpstr>
      <vt:lpstr>Системні бази даних</vt:lpstr>
      <vt:lpstr>Системні бази даних</vt:lpstr>
      <vt:lpstr>Створення файлу даних</vt:lpstr>
      <vt:lpstr>Презентация PowerPoint</vt:lpstr>
      <vt:lpstr>Презентация PowerPoint</vt:lpstr>
      <vt:lpstr>У Microsoft SQL Server БД складається з двох частин:</vt:lpstr>
      <vt:lpstr>Презентация PowerPoint</vt:lpstr>
      <vt:lpstr>Презентация PowerPoint</vt:lpstr>
      <vt:lpstr>Презентация PowerPoint</vt:lpstr>
      <vt:lpstr>Презентация PowerPoint</vt:lpstr>
      <vt:lpstr>Управління базами даних за допомогою команд мови T-SQL</vt:lpstr>
      <vt:lpstr>Презентация PowerPoint</vt:lpstr>
      <vt:lpstr>Презентация PowerPoint</vt:lpstr>
      <vt:lpstr>Презентация PowerPoint</vt:lpstr>
      <vt:lpstr>Створення нової БД засобами SQL Server Management Studio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Дисципліна</dc:title>
  <dc:creator>RePack by Diakov</dc:creator>
  <cp:lastModifiedBy>RePack by Diakov</cp:lastModifiedBy>
  <cp:revision>67</cp:revision>
  <dcterms:created xsi:type="dcterms:W3CDTF">2019-03-25T05:43:16Z</dcterms:created>
  <dcterms:modified xsi:type="dcterms:W3CDTF">2019-09-13T09:01:58Z</dcterms:modified>
</cp:coreProperties>
</file>