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2"/>
  </p:notesMasterIdLst>
  <p:sldIdLst>
    <p:sldId id="256" r:id="rId2"/>
    <p:sldId id="258" r:id="rId3"/>
    <p:sldId id="324" r:id="rId4"/>
    <p:sldId id="316" r:id="rId5"/>
    <p:sldId id="259" r:id="rId6"/>
    <p:sldId id="333" r:id="rId7"/>
    <p:sldId id="268" r:id="rId8"/>
    <p:sldId id="334" r:id="rId9"/>
    <p:sldId id="393" r:id="rId10"/>
    <p:sldId id="327" r:id="rId11"/>
    <p:sldId id="372" r:id="rId12"/>
    <p:sldId id="308" r:id="rId13"/>
    <p:sldId id="311" r:id="rId14"/>
    <p:sldId id="288" r:id="rId15"/>
    <p:sldId id="395" r:id="rId16"/>
    <p:sldId id="292" r:id="rId17"/>
    <p:sldId id="317" r:id="rId18"/>
    <p:sldId id="299" r:id="rId19"/>
    <p:sldId id="293" r:id="rId20"/>
    <p:sldId id="320" r:id="rId21"/>
    <p:sldId id="381" r:id="rId22"/>
    <p:sldId id="294" r:id="rId23"/>
    <p:sldId id="382" r:id="rId24"/>
    <p:sldId id="295" r:id="rId25"/>
    <p:sldId id="383" r:id="rId26"/>
    <p:sldId id="296" r:id="rId27"/>
    <p:sldId id="300" r:id="rId28"/>
    <p:sldId id="384" r:id="rId29"/>
    <p:sldId id="304" r:id="rId30"/>
    <p:sldId id="291" r:id="rId31"/>
    <p:sldId id="309" r:id="rId32"/>
    <p:sldId id="273" r:id="rId33"/>
    <p:sldId id="343" r:id="rId34"/>
    <p:sldId id="301" r:id="rId35"/>
    <p:sldId id="344" r:id="rId36"/>
    <p:sldId id="347" r:id="rId37"/>
    <p:sldId id="370" r:id="rId38"/>
    <p:sldId id="345" r:id="rId39"/>
    <p:sldId id="286" r:id="rId40"/>
    <p:sldId id="297" r:id="rId41"/>
    <p:sldId id="346" r:id="rId42"/>
    <p:sldId id="391" r:id="rId43"/>
    <p:sldId id="335" r:id="rId44"/>
    <p:sldId id="373" r:id="rId45"/>
    <p:sldId id="326" r:id="rId46"/>
    <p:sldId id="306" r:id="rId47"/>
    <p:sldId id="388" r:id="rId48"/>
    <p:sldId id="397" r:id="rId49"/>
    <p:sldId id="354" r:id="rId50"/>
    <p:sldId id="399" r:id="rId51"/>
    <p:sldId id="398" r:id="rId52"/>
    <p:sldId id="358" r:id="rId53"/>
    <p:sldId id="357" r:id="rId54"/>
    <p:sldId id="348" r:id="rId55"/>
    <p:sldId id="349" r:id="rId56"/>
    <p:sldId id="350" r:id="rId57"/>
    <p:sldId id="314" r:id="rId58"/>
    <p:sldId id="351" r:id="rId59"/>
    <p:sldId id="361" r:id="rId60"/>
    <p:sldId id="365" r:id="rId61"/>
    <p:sldId id="369" r:id="rId62"/>
    <p:sldId id="364" r:id="rId63"/>
    <p:sldId id="367" r:id="rId64"/>
    <p:sldId id="368" r:id="rId65"/>
    <p:sldId id="363" r:id="rId66"/>
    <p:sldId id="366" r:id="rId67"/>
    <p:sldId id="375" r:id="rId68"/>
    <p:sldId id="362" r:id="rId69"/>
    <p:sldId id="387" r:id="rId70"/>
    <p:sldId id="313" r:id="rId71"/>
    <p:sldId id="376" r:id="rId72"/>
    <p:sldId id="386" r:id="rId73"/>
    <p:sldId id="385" r:id="rId74"/>
    <p:sldId id="332" r:id="rId75"/>
    <p:sldId id="378" r:id="rId76"/>
    <p:sldId id="402" r:id="rId77"/>
    <p:sldId id="379" r:id="rId78"/>
    <p:sldId id="403" r:id="rId79"/>
    <p:sldId id="404" r:id="rId80"/>
    <p:sldId id="405" r:id="rId81"/>
    <p:sldId id="406" r:id="rId82"/>
    <p:sldId id="400" r:id="rId83"/>
    <p:sldId id="336" r:id="rId84"/>
    <p:sldId id="392" r:id="rId85"/>
    <p:sldId id="337" r:id="rId86"/>
    <p:sldId id="318" r:id="rId87"/>
    <p:sldId id="307" r:id="rId88"/>
    <p:sldId id="360" r:id="rId89"/>
    <p:sldId id="338" r:id="rId90"/>
    <p:sldId id="315" r:id="rId91"/>
    <p:sldId id="401" r:id="rId92"/>
    <p:sldId id="341" r:id="rId93"/>
    <p:sldId id="312" r:id="rId94"/>
    <p:sldId id="355" r:id="rId95"/>
    <p:sldId id="390" r:id="rId96"/>
    <p:sldId id="374" r:id="rId97"/>
    <p:sldId id="389" r:id="rId98"/>
    <p:sldId id="298" r:id="rId99"/>
    <p:sldId id="323" r:id="rId100"/>
    <p:sldId id="380" r:id="rId101"/>
    <p:sldId id="285" r:id="rId102"/>
    <p:sldId id="290" r:id="rId103"/>
    <p:sldId id="319" r:id="rId104"/>
    <p:sldId id="407" r:id="rId105"/>
    <p:sldId id="408" r:id="rId106"/>
    <p:sldId id="409" r:id="rId107"/>
    <p:sldId id="411" r:id="rId108"/>
    <p:sldId id="410" r:id="rId109"/>
    <p:sldId id="280" r:id="rId110"/>
    <p:sldId id="302" r:id="rId1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3"/>
      <p:bold r:id="rId114"/>
      <p:italic r:id="rId115"/>
      <p:boldItalic r:id="rId116"/>
    </p:embeddedFont>
    <p:embeddedFont>
      <p:font typeface="Lucida Console" panose="020B0609040504020204" pitchFamily="49" charset="0"/>
      <p:regular r:id="rId117"/>
    </p:embeddedFont>
    <p:embeddedFont>
      <p:font typeface="Roboto Slab" panose="020B0604020202020204" charset="0"/>
      <p:regular r:id="rId118"/>
      <p:bold r:id="rId119"/>
    </p:embeddedFont>
    <p:embeddedFont>
      <p:font typeface="Source Sans Pro" panose="020B0503030403020204" pitchFamily="34" charset="0"/>
      <p:regular r:id="rId120"/>
      <p:bold r:id="rId121"/>
      <p:italic r:id="rId122"/>
      <p:boldItalic r:id="rId1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Morgan Tarp Danielsen" initials="TMTD" lastIdx="13" clrIdx="0">
    <p:extLst>
      <p:ext uri="{19B8F6BF-5375-455C-9EA6-DF929625EA0E}">
        <p15:presenceInfo xmlns:p15="http://schemas.microsoft.com/office/powerpoint/2012/main" userId="S::tmtd@netcompany.com::62ec4487-17f7-400e-8144-06c842d255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2CA950-0B7A-4339-BC76-BB9C9E3BB01C}">
  <a:tblStyle styleId="{382CA950-0B7A-4339-BC76-BB9C9E3BB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1" autoAdjust="0"/>
  </p:normalViewPr>
  <p:slideViewPr>
    <p:cSldViewPr snapToGrid="0">
      <p:cViewPr varScale="1">
        <p:scale>
          <a:sx n="100" d="100"/>
          <a:sy n="100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5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1.fnt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1.fntdata"/><Relationship Id="rId118" Type="http://schemas.openxmlformats.org/officeDocument/2006/relationships/font" Target="fonts/font6.fntdata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4.fntdata"/><Relationship Id="rId124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2.fntdata"/><Relationship Id="rId119" Type="http://schemas.openxmlformats.org/officeDocument/2006/relationships/font" Target="fonts/font7.fntdata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8.fntdata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Relatively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from </a:t>
            </a:r>
            <a:r>
              <a:rPr lang="da-DK" dirty="0" err="1"/>
              <a:t>other</a:t>
            </a:r>
            <a:r>
              <a:rPr lang="da-DK" dirty="0"/>
              <a:t> apps on the host computer </a:t>
            </a:r>
            <a:r>
              <a:rPr lang="da-DK" dirty="0" err="1"/>
              <a:t>unless</a:t>
            </a:r>
            <a:r>
              <a:rPr lang="da-DK" dirty="0"/>
              <a:t> </a:t>
            </a:r>
            <a:r>
              <a:rPr lang="da-DK" dirty="0" err="1"/>
              <a:t>configured</a:t>
            </a:r>
            <a:r>
              <a:rPr lang="da-DK" dirty="0"/>
              <a:t> to do so)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virtual </a:t>
            </a:r>
            <a:r>
              <a:rPr lang="da-DK" dirty="0" err="1"/>
              <a:t>machines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4128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140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04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3267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399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657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20304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6383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4538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307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70636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72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84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91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0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100" dirty="0"/>
              <a:t>A </a:t>
            </a:r>
            <a:r>
              <a:rPr lang="da-DK" sz="1100" dirty="0" err="1"/>
              <a:t>containerized</a:t>
            </a:r>
            <a:r>
              <a:rPr lang="da-DK" sz="1100" dirty="0"/>
              <a:t>/</a:t>
            </a:r>
            <a:r>
              <a:rPr lang="da-DK" sz="1100" dirty="0" err="1"/>
              <a:t>dockerized</a:t>
            </a:r>
            <a:r>
              <a:rPr lang="da-DK" sz="1100" dirty="0"/>
              <a:t> app is </a:t>
            </a:r>
            <a:r>
              <a:rPr lang="da-DK" sz="1100" dirty="0" err="1"/>
              <a:t>created</a:t>
            </a:r>
            <a:r>
              <a:rPr lang="da-DK" sz="1100" dirty="0"/>
              <a:t> by </a:t>
            </a:r>
            <a:r>
              <a:rPr lang="da-DK" sz="1100" dirty="0" err="1"/>
              <a:t>building</a:t>
            </a:r>
            <a:r>
              <a:rPr lang="da-DK" sz="1100" dirty="0"/>
              <a:t> a Docker Image</a:t>
            </a:r>
          </a:p>
          <a:p>
            <a:pPr marL="38100" indent="0">
              <a:buNone/>
            </a:pPr>
            <a:endParaRPr lang="da-DK" sz="1100" dirty="0"/>
          </a:p>
          <a:p>
            <a:pPr marL="38100" indent="0">
              <a:buNone/>
            </a:pPr>
            <a:r>
              <a:rPr lang="da-DK" sz="1100" dirty="0"/>
              <a:t>Set of files and a </a:t>
            </a:r>
            <a:r>
              <a:rPr lang="da-DK" sz="1100" dirty="0" err="1"/>
              <a:t>block</a:t>
            </a:r>
            <a:r>
              <a:rPr lang="da-DK" sz="1100" dirty="0"/>
              <a:t> of </a:t>
            </a:r>
            <a:r>
              <a:rPr lang="da-DK" sz="1100" dirty="0" err="1"/>
              <a:t>configuration</a:t>
            </a:r>
            <a:r>
              <a:rPr lang="da-DK" sz="1100" dirty="0"/>
              <a:t> </a:t>
            </a:r>
            <a:r>
              <a:rPr lang="da-DK" sz="1100" dirty="0" err="1"/>
              <a:t>used</a:t>
            </a:r>
            <a:r>
              <a:rPr lang="da-DK" sz="1100" dirty="0"/>
              <a:t> by Docker</a:t>
            </a:r>
          </a:p>
          <a:p>
            <a:pPr marL="38100" indent="0">
              <a:buNone/>
            </a:pPr>
            <a:endParaRPr lang="da-DK" sz="1100" dirty="0"/>
          </a:p>
          <a:p>
            <a:pPr marL="38100" indent="0">
              <a:buNone/>
            </a:pPr>
            <a:r>
              <a:rPr lang="da-DK" sz="1100" dirty="0"/>
              <a:t>Can </a:t>
            </a:r>
            <a:r>
              <a:rPr lang="da-DK" sz="1100" dirty="0" err="1"/>
              <a:t>be</a:t>
            </a:r>
            <a:r>
              <a:rPr lang="da-DK" sz="1100" dirty="0"/>
              <a:t> run on desktop, on server or in the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08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69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2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136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4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54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9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87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58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77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41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5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 </a:t>
            </a:r>
            <a:r>
              <a:rPr lang="da-DK" dirty="0" err="1"/>
              <a:t>volumes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custom</a:t>
            </a:r>
            <a:r>
              <a:rPr lang="da-DK" dirty="0"/>
              <a:t> scripts and </a:t>
            </a:r>
            <a:r>
              <a:rPr lang="da-DK" dirty="0" err="1"/>
              <a:t>other</a:t>
            </a:r>
            <a:r>
              <a:rPr lang="da-DK" dirty="0"/>
              <a:t> files to </a:t>
            </a:r>
            <a:r>
              <a:rPr lang="da-DK" dirty="0" err="1"/>
              <a:t>our</a:t>
            </a:r>
            <a:r>
              <a:rPr lang="da-DK" dirty="0"/>
              <a:t> Business Central container.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37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27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9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Slides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 reference </a:t>
            </a:r>
            <a:r>
              <a:rPr lang="da-DK" dirty="0" err="1"/>
              <a:t>work</a:t>
            </a:r>
            <a:r>
              <a:rPr lang="da-DK" dirty="0"/>
              <a:t>.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uploaded</a:t>
            </a:r>
            <a:r>
              <a:rPr lang="da-DK" dirty="0"/>
              <a:t> </a:t>
            </a:r>
            <a:r>
              <a:rPr lang="da-DK" dirty="0" err="1"/>
              <a:t>alongside</a:t>
            </a:r>
            <a:r>
              <a:rPr lang="da-DK" dirty="0"/>
              <a:t> som </a:t>
            </a:r>
            <a:r>
              <a:rPr lang="da-DK" dirty="0" err="1"/>
              <a:t>example</a:t>
            </a:r>
            <a:r>
              <a:rPr lang="da-DK" dirty="0"/>
              <a:t> scripts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started</a:t>
            </a:r>
            <a:r>
              <a:rPr lang="da-DK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Will skip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sections</a:t>
            </a:r>
            <a:r>
              <a:rPr lang="da-DK" dirty="0"/>
              <a:t> </a:t>
            </a:r>
            <a:r>
              <a:rPr lang="da-DK" dirty="0" err="1"/>
              <a:t>rather</a:t>
            </a:r>
            <a:r>
              <a:rPr lang="da-DK" dirty="0"/>
              <a:t> </a:t>
            </a:r>
            <a:r>
              <a:rPr lang="da-DK" dirty="0" err="1"/>
              <a:t>quickly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with the Masterclass files or it </a:t>
            </a:r>
            <a:r>
              <a:rPr lang="da-DK" dirty="0" err="1"/>
              <a:t>won’t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with BC.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05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94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Note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‘</a:t>
            </a:r>
            <a:r>
              <a:rPr lang="da-DK" dirty="0" err="1"/>
              <a:t>docker</a:t>
            </a:r>
            <a:r>
              <a:rPr lang="da-DK" dirty="0"/>
              <a:t> </a:t>
            </a:r>
            <a:r>
              <a:rPr lang="da-DK" dirty="0" err="1"/>
              <a:t>commit</a:t>
            </a:r>
            <a:r>
              <a:rPr lang="da-DK" dirty="0"/>
              <a:t>’ to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custom</a:t>
            </a:r>
            <a:r>
              <a:rPr lang="da-DK" dirty="0"/>
              <a:t> images,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preloaded</a:t>
            </a:r>
            <a:r>
              <a:rPr lang="da-DK" dirty="0"/>
              <a:t> with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661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31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89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28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38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493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2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73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5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1100" dirty="0"/>
              <a:t>We will potentially use Docker quite a lot in our daily activities.</a:t>
            </a:r>
          </a:p>
          <a:p>
            <a:pPr marL="38100" indent="0">
              <a:buNone/>
            </a:pPr>
            <a:endParaRPr lang="en-US" sz="1100" dirty="0"/>
          </a:p>
          <a:p>
            <a:pPr marL="38100" indent="0">
              <a:buNone/>
            </a:pPr>
            <a:r>
              <a:rPr lang="en-US" sz="1100" dirty="0"/>
              <a:t>Use cases are presented later but are not exhaustive.</a:t>
            </a:r>
          </a:p>
          <a:p>
            <a:pPr marL="38100" indent="0">
              <a:buNone/>
            </a:pPr>
            <a:endParaRPr lang="en-US" sz="1100" dirty="0"/>
          </a:p>
          <a:p>
            <a:pPr marL="38100" indent="0">
              <a:buNone/>
            </a:pPr>
            <a:r>
              <a:rPr lang="en-US" sz="1100" dirty="0"/>
              <a:t>It is an open project and a topic to be explored further.</a:t>
            </a:r>
          </a:p>
        </p:txBody>
      </p:sp>
    </p:spTree>
    <p:extLst>
      <p:ext uri="{BB962C8B-B14F-4D97-AF65-F5344CB8AC3E}">
        <p14:creationId xmlns:p14="http://schemas.microsoft.com/office/powerpoint/2010/main" val="144377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Links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</a:t>
            </a:r>
            <a:r>
              <a:rPr lang="da-DK" dirty="0" err="1"/>
              <a:t>URLs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66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65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13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96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499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03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Help-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particularly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documentation</a:t>
            </a:r>
            <a:r>
              <a:rPr lang="da-DK" dirty="0"/>
              <a:t> for </a:t>
            </a:r>
            <a:r>
              <a:rPr lang="da-DK" dirty="0" err="1"/>
              <a:t>NavContainerHelper</a:t>
            </a:r>
            <a:r>
              <a:rPr lang="da-DK" dirty="0"/>
              <a:t> is </a:t>
            </a:r>
            <a:r>
              <a:rPr lang="da-DK" dirty="0" err="1"/>
              <a:t>sparse</a:t>
            </a:r>
            <a:r>
              <a:rPr lang="da-DK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15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0817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4332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2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8911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031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378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77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818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3243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78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5842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9478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18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612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465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661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551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64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2610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75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6179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5171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609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22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790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81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7389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907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191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336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678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264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572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7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161730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7653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238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275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673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548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136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386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086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6388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38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940472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3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9016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6555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641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6532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9543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39551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17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466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99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ans-infoma.com/techblog/use-azure-container-instances-nav/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nav-docker" TargetMode="External"/><Relationship Id="rId13" Type="http://schemas.openxmlformats.org/officeDocument/2006/relationships/hyperlink" Target="https://mcr.microsoft.com/v2/businesscentral/sandbox/tags/list" TargetMode="External"/><Relationship Id="rId3" Type="http://schemas.openxmlformats.org/officeDocument/2006/relationships/hyperlink" Target="https://www.axians-infoma.com/techblog/use-azure-container-instances-nav/" TargetMode="External"/><Relationship Id="rId7" Type="http://schemas.openxmlformats.org/officeDocument/2006/relationships/hyperlink" Target="https://cloud.docker.com/orgs/netcompanyerp/teams/netcompanyerp/" TargetMode="External"/><Relationship Id="rId12" Type="http://schemas.openxmlformats.org/officeDocument/2006/relationships/hyperlink" Target="https://www.youtube.com/watch?v=GkYJX_ouJQo" TargetMode="External"/><Relationship Id="rId2" Type="http://schemas.openxmlformats.org/officeDocument/2006/relationships/notesSlide" Target="../notesSlides/notesSlide110.xml"/><Relationship Id="rId16" Type="http://schemas.openxmlformats.org/officeDocument/2006/relationships/hyperlink" Target="https://freddysblo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docker.com/" TargetMode="External"/><Relationship Id="rId11" Type="http://schemas.openxmlformats.org/officeDocument/2006/relationships/hyperlink" Target="https://freddysblog.com/2019/08/20/business-central-on-docker-for-non-experts/" TargetMode="External"/><Relationship Id="rId5" Type="http://schemas.openxmlformats.org/officeDocument/2006/relationships/hyperlink" Target="mcr.microsoft.com/businesscentral/onprem" TargetMode="External"/><Relationship Id="rId15" Type="http://schemas.openxmlformats.org/officeDocument/2006/relationships/hyperlink" Target="https://docs.microsoft.com/da-dk/learn/paths/administer-containers-in-azure/" TargetMode="External"/><Relationship Id="rId10" Type="http://schemas.openxmlformats.org/officeDocument/2006/relationships/hyperlink" Target="https://docs.microsoft.com/en-us/virtualization/windowscontainers/manage-containers/hyperv-container" TargetMode="External"/><Relationship Id="rId4" Type="http://schemas.openxmlformats.org/officeDocument/2006/relationships/hyperlink" Target="mcr.microsoft.com/businesscentral/sandbox" TargetMode="External"/><Relationship Id="rId9" Type="http://schemas.openxmlformats.org/officeDocument/2006/relationships/hyperlink" Target="https://github.com/microsoft/navcontainerhelper" TargetMode="External"/><Relationship Id="rId14" Type="http://schemas.openxmlformats.org/officeDocument/2006/relationships/hyperlink" Target="https://mcr.microsoft.com/v2/businesscentral/onprem/tags/li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docker.com/storage/bind-mount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cr.microsoft.com/businesscentral/sandbox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cr.microsoft.com/dynamicsnav" TargetMode="External"/><Relationship Id="rId4" Type="http://schemas.openxmlformats.org/officeDocument/2006/relationships/hyperlink" Target="mcr.microsoft.com/businesscentral/onpre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-docker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7/14/nav-and-business-central-docker-images-moved-to-microsoft-container-registry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businesscentral/sandbox/tags/lis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cr.microsoft.com/v2/businesscentral/onprem/tags/lis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kYJX_ouJQ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containerhelper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licens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4/12/enabling-premium-experience-in-business-central-sandbox-containers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overriding-scripts-in-nav-containers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start-a-nav-container-and-place-the-database-files-on-a-file-share-on-the-host-computer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2/placing-the-database-on-the-hos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business-central/dev-itpro/developer/devenv-get-started-container-sandbox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3/16/symbols-demystified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freddyk/2017/10/29/troubleshooting-nav-on-docker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3/running-tests-in-containers/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brummel.blog/2018/04/11/using-business-central-as-microservice/#comments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12/11/clean-up-after-yourself-docker-your-mom-isnt-here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windows/servercore/insider/tags/list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5/01/windows-10-1903-and-business-central-containers/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ocker.com/orgs/netcompanyerp/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567700" y="1849808"/>
            <a:ext cx="4008600" cy="3158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Central </a:t>
            </a:r>
            <a:r>
              <a:rPr lang="en-US" dirty="0"/>
              <a:t>on Docker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1171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Isolated from apps on host computer unless configured otherwise.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E3A96-B7F7-41CF-8064-7E36C023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34139"/>
              </p:ext>
            </p:extLst>
          </p:nvPr>
        </p:nvGraphicFramePr>
        <p:xfrm>
          <a:off x="786150" y="2998415"/>
          <a:ext cx="7571700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900">
                  <a:extLst>
                    <a:ext uri="{9D8B030D-6E8A-4147-A177-3AD203B41FA5}">
                      <a16:colId xmlns:a16="http://schemas.microsoft.com/office/drawing/2014/main" val="3746482417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1441728208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209687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Hyper-V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err="1"/>
                        <a:t>Process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2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OS </a:t>
                      </a:r>
                      <a:r>
                        <a:rPr lang="da-DK" dirty="0" err="1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Isolated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included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each</a:t>
                      </a:r>
                      <a:r>
                        <a:rPr lang="da-DK" dirty="0"/>
                        <a:t> 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Shared with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0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Secure</a:t>
                      </a:r>
                    </a:p>
                    <a:p>
                      <a:r>
                        <a:rPr lang="da-DK" dirty="0"/>
                        <a:t>Run BC containers on </a:t>
                      </a:r>
                      <a:r>
                        <a:rPr lang="da-DK" dirty="0" err="1"/>
                        <a:t>older</a:t>
                      </a:r>
                      <a:r>
                        <a:rPr lang="da-DK" dirty="0"/>
                        <a:t> Windows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Lightweight</a:t>
                      </a:r>
                    </a:p>
                    <a:p>
                      <a:r>
                        <a:rPr lang="en-US" dirty="0"/>
                        <a:t>Well-suited for running multiple service tiers (roughly equal to running it on host)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dirty="0" err="1"/>
                        <a:t>Demands</a:t>
                      </a:r>
                      <a:r>
                        <a:rPr lang="da-DK" dirty="0"/>
                        <a:t> more </a:t>
                      </a:r>
                      <a:r>
                        <a:rPr lang="da-DK" dirty="0" err="1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Less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secure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multi-tenant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environments</a:t>
                      </a:r>
                      <a:endParaRPr lang="da-DK" dirty="0"/>
                    </a:p>
                    <a:p>
                      <a:r>
                        <a:rPr lang="da-DK" dirty="0"/>
                        <a:t>Image</a:t>
                      </a:r>
                      <a:r>
                        <a:rPr lang="en-US" dirty="0"/>
                        <a:t> must match host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2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558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License on Secure URL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It would perhaps be relevant to create a secure URL to a developer license-file so you can access it and start up a development container from anywhere.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4184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6.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&amp; Azure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9142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store Docker images in Azure Container Registry.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4581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You can run a Docker image in an Azure Container Instance.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Learn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132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an Azure account and log in to portal.azure.com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Open an Azure Cloud Shell in the top navigation pane.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1028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 resource group with the following command:</a:t>
            </a:r>
          </a:p>
          <a:p>
            <a:pPr marL="38100" lvl="0" indent="0">
              <a:buNone/>
            </a:pPr>
            <a:r>
              <a:rPr lang="en-US" dirty="0" err="1"/>
              <a:t>az</a:t>
            </a:r>
            <a:r>
              <a:rPr lang="en-US" dirty="0"/>
              <a:t> group create --name </a:t>
            </a:r>
            <a:r>
              <a:rPr lang="en-US" dirty="0" err="1"/>
              <a:t>navGroup</a:t>
            </a:r>
            <a:r>
              <a:rPr lang="en-US" dirty="0"/>
              <a:t> --location </a:t>
            </a:r>
            <a:r>
              <a:rPr lang="en-US" dirty="0" err="1"/>
              <a:t>WestEurope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7849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 container instance with the following command:</a:t>
            </a:r>
          </a:p>
          <a:p>
            <a:pPr marL="38100" lvl="0" indent="0">
              <a:buNone/>
            </a:pPr>
            <a:r>
              <a:rPr lang="en-US" sz="1600" dirty="0" err="1"/>
              <a:t>az</a:t>
            </a:r>
            <a:r>
              <a:rPr lang="en-US" sz="1600" dirty="0"/>
              <a:t> container create --name </a:t>
            </a:r>
            <a:r>
              <a:rPr lang="en-US" sz="1600" dirty="0" err="1"/>
              <a:t>navcontainer</a:t>
            </a:r>
            <a:r>
              <a:rPr lang="en-US" sz="1600" dirty="0"/>
              <a:t> --image mcr.microsoft.com/</a:t>
            </a:r>
            <a:r>
              <a:rPr lang="en-US" sz="1600" dirty="0" err="1"/>
              <a:t>businesscentral</a:t>
            </a:r>
            <a:r>
              <a:rPr lang="en-US" sz="1600" dirty="0"/>
              <a:t>/</a:t>
            </a:r>
            <a:r>
              <a:rPr lang="en-US" sz="1600" dirty="0" err="1"/>
              <a:t>sandbox:dk</a:t>
            </a:r>
            <a:r>
              <a:rPr lang="en-US" sz="1600" dirty="0"/>
              <a:t> --registry-login-server mcr.microsoft.com --registry-password "P@ssw0rd" --resource-group </a:t>
            </a:r>
            <a:r>
              <a:rPr lang="en-US" sz="1600" dirty="0" err="1"/>
              <a:t>navgroup</a:t>
            </a:r>
            <a:r>
              <a:rPr lang="en-US" sz="1600" dirty="0"/>
              <a:t> --registry-username "</a:t>
            </a:r>
            <a:r>
              <a:rPr lang="en-US" sz="1600" dirty="0" err="1"/>
              <a:t>tmtd</a:t>
            </a:r>
            <a:r>
              <a:rPr lang="en-US" sz="1600" dirty="0"/>
              <a:t>" --</a:t>
            </a:r>
            <a:r>
              <a:rPr lang="en-US" sz="1600" dirty="0" err="1"/>
              <a:t>os</a:t>
            </a:r>
            <a:r>
              <a:rPr lang="en-US" sz="1600" dirty="0"/>
              <a:t>-type Windows --</a:t>
            </a:r>
            <a:r>
              <a:rPr lang="en-US" sz="1600" dirty="0" err="1"/>
              <a:t>cpu</a:t>
            </a:r>
            <a:r>
              <a:rPr lang="en-US" sz="1600" dirty="0"/>
              <a:t> 2 --memory 3 --environment-variables ACCEPT_EULA=Y --</a:t>
            </a:r>
            <a:r>
              <a:rPr lang="en-US" sz="1600" dirty="0" err="1"/>
              <a:t>ip</a:t>
            </a:r>
            <a:r>
              <a:rPr lang="en-US" sz="1600" dirty="0"/>
              <a:t>-address public --port 443</a:t>
            </a:r>
          </a:p>
          <a:p>
            <a:pPr marL="38100" lvl="0" indent="0">
              <a:buNone/>
            </a:pPr>
            <a:endParaRPr lang="en-US" sz="1600" dirty="0"/>
          </a:p>
          <a:p>
            <a:pPr marL="38100" lvl="0" indent="0">
              <a:buNone/>
            </a:pPr>
            <a:r>
              <a:rPr lang="en-US" sz="1600" dirty="0"/>
              <a:t>You can of course replace the values with the image, container instance name, username, and password etc. you want.</a:t>
            </a:r>
          </a:p>
          <a:p>
            <a:pPr marL="38100" lvl="0" indent="0">
              <a:buNone/>
            </a:pPr>
            <a:r>
              <a:rPr lang="en-US" sz="1600" dirty="0"/>
              <a:t>Note, however, that the username and password created here are not used to login to your Business Central instance.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8551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In your Cloud Shell, you will get an IP address in the log. Go to this website:</a:t>
            </a:r>
            <a:endParaRPr lang="en-US" sz="1600" dirty="0"/>
          </a:p>
          <a:p>
            <a:pPr marL="38100" lvl="0" indent="0" algn="ctr">
              <a:buNone/>
            </a:pPr>
            <a:r>
              <a:rPr lang="en-US" dirty="0"/>
              <a:t>https://&lt;IP address&gt;/NAV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This will take you to the login prompt for Business Central.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881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Go back to the Cloud Shell.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Find your username and password with the following command: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 algn="ctr">
              <a:buNone/>
            </a:pPr>
            <a:r>
              <a:rPr lang="en-US" sz="2000" dirty="0" err="1"/>
              <a:t>az</a:t>
            </a:r>
            <a:r>
              <a:rPr lang="en-US" sz="2000" dirty="0"/>
              <a:t> container logs --resource-group </a:t>
            </a:r>
            <a:r>
              <a:rPr lang="en-US" sz="2000" dirty="0" err="1"/>
              <a:t>navgroup</a:t>
            </a:r>
            <a:r>
              <a:rPr lang="en-US" sz="2000" dirty="0"/>
              <a:t> --name </a:t>
            </a:r>
            <a:r>
              <a:rPr lang="en-US" sz="2000" dirty="0" err="1"/>
              <a:t>navcontainer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6507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Contact</a:t>
            </a:r>
            <a:r>
              <a:rPr lang="en" dirty="0"/>
              <a:t> me: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Thomas Tarp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tmtd</a:t>
            </a:r>
            <a:r>
              <a:rPr lang="en" dirty="0"/>
              <a:t>@</a:t>
            </a:r>
            <a:r>
              <a:rPr lang="en-US" dirty="0" err="1"/>
              <a:t>netcompany</a:t>
            </a:r>
            <a:r>
              <a:rPr lang="en" dirty="0"/>
              <a:t>.</a:t>
            </a:r>
            <a:r>
              <a:rPr lang="en-US" dirty="0"/>
              <a:t>com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 for Netcompany Computers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Netcompany laptops are currently running Windows in version 1803 and can thus only run Hyper-V isolation. We will get 1903 within two months according to IT Services.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However, you can create a VM that runs 1809 in the Hyper-V Manager and assign it minimum 4 GB memory. Beware, that you also need the dynamic memory to be 4GB at minimum.</a:t>
            </a:r>
          </a:p>
          <a:p>
            <a:pPr marL="38100" indent="0">
              <a:buNone/>
            </a:pPr>
            <a:r>
              <a:rPr lang="en-US" sz="2400" dirty="0"/>
              <a:t>Note also, that you need to use the ‘-</a:t>
            </a:r>
            <a:r>
              <a:rPr lang="en-US" sz="2400" dirty="0" err="1"/>
              <a:t>updateHosts</a:t>
            </a:r>
            <a:r>
              <a:rPr lang="en-US" sz="2400" dirty="0"/>
              <a:t>’ flag when creating a container.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3"/>
              </a:rPr>
              <a:t>Azure Container Instance Guide</a:t>
            </a:r>
            <a:endParaRPr lang="en-US" sz="1200" dirty="0">
              <a:hlinkClick r:id="rId4" action="ppaction://hlinkfil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4" action="ppaction://hlinkfile"/>
              </a:rPr>
              <a:t>Business Central Sandbox Image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5" action="ppaction://hlinkfile"/>
              </a:rPr>
              <a:t>Business Central On Premise Image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Docker Documentation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Docker Hub Organization for Netcompany ERP</a:t>
            </a:r>
            <a:endParaRPr lang="en-US" sz="1200" dirty="0"/>
          </a:p>
          <a:p>
            <a:pPr marL="0" lvl="0" indent="0">
              <a:buNone/>
            </a:pPr>
            <a:r>
              <a:rPr lang="da-DK" sz="1200" dirty="0">
                <a:hlinkClick r:id="rId8"/>
              </a:rPr>
              <a:t>GitHub for NAV/BC Images</a:t>
            </a:r>
            <a:endParaRPr lang="da-DK" sz="1200" dirty="0"/>
          </a:p>
          <a:p>
            <a:pPr marL="0" lvl="0" indent="0">
              <a:buNone/>
            </a:pPr>
            <a:r>
              <a:rPr lang="da-DK" sz="1200" dirty="0">
                <a:hlinkClick r:id="rId9"/>
              </a:rPr>
              <a:t>GitHub for </a:t>
            </a:r>
            <a:r>
              <a:rPr lang="da-DK" sz="1200" dirty="0" err="1">
                <a:hlinkClick r:id="rId9"/>
              </a:rPr>
              <a:t>NavContainerHelper</a:t>
            </a:r>
            <a:endParaRPr lang="da-DK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0"/>
              </a:rPr>
              <a:t>Hyper-V vs. Process Isolation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1"/>
              </a:rPr>
              <a:t>Introduction to Business Central on Docker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2"/>
              </a:rPr>
              <a:t>Introduction Video to Business Central on Docker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3"/>
              </a:rPr>
              <a:t>List of Available BC Sandbox Versions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4"/>
              </a:rPr>
              <a:t>List of Available BC On-Premises Versions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5"/>
              </a:rPr>
              <a:t>Microsoft Learn – Learning Path for Azure Container Instances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6"/>
              </a:rPr>
              <a:t>Updates on </a:t>
            </a:r>
            <a:r>
              <a:rPr lang="en-US" sz="1200" dirty="0" err="1">
                <a:hlinkClick r:id="rId16"/>
              </a:rPr>
              <a:t>NavContainerHelper</a:t>
            </a:r>
            <a:endParaRPr lang="en-US" sz="12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77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P</a:t>
            </a:r>
            <a:r>
              <a:rPr lang="en-US" dirty="0" err="1"/>
              <a:t>rerequisites</a:t>
            </a:r>
            <a:r>
              <a:rPr lang="en-US" dirty="0"/>
              <a:t> for Using Docker (with BC)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479474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Windows Server 2016 or 2019 or Windows 10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Activate Windows Features</a:t>
            </a:r>
          </a:p>
          <a:p>
            <a:pPr marL="285750" indent="-285750">
              <a:buSzPct val="75000"/>
            </a:pPr>
            <a:r>
              <a:rPr lang="en-US" sz="1600" dirty="0"/>
              <a:t>Containers</a:t>
            </a:r>
          </a:p>
          <a:p>
            <a:pPr marL="285750" indent="-285750">
              <a:buSzPct val="75000"/>
            </a:pPr>
            <a:r>
              <a:rPr lang="en-US" sz="1600" dirty="0"/>
              <a:t>Hyper-V (optional on 1809 or later)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account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Desktop installed (switch to Windows containers)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Recommended </a:t>
            </a:r>
            <a:r>
              <a:rPr lang="en-US" sz="1600" dirty="0" err="1"/>
              <a:t>NavContainerHelper</a:t>
            </a:r>
            <a:endParaRPr lang="en-US" sz="1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" name="Google Shape;399;p39">
            <a:extLst>
              <a:ext uri="{FF2B5EF4-FFF2-40B4-BE49-F238E27FC236}">
                <a16:creationId xmlns:a16="http://schemas.microsoft.com/office/drawing/2014/main" id="{AADAF78D-C9D1-4C0A-AA44-1A82B3FCF05F}"/>
              </a:ext>
            </a:extLst>
          </p:cNvPr>
          <p:cNvGrpSpPr/>
          <p:nvPr/>
        </p:nvGrpSpPr>
        <p:grpSpPr>
          <a:xfrm>
            <a:off x="5737904" y="3022738"/>
            <a:ext cx="1696142" cy="2212499"/>
            <a:chOff x="590250" y="244200"/>
            <a:chExt cx="407975" cy="532175"/>
          </a:xfrm>
          <a:solidFill>
            <a:schemeClr val="tx2"/>
          </a:solidFill>
        </p:grpSpPr>
        <p:sp>
          <p:nvSpPr>
            <p:cNvPr id="11" name="Google Shape;400;p39">
              <a:extLst>
                <a:ext uri="{FF2B5EF4-FFF2-40B4-BE49-F238E27FC236}">
                  <a16:creationId xmlns:a16="http://schemas.microsoft.com/office/drawing/2014/main" id="{2B41A4AE-DA85-48C5-8DA6-55CDCFD19DB9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401;p39">
              <a:extLst>
                <a:ext uri="{FF2B5EF4-FFF2-40B4-BE49-F238E27FC236}">
                  <a16:creationId xmlns:a16="http://schemas.microsoft.com/office/drawing/2014/main" id="{40CC2DBA-1CD1-43A0-A66E-10D9DC57BF9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402;p39">
              <a:extLst>
                <a:ext uri="{FF2B5EF4-FFF2-40B4-BE49-F238E27FC236}">
                  <a16:creationId xmlns:a16="http://schemas.microsoft.com/office/drawing/2014/main" id="{550D2C31-B59A-4948-9B26-316DB7A0B85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403;p39">
              <a:extLst>
                <a:ext uri="{FF2B5EF4-FFF2-40B4-BE49-F238E27FC236}">
                  <a16:creationId xmlns:a16="http://schemas.microsoft.com/office/drawing/2014/main" id="{90E325EA-57CA-43B0-B440-301BFB036B1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404;p39">
              <a:extLst>
                <a:ext uri="{FF2B5EF4-FFF2-40B4-BE49-F238E27FC236}">
                  <a16:creationId xmlns:a16="http://schemas.microsoft.com/office/drawing/2014/main" id="{74146D56-1C85-4900-8474-3111FE6A5407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405;p39">
              <a:extLst>
                <a:ext uri="{FF2B5EF4-FFF2-40B4-BE49-F238E27FC236}">
                  <a16:creationId xmlns:a16="http://schemas.microsoft.com/office/drawing/2014/main" id="{63810DF0-5FEF-4BA2-8A10-AC68D4EAF85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406;p39">
              <a:extLst>
                <a:ext uri="{FF2B5EF4-FFF2-40B4-BE49-F238E27FC236}">
                  <a16:creationId xmlns:a16="http://schemas.microsoft.com/office/drawing/2014/main" id="{C522F3C5-6750-4FD3-B412-E36C804881D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407;p39">
              <a:extLst>
                <a:ext uri="{FF2B5EF4-FFF2-40B4-BE49-F238E27FC236}">
                  <a16:creationId xmlns:a16="http://schemas.microsoft.com/office/drawing/2014/main" id="{8D3B5ED2-CB7C-4DC7-A995-FD92A0AC4F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408;p39">
              <a:extLst>
                <a:ext uri="{FF2B5EF4-FFF2-40B4-BE49-F238E27FC236}">
                  <a16:creationId xmlns:a16="http://schemas.microsoft.com/office/drawing/2014/main" id="{03930573-308D-4D09-BB61-EBB44EFB0DB4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409;p39">
              <a:extLst>
                <a:ext uri="{FF2B5EF4-FFF2-40B4-BE49-F238E27FC236}">
                  <a16:creationId xmlns:a16="http://schemas.microsoft.com/office/drawing/2014/main" id="{464EE078-F056-4F0E-A85A-E68C040874F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410;p39">
              <a:extLst>
                <a:ext uri="{FF2B5EF4-FFF2-40B4-BE49-F238E27FC236}">
                  <a16:creationId xmlns:a16="http://schemas.microsoft.com/office/drawing/2014/main" id="{46022888-2998-424E-A0D9-97BB925629F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411;p39">
              <a:extLst>
                <a:ext uri="{FF2B5EF4-FFF2-40B4-BE49-F238E27FC236}">
                  <a16:creationId xmlns:a16="http://schemas.microsoft.com/office/drawing/2014/main" id="{3322F5AD-A688-44FC-BE60-9FEA23FA6BE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412;p39">
              <a:extLst>
                <a:ext uri="{FF2B5EF4-FFF2-40B4-BE49-F238E27FC236}">
                  <a16:creationId xmlns:a16="http://schemas.microsoft.com/office/drawing/2014/main" id="{98063FA1-8080-409B-9541-CA91A586ABC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413;p39">
              <a:extLst>
                <a:ext uri="{FF2B5EF4-FFF2-40B4-BE49-F238E27FC236}">
                  <a16:creationId xmlns:a16="http://schemas.microsoft.com/office/drawing/2014/main" id="{DF8D78B2-8CEB-4BD8-B5BA-F64D49B2AE1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7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32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Image = template</a:t>
            </a:r>
          </a:p>
          <a:p>
            <a:pPr marL="38100" indent="0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Container = </a:t>
            </a:r>
            <a:r>
              <a:rPr lang="da-DK" dirty="0" err="1"/>
              <a:t>instance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13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i="1" dirty="0"/>
              <a:t>“An image is an executable package that includes everything needed to run an application--the code, a runtime, libraries, environment variables, and configuration files.” – from </a:t>
            </a:r>
            <a:r>
              <a:rPr lang="en-US" sz="2800" i="1" dirty="0">
                <a:hlinkClick r:id="rId3"/>
              </a:rPr>
              <a:t>Docker Documentation</a:t>
            </a:r>
            <a:endParaRPr lang="en-US" sz="2800" i="1" dirty="0"/>
          </a:p>
          <a:p>
            <a:pPr marL="38100" indent="0">
              <a:buNone/>
            </a:pPr>
            <a:endParaRPr lang="en-US" sz="2800" i="1" dirty="0"/>
          </a:p>
          <a:p>
            <a:pPr marL="38100" indent="0">
              <a:buNone/>
            </a:pPr>
            <a:r>
              <a:rPr lang="da-DK" sz="2800" dirty="0" err="1"/>
              <a:t>Comprised</a:t>
            </a:r>
            <a:r>
              <a:rPr lang="da-DK" sz="2800" dirty="0"/>
              <a:t> of multiple (</a:t>
            </a:r>
            <a:r>
              <a:rPr lang="da-DK" sz="2800" dirty="0" err="1"/>
              <a:t>reusable</a:t>
            </a:r>
            <a:r>
              <a:rPr lang="da-DK" sz="2800" dirty="0"/>
              <a:t>) </a:t>
            </a:r>
            <a:r>
              <a:rPr lang="da-DK" sz="2800" dirty="0" err="1"/>
              <a:t>layers</a:t>
            </a:r>
            <a:r>
              <a:rPr lang="da-DK" sz="2800" dirty="0"/>
              <a:t>. Container </a:t>
            </a:r>
            <a:r>
              <a:rPr lang="da-DK" sz="2800" dirty="0" err="1"/>
              <a:t>layer</a:t>
            </a:r>
            <a:r>
              <a:rPr lang="da-DK" sz="2800" dirty="0"/>
              <a:t> is </a:t>
            </a:r>
            <a:r>
              <a:rPr lang="da-DK" sz="2800" dirty="0" err="1"/>
              <a:t>writable</a:t>
            </a:r>
            <a:r>
              <a:rPr lang="da-DK" sz="2800" dirty="0"/>
              <a:t> – the rest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read-only</a:t>
            </a:r>
            <a:r>
              <a:rPr lang="da-DK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27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Either Linux or Windows, but images are always separate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dirty="0"/>
              <a:t>Linux 	     </a:t>
            </a:r>
            <a:r>
              <a:rPr lang="en-US" dirty="0">
                <a:sym typeface="Wingdings" panose="05000000000000000000" pitchFamily="2" charset="2"/>
              </a:rPr>
              <a:t> 	only Linux images</a:t>
            </a:r>
          </a:p>
          <a:p>
            <a:pPr marL="5334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 	both </a:t>
            </a:r>
          </a:p>
          <a:p>
            <a:pPr marL="5334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(Windows images directly, Linux images via a 	virtual machine Linux environment)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3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Instance of a Docker image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There can be multiple instances at once (e.g. useful with a load balancer)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Connect to it via an exposed port</a:t>
            </a:r>
            <a:endParaRPr lang="en-US" sz="2400" dirty="0"/>
          </a:p>
          <a:p>
            <a:r>
              <a:rPr lang="en-US" sz="2400" dirty="0"/>
              <a:t>Network requests are not allowed per default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09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Each container has a unique ID and name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Changes made in a container are specific to the instance and will be lost when the container is removed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Multiple containers on the same image do not share files (unless configured to do so)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92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85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 order to create a new container, you must specify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sz="2800" dirty="0"/>
              <a:t>Registry</a:t>
            </a:r>
          </a:p>
          <a:p>
            <a:pPr lvl="1"/>
            <a:r>
              <a:rPr lang="en-US" sz="2800" dirty="0"/>
              <a:t>Repository</a:t>
            </a:r>
          </a:p>
          <a:p>
            <a:pPr lvl="1"/>
            <a:r>
              <a:rPr lang="en-US" sz="2800" dirty="0"/>
              <a:t>Version tag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33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Overview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Running</a:t>
            </a:r>
            <a:r>
              <a:rPr lang="da-DK" sz="3600" b="1" dirty="0"/>
              <a:t> containerized apps with Docker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195137" y="3719743"/>
            <a:ext cx="4335673" cy="254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 err="1"/>
              <a:t>What</a:t>
            </a:r>
            <a:r>
              <a:rPr lang="da-DK" sz="2600" dirty="0"/>
              <a:t> is Docker?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/>
              <a:t>Docker Terms &amp; </a:t>
            </a:r>
            <a:r>
              <a:rPr lang="da-DK" sz="2600" dirty="0" err="1"/>
              <a:t>Functions</a:t>
            </a:r>
            <a:endParaRPr lang="da-DK" sz="2600" dirty="0"/>
          </a:p>
          <a:p>
            <a:pPr lvl="0" indent="-457200">
              <a:buFontTx/>
              <a:buChar char="-"/>
            </a:pPr>
            <a:r>
              <a:rPr lang="da-DK" sz="2600" dirty="0"/>
              <a:t>Running Business Central in a Container</a:t>
            </a:r>
          </a:p>
          <a:p>
            <a:pPr lvl="0" indent="-457200">
              <a:buFontTx/>
              <a:buChar char="-"/>
            </a:pPr>
            <a:r>
              <a:rPr lang="da-DK" sz="2600" dirty="0"/>
              <a:t>Docker </a:t>
            </a:r>
            <a:r>
              <a:rPr lang="da-DK" sz="2600" dirty="0" err="1"/>
              <a:t>Use</a:t>
            </a:r>
            <a:r>
              <a:rPr lang="da-DK" sz="2600" dirty="0"/>
              <a:t> Cases</a:t>
            </a: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FA89A-48F4-4866-8571-62F71BE53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2" r="58054"/>
          <a:stretch/>
        </p:blipFill>
        <p:spPr>
          <a:xfrm>
            <a:off x="5704635" y="3570201"/>
            <a:ext cx="246888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536B1-AD6F-4272-90C4-E8E23D515657}"/>
              </a:ext>
            </a:extLst>
          </p:cNvPr>
          <p:cNvSpPr txBox="1"/>
          <p:nvPr/>
        </p:nvSpPr>
        <p:spPr>
          <a:xfrm>
            <a:off x="6114031" y="5190835"/>
            <a:ext cx="186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:</a:t>
            </a:r>
            <a:r>
              <a:rPr lang="en-US" dirty="0">
                <a:solidFill>
                  <a:srgbClr val="0091EA"/>
                </a:solidFill>
              </a:rPr>
              <a:t>dk</a:t>
            </a:r>
          </a:p>
        </p:txBody>
      </p:sp>
    </p:spTree>
    <p:extLst>
      <p:ext uri="{BB962C8B-B14F-4D97-AF65-F5344CB8AC3E}">
        <p14:creationId xmlns:p14="http://schemas.microsoft.com/office/powerpoint/2010/main" val="392467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</p:spTree>
    <p:extLst>
      <p:ext uri="{BB962C8B-B14F-4D97-AF65-F5344CB8AC3E}">
        <p14:creationId xmlns:p14="http://schemas.microsoft.com/office/powerpoint/2010/main" val="33786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A service </a:t>
            </a:r>
            <a:r>
              <a:rPr lang="da-DK" sz="2800" dirty="0" err="1"/>
              <a:t>that</a:t>
            </a:r>
            <a:r>
              <a:rPr lang="da-DK" sz="2800" dirty="0"/>
              <a:t> stores Docker images and a </a:t>
            </a:r>
            <a:r>
              <a:rPr lang="da-DK" sz="2800" dirty="0" err="1"/>
              <a:t>collection</a:t>
            </a:r>
            <a:r>
              <a:rPr lang="da-DK" sz="2800" dirty="0"/>
              <a:t> of </a:t>
            </a:r>
            <a:r>
              <a:rPr lang="da-DK" sz="2800" dirty="0" err="1"/>
              <a:t>repositories</a:t>
            </a:r>
            <a:endParaRPr lang="da-DK" sz="2800" dirty="0"/>
          </a:p>
          <a:p>
            <a:pPr marL="38100" lvl="0" indent="0">
              <a:buNone/>
            </a:pPr>
            <a:endParaRPr lang="da-DK" sz="2800" dirty="0"/>
          </a:p>
          <a:p>
            <a:pPr marL="38100" lvl="0" indent="0">
              <a:buNone/>
            </a:pPr>
            <a:r>
              <a:rPr lang="da-DK" sz="2800" dirty="0" err="1"/>
              <a:t>Registries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web services to </a:t>
            </a:r>
            <a:r>
              <a:rPr lang="da-DK" sz="2800" dirty="0" err="1"/>
              <a:t>which</a:t>
            </a:r>
            <a:r>
              <a:rPr lang="da-DK" sz="2800" dirty="0"/>
              <a:t> Docker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connect</a:t>
            </a:r>
            <a:r>
              <a:rPr lang="da-DK" sz="2800" dirty="0"/>
              <a:t> and upload/download container images</a:t>
            </a:r>
          </a:p>
          <a:p>
            <a:pPr marL="38100" lvl="0" indent="0">
              <a:buNone/>
            </a:pPr>
            <a:endParaRPr lang="da-DK" sz="2800" dirty="0"/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Example</a:t>
            </a:r>
            <a:r>
              <a:rPr lang="da-DK" sz="2000" dirty="0"/>
              <a:t>: Docker Hub (public &amp; default) </a:t>
            </a:r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Think</a:t>
            </a:r>
            <a:r>
              <a:rPr lang="da-DK" sz="2000" dirty="0"/>
              <a:t> </a:t>
            </a:r>
            <a:r>
              <a:rPr lang="da-DK" sz="2000" dirty="0" err="1"/>
              <a:t>Github</a:t>
            </a:r>
            <a:r>
              <a:rPr lang="da-DK" sz="2000" dirty="0"/>
              <a:t> for Docker </a:t>
            </a:r>
            <a:r>
              <a:rPr lang="da-DK" sz="2000" dirty="0" err="1"/>
              <a:t>repositories</a:t>
            </a:r>
            <a:endParaRPr lang="da-DK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32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03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Repository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Repository </a:t>
            </a:r>
            <a:r>
              <a:rPr lang="da-DK" dirty="0" err="1"/>
              <a:t>contains</a:t>
            </a:r>
            <a:r>
              <a:rPr lang="da-DK" dirty="0"/>
              <a:t> multiple Docker images with a common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versions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Unit of </a:t>
            </a:r>
            <a:r>
              <a:rPr lang="da-DK" dirty="0" err="1"/>
              <a:t>privacy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can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be</a:t>
            </a:r>
            <a:r>
              <a:rPr lang="da-DK" dirty="0">
                <a:sym typeface="Wingdings" panose="05000000000000000000" pitchFamily="2" charset="2"/>
              </a:rPr>
              <a:t> made private/public/grant </a:t>
            </a:r>
            <a:r>
              <a:rPr lang="da-DK" dirty="0" err="1">
                <a:sym typeface="Wingdings" panose="05000000000000000000" pitchFamily="2" charset="2"/>
              </a:rPr>
              <a:t>access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18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259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Version tags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text</a:t>
            </a:r>
            <a:r>
              <a:rPr lang="da-DK" sz="2800" dirty="0"/>
              <a:t> labels.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 err="1"/>
              <a:t>They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anything</a:t>
            </a:r>
            <a:r>
              <a:rPr lang="da-DK" sz="2800" dirty="0"/>
              <a:t>, </a:t>
            </a:r>
            <a:r>
              <a:rPr lang="da-DK" sz="2800" dirty="0" err="1"/>
              <a:t>e.g</a:t>
            </a:r>
            <a:r>
              <a:rPr lang="da-DK" sz="2800" dirty="0"/>
              <a:t>. ‘v1.0’.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If </a:t>
            </a:r>
            <a:r>
              <a:rPr lang="da-DK" sz="2800" dirty="0" err="1"/>
              <a:t>undefined</a:t>
            </a:r>
            <a:r>
              <a:rPr lang="da-DK" sz="2800" dirty="0"/>
              <a:t>, ‘</a:t>
            </a:r>
            <a:r>
              <a:rPr lang="da-DK" sz="2800" dirty="0" err="1"/>
              <a:t>latest</a:t>
            </a:r>
            <a:r>
              <a:rPr lang="da-DK" sz="2800" dirty="0"/>
              <a:t>’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pulled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1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Volume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Volume</a:t>
            </a:r>
          </a:p>
          <a:p>
            <a:pPr lvl="1"/>
            <a:r>
              <a:rPr lang="en-US" dirty="0"/>
              <a:t>Represents a file system that can be mounted by a container</a:t>
            </a:r>
          </a:p>
          <a:p>
            <a:pPr lvl="1"/>
            <a:r>
              <a:rPr lang="en-US" dirty="0"/>
              <a:t>Is made available to applications running in a container</a:t>
            </a:r>
          </a:p>
          <a:p>
            <a:pPr lvl="1"/>
            <a:r>
              <a:rPr lang="en-US" dirty="0"/>
              <a:t>Data in a volume persists when the container stops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Best practice: avoid changes to image filesystem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38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 mounts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Bind mounts approximate volumes, but are not copied into the container, but rather made available on the host machine.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Performant, but depend on directory structure on host machine. Use volumes in most cases.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Learn more </a:t>
            </a:r>
            <a:r>
              <a:rPr lang="en-US" sz="2800" dirty="0">
                <a:hlinkClick r:id="rId3"/>
              </a:rPr>
              <a:t>here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here</a:t>
            </a:r>
            <a:r>
              <a:rPr lang="en-US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8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Dockerfile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Build instructions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Plain text file containing commands needed to build an image.</a:t>
            </a:r>
          </a:p>
          <a:p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9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4294967295"/>
          </p:nvPr>
        </p:nvSpPr>
        <p:spPr>
          <a:xfrm>
            <a:off x="1216025" y="2573482"/>
            <a:ext cx="6711950" cy="1711036"/>
          </a:xfrm>
          <a:prstGeom prst="rect">
            <a:avLst/>
          </a:prstGeom>
          <a:solidFill>
            <a:schemeClr val="bg1"/>
          </a:solidFill>
          <a:ln w="63500" cmpd="sng">
            <a:solidFill>
              <a:schemeClr val="tx1">
                <a:alpha val="10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Mostly an introduction to Docker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with Business Central</a:t>
            </a:r>
            <a:endParaRPr b="1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1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Functions – Download and Run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pull &lt;image&gt;</a:t>
            </a:r>
          </a:p>
          <a:p>
            <a:r>
              <a:rPr lang="en-US" dirty="0"/>
              <a:t>Retrieve an image (to local computer)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run &lt;image&gt;</a:t>
            </a:r>
          </a:p>
          <a:p>
            <a:r>
              <a:rPr lang="en-US" dirty="0"/>
              <a:t>Start a container (will automatically pull if necessary)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Base images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Save changes to a new image with ‘docker commit’-command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Build an image by running a </a:t>
            </a:r>
            <a:r>
              <a:rPr lang="en-US" dirty="0" err="1"/>
              <a:t>Dockerfile</a:t>
            </a:r>
            <a:r>
              <a:rPr lang="en-US" dirty="0"/>
              <a:t> with ‘docker build’-command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09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a-DK" dirty="0"/>
              <a:t>F</a:t>
            </a:r>
            <a:r>
              <a:rPr lang="en-US" dirty="0"/>
              <a:t>rom app development to deployed container</a:t>
            </a:r>
            <a:endParaRPr dirty="0"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app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Image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Container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60F4-1011-4916-88C4-CAB6BE2F931D}"/>
              </a:ext>
            </a:extLst>
          </p:cNvPr>
          <p:cNvSpPr txBox="1"/>
          <p:nvPr/>
        </p:nvSpPr>
        <p:spPr>
          <a:xfrm>
            <a:off x="1077408" y="4520372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d</a:t>
            </a:r>
            <a:r>
              <a:rPr lang="en-US" dirty="0" err="1">
                <a:solidFill>
                  <a:srgbClr val="0091EA"/>
                </a:solidFill>
              </a:rPr>
              <a:t>ocker</a:t>
            </a:r>
            <a:r>
              <a:rPr lang="en-US" dirty="0">
                <a:solidFill>
                  <a:srgbClr val="0091EA"/>
                </a:solidFill>
              </a:rPr>
              <a:t> build –t &lt;</a:t>
            </a:r>
            <a:r>
              <a:rPr lang="en-US" dirty="0" err="1">
                <a:solidFill>
                  <a:srgbClr val="0091EA"/>
                </a:solidFill>
              </a:rPr>
              <a:t>name:tag</a:t>
            </a:r>
            <a:r>
              <a:rPr lang="en-US" dirty="0">
                <a:solidFill>
                  <a:srgbClr val="0091EA"/>
                </a:solidFill>
              </a:rPr>
              <a:t>&gt;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BA5D5-4A09-466E-9259-EA594AB70D28}"/>
              </a:ext>
            </a:extLst>
          </p:cNvPr>
          <p:cNvSpPr txBox="1"/>
          <p:nvPr/>
        </p:nvSpPr>
        <p:spPr>
          <a:xfrm>
            <a:off x="5554400" y="3973774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0091EA"/>
                </a:solidFill>
              </a:rPr>
              <a:t>docker</a:t>
            </a:r>
            <a:r>
              <a:rPr lang="da-DK" dirty="0">
                <a:solidFill>
                  <a:srgbClr val="0091EA"/>
                </a:solidFill>
              </a:rPr>
              <a:t> run &lt;image&gt;</a:t>
            </a:r>
            <a:endParaRPr lang="en-US" dirty="0">
              <a:solidFill>
                <a:srgbClr val="0091EA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50F42A-C21B-4D10-9935-9800EA805944}"/>
              </a:ext>
            </a:extLst>
          </p:cNvPr>
          <p:cNvCxnSpPr/>
          <p:nvPr/>
        </p:nvCxnSpPr>
        <p:spPr>
          <a:xfrm flipV="1">
            <a:off x="2666082" y="3850525"/>
            <a:ext cx="495759" cy="54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DC13D-F219-48B6-A508-3432BED7DA07}"/>
              </a:ext>
            </a:extLst>
          </p:cNvPr>
          <p:cNvCxnSpPr>
            <a:cxnSpLocks/>
          </p:cNvCxnSpPr>
          <p:nvPr/>
        </p:nvCxnSpPr>
        <p:spPr>
          <a:xfrm flipH="1" flipV="1">
            <a:off x="6230299" y="3502552"/>
            <a:ext cx="489861" cy="4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4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Stop and Start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stop &lt;container&gt;</a:t>
            </a:r>
          </a:p>
          <a:p>
            <a:r>
              <a:rPr lang="en-US" dirty="0"/>
              <a:t>Stop a container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start &lt;container&gt;</a:t>
            </a:r>
          </a:p>
          <a:p>
            <a:r>
              <a:rPr lang="en-US" dirty="0"/>
              <a:t>Restart a stopped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041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List and Remove Containers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container ls OR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View active containers (-a flag for all)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rm &lt;container&gt; OR docker container rm &lt;container&gt;</a:t>
            </a:r>
          </a:p>
          <a:p>
            <a:r>
              <a:rPr lang="en-US" dirty="0"/>
              <a:t>Remove a stopped container (-f flag for running containers)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454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Remove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docker images</a:t>
            </a:r>
          </a:p>
          <a:p>
            <a:r>
              <a:rPr lang="en-US" sz="2400" dirty="0"/>
              <a:t>List local images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docker image rm &lt;image&gt; or docker </a:t>
            </a:r>
            <a:r>
              <a:rPr lang="en-US" sz="2400" dirty="0" err="1"/>
              <a:t>rmi</a:t>
            </a:r>
            <a:r>
              <a:rPr lang="en-US" sz="2400" dirty="0"/>
              <a:t> &lt;image&gt;</a:t>
            </a:r>
          </a:p>
          <a:p>
            <a:r>
              <a:rPr lang="en-US" sz="2400" dirty="0"/>
              <a:t>Remove an image after removal of containers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docker image prune -a</a:t>
            </a:r>
          </a:p>
          <a:p>
            <a:r>
              <a:rPr lang="en-US" sz="2400" dirty="0"/>
              <a:t>Remove unused images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485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Container Information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inspect &lt;container/image&gt;</a:t>
            </a:r>
          </a:p>
          <a:p>
            <a:r>
              <a:rPr lang="en-US" dirty="0"/>
              <a:t>Information about the container or image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docker</a:t>
            </a:r>
            <a:r>
              <a:rPr lang="da-DK" dirty="0"/>
              <a:t> logs &lt;container&gt;</a:t>
            </a:r>
          </a:p>
          <a:p>
            <a:r>
              <a:rPr lang="da-DK" dirty="0"/>
              <a:t>Log for </a:t>
            </a:r>
            <a:r>
              <a:rPr lang="da-DK" dirty="0" err="1"/>
              <a:t>your</a:t>
            </a:r>
            <a:r>
              <a:rPr lang="da-DK" dirty="0"/>
              <a:t>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27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Environment Variables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Environment variables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transfer parameters to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Example</a:t>
            </a:r>
            <a:r>
              <a:rPr lang="da-DK" dirty="0"/>
              <a:t>: ‘</a:t>
            </a:r>
            <a:r>
              <a:rPr lang="da-DK" dirty="0" err="1"/>
              <a:t>docker</a:t>
            </a:r>
            <a:r>
              <a:rPr lang="da-DK" dirty="0"/>
              <a:t> run –e </a:t>
            </a:r>
            <a:r>
              <a:rPr lang="da-DK" dirty="0" err="1"/>
              <a:t>accept_eula</a:t>
            </a:r>
            <a:r>
              <a:rPr lang="da-DK" dirty="0"/>
              <a:t>=Y’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839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See </a:t>
            </a:r>
            <a:r>
              <a:rPr lang="da-DK" dirty="0" err="1"/>
              <a:t>documentation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 in a CLI:</a:t>
            </a:r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overview of </a:t>
            </a:r>
            <a:r>
              <a:rPr lang="da-DK" sz="2400" dirty="0" err="1"/>
              <a:t>commands</a:t>
            </a:r>
            <a:r>
              <a:rPr lang="da-DK" sz="2400" dirty="0"/>
              <a:t>)</a:t>
            </a:r>
          </a:p>
          <a:p>
            <a:pPr marL="38100" indent="0" algn="ctr">
              <a:buNone/>
            </a:pPr>
            <a:endParaRPr lang="da-DK" sz="2400" dirty="0"/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 &lt;</a:t>
            </a:r>
            <a:r>
              <a:rPr lang="da-DK" sz="2400" dirty="0" err="1"/>
              <a:t>command</a:t>
            </a:r>
            <a:r>
              <a:rPr lang="da-DK" sz="2400" dirty="0"/>
              <a:t>&gt; --</a:t>
            </a:r>
            <a:r>
              <a:rPr lang="da-DK" sz="2400" dirty="0" err="1"/>
              <a:t>help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</a:t>
            </a:r>
            <a:r>
              <a:rPr lang="da-DK" sz="2400" dirty="0" err="1"/>
              <a:t>specific</a:t>
            </a:r>
            <a:r>
              <a:rPr lang="da-DK" sz="2400" dirty="0"/>
              <a:t> </a:t>
            </a:r>
            <a:r>
              <a:rPr lang="da-DK" sz="2400" dirty="0" err="1"/>
              <a:t>command</a:t>
            </a:r>
            <a:r>
              <a:rPr lang="da-DK" sz="2400" dirty="0"/>
              <a:t> information)</a:t>
            </a:r>
            <a:endParaRPr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807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70204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3.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US" dirty="0"/>
              <a:t>Running Business Central in a Container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run Business Central as a Docker container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63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 don’t yet know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build a custom Business Central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Business Central as a production environment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Container Orchestration (e.g. Kubernetes, Docker Swarm, Docker Compose)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custom configurations to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include custom extensions in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AAD-authentication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setup secure connections (SSL/TLS certificates)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automated testing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In-depth details about underlying technologies and functions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environment variables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can improve CI/CD pipelines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containers are different from VMs at a technical level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integrate BC containers with other Dynamics 365 apps, e.g. for Sales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the Docker Daemon (</a:t>
            </a:r>
            <a:r>
              <a:rPr lang="en-US" sz="700" dirty="0" err="1"/>
              <a:t>dockerd</a:t>
            </a:r>
            <a:r>
              <a:rPr lang="en-US" sz="700" dirty="0"/>
              <a:t>) works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run Docker containers in Azure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a Git-project on Azure DevOps Services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source code providers for source code management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manage version control of Docker images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GUI tools for containers such as </a:t>
            </a:r>
            <a:r>
              <a:rPr lang="en-US" sz="700" dirty="0" err="1"/>
              <a:t>Kitematic</a:t>
            </a:r>
            <a:endParaRPr lang="en-US" sz="700" dirty="0"/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Machine works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F6661B-DF58-4D57-9D2A-17C72C1CA5EC}"/>
              </a:ext>
            </a:extLst>
          </p:cNvPr>
          <p:cNvGrpSpPr/>
          <p:nvPr/>
        </p:nvGrpSpPr>
        <p:grpSpPr>
          <a:xfrm rot="20747036">
            <a:off x="1359423" y="2921169"/>
            <a:ext cx="4396509" cy="1015663"/>
            <a:chOff x="3611418" y="628073"/>
            <a:chExt cx="4396509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5FB724-B678-4ACD-A8AD-FB02D1021B2F}"/>
                </a:ext>
              </a:extLst>
            </p:cNvPr>
            <p:cNvSpPr txBox="1"/>
            <p:nvPr/>
          </p:nvSpPr>
          <p:spPr>
            <a:xfrm>
              <a:off x="3611418" y="628073"/>
              <a:ext cx="4396509" cy="10156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a-DK" sz="6000" b="1" dirty="0">
                  <a:solidFill>
                    <a:srgbClr val="C00000"/>
                  </a:solidFill>
                  <a:latin typeface="+mj-lt"/>
                  <a:cs typeface="Aldhabi" panose="020B0604020202020204" pitchFamily="2" charset="-78"/>
                </a:rPr>
                <a:t>   A LOT!</a:t>
              </a:r>
              <a:endParaRPr lang="en-US" sz="6000" b="1" dirty="0">
                <a:solidFill>
                  <a:srgbClr val="C00000"/>
                </a:solidFill>
                <a:latin typeface="+mj-lt"/>
                <a:cs typeface="Aldhabi" panose="020B0604020202020204" pitchFamily="2" charset="-78"/>
              </a:endParaRPr>
            </a:p>
          </p:txBody>
        </p:sp>
        <p:sp>
          <p:nvSpPr>
            <p:cNvPr id="7" name="Google Shape;632;p39">
              <a:extLst>
                <a:ext uri="{FF2B5EF4-FFF2-40B4-BE49-F238E27FC236}">
                  <a16:creationId xmlns:a16="http://schemas.microsoft.com/office/drawing/2014/main" id="{4DF37312-5A80-4727-8853-754867031402}"/>
                </a:ext>
              </a:extLst>
            </p:cNvPr>
            <p:cNvSpPr/>
            <p:nvPr/>
          </p:nvSpPr>
          <p:spPr>
            <a:xfrm>
              <a:off x="3905039" y="844466"/>
              <a:ext cx="666961" cy="582876"/>
            </a:xfrm>
            <a:custGeom>
              <a:avLst/>
              <a:gdLst/>
              <a:ahLst/>
              <a:cxnLst/>
              <a:rect l="l" t="t" r="r" b="b"/>
              <a:pathLst>
                <a:path w="16221" h="14176" fill="none" extrusionOk="0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w="2540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3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Microsoft has made two Docker images for Business Central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lvl="1"/>
            <a:r>
              <a:rPr lang="en-US" dirty="0">
                <a:hlinkClick r:id="rId3" action="ppaction://hlinkfile"/>
              </a:rPr>
              <a:t>Sandbox (cloud)</a:t>
            </a:r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4" action="ppaction://hlinkfile"/>
              </a:rPr>
              <a:t>On Premise</a:t>
            </a:r>
            <a:endParaRPr lang="en-US" dirty="0"/>
          </a:p>
          <a:p>
            <a:pPr marL="38100" indent="0">
              <a:buNone/>
            </a:pPr>
            <a:endParaRPr lang="en-US" sz="3200" dirty="0"/>
          </a:p>
          <a:p>
            <a:pPr marL="38100" indent="0">
              <a:buNone/>
            </a:pPr>
            <a:r>
              <a:rPr lang="en-US" sz="3200" dirty="0"/>
              <a:t>There is also a </a:t>
            </a:r>
            <a:r>
              <a:rPr lang="en-US" sz="3200" dirty="0">
                <a:hlinkClick r:id="rId5" action="ppaction://hlinkfile"/>
              </a:rPr>
              <a:t>NAV image</a:t>
            </a:r>
            <a:r>
              <a:rPr lang="en-US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95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Microsoft Container Registry</a:t>
            </a:r>
          </a:p>
          <a:p>
            <a:pPr lvl="1"/>
            <a:r>
              <a:rPr lang="pt-BR" dirty="0"/>
              <a:t>mcr.microsoft.com/businesscentral/onprem</a:t>
            </a:r>
          </a:p>
          <a:p>
            <a:pPr lvl="1"/>
            <a:r>
              <a:rPr lang="pt-BR" dirty="0"/>
              <a:t>mcr.microsoft.com/businesscentral/sandbox</a:t>
            </a: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GitHub </a:t>
            </a:r>
            <a:r>
              <a:rPr lang="da-DK" dirty="0" err="1">
                <a:hlinkClick r:id="rId3"/>
              </a:rPr>
              <a:t>Repo</a:t>
            </a:r>
            <a:endParaRPr lang="da-DK" dirty="0"/>
          </a:p>
          <a:p>
            <a:pPr lvl="1"/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Docker image (not </a:t>
            </a:r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-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Misc</a:t>
            </a:r>
            <a:r>
              <a:rPr lang="da-DK" dirty="0"/>
              <a:t>.)</a:t>
            </a:r>
          </a:p>
          <a:p>
            <a:pPr marL="38100" indent="0">
              <a:buNone/>
            </a:pPr>
            <a:r>
              <a:rPr lang="en-US" dirty="0"/>
              <a:t>Insider Builds (mostly for app-developers)</a:t>
            </a:r>
          </a:p>
          <a:p>
            <a:pPr lvl="1"/>
            <a:r>
              <a:rPr lang="en-US" dirty="0"/>
              <a:t>bcinsider.azurecr.io</a:t>
            </a:r>
          </a:p>
          <a:p>
            <a:pPr marL="38100" indent="0">
              <a:buNone/>
            </a:pPr>
            <a:r>
              <a:rPr lang="en-US" dirty="0">
                <a:hlinkClick r:id="rId4"/>
              </a:rPr>
              <a:t>Docker Hub images are no longer supported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918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You can find available versions of BC, BCOP, NAV here: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3200" dirty="0">
                <a:hlinkClick r:id="rId3"/>
              </a:rPr>
              <a:t>List of Available BC Sandbox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>
                <a:hlinkClick r:id="rId4"/>
              </a:rPr>
              <a:t>List of Available BC On-Premises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Script included to find NAV versions in Masterclass files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01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Image Structure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1DD5D-330C-4B8C-809C-A373E89D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" y="2312484"/>
            <a:ext cx="8357850" cy="347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CD5CA-FE34-4DAD-91DB-CC58DBFFDCB4}"/>
              </a:ext>
            </a:extLst>
          </p:cNvPr>
          <p:cNvSpPr txBox="1"/>
          <p:nvPr/>
        </p:nvSpPr>
        <p:spPr>
          <a:xfrm>
            <a:off x="786149" y="1481487"/>
            <a:ext cx="686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Layers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differ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depending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 the image version,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choose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 more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here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87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containers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run </a:t>
            </a:r>
            <a:r>
              <a:rPr lang="da-DK" dirty="0" err="1"/>
              <a:t>either</a:t>
            </a:r>
            <a:r>
              <a:rPr lang="da-DK" dirty="0"/>
              <a:t>:</a:t>
            </a:r>
          </a:p>
          <a:p>
            <a:r>
              <a:rPr lang="da-DK" dirty="0" err="1"/>
              <a:t>Locally</a:t>
            </a:r>
            <a:endParaRPr lang="da-DK" dirty="0"/>
          </a:p>
          <a:p>
            <a:r>
              <a:rPr lang="da-DK" dirty="0"/>
              <a:t>On Azure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The </a:t>
            </a:r>
            <a:r>
              <a:rPr lang="da-DK" dirty="0" err="1"/>
              <a:t>focus</a:t>
            </a:r>
            <a:r>
              <a:rPr lang="da-DK" dirty="0"/>
              <a:t> of </a:t>
            </a:r>
            <a:r>
              <a:rPr lang="da-DK" dirty="0" err="1"/>
              <a:t>this</a:t>
            </a:r>
            <a:r>
              <a:rPr lang="da-DK" dirty="0"/>
              <a:t> Masterclass is </a:t>
            </a:r>
            <a:r>
              <a:rPr lang="da-DK" dirty="0" err="1"/>
              <a:t>how</a:t>
            </a:r>
            <a:r>
              <a:rPr lang="da-DK" dirty="0"/>
              <a:t> to do it </a:t>
            </a:r>
            <a:r>
              <a:rPr lang="da-DK" dirty="0" err="1"/>
              <a:t>locally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323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Y</a:t>
            </a:r>
            <a:r>
              <a:rPr lang="en-US" sz="2400" b="1" dirty="0" err="1"/>
              <a:t>ou</a:t>
            </a:r>
            <a:r>
              <a:rPr lang="en-US" sz="2400" b="1" dirty="0"/>
              <a:t> could do everything manually in Docker, but…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6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PowerShell module to manage NAV containers.</a:t>
            </a:r>
          </a:p>
          <a:p>
            <a:pPr marL="38100" indent="0">
              <a:buNone/>
            </a:pPr>
            <a:r>
              <a:rPr lang="en-US" sz="2400" dirty="0"/>
              <a:t>Must be run as administrator.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PowerShell:</a:t>
            </a:r>
          </a:p>
          <a:p>
            <a:pPr marL="38100" indent="0">
              <a:buNone/>
            </a:pPr>
            <a:r>
              <a:rPr lang="en-US" sz="2400" dirty="0"/>
              <a:t>‘install-module </a:t>
            </a:r>
            <a:r>
              <a:rPr lang="en-US" sz="2400" dirty="0" err="1"/>
              <a:t>navcontainerhelper</a:t>
            </a:r>
            <a:r>
              <a:rPr lang="en-US" sz="2400" dirty="0"/>
              <a:t> –force’</a:t>
            </a:r>
          </a:p>
          <a:p>
            <a:pPr marL="38100" indent="0">
              <a:buNone/>
            </a:pPr>
            <a:r>
              <a:rPr lang="en-US" sz="2400" dirty="0"/>
              <a:t>‘Write-</a:t>
            </a:r>
            <a:r>
              <a:rPr lang="en-US" sz="2400" dirty="0" err="1"/>
              <a:t>NavContainerHelperWelcomeText</a:t>
            </a:r>
            <a:r>
              <a:rPr lang="en-US" sz="2400" dirty="0"/>
              <a:t> ‘</a:t>
            </a:r>
          </a:p>
          <a:p>
            <a:pPr marL="38100" indent="0">
              <a:buNone/>
            </a:pPr>
            <a:r>
              <a:rPr lang="en-US" sz="2400" dirty="0"/>
              <a:t>‘help &lt;cmdlet&gt; –Detailed’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 err="1">
                <a:hlinkClick r:id="rId3"/>
              </a:rPr>
              <a:t>Github</a:t>
            </a:r>
            <a:r>
              <a:rPr lang="en-US" sz="2400" dirty="0">
                <a:hlinkClick r:id="rId3"/>
              </a:rPr>
              <a:t> Repo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14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dirty="0"/>
              <a:t>New-</a:t>
            </a:r>
            <a:r>
              <a:rPr lang="en-US" sz="2000" dirty="0" err="1"/>
              <a:t>NavContainer</a:t>
            </a:r>
            <a:r>
              <a:rPr lang="en-US" sz="2000" dirty="0"/>
              <a:t> OR New-</a:t>
            </a:r>
            <a:r>
              <a:rPr lang="en-US" sz="2000" dirty="0" err="1"/>
              <a:t>BCContainer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Stop-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Remove-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Start-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There are tons of useful cmdlets that you can see in the PowerShell ISE Commands-pane.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792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Containers path</a:t>
            </a:r>
          </a:p>
          <a:p>
            <a:pPr marL="38100" indent="0">
              <a:buNone/>
            </a:pPr>
            <a:r>
              <a:rPr lang="en-US" sz="2400" dirty="0"/>
              <a:t>C:\ProgramData\Docker\containers</a:t>
            </a:r>
          </a:p>
          <a:p>
            <a:pPr marL="38100" indent="0">
              <a:buNone/>
            </a:pPr>
            <a:r>
              <a:rPr lang="en-US" sz="2400" dirty="0"/>
              <a:t>C:\ProgramData\Docker\windowsfilter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Standard </a:t>
            </a:r>
            <a:r>
              <a:rPr lang="en-US" sz="2400" dirty="0" err="1"/>
              <a:t>NavContainerHelper</a:t>
            </a:r>
            <a:r>
              <a:rPr lang="en-US" sz="2400" dirty="0"/>
              <a:t> volume</a:t>
            </a:r>
          </a:p>
          <a:p>
            <a:pPr marL="38100" indent="0">
              <a:buNone/>
            </a:pPr>
            <a:r>
              <a:rPr lang="en-US" sz="2400" dirty="0"/>
              <a:t>C:\ProgramData\NavContainerHelper\Extensions\&lt;container&gt;\my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Images (layers) path</a:t>
            </a:r>
          </a:p>
          <a:p>
            <a:pPr marL="38100" indent="0">
              <a:buNone/>
            </a:pPr>
            <a:r>
              <a:rPr lang="de-DE" sz="2400" dirty="0"/>
              <a:t>C:\ProgramData\Docker\image\windowsfilter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941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How it </a:t>
            </a:r>
            <a:r>
              <a:rPr lang="da-DK" dirty="0" err="1"/>
              <a:t>works</a:t>
            </a:r>
            <a:r>
              <a:rPr lang="da-DK" dirty="0"/>
              <a:t>:</a:t>
            </a:r>
          </a:p>
          <a:p>
            <a:r>
              <a:rPr lang="da-DK" dirty="0"/>
              <a:t>C:\run = default folder in container</a:t>
            </a:r>
          </a:p>
          <a:p>
            <a:r>
              <a:rPr lang="da-DK" dirty="0"/>
              <a:t>C:\run\my = </a:t>
            </a:r>
            <a:r>
              <a:rPr lang="da-DK" dirty="0" err="1"/>
              <a:t>customized</a:t>
            </a:r>
            <a:r>
              <a:rPr lang="da-DK" dirty="0"/>
              <a:t> folder in container</a:t>
            </a:r>
          </a:p>
          <a:p>
            <a:pPr lvl="1"/>
            <a:r>
              <a:rPr lang="da-DK" dirty="0"/>
              <a:t>‘</a:t>
            </a:r>
            <a:r>
              <a:rPr lang="da-DK" dirty="0" err="1"/>
              <a:t>Copied</a:t>
            </a:r>
            <a:r>
              <a:rPr lang="da-DK" dirty="0"/>
              <a:t>’ from </a:t>
            </a:r>
            <a:r>
              <a:rPr lang="da-DK" dirty="0" err="1"/>
              <a:t>shared</a:t>
            </a:r>
            <a:r>
              <a:rPr lang="da-DK" dirty="0"/>
              <a:t> folder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Priority</a:t>
            </a:r>
            <a:endParaRPr lang="da-DK" dirty="0"/>
          </a:p>
          <a:p>
            <a:r>
              <a:rPr lang="da-DK" dirty="0"/>
              <a:t>If C:\run\my </a:t>
            </a:r>
            <a:r>
              <a:rPr lang="da-DK" dirty="0" err="1"/>
              <a:t>exists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.</a:t>
            </a:r>
          </a:p>
          <a:p>
            <a:r>
              <a:rPr lang="da-DK" dirty="0" err="1"/>
              <a:t>Otherwise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C:\run\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9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298564" cy="1654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Using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3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/>
              <a:t>Windows Authentication (default)</a:t>
            </a:r>
          </a:p>
          <a:p>
            <a:r>
              <a:rPr lang="da-DK" sz="2400" dirty="0" err="1"/>
              <a:t>Does</a:t>
            </a:r>
            <a:r>
              <a:rPr lang="da-DK" sz="2400" dirty="0"/>
              <a:t> not </a:t>
            </a:r>
            <a:r>
              <a:rPr lang="da-DK" sz="2400" dirty="0" err="1"/>
              <a:t>work</a:t>
            </a:r>
            <a:r>
              <a:rPr lang="da-DK" sz="2400" dirty="0"/>
              <a:t> with AD</a:t>
            </a:r>
          </a:p>
          <a:p>
            <a:r>
              <a:rPr lang="da-DK" sz="2400" dirty="0"/>
              <a:t>Azure Active Directory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implemented</a:t>
            </a:r>
            <a:endParaRPr lang="da-DK" sz="2400" dirty="0"/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NavUserPassword</a:t>
            </a:r>
            <a:endParaRPr lang="da-DK" sz="2400" dirty="0"/>
          </a:p>
          <a:p>
            <a:r>
              <a:rPr lang="da-DK" sz="2400" dirty="0" err="1"/>
              <a:t>Apply</a:t>
            </a:r>
            <a:r>
              <a:rPr lang="da-DK" sz="2400" dirty="0"/>
              <a:t> $</a:t>
            </a:r>
            <a:r>
              <a:rPr lang="da-DK" sz="2400" dirty="0" err="1"/>
              <a:t>credential</a:t>
            </a:r>
            <a:r>
              <a:rPr lang="da-DK" sz="2400" dirty="0"/>
              <a:t> variable to –</a:t>
            </a:r>
            <a:r>
              <a:rPr lang="da-DK" sz="2400" dirty="0" err="1"/>
              <a:t>Credential</a:t>
            </a:r>
            <a:r>
              <a:rPr lang="da-DK" sz="2400" dirty="0"/>
              <a:t> parameter (</a:t>
            </a:r>
            <a:r>
              <a:rPr lang="da-DK" sz="2400" dirty="0" err="1"/>
              <a:t>encrypted</a:t>
            </a:r>
            <a:r>
              <a:rPr lang="da-DK" sz="2400" dirty="0"/>
              <a:t> via </a:t>
            </a:r>
            <a:r>
              <a:rPr lang="da-DK" sz="2400" dirty="0" err="1"/>
              <a:t>NavContainerHelper</a:t>
            </a:r>
            <a:r>
              <a:rPr lang="da-DK" sz="2400" dirty="0"/>
              <a:t>)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Example</a:t>
            </a:r>
            <a:r>
              <a:rPr lang="da-DK" sz="2400" dirty="0"/>
              <a:t>-script in Masterclass-files.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6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License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600" b="1" dirty="0"/>
              <a:t>Connect to a database </a:t>
            </a:r>
            <a:r>
              <a:rPr lang="da-DK" sz="1600" b="1" dirty="0" err="1"/>
              <a:t>that</a:t>
            </a:r>
            <a:r>
              <a:rPr lang="da-DK" sz="1600" b="1" dirty="0"/>
              <a:t> </a:t>
            </a:r>
            <a:r>
              <a:rPr lang="da-DK" sz="1600" b="1" dirty="0" err="1"/>
              <a:t>contains</a:t>
            </a:r>
            <a:r>
              <a:rPr lang="da-DK" sz="1600" b="1" dirty="0"/>
              <a:t> a </a:t>
            </a:r>
            <a:r>
              <a:rPr lang="da-DK" sz="1600" b="1" dirty="0" err="1"/>
              <a:t>license</a:t>
            </a:r>
            <a:r>
              <a:rPr lang="da-DK" sz="1600" b="1" dirty="0"/>
              <a:t> file</a:t>
            </a:r>
            <a:endParaRPr lang="da-DK" sz="1600" dirty="0"/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 err="1"/>
              <a:t>Specify</a:t>
            </a:r>
            <a:r>
              <a:rPr lang="da-DK" sz="1600" b="1" dirty="0"/>
              <a:t> URL or </a:t>
            </a:r>
            <a:r>
              <a:rPr lang="da-DK" sz="1600" b="1" dirty="0" err="1"/>
              <a:t>path</a:t>
            </a:r>
            <a:endParaRPr lang="da-DK" sz="1600" dirty="0"/>
          </a:p>
          <a:p>
            <a:pPr marL="38100" indent="0">
              <a:buNone/>
            </a:pPr>
            <a:r>
              <a:rPr lang="da-DK" sz="1600" dirty="0" err="1"/>
              <a:t>Add</a:t>
            </a:r>
            <a:r>
              <a:rPr lang="da-DK" sz="1600" dirty="0"/>
              <a:t> flag ‘–</a:t>
            </a:r>
            <a:r>
              <a:rPr lang="da-DK" sz="1600" dirty="0" err="1"/>
              <a:t>licensefile</a:t>
            </a:r>
            <a:r>
              <a:rPr lang="da-DK" sz="1600" dirty="0"/>
              <a:t>’ to New-Navcontainer with the </a:t>
            </a:r>
            <a:r>
              <a:rPr lang="da-DK" sz="1600" dirty="0" err="1"/>
              <a:t>specified</a:t>
            </a:r>
            <a:r>
              <a:rPr lang="da-DK" sz="1600" dirty="0"/>
              <a:t> </a:t>
            </a:r>
            <a:r>
              <a:rPr lang="da-DK" sz="1600" dirty="0" err="1"/>
              <a:t>path</a:t>
            </a:r>
            <a:r>
              <a:rPr lang="da-DK" sz="1600" dirty="0"/>
              <a:t> or URL.</a:t>
            </a:r>
          </a:p>
          <a:p>
            <a:pPr marL="38100" indent="0">
              <a:buNone/>
            </a:pPr>
            <a:r>
              <a:rPr lang="da-DK" sz="1600" dirty="0"/>
              <a:t>Note: </a:t>
            </a:r>
            <a:r>
              <a:rPr lang="da-DK" sz="1600" dirty="0" err="1"/>
              <a:t>Overwrites</a:t>
            </a:r>
            <a:r>
              <a:rPr lang="da-DK" sz="1600" dirty="0"/>
              <a:t> the database </a:t>
            </a:r>
            <a:r>
              <a:rPr lang="da-DK" sz="1600" dirty="0" err="1"/>
              <a:t>license</a:t>
            </a:r>
            <a:r>
              <a:rPr lang="da-DK" sz="1600" dirty="0"/>
              <a:t> file.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Override SetupLicense.ps1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Import to running container</a:t>
            </a:r>
          </a:p>
          <a:p>
            <a:pPr marL="38100" indent="0">
              <a:buNone/>
            </a:pPr>
            <a:r>
              <a:rPr lang="en-US" sz="1600" dirty="0"/>
              <a:t>Import-</a:t>
            </a:r>
            <a:r>
              <a:rPr lang="en-US" sz="1600" dirty="0" err="1"/>
              <a:t>NavContainerLicense</a:t>
            </a:r>
            <a:r>
              <a:rPr lang="en-US" sz="1600" dirty="0"/>
              <a:t> -</a:t>
            </a:r>
            <a:r>
              <a:rPr lang="en-US" sz="1600" dirty="0" err="1"/>
              <a:t>containerName</a:t>
            </a:r>
            <a:r>
              <a:rPr lang="en-US" sz="1600" dirty="0"/>
              <a:t> &lt;container&gt; -</a:t>
            </a:r>
            <a:r>
              <a:rPr lang="en-US" sz="1600" dirty="0" err="1"/>
              <a:t>licenseFile</a:t>
            </a:r>
            <a:r>
              <a:rPr lang="en-US" sz="1600" dirty="0"/>
              <a:t> &lt;path&gt;</a:t>
            </a:r>
          </a:p>
          <a:p>
            <a:pPr marL="38100" indent="0">
              <a:buNone/>
            </a:pPr>
            <a:endParaRPr lang="en-US" sz="1600" b="1" dirty="0"/>
          </a:p>
          <a:p>
            <a:pPr marL="38100" indent="0">
              <a:buNone/>
            </a:pPr>
            <a:r>
              <a:rPr lang="en-US" sz="1600" dirty="0"/>
              <a:t>See more </a:t>
            </a:r>
            <a:r>
              <a:rPr lang="en-US" sz="1600" dirty="0">
                <a:hlinkClick r:id="rId3"/>
              </a:rPr>
              <a:t>here</a:t>
            </a:r>
            <a:r>
              <a:rPr lang="en-US" sz="1600" dirty="0"/>
              <a:t> and in the Masterclass example-script.</a:t>
            </a:r>
            <a:endParaRPr lang="en-US" sz="105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547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Users, User Groups &amp; Permissions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b="1" dirty="0"/>
              <a:t>Premium plan (for default SUPER user)</a:t>
            </a:r>
          </a:p>
          <a:p>
            <a:pPr marL="38100" indent="0">
              <a:buNone/>
            </a:pPr>
            <a:r>
              <a:rPr lang="da-DK" sz="2000" dirty="0" err="1"/>
              <a:t>Add</a:t>
            </a:r>
            <a:r>
              <a:rPr lang="da-DK" sz="2000" dirty="0"/>
              <a:t> flag ‘-</a:t>
            </a:r>
            <a:r>
              <a:rPr lang="da-DK" sz="2000" dirty="0" err="1"/>
              <a:t>assignPremiumPlan</a:t>
            </a:r>
            <a:r>
              <a:rPr lang="da-DK" sz="2000" dirty="0"/>
              <a:t>’ to New-Navcontainer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b="1" dirty="0"/>
              <a:t>Setup test users (</a:t>
            </a:r>
            <a:r>
              <a:rPr lang="da-DK" sz="2000" b="1" dirty="0" err="1"/>
              <a:t>predefined</a:t>
            </a:r>
            <a:r>
              <a:rPr lang="da-DK" sz="2000" b="1" dirty="0"/>
              <a:t> user </a:t>
            </a:r>
            <a:r>
              <a:rPr lang="da-DK" sz="2000" b="1" dirty="0" err="1"/>
              <a:t>groups</a:t>
            </a:r>
            <a:r>
              <a:rPr lang="da-DK" sz="2000" b="1" dirty="0"/>
              <a:t> and permission sets)</a:t>
            </a:r>
            <a:endParaRPr lang="da-DK" sz="2000" dirty="0"/>
          </a:p>
          <a:p>
            <a:pPr marL="38100" indent="0">
              <a:buNone/>
            </a:pPr>
            <a:r>
              <a:rPr lang="en-US" sz="2000" dirty="0"/>
              <a:t>Setup-</a:t>
            </a:r>
            <a:r>
              <a:rPr lang="en-US" sz="2000" dirty="0" err="1"/>
              <a:t>NavContainerTestUsers</a:t>
            </a:r>
            <a:r>
              <a:rPr lang="en-US" sz="2000" dirty="0"/>
              <a:t> </a:t>
            </a:r>
            <a:r>
              <a:rPr lang="en-US" sz="2000" dirty="0" err="1"/>
              <a:t>containerName</a:t>
            </a:r>
            <a:r>
              <a:rPr lang="en-US" sz="2000" dirty="0"/>
              <a:t> &lt;container&gt; -tenant default -password $</a:t>
            </a:r>
            <a:r>
              <a:rPr lang="en-US" sz="2000" dirty="0" err="1"/>
              <a:t>securePassword</a:t>
            </a: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Note: Occupies </a:t>
            </a:r>
            <a:r>
              <a:rPr lang="en-US" sz="2000" dirty="0" err="1"/>
              <a:t>Codeunit</a:t>
            </a:r>
            <a:r>
              <a:rPr lang="en-US" sz="2000" dirty="0"/>
              <a:t> 50000 but can be modified if the object already exists.</a:t>
            </a:r>
          </a:p>
          <a:p>
            <a:pPr marL="38100" indent="0">
              <a:buNone/>
            </a:pPr>
            <a:r>
              <a:rPr lang="en-US" sz="2000" dirty="0"/>
              <a:t>Users can be added manually by modifying SetupNavUsers.ps1 or the </a:t>
            </a:r>
            <a:r>
              <a:rPr lang="en-US" sz="2000" dirty="0" err="1"/>
              <a:t>codeunit</a:t>
            </a:r>
            <a:r>
              <a:rPr lang="en-US" sz="2000" dirty="0"/>
              <a:t> mentioned.</a:t>
            </a:r>
          </a:p>
          <a:p>
            <a:pPr marL="38100" indent="0">
              <a:buNone/>
            </a:pPr>
            <a:r>
              <a:rPr lang="en-US" sz="2000" dirty="0"/>
              <a:t>See more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238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override scripts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new container with the –</a:t>
            </a:r>
            <a:r>
              <a:rPr lang="da-DK" dirty="0" err="1"/>
              <a:t>myScripts</a:t>
            </a:r>
            <a:r>
              <a:rPr lang="da-DK" dirty="0"/>
              <a:t> parameter.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Invoke</a:t>
            </a:r>
            <a:r>
              <a:rPr lang="da-DK" dirty="0"/>
              <a:t> default </a:t>
            </a:r>
            <a:r>
              <a:rPr lang="da-DK" dirty="0" err="1"/>
              <a:t>behavior</a:t>
            </a:r>
            <a:r>
              <a:rPr lang="da-DK" dirty="0"/>
              <a:t>:</a:t>
            </a:r>
          </a:p>
          <a:p>
            <a:pPr marL="38100" indent="0">
              <a:buNone/>
            </a:pPr>
            <a:r>
              <a:rPr lang="en-US" sz="2000" dirty="0"/>
              <a:t>(Join-Path $</a:t>
            </a:r>
            <a:r>
              <a:rPr lang="en-US" sz="2000" dirty="0" err="1"/>
              <a:t>runPath</a:t>
            </a:r>
            <a:r>
              <a:rPr lang="en-US" sz="2000" dirty="0"/>
              <a:t> $</a:t>
            </a:r>
            <a:r>
              <a:rPr lang="en-US" sz="2000" dirty="0" err="1"/>
              <a:t>MyInvocation.MyCommand.Name</a:t>
            </a:r>
            <a:r>
              <a:rPr lang="en-US" sz="2000" dirty="0"/>
              <a:t>)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C1D87-A32B-47A4-81A9-0D83E8F7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34" y="4799347"/>
            <a:ext cx="1313883" cy="17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3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>
                <a:hlinkClick r:id="rId3"/>
              </a:rPr>
              <a:t>List of scripts to override</a:t>
            </a:r>
            <a:endParaRPr lang="da-DK" dirty="0"/>
          </a:p>
          <a:p>
            <a:pPr marL="38100" indent="0">
              <a:buNone/>
            </a:pPr>
            <a:r>
              <a:rPr lang="da-DK" dirty="0"/>
              <a:t>Find </a:t>
            </a:r>
            <a:r>
              <a:rPr lang="da-DK" dirty="0" err="1"/>
              <a:t>specific</a:t>
            </a:r>
            <a:r>
              <a:rPr lang="da-DK" dirty="0"/>
              <a:t> script-files in the GitHub </a:t>
            </a:r>
            <a:r>
              <a:rPr lang="da-DK" dirty="0" err="1"/>
              <a:t>repo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Useful</a:t>
            </a:r>
            <a:r>
              <a:rPr lang="da-DK" dirty="0"/>
              <a:t> as a reference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with </a:t>
            </a:r>
            <a:r>
              <a:rPr lang="da-DK" dirty="0" err="1"/>
              <a:t>your</a:t>
            </a:r>
            <a:r>
              <a:rPr lang="da-DK" dirty="0"/>
              <a:t> Docker container.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469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  <a:p>
            <a:pPr marL="3810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NavContainer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accept_eula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		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containerName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scripttest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imageName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mcr.microsoft.com/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businesscentral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sandbox:dk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myScripts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"C:\temp\navscripts\AdditionalOutput.ps1"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38100" indent="0">
              <a:buNone/>
            </a:pP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da-DK" sz="1800" dirty="0"/>
              <a:t>AdditionalOutput.ps1		</a:t>
            </a:r>
            <a:r>
              <a:rPr lang="da-DK" sz="1800" dirty="0" err="1"/>
              <a:t>Result</a:t>
            </a:r>
            <a:r>
              <a:rPr lang="da-DK" sz="1800" dirty="0"/>
              <a:t>: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854C3-E336-4238-8C2B-465FC931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65585"/>
            <a:ext cx="3248478" cy="2381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2497E-8887-4DCE-962B-9849D8A9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0" y="4064717"/>
            <a:ext cx="259116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8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 DB with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share</a:t>
            </a:r>
            <a:r>
              <a:rPr lang="da-DK" dirty="0"/>
              <a:t> the </a:t>
            </a:r>
            <a:r>
              <a:rPr lang="da-DK" dirty="0" err="1"/>
              <a:t>db</a:t>
            </a:r>
            <a:r>
              <a:rPr lang="da-DK" dirty="0"/>
              <a:t>-files of the container with the host computer. This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backup database-files </a:t>
            </a:r>
            <a:r>
              <a:rPr lang="da-DK" dirty="0" err="1"/>
              <a:t>when</a:t>
            </a:r>
            <a:r>
              <a:rPr lang="da-DK" dirty="0"/>
              <a:t> the container is </a:t>
            </a:r>
            <a:r>
              <a:rPr lang="da-DK" dirty="0" err="1"/>
              <a:t>stopped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is done by </a:t>
            </a:r>
            <a:r>
              <a:rPr lang="da-DK" dirty="0" err="1"/>
              <a:t>editing</a:t>
            </a:r>
            <a:r>
              <a:rPr lang="da-DK" dirty="0"/>
              <a:t> SetupDatabase.ps1.</a:t>
            </a:r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in Masterclass </a:t>
            </a:r>
            <a:r>
              <a:rPr lang="da-DK" dirty="0" err="1"/>
              <a:t>example</a:t>
            </a:r>
            <a:r>
              <a:rPr lang="da-DK" dirty="0"/>
              <a:t>-script and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784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Mounting a DB from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either</a:t>
            </a:r>
            <a:r>
              <a:rPr lang="da-DK" dirty="0"/>
              <a:t> .</a:t>
            </a:r>
            <a:r>
              <a:rPr lang="da-DK" dirty="0" err="1"/>
              <a:t>mdf</a:t>
            </a:r>
            <a:r>
              <a:rPr lang="da-DK" dirty="0"/>
              <a:t>- and .</a:t>
            </a:r>
            <a:r>
              <a:rPr lang="da-DK" dirty="0" err="1"/>
              <a:t>ldf</a:t>
            </a:r>
            <a:r>
              <a:rPr lang="da-DK" dirty="0"/>
              <a:t>-files,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from an image or a </a:t>
            </a:r>
            <a:r>
              <a:rPr lang="da-DK" dirty="0" err="1"/>
              <a:t>stopped</a:t>
            </a:r>
            <a:r>
              <a:rPr lang="da-DK" dirty="0"/>
              <a:t> container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sharing</a:t>
            </a:r>
            <a:r>
              <a:rPr lang="da-DK" dirty="0"/>
              <a:t> </a:t>
            </a:r>
            <a:r>
              <a:rPr lang="da-DK" dirty="0" err="1"/>
              <a:t>db</a:t>
            </a:r>
            <a:r>
              <a:rPr lang="da-DK" dirty="0"/>
              <a:t>-files as </a:t>
            </a:r>
            <a:r>
              <a:rPr lang="da-DK" dirty="0" err="1"/>
              <a:t>mentioned</a:t>
            </a:r>
            <a:r>
              <a:rPr lang="da-DK" dirty="0"/>
              <a:t>).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restore</a:t>
            </a:r>
            <a:r>
              <a:rPr lang="da-DK" dirty="0"/>
              <a:t> a database from a .bak-file.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869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:</a:t>
            </a:r>
          </a:p>
          <a:p>
            <a:r>
              <a:rPr lang="da-DK" sz="2400" dirty="0"/>
              <a:t>AL Extension for Visual Studio Code</a:t>
            </a:r>
          </a:p>
          <a:p>
            <a:r>
              <a:rPr lang="da-DK" sz="2400" dirty="0"/>
              <a:t>Server (from container)</a:t>
            </a:r>
          </a:p>
          <a:p>
            <a:r>
              <a:rPr lang="da-DK" sz="2400" dirty="0"/>
              <a:t>Server </a:t>
            </a:r>
            <a:r>
              <a:rPr lang="da-DK" sz="2400" dirty="0" err="1"/>
              <a:t>Instance</a:t>
            </a:r>
            <a:r>
              <a:rPr lang="da-DK" sz="2400" dirty="0"/>
              <a:t> (from container)</a:t>
            </a:r>
          </a:p>
          <a:p>
            <a:r>
              <a:rPr lang="da-DK" sz="2400" dirty="0"/>
              <a:t>To download symbols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en-US" sz="2400" dirty="0"/>
              <a:t>Server, Server Instance, and AL Extension-files are printed when you start a new container or with ‘docker logs &lt;container&gt;’.</a:t>
            </a:r>
            <a:endParaRPr lang="da-DK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79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da-DK" sz="2400" dirty="0"/>
              <a:t>Software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allows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to run </a:t>
            </a:r>
            <a:r>
              <a:rPr lang="da-DK" sz="2400" dirty="0" err="1"/>
              <a:t>containerized</a:t>
            </a:r>
            <a:r>
              <a:rPr lang="da-DK" sz="2400" dirty="0"/>
              <a:t> </a:t>
            </a:r>
            <a:r>
              <a:rPr lang="da-DK" sz="2400" dirty="0" err="1"/>
              <a:t>applications</a:t>
            </a:r>
            <a:r>
              <a:rPr lang="da-DK" sz="2400" dirty="0"/>
              <a:t>.</a:t>
            </a:r>
          </a:p>
          <a:p>
            <a:pPr marL="38100" lvl="0" indent="0">
              <a:buNone/>
            </a:pPr>
            <a:endParaRPr lang="da-DK" sz="2400" dirty="0"/>
          </a:p>
          <a:p>
            <a:pPr marL="38100" lvl="0" indent="0">
              <a:buNone/>
            </a:pPr>
            <a:r>
              <a:rPr lang="da-DK" sz="2400" dirty="0"/>
              <a:t>Docker is </a:t>
            </a:r>
            <a:r>
              <a:rPr lang="da-DK" sz="2400" dirty="0" err="1"/>
              <a:t>mostly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DevOps</a:t>
            </a:r>
            <a:r>
              <a:rPr lang="da-DK" sz="2400" dirty="0"/>
              <a:t>, but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development</a:t>
            </a:r>
            <a:r>
              <a:rPr lang="da-DK" sz="2400" dirty="0"/>
              <a:t> in isolation.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492C24E-4D18-46E6-8195-25B8EB3F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62" y="2726797"/>
            <a:ext cx="2561026" cy="28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7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Open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the AL Extension from the .</a:t>
            </a:r>
            <a:r>
              <a:rPr lang="da-DK" dirty="0" err="1"/>
              <a:t>vsix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container –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container log as </a:t>
            </a:r>
            <a:r>
              <a:rPr lang="da-DK" dirty="0" err="1"/>
              <a:t>described</a:t>
            </a:r>
            <a:r>
              <a:rPr lang="da-DK" dirty="0"/>
              <a:t>. Or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latest</a:t>
            </a:r>
            <a:r>
              <a:rPr lang="da-DK" dirty="0"/>
              <a:t> version in the Extensions </a:t>
            </a:r>
            <a:r>
              <a:rPr lang="da-DK" dirty="0" err="1"/>
              <a:t>area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933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Start a new </a:t>
            </a:r>
            <a:r>
              <a:rPr lang="da-DK" dirty="0" err="1"/>
              <a:t>project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+ P) and </a:t>
            </a:r>
            <a:r>
              <a:rPr lang="da-DK" dirty="0" err="1"/>
              <a:t>choosing</a:t>
            </a:r>
            <a:r>
              <a:rPr lang="da-DK" dirty="0"/>
              <a:t> the </a:t>
            </a:r>
            <a:r>
              <a:rPr lang="da-DK" dirty="0" err="1"/>
              <a:t>command</a:t>
            </a:r>
            <a:r>
              <a:rPr lang="da-DK" dirty="0"/>
              <a:t> ‘AL: Go!’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</a:t>
            </a:r>
            <a:r>
              <a:rPr lang="da-DK" dirty="0" err="1"/>
              <a:t>next</a:t>
            </a:r>
            <a:r>
              <a:rPr lang="da-DK" dirty="0"/>
              <a:t> prompt, </a:t>
            </a:r>
            <a:r>
              <a:rPr lang="da-DK" dirty="0" err="1"/>
              <a:t>choose</a:t>
            </a:r>
            <a:r>
              <a:rPr lang="da-DK" dirty="0"/>
              <a:t> ‘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server’. Note, the cloud server option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online demos.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01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Server, Server </a:t>
            </a:r>
            <a:r>
              <a:rPr lang="da-DK" dirty="0" err="1"/>
              <a:t>Instance</a:t>
            </a:r>
            <a:r>
              <a:rPr lang="da-DK" dirty="0"/>
              <a:t>, and Authentication </a:t>
            </a:r>
            <a:r>
              <a:rPr lang="da-DK" dirty="0" err="1"/>
              <a:t>are</a:t>
            </a:r>
            <a:r>
              <a:rPr lang="da-DK" dirty="0"/>
              <a:t> set in the </a:t>
            </a:r>
            <a:r>
              <a:rPr lang="da-DK" dirty="0" err="1"/>
              <a:t>launch.json</a:t>
            </a:r>
            <a:r>
              <a:rPr lang="da-DK" dirty="0"/>
              <a:t> file in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43904-B7E6-44A0-8BB1-F39B5914C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29" y="2827162"/>
            <a:ext cx="355332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9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</a:t>
            </a:r>
            <a:r>
              <a:rPr lang="da-DK" dirty="0" err="1"/>
              <a:t>launch.json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environment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download symbols.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Go to Visual Studio Code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Open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P)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: ‘AL: Download symbols’</a:t>
            </a:r>
          </a:p>
          <a:p>
            <a:pPr marL="552450" indent="-514350">
              <a:buFont typeface="+mj-lt"/>
              <a:buAutoNum type="arabicPeriod"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have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. Learn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665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A sample ‘</a:t>
            </a:r>
            <a:r>
              <a:rPr lang="da-DK" dirty="0" err="1"/>
              <a:t>Hello</a:t>
            </a:r>
            <a:r>
              <a:rPr lang="da-DK" dirty="0"/>
              <a:t> World’ </a:t>
            </a:r>
            <a:r>
              <a:rPr lang="da-DK" dirty="0" err="1"/>
              <a:t>extension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start a new </a:t>
            </a:r>
            <a:r>
              <a:rPr lang="da-DK" dirty="0" err="1"/>
              <a:t>project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and trigger the </a:t>
            </a:r>
            <a:r>
              <a:rPr lang="da-DK" dirty="0" err="1"/>
              <a:t>extension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the Customer List page,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a message.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8157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 C/AL Code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To </a:t>
            </a:r>
            <a:r>
              <a:rPr lang="da-DK" dirty="0" err="1"/>
              <a:t>include</a:t>
            </a:r>
            <a:r>
              <a:rPr lang="da-DK" dirty="0"/>
              <a:t> Dynamics NAV Development Environment and the Windows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the flag: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	-</a:t>
            </a:r>
            <a:r>
              <a:rPr lang="da-DK" dirty="0" err="1"/>
              <a:t>includeCSide</a:t>
            </a: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New-</a:t>
            </a:r>
            <a:r>
              <a:rPr lang="da-DK" dirty="0" err="1"/>
              <a:t>NavContainer</a:t>
            </a:r>
            <a:r>
              <a:rPr lang="da-DK" dirty="0"/>
              <a:t> </a:t>
            </a:r>
            <a:r>
              <a:rPr lang="da-DK" dirty="0" err="1"/>
              <a:t>cmdlet</a:t>
            </a:r>
            <a:endParaRPr lang="da-DK" dirty="0"/>
          </a:p>
          <a:p>
            <a:pPr marL="38100" indent="0">
              <a:buNone/>
            </a:pP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555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I</a:t>
            </a:r>
            <a:r>
              <a:rPr lang="en-US" dirty="0" err="1"/>
              <a:t>mport</a:t>
            </a:r>
            <a:r>
              <a:rPr lang="en-US" dirty="0"/>
              <a:t> Extensions to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Edit </a:t>
            </a:r>
            <a:r>
              <a:rPr lang="da-DK" dirty="0" err="1"/>
              <a:t>launch.json</a:t>
            </a:r>
            <a:r>
              <a:rPr lang="da-DK" dirty="0"/>
              <a:t> to point at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Publish</a:t>
            </a:r>
            <a:r>
              <a:rPr lang="da-DK" dirty="0"/>
              <a:t> the </a:t>
            </a:r>
            <a:r>
              <a:rPr lang="da-DK" dirty="0" err="1"/>
              <a:t>extension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923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 Code Management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Simply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a Git </a:t>
            </a:r>
            <a:r>
              <a:rPr lang="da-DK" dirty="0" err="1"/>
              <a:t>Repo</a:t>
            </a:r>
            <a:r>
              <a:rPr lang="da-DK" dirty="0"/>
              <a:t> and </a:t>
            </a:r>
            <a:r>
              <a:rPr lang="da-DK" dirty="0" err="1"/>
              <a:t>edit</a:t>
            </a:r>
            <a:r>
              <a:rPr lang="da-DK" dirty="0"/>
              <a:t> the </a:t>
            </a:r>
            <a:r>
              <a:rPr lang="da-DK" dirty="0" err="1"/>
              <a:t>launch.json</a:t>
            </a:r>
            <a:r>
              <a:rPr lang="da-DK" dirty="0"/>
              <a:t> file to point at </a:t>
            </a:r>
            <a:r>
              <a:rPr lang="da-DK" dirty="0" err="1"/>
              <a:t>your</a:t>
            </a:r>
            <a:r>
              <a:rPr lang="da-DK" dirty="0"/>
              <a:t> container.</a:t>
            </a:r>
          </a:p>
          <a:p>
            <a:pPr marL="38100" indent="0">
              <a:buNone/>
            </a:pP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, </a:t>
            </a:r>
            <a:r>
              <a:rPr lang="da-DK" dirty="0" err="1"/>
              <a:t>edit</a:t>
            </a:r>
            <a:r>
              <a:rPr lang="da-DK" dirty="0"/>
              <a:t>, test, </a:t>
            </a:r>
            <a:r>
              <a:rPr lang="da-DK" dirty="0" err="1"/>
              <a:t>commit</a:t>
            </a:r>
            <a:r>
              <a:rPr lang="da-DK" dirty="0"/>
              <a:t>, push, and whatever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An efficient </a:t>
            </a:r>
            <a:r>
              <a:rPr lang="da-DK" dirty="0" err="1"/>
              <a:t>DevOps</a:t>
            </a:r>
            <a:r>
              <a:rPr lang="da-DK" dirty="0"/>
              <a:t> pipeline with source </a:t>
            </a:r>
            <a:r>
              <a:rPr lang="da-DK" dirty="0" err="1"/>
              <a:t>code</a:t>
            </a:r>
            <a:r>
              <a:rPr lang="da-DK" dirty="0"/>
              <a:t> management is a </a:t>
            </a:r>
            <a:r>
              <a:rPr lang="da-DK" dirty="0" err="1"/>
              <a:t>topic</a:t>
            </a:r>
            <a:r>
              <a:rPr lang="da-DK" dirty="0"/>
              <a:t> for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exploration</a:t>
            </a:r>
            <a:r>
              <a:rPr lang="da-DK" dirty="0"/>
              <a:t>. Perhaps </a:t>
            </a:r>
            <a:r>
              <a:rPr lang="da-DK" dirty="0" err="1"/>
              <a:t>integrated</a:t>
            </a:r>
            <a:r>
              <a:rPr lang="da-DK" dirty="0"/>
              <a:t> with Azure </a:t>
            </a:r>
            <a:r>
              <a:rPr lang="da-DK" dirty="0" err="1"/>
              <a:t>DevOps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417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go </a:t>
            </a:r>
            <a:r>
              <a:rPr lang="da-DK" dirty="0" err="1"/>
              <a:t>wrong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Here</a:t>
            </a:r>
            <a:r>
              <a:rPr lang="da-DK" dirty="0"/>
              <a:t> is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point.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It lists a range of common issues,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face.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464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dirty="0"/>
              <a:t>If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shut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</a:t>
            </a:r>
            <a:r>
              <a:rPr lang="da-DK" sz="2000" dirty="0" err="1"/>
              <a:t>your</a:t>
            </a:r>
            <a:r>
              <a:rPr lang="da-DK" sz="2000" dirty="0"/>
              <a:t> computer </a:t>
            </a:r>
            <a:r>
              <a:rPr lang="da-DK" sz="2000" dirty="0" err="1"/>
              <a:t>while</a:t>
            </a:r>
            <a:r>
              <a:rPr lang="da-DK" sz="2000" dirty="0"/>
              <a:t> a container is running,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have </a:t>
            </a:r>
            <a:r>
              <a:rPr lang="da-DK" sz="2000" dirty="0" err="1"/>
              <a:t>trouble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the container </a:t>
            </a:r>
            <a:r>
              <a:rPr lang="da-DK" sz="2000" dirty="0" err="1"/>
              <a:t>again</a:t>
            </a:r>
            <a:r>
              <a:rPr lang="da-DK" sz="2000" dirty="0"/>
              <a:t>.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usually</a:t>
            </a:r>
            <a:r>
              <a:rPr lang="da-DK" sz="2000" dirty="0"/>
              <a:t> fix </a:t>
            </a:r>
            <a:r>
              <a:rPr lang="da-DK" sz="2000" dirty="0" err="1"/>
              <a:t>this</a:t>
            </a:r>
            <a:r>
              <a:rPr lang="da-DK" sz="2000" dirty="0"/>
              <a:t> by </a:t>
            </a:r>
            <a:r>
              <a:rPr lang="da-DK" sz="2000" dirty="0" err="1"/>
              <a:t>editing</a:t>
            </a:r>
            <a:r>
              <a:rPr lang="da-DK" sz="2000" dirty="0"/>
              <a:t> the </a:t>
            </a:r>
            <a:r>
              <a:rPr lang="da-DK" sz="2000" dirty="0" err="1"/>
              <a:t>container’s</a:t>
            </a:r>
            <a:r>
              <a:rPr lang="da-DK" sz="2000" dirty="0"/>
              <a:t> </a:t>
            </a:r>
            <a:r>
              <a:rPr lang="da-DK" sz="2000" i="1" dirty="0"/>
              <a:t>config.v2.json-file.</a:t>
            </a:r>
          </a:p>
          <a:p>
            <a:pPr marL="38100" indent="0">
              <a:buNone/>
            </a:pPr>
            <a:endParaRPr lang="da-DK" sz="2000" i="1" dirty="0"/>
          </a:p>
          <a:p>
            <a:pPr marL="38100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path</a:t>
            </a:r>
            <a:r>
              <a:rPr lang="da-DK" sz="2000" dirty="0"/>
              <a:t> is: </a:t>
            </a:r>
            <a:r>
              <a:rPr lang="da-DK" sz="2000" i="1" dirty="0"/>
              <a:t>C:\ProgramData\Docker\containers/&lt;container&gt;/config.v2.json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Usually</a:t>
            </a:r>
            <a:r>
              <a:rPr lang="da-DK" sz="2000" dirty="0"/>
              <a:t>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should</a:t>
            </a:r>
            <a:r>
              <a:rPr lang="da-DK" sz="2000" dirty="0"/>
              <a:t> </a:t>
            </a:r>
            <a:r>
              <a:rPr lang="da-DK" sz="2000" dirty="0" err="1"/>
              <a:t>change</a:t>
            </a:r>
            <a:r>
              <a:rPr lang="da-DK" sz="2000" dirty="0"/>
              <a:t> running to false and restart the container.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</a:t>
            </a:r>
            <a:r>
              <a:rPr lang="da-DK" sz="2000" dirty="0" err="1"/>
              <a:t>need</a:t>
            </a:r>
            <a:r>
              <a:rPr lang="da-DK" sz="2000" dirty="0"/>
              <a:t> to </a:t>
            </a:r>
            <a:r>
              <a:rPr lang="da-DK" sz="2000" dirty="0" err="1"/>
              <a:t>change</a:t>
            </a:r>
            <a:r>
              <a:rPr lang="da-DK" sz="2000" dirty="0"/>
              <a:t> </a:t>
            </a:r>
            <a:r>
              <a:rPr lang="da-DK" sz="2000" dirty="0" err="1"/>
              <a:t>other</a:t>
            </a:r>
            <a:r>
              <a:rPr lang="da-DK" sz="2000" dirty="0"/>
              <a:t> </a:t>
            </a:r>
            <a:r>
              <a:rPr lang="da-DK" sz="2000" dirty="0" err="1"/>
              <a:t>settings</a:t>
            </a:r>
            <a:r>
              <a:rPr lang="da-DK" sz="2000" dirty="0"/>
              <a:t> as </a:t>
            </a:r>
            <a:r>
              <a:rPr lang="da-DK" sz="2000" dirty="0" err="1"/>
              <a:t>well</a:t>
            </a:r>
            <a:r>
              <a:rPr lang="da-DK" sz="2000" dirty="0"/>
              <a:t>.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4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1861560" y="1522674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5137327" y="635391"/>
            <a:ext cx="2105100" cy="194071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Easy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to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get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started</a:t>
            </a: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be able to run a Business Central container within half an hour without any prior knowledge of Docker if you know where to look.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137327" y="2865412"/>
            <a:ext cx="2105100" cy="194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Comprehensive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topic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sometimes underlies entire DevOps pipelines, and you will need to know a lot to optimize the processes.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4.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Business Central and NAV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061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303932" y="2655750"/>
            <a:ext cx="653613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 to AL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086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Before getting started, clean up your solution as much as possible and move customizations to an event-based architecture where possible.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1827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There are conversion tools built into </a:t>
            </a:r>
            <a:r>
              <a:rPr lang="en-US" dirty="0" err="1"/>
              <a:t>NavContainerHelper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NAV container with the exact version of NAV that you want to convert.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246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Import your solution to the container.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Compile the solution.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329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Export</a:t>
            </a:r>
            <a:r>
              <a:rPr lang="da-DK" dirty="0"/>
              <a:t> </a:t>
            </a:r>
            <a:r>
              <a:rPr lang="da-DK" dirty="0" err="1"/>
              <a:t>modified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as deltas.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All .txt-files are fine. Analyze if delta-files are problematic and refactor if necessary.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Business Central container and import deltas.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1892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Two</a:t>
            </a:r>
            <a:r>
              <a:rPr lang="da-DK" sz="3200" dirty="0"/>
              <a:t> options from </a:t>
            </a:r>
            <a:r>
              <a:rPr lang="da-DK" sz="3200" dirty="0" err="1"/>
              <a:t>here</a:t>
            </a:r>
            <a:r>
              <a:rPr lang="da-DK" sz="3200" dirty="0"/>
              <a:t>:</a:t>
            </a:r>
          </a:p>
          <a:p>
            <a:pPr lvl="1"/>
            <a:r>
              <a:rPr lang="da-DK" sz="2800" dirty="0" err="1"/>
              <a:t>Move</a:t>
            </a:r>
            <a:r>
              <a:rPr lang="da-DK" sz="2800" dirty="0"/>
              <a:t> to AL extensions</a:t>
            </a:r>
            <a:endParaRPr lang="en-US" sz="2800" dirty="0"/>
          </a:p>
          <a:p>
            <a:pPr lvl="1"/>
            <a:r>
              <a:rPr lang="en-US" sz="2800" dirty="0"/>
              <a:t>Code Customizations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The </a:t>
            </a:r>
            <a:r>
              <a:rPr lang="da-DK" sz="3200" dirty="0" err="1"/>
              <a:t>accompanying</a:t>
            </a:r>
            <a:r>
              <a:rPr lang="da-DK" sz="3200" dirty="0"/>
              <a:t> </a:t>
            </a:r>
            <a:r>
              <a:rPr lang="da-DK" sz="3200" dirty="0" err="1"/>
              <a:t>example</a:t>
            </a:r>
            <a:r>
              <a:rPr lang="da-DK" sz="3200" dirty="0"/>
              <a:t> is for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customization</a:t>
            </a:r>
            <a:r>
              <a:rPr lang="da-DK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4217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development</a:t>
            </a:r>
            <a:r>
              <a:rPr lang="da-DK" sz="3200" dirty="0"/>
              <a:t> container with the baseapp </a:t>
            </a:r>
            <a:r>
              <a:rPr lang="da-DK" sz="3200" dirty="0" err="1"/>
              <a:t>converted</a:t>
            </a:r>
            <a:r>
              <a:rPr lang="da-DK" sz="3200" dirty="0"/>
              <a:t> to AL by </a:t>
            </a:r>
            <a:r>
              <a:rPr lang="da-DK" sz="3200" dirty="0" err="1"/>
              <a:t>using</a:t>
            </a:r>
            <a:r>
              <a:rPr lang="da-DK" sz="3200" dirty="0"/>
              <a:t> the ”–</a:t>
            </a:r>
            <a:r>
              <a:rPr lang="da-DK" sz="3200" dirty="0" err="1"/>
              <a:t>includeAL</a:t>
            </a:r>
            <a:r>
              <a:rPr lang="da-DK" sz="3200" dirty="0"/>
              <a:t>” flag.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This </a:t>
            </a:r>
            <a:r>
              <a:rPr lang="da-DK" sz="3200" dirty="0" err="1"/>
              <a:t>will</a:t>
            </a:r>
            <a:r>
              <a:rPr lang="da-DK" sz="3200" dirty="0"/>
              <a:t> </a:t>
            </a:r>
            <a:r>
              <a:rPr lang="da-DK" sz="3200" dirty="0" err="1"/>
              <a:t>utilize</a:t>
            </a:r>
            <a:r>
              <a:rPr lang="da-DK" sz="3200" dirty="0"/>
              <a:t> the </a:t>
            </a:r>
            <a:r>
              <a:rPr lang="da-DK" sz="3200" dirty="0" err="1"/>
              <a:t>built</a:t>
            </a:r>
            <a:r>
              <a:rPr lang="da-DK" sz="3200" dirty="0"/>
              <a:t>-in text2al.exe.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875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project</a:t>
            </a:r>
            <a:r>
              <a:rPr lang="da-DK" sz="3200" dirty="0"/>
              <a:t> folder </a:t>
            </a:r>
            <a:r>
              <a:rPr lang="da-DK" sz="3200" dirty="0" err="1"/>
              <a:t>containing</a:t>
            </a:r>
            <a:r>
              <a:rPr lang="da-DK" sz="3200" dirty="0"/>
              <a:t> the baseapp by </a:t>
            </a:r>
            <a:r>
              <a:rPr lang="da-DK" sz="3200" dirty="0" err="1"/>
              <a:t>extracting</a:t>
            </a:r>
            <a:r>
              <a:rPr lang="da-DK" sz="3200" dirty="0"/>
              <a:t> it from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Open in VS Code, download symbols, and </a:t>
            </a:r>
            <a:r>
              <a:rPr lang="da-DK" sz="3200" dirty="0" err="1"/>
              <a:t>build</a:t>
            </a:r>
            <a:r>
              <a:rPr lang="da-DK" sz="3200" dirty="0"/>
              <a:t> the </a:t>
            </a:r>
            <a:r>
              <a:rPr lang="da-DK" sz="3200" dirty="0" err="1"/>
              <a:t>project</a:t>
            </a:r>
            <a:r>
              <a:rPr lang="da-DK" sz="3200" dirty="0"/>
              <a:t> </a:t>
            </a:r>
            <a:r>
              <a:rPr lang="da-DK" sz="3200" dirty="0" err="1"/>
              <a:t>without</a:t>
            </a:r>
            <a:r>
              <a:rPr lang="da-DK" sz="3200" dirty="0"/>
              <a:t> </a:t>
            </a:r>
            <a:r>
              <a:rPr lang="da-DK" sz="3200" dirty="0" err="1"/>
              <a:t>publishing</a:t>
            </a:r>
            <a:r>
              <a:rPr lang="da-DK" sz="3200" dirty="0"/>
              <a:t> (</a:t>
            </a:r>
            <a:r>
              <a:rPr lang="da-DK" sz="3200" dirty="0" err="1"/>
              <a:t>package</a:t>
            </a:r>
            <a:r>
              <a:rPr lang="da-DK" sz="3200" dirty="0"/>
              <a:t>).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9734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Compile</a:t>
            </a:r>
            <a:r>
              <a:rPr lang="da-DK" sz="3200" dirty="0"/>
              <a:t> in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 err="1"/>
              <a:t>Commit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made by the compilation.</a:t>
            </a:r>
          </a:p>
          <a:p>
            <a:pPr marL="38100" indent="0">
              <a:buNone/>
            </a:pPr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may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to </a:t>
            </a:r>
            <a:r>
              <a:rPr lang="da-DK" sz="3200" dirty="0" err="1"/>
              <a:t>delete</a:t>
            </a:r>
            <a:r>
              <a:rPr lang="da-DK" sz="3200" dirty="0"/>
              <a:t> the .</a:t>
            </a:r>
            <a:r>
              <a:rPr lang="da-DK" sz="3200" dirty="0" err="1"/>
              <a:t>git</a:t>
            </a:r>
            <a:r>
              <a:rPr lang="da-DK" sz="3200" dirty="0"/>
              <a:t>/</a:t>
            </a:r>
            <a:r>
              <a:rPr lang="da-DK" sz="3200" dirty="0" err="1"/>
              <a:t>index</a:t>
            </a:r>
            <a:r>
              <a:rPr lang="da-DK" sz="3200" dirty="0"/>
              <a:t> file and run VS Code as administrator.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DevOps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Productivity in CI/CD pipeline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Parity (Standardized/repeatable environments)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Avoid dependency issues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Rapid deployment and rollbacks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Isolation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Apps only use assigned resources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Security (shared host vulnerability)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Removing a container removes all temporary or configuration files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Portability/</a:t>
            </a:r>
            <a:br>
              <a:rPr lang="en-US" b="1" dirty="0"/>
            </a:br>
            <a:r>
              <a:rPr lang="en-US" b="1" dirty="0"/>
              <a:t>Scalability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Works almost everywhere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Setup dev env on new computer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Add new containers as needed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Multi-Cloud Platforms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Deployment across national borders</a:t>
            </a:r>
          </a:p>
        </p:txBody>
      </p:sp>
      <p:grpSp>
        <p:nvGrpSpPr>
          <p:cNvPr id="296" name="Google Shape;296;p30"/>
          <p:cNvGrpSpPr/>
          <p:nvPr/>
        </p:nvGrpSpPr>
        <p:grpSpPr>
          <a:xfrm>
            <a:off x="893549" y="1809115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5980786" y="1783783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4" name="Google Shape;820;p39">
            <a:extLst>
              <a:ext uri="{FF2B5EF4-FFF2-40B4-BE49-F238E27FC236}">
                <a16:creationId xmlns:a16="http://schemas.microsoft.com/office/drawing/2014/main" id="{E4E8A03D-887E-4CAD-89BF-5C71E422081C}"/>
              </a:ext>
            </a:extLst>
          </p:cNvPr>
          <p:cNvGrpSpPr/>
          <p:nvPr/>
        </p:nvGrpSpPr>
        <p:grpSpPr>
          <a:xfrm>
            <a:off x="3427934" y="1805783"/>
            <a:ext cx="359272" cy="326542"/>
            <a:chOff x="4556450" y="4963575"/>
            <a:chExt cx="548025" cy="498100"/>
          </a:xfrm>
        </p:grpSpPr>
        <p:sp>
          <p:nvSpPr>
            <p:cNvPr id="55" name="Google Shape;821;p39">
              <a:extLst>
                <a:ext uri="{FF2B5EF4-FFF2-40B4-BE49-F238E27FC236}">
                  <a16:creationId xmlns:a16="http://schemas.microsoft.com/office/drawing/2014/main" id="{5ADCDEB3-38C2-4B17-A677-5B234208CFB7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822;p39">
              <a:extLst>
                <a:ext uri="{FF2B5EF4-FFF2-40B4-BE49-F238E27FC236}">
                  <a16:creationId xmlns:a16="http://schemas.microsoft.com/office/drawing/2014/main" id="{51B39631-436E-43C7-8F32-FB4694F3D573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823;p39">
              <a:extLst>
                <a:ext uri="{FF2B5EF4-FFF2-40B4-BE49-F238E27FC236}">
                  <a16:creationId xmlns:a16="http://schemas.microsoft.com/office/drawing/2014/main" id="{366EBC29-136E-4F8C-A543-55A9D9D6AA8D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824;p39">
              <a:extLst>
                <a:ext uri="{FF2B5EF4-FFF2-40B4-BE49-F238E27FC236}">
                  <a16:creationId xmlns:a16="http://schemas.microsoft.com/office/drawing/2014/main" id="{5229FD07-C8B0-47EA-8BCF-41FFB18CEDE6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825;p39">
              <a:extLst>
                <a:ext uri="{FF2B5EF4-FFF2-40B4-BE49-F238E27FC236}">
                  <a16:creationId xmlns:a16="http://schemas.microsoft.com/office/drawing/2014/main" id="{BC7860DA-8370-432D-AC70-E2822EED53C7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4547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Replace</a:t>
            </a:r>
            <a:r>
              <a:rPr lang="da-DK" sz="3200" dirty="0"/>
              <a:t> C/AL </a:t>
            </a:r>
            <a:r>
              <a:rPr lang="da-DK" sz="3200" dirty="0" err="1"/>
              <a:t>objects</a:t>
            </a:r>
            <a:r>
              <a:rPr lang="da-DK" sz="3200" dirty="0"/>
              <a:t> with </a:t>
            </a:r>
            <a:r>
              <a:rPr lang="da-DK" sz="3200" dirty="0" err="1"/>
              <a:t>recently</a:t>
            </a:r>
            <a:r>
              <a:rPr lang="da-DK" sz="3200" dirty="0"/>
              <a:t> </a:t>
            </a:r>
            <a:r>
              <a:rPr lang="da-DK" sz="3200" dirty="0" err="1"/>
              <a:t>compiled</a:t>
            </a:r>
            <a:r>
              <a:rPr lang="da-DK" sz="3200" dirty="0"/>
              <a:t> AL app.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53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Convert</a:t>
            </a:r>
            <a:r>
              <a:rPr lang="da-DK" sz="2400" dirty="0"/>
              <a:t> solution to AL and </a:t>
            </a:r>
            <a:r>
              <a:rPr lang="da-DK" sz="2400" dirty="0" err="1"/>
              <a:t>add</a:t>
            </a:r>
            <a:r>
              <a:rPr lang="da-DK" sz="2400" dirty="0"/>
              <a:t> to AL </a:t>
            </a:r>
            <a:r>
              <a:rPr lang="da-DK" sz="2400" dirty="0" err="1"/>
              <a:t>project</a:t>
            </a:r>
            <a:r>
              <a:rPr lang="da-DK" sz="2400" dirty="0"/>
              <a:t> folder.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Make post </a:t>
            </a:r>
            <a:r>
              <a:rPr lang="da-DK" sz="2400" dirty="0" err="1"/>
              <a:t>conversion</a:t>
            </a:r>
            <a:r>
              <a:rPr lang="da-DK" sz="2400" dirty="0"/>
              <a:t> </a:t>
            </a:r>
            <a:r>
              <a:rPr lang="da-DK" sz="2400" dirty="0" err="1"/>
              <a:t>modifications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to </a:t>
            </a:r>
            <a:r>
              <a:rPr lang="da-DK" sz="2400" dirty="0" err="1"/>
              <a:t>replace</a:t>
            </a:r>
            <a:r>
              <a:rPr lang="da-DK" sz="2400" dirty="0"/>
              <a:t> </a:t>
            </a:r>
            <a:r>
              <a:rPr lang="da-DK" sz="2400" dirty="0" err="1"/>
              <a:t>menusuites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Compile</a:t>
            </a:r>
            <a:r>
              <a:rPr lang="da-DK" sz="2400" dirty="0"/>
              <a:t> and </a:t>
            </a:r>
            <a:r>
              <a:rPr lang="da-DK" sz="2400" dirty="0" err="1"/>
              <a:t>publish</a:t>
            </a:r>
            <a:r>
              <a:rPr lang="da-DK" sz="2400" dirty="0"/>
              <a:t> the app.</a:t>
            </a:r>
          </a:p>
          <a:p>
            <a:pPr marL="38100" indent="0">
              <a:buNone/>
            </a:pPr>
            <a:r>
              <a:rPr lang="da-DK" sz="2400" dirty="0"/>
              <a:t>Note,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may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change</a:t>
            </a:r>
            <a:r>
              <a:rPr lang="da-DK" sz="2400" dirty="0"/>
              <a:t> the </a:t>
            </a:r>
            <a:r>
              <a:rPr lang="da-DK" sz="2400" dirty="0" err="1"/>
              <a:t>runtime</a:t>
            </a:r>
            <a:r>
              <a:rPr lang="da-DK" sz="2400" dirty="0"/>
              <a:t> version in </a:t>
            </a:r>
            <a:r>
              <a:rPr lang="da-DK" sz="2400" dirty="0" err="1"/>
              <a:t>app.json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9381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668300" y="2394675"/>
            <a:ext cx="5807400" cy="2068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Other</a:t>
            </a:r>
            <a:r>
              <a:rPr lang="da-DK" dirty="0"/>
              <a:t> Potential </a:t>
            </a:r>
            <a:r>
              <a:rPr lang="da-DK" dirty="0" err="1"/>
              <a:t>Use</a:t>
            </a:r>
            <a:r>
              <a:rPr lang="da-DK" dirty="0"/>
              <a:t> Cases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586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Emulate customer’s production environment on our development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Speed up DevOps by reducing problems caused by environment-factors.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Easily setup new developers on a project.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3622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Setup </a:t>
            </a:r>
            <a:r>
              <a:rPr lang="da-DK" dirty="0" err="1"/>
              <a:t>Specific</a:t>
            </a:r>
            <a:r>
              <a:rPr lang="da-DK" dirty="0"/>
              <a:t> NAV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Setup a specific NAV version as in the conversion example.</a:t>
            </a:r>
          </a:p>
          <a:p>
            <a:r>
              <a:rPr lang="en-US" dirty="0"/>
              <a:t>E.g.</a:t>
            </a:r>
          </a:p>
          <a:p>
            <a:pPr marL="38100" indent="0" algn="ctr">
              <a:buNone/>
            </a:pPr>
            <a:r>
              <a:rPr lang="en-US" sz="2800" dirty="0"/>
              <a:t>"mcr.microsoft.com/dynamicsnav:2017-cu1-dk"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6830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versions of NAV/BC at the same time</a:t>
            </a:r>
          </a:p>
          <a:p>
            <a:r>
              <a:rPr lang="da-DK" dirty="0" err="1"/>
              <a:t>Enabled</a:t>
            </a:r>
            <a:r>
              <a:rPr lang="da-DK" dirty="0"/>
              <a:t> by </a:t>
            </a:r>
            <a:r>
              <a:rPr lang="da-DK" dirty="0" err="1"/>
              <a:t>less</a:t>
            </a:r>
            <a:r>
              <a:rPr lang="da-DK" dirty="0"/>
              <a:t> disk </a:t>
            </a:r>
            <a:r>
              <a:rPr lang="da-DK" dirty="0" err="1"/>
              <a:t>usage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3943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Quickly and easily test extensions across localizations and versions within minutes</a:t>
            </a:r>
          </a:p>
          <a:p>
            <a:pPr lvl="1"/>
            <a:r>
              <a:rPr lang="en-US" dirty="0"/>
              <a:t>Useful for app-developers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5480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Standardized demo environments</a:t>
            </a:r>
          </a:p>
          <a:p>
            <a:pPr lvl="1"/>
            <a:r>
              <a:rPr lang="en-US" dirty="0"/>
              <a:t>Different demo environments for different customer types (retailers, production comp., service businesses etc.)</a:t>
            </a:r>
          </a:p>
          <a:p>
            <a:pPr lvl="1"/>
            <a:r>
              <a:rPr lang="en-US" dirty="0"/>
              <a:t>Different users with different permissions and role centers</a:t>
            </a:r>
          </a:p>
          <a:p>
            <a:pPr lvl="1"/>
            <a:r>
              <a:rPr lang="en-US" dirty="0"/>
              <a:t>Run new container within minutes</a:t>
            </a:r>
          </a:p>
          <a:p>
            <a:pPr lvl="2"/>
            <a:r>
              <a:rPr lang="en-US" dirty="0"/>
              <a:t>Localization (e.g. Danish demo environment)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930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Running tests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54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Running Business Central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do not know how yet, but it can be done.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9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Business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Increased ROI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br>
              <a:rPr lang="en-US" dirty="0"/>
            </a:br>
            <a:r>
              <a:rPr lang="en-US" dirty="0"/>
              <a:t>Higher returns on IT investments due to efficient DevOps (productivity increases and reduced infrastructure costs)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More value-adding activities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By increasing time for feature development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Reliable and secure applications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Supporting other organizational processes</a:t>
            </a:r>
          </a:p>
        </p:txBody>
      </p: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" name="Google Shape;287;p30">
            <a:extLst>
              <a:ext uri="{FF2B5EF4-FFF2-40B4-BE49-F238E27FC236}">
                <a16:creationId xmlns:a16="http://schemas.microsoft.com/office/drawing/2014/main" id="{2D7BF54E-652F-4AB7-B28E-BD36D7F133BF}"/>
              </a:ext>
            </a:extLst>
          </p:cNvPr>
          <p:cNvGrpSpPr/>
          <p:nvPr/>
        </p:nvGrpSpPr>
        <p:grpSpPr>
          <a:xfrm>
            <a:off x="3450483" y="1862065"/>
            <a:ext cx="304009" cy="326513"/>
            <a:chOff x="616425" y="2329600"/>
            <a:chExt cx="361700" cy="388475"/>
          </a:xfrm>
        </p:grpSpPr>
        <p:sp>
          <p:nvSpPr>
            <p:cNvPr id="29" name="Google Shape;288;p30">
              <a:extLst>
                <a:ext uri="{FF2B5EF4-FFF2-40B4-BE49-F238E27FC236}">
                  <a16:creationId xmlns:a16="http://schemas.microsoft.com/office/drawing/2014/main" id="{6818DABA-E772-487F-8E1C-052C95C4A2A5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" name="Google Shape;289;p30">
              <a:extLst>
                <a:ext uri="{FF2B5EF4-FFF2-40B4-BE49-F238E27FC236}">
                  <a16:creationId xmlns:a16="http://schemas.microsoft.com/office/drawing/2014/main" id="{A6DABF37-CA61-4153-8535-474952502F9C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" name="Google Shape;290;p30">
              <a:extLst>
                <a:ext uri="{FF2B5EF4-FFF2-40B4-BE49-F238E27FC236}">
                  <a16:creationId xmlns:a16="http://schemas.microsoft.com/office/drawing/2014/main" id="{466C0F35-E404-47AE-92BB-371F0746BAEB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" name="Google Shape;291;p30">
              <a:extLst>
                <a:ext uri="{FF2B5EF4-FFF2-40B4-BE49-F238E27FC236}">
                  <a16:creationId xmlns:a16="http://schemas.microsoft.com/office/drawing/2014/main" id="{31B6276B-8C6D-4FF8-94CA-A1987A0317DC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" name="Google Shape;292;p30">
              <a:extLst>
                <a:ext uri="{FF2B5EF4-FFF2-40B4-BE49-F238E27FC236}">
                  <a16:creationId xmlns:a16="http://schemas.microsoft.com/office/drawing/2014/main" id="{A0A124CD-7F7E-4078-AC88-EDA9ED382C11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4" name="Google Shape;293;p30">
              <a:extLst>
                <a:ext uri="{FF2B5EF4-FFF2-40B4-BE49-F238E27FC236}">
                  <a16:creationId xmlns:a16="http://schemas.microsoft.com/office/drawing/2014/main" id="{E37AA68F-3EEE-4688-B240-BD250269B2CB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5" name="Google Shape;294;p30">
              <a:extLst>
                <a:ext uri="{FF2B5EF4-FFF2-40B4-BE49-F238E27FC236}">
                  <a16:creationId xmlns:a16="http://schemas.microsoft.com/office/drawing/2014/main" id="{BA7489F9-978E-47F3-BA7A-5700018EE155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6" name="Google Shape;295;p30">
              <a:extLst>
                <a:ext uri="{FF2B5EF4-FFF2-40B4-BE49-F238E27FC236}">
                  <a16:creationId xmlns:a16="http://schemas.microsoft.com/office/drawing/2014/main" id="{3D8C2632-4FE7-41FB-B2E4-00EB822059C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7" name="Google Shape;604;p39">
            <a:extLst>
              <a:ext uri="{FF2B5EF4-FFF2-40B4-BE49-F238E27FC236}">
                <a16:creationId xmlns:a16="http://schemas.microsoft.com/office/drawing/2014/main" id="{0FCA3D2A-7C39-47D7-937C-339E215C3B8C}"/>
              </a:ext>
            </a:extLst>
          </p:cNvPr>
          <p:cNvGrpSpPr/>
          <p:nvPr/>
        </p:nvGrpSpPr>
        <p:grpSpPr>
          <a:xfrm>
            <a:off x="892788" y="1843143"/>
            <a:ext cx="471074" cy="345435"/>
            <a:chOff x="4604550" y="3714775"/>
            <a:chExt cx="439625" cy="319075"/>
          </a:xfrm>
        </p:grpSpPr>
        <p:sp>
          <p:nvSpPr>
            <p:cNvPr id="38" name="Google Shape;605;p39">
              <a:extLst>
                <a:ext uri="{FF2B5EF4-FFF2-40B4-BE49-F238E27FC236}">
                  <a16:creationId xmlns:a16="http://schemas.microsoft.com/office/drawing/2014/main" id="{B2954C45-CA69-4C8C-9620-DC451E3C1568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606;p39">
              <a:extLst>
                <a:ext uri="{FF2B5EF4-FFF2-40B4-BE49-F238E27FC236}">
                  <a16:creationId xmlns:a16="http://schemas.microsoft.com/office/drawing/2014/main" id="{7E77F0C3-793E-4154-9895-49CAEB3ABDD6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oogle Shape;738;p39">
            <a:extLst>
              <a:ext uri="{FF2B5EF4-FFF2-40B4-BE49-F238E27FC236}">
                <a16:creationId xmlns:a16="http://schemas.microsoft.com/office/drawing/2014/main" id="{E55DD30F-7676-4FEE-888A-E7101A27F90C}"/>
              </a:ext>
            </a:extLst>
          </p:cNvPr>
          <p:cNvGrpSpPr/>
          <p:nvPr/>
        </p:nvGrpSpPr>
        <p:grpSpPr>
          <a:xfrm>
            <a:off x="5994322" y="1735861"/>
            <a:ext cx="471074" cy="446078"/>
            <a:chOff x="5973900" y="318475"/>
            <a:chExt cx="401900" cy="380575"/>
          </a:xfrm>
        </p:grpSpPr>
        <p:sp>
          <p:nvSpPr>
            <p:cNvPr id="41" name="Google Shape;739;p39">
              <a:extLst>
                <a:ext uri="{FF2B5EF4-FFF2-40B4-BE49-F238E27FC236}">
                  <a16:creationId xmlns:a16="http://schemas.microsoft.com/office/drawing/2014/main" id="{AB201DD3-418F-4B41-9AC3-135FB6A14EC3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740;p39">
              <a:extLst>
                <a:ext uri="{FF2B5EF4-FFF2-40B4-BE49-F238E27FC236}">
                  <a16:creationId xmlns:a16="http://schemas.microsoft.com/office/drawing/2014/main" id="{AA67BFED-6914-4F33-AE12-B8FDF41EBD9C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741;p39">
              <a:extLst>
                <a:ext uri="{FF2B5EF4-FFF2-40B4-BE49-F238E27FC236}">
                  <a16:creationId xmlns:a16="http://schemas.microsoft.com/office/drawing/2014/main" id="{9F5885B1-5D2C-4DC9-909D-85716B0C3093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742;p39">
              <a:extLst>
                <a:ext uri="{FF2B5EF4-FFF2-40B4-BE49-F238E27FC236}">
                  <a16:creationId xmlns:a16="http://schemas.microsoft.com/office/drawing/2014/main" id="{34D50032-1D33-4E49-AAD4-7CFFFB52DE1B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743;p39">
              <a:extLst>
                <a:ext uri="{FF2B5EF4-FFF2-40B4-BE49-F238E27FC236}">
                  <a16:creationId xmlns:a16="http://schemas.microsoft.com/office/drawing/2014/main" id="{66586EFE-DD62-4819-9104-F3A011F788AB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744;p39">
              <a:extLst>
                <a:ext uri="{FF2B5EF4-FFF2-40B4-BE49-F238E27FC236}">
                  <a16:creationId xmlns:a16="http://schemas.microsoft.com/office/drawing/2014/main" id="{5101A012-6E6E-480C-ACDB-AA0F9871C8A6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745;p39">
              <a:extLst>
                <a:ext uri="{FF2B5EF4-FFF2-40B4-BE49-F238E27FC236}">
                  <a16:creationId xmlns:a16="http://schemas.microsoft.com/office/drawing/2014/main" id="{371D9AD4-AFD2-4593-A97A-062F68ABB227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746;p39">
              <a:extLst>
                <a:ext uri="{FF2B5EF4-FFF2-40B4-BE49-F238E27FC236}">
                  <a16:creationId xmlns:a16="http://schemas.microsoft.com/office/drawing/2014/main" id="{7565C82F-30DA-4D9A-87A7-E85B68E0A1E6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747;p39">
              <a:extLst>
                <a:ext uri="{FF2B5EF4-FFF2-40B4-BE49-F238E27FC236}">
                  <a16:creationId xmlns:a16="http://schemas.microsoft.com/office/drawing/2014/main" id="{AE2B939E-07ED-431F-88D1-4863C886CAD2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748;p39">
              <a:extLst>
                <a:ext uri="{FF2B5EF4-FFF2-40B4-BE49-F238E27FC236}">
                  <a16:creationId xmlns:a16="http://schemas.microsoft.com/office/drawing/2014/main" id="{986081B8-B7F3-47F7-A201-5B624E5CF53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749;p39">
              <a:extLst>
                <a:ext uri="{FF2B5EF4-FFF2-40B4-BE49-F238E27FC236}">
                  <a16:creationId xmlns:a16="http://schemas.microsoft.com/office/drawing/2014/main" id="{5B66CE22-323E-436F-82C5-9AD757DC7C0C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750;p39">
              <a:extLst>
                <a:ext uri="{FF2B5EF4-FFF2-40B4-BE49-F238E27FC236}">
                  <a16:creationId xmlns:a16="http://schemas.microsoft.com/office/drawing/2014/main" id="{1E102648-5857-40A6-B6A7-4F7374627A46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751;p39">
              <a:extLst>
                <a:ext uri="{FF2B5EF4-FFF2-40B4-BE49-F238E27FC236}">
                  <a16:creationId xmlns:a16="http://schemas.microsoft.com/office/drawing/2014/main" id="{EE43460B-7B2B-4B07-9A59-5073F2BBE753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752;p39">
              <a:extLst>
                <a:ext uri="{FF2B5EF4-FFF2-40B4-BE49-F238E27FC236}">
                  <a16:creationId xmlns:a16="http://schemas.microsoft.com/office/drawing/2014/main" id="{09788291-FE2F-461D-9C07-6E52FA0623D7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559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as a service in a </a:t>
            </a:r>
            <a:r>
              <a:rPr lang="da-DK" dirty="0" err="1"/>
              <a:t>microservice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r>
              <a:rPr lang="da-DK" dirty="0"/>
              <a:t> – </a:t>
            </a:r>
            <a:r>
              <a:rPr lang="da-DK" dirty="0" err="1"/>
              <a:t>modern</a:t>
            </a:r>
            <a:r>
              <a:rPr lang="da-DK" dirty="0"/>
              <a:t> design </a:t>
            </a:r>
            <a:r>
              <a:rPr lang="da-DK" dirty="0" err="1"/>
              <a:t>architecture</a:t>
            </a:r>
            <a:r>
              <a:rPr lang="da-DK" dirty="0"/>
              <a:t> for </a:t>
            </a:r>
            <a:r>
              <a:rPr lang="da-DK" dirty="0" err="1"/>
              <a:t>scale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running Business Central as a container in </a:t>
            </a:r>
            <a:r>
              <a:rPr lang="da-DK" dirty="0" err="1"/>
              <a:t>production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3094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Remove</a:t>
            </a:r>
            <a:r>
              <a:rPr lang="da-DK" sz="2400" dirty="0"/>
              <a:t> IP from Business Central and </a:t>
            </a:r>
            <a:r>
              <a:rPr lang="da-DK" sz="2400" dirty="0" err="1"/>
              <a:t>instead</a:t>
            </a:r>
            <a:r>
              <a:rPr lang="da-DK" sz="2400" dirty="0"/>
              <a:t> </a:t>
            </a:r>
            <a:r>
              <a:rPr lang="da-DK" sz="2400" dirty="0" err="1"/>
              <a:t>work</a:t>
            </a:r>
            <a:r>
              <a:rPr lang="da-DK" sz="2400" dirty="0"/>
              <a:t> with the API.</a:t>
            </a:r>
          </a:p>
          <a:p>
            <a:pPr marL="38100" indent="0">
              <a:buNone/>
            </a:pPr>
            <a:r>
              <a:rPr lang="da-DK" sz="2400" dirty="0">
                <a:hlinkClick r:id="rId3"/>
              </a:rPr>
              <a:t>Mark </a:t>
            </a:r>
            <a:r>
              <a:rPr lang="da-DK" sz="2400" dirty="0" err="1">
                <a:hlinkClick r:id="rId3"/>
              </a:rPr>
              <a:t>Brummel</a:t>
            </a:r>
            <a:r>
              <a:rPr lang="da-DK" sz="2400" dirty="0">
                <a:hlinkClick r:id="rId3"/>
              </a:rPr>
              <a:t> has done </a:t>
            </a:r>
            <a:r>
              <a:rPr lang="da-DK" sz="2400" dirty="0" err="1">
                <a:hlinkClick r:id="rId3"/>
              </a:rPr>
              <a:t>this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Great match-up with </a:t>
            </a:r>
            <a:r>
              <a:rPr lang="da-DK" sz="2400" dirty="0" err="1"/>
              <a:t>microservices</a:t>
            </a:r>
            <a:r>
              <a:rPr lang="da-DK" sz="2400" dirty="0"/>
              <a:t> </a:t>
            </a:r>
            <a:r>
              <a:rPr lang="da-DK" sz="2400" dirty="0" err="1"/>
              <a:t>architecture</a:t>
            </a:r>
            <a:r>
              <a:rPr lang="da-DK" sz="2400" dirty="0"/>
              <a:t> with multiple </a:t>
            </a:r>
            <a:r>
              <a:rPr lang="da-DK" sz="2400" dirty="0" err="1"/>
              <a:t>technology</a:t>
            </a:r>
            <a:r>
              <a:rPr lang="da-DK" sz="2400" dirty="0"/>
              <a:t> </a:t>
            </a:r>
            <a:r>
              <a:rPr lang="da-DK" sz="2400" dirty="0" err="1"/>
              <a:t>stacks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Containers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isolated</a:t>
            </a:r>
            <a:r>
              <a:rPr lang="da-DK" sz="2400" dirty="0"/>
              <a:t> from </a:t>
            </a:r>
            <a:r>
              <a:rPr lang="da-DK" sz="2400" dirty="0" err="1"/>
              <a:t>other</a:t>
            </a:r>
            <a:r>
              <a:rPr lang="da-DK" sz="2400" dirty="0"/>
              <a:t> versions of </a:t>
            </a:r>
            <a:r>
              <a:rPr lang="da-DK" sz="2400" dirty="0" err="1"/>
              <a:t>dependencies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9290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Decreased load on and need for customer servers</a:t>
            </a:r>
          </a:p>
          <a:p>
            <a:pPr marL="38100" indent="0">
              <a:buNone/>
            </a:pPr>
            <a:r>
              <a:rPr lang="en-US" dirty="0"/>
              <a:t>E.g. by converting C/AL to AL in a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9473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5.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Miscellaneous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0898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Cleaning</a:t>
            </a:r>
            <a:r>
              <a:rPr lang="da-DK" dirty="0"/>
              <a:t> Up </a:t>
            </a:r>
            <a:r>
              <a:rPr lang="da-DK" dirty="0" err="1"/>
              <a:t>After</a:t>
            </a:r>
            <a:r>
              <a:rPr lang="da-DK" dirty="0"/>
              <a:t> Docker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running containers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images, </a:t>
            </a:r>
            <a:r>
              <a:rPr lang="da-DK" dirty="0" err="1"/>
              <a:t>build</a:t>
            </a:r>
            <a:r>
              <a:rPr lang="da-DK" dirty="0"/>
              <a:t> caches etc.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NavContainerHelper</a:t>
            </a:r>
            <a:r>
              <a:rPr lang="da-DK" dirty="0"/>
              <a:t> content</a:t>
            </a:r>
            <a:endParaRPr lang="en-US" dirty="0"/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See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77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800" dirty="0"/>
              <a:t>It is not </a:t>
            </a:r>
            <a:r>
              <a:rPr lang="da-DK" sz="2800" dirty="0" err="1"/>
              <a:t>possible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from the public </a:t>
            </a:r>
            <a:r>
              <a:rPr lang="da-DK" sz="2800" dirty="0" err="1"/>
              <a:t>generic</a:t>
            </a:r>
            <a:r>
              <a:rPr lang="da-DK" sz="2800" dirty="0"/>
              <a:t> image with </a:t>
            </a:r>
            <a:r>
              <a:rPr lang="da-DK" sz="2800" dirty="0" err="1"/>
              <a:t>our</a:t>
            </a:r>
            <a:r>
              <a:rPr lang="da-DK" sz="2800" dirty="0"/>
              <a:t> </a:t>
            </a:r>
            <a:r>
              <a:rPr lang="da-DK" sz="2800" dirty="0" err="1"/>
              <a:t>current</a:t>
            </a:r>
            <a:r>
              <a:rPr lang="da-DK" sz="2800" dirty="0"/>
              <a:t> version of Windows, but it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as </a:t>
            </a:r>
            <a:r>
              <a:rPr lang="da-DK" sz="2800" dirty="0" err="1"/>
              <a:t>soon</a:t>
            </a:r>
            <a:r>
              <a:rPr lang="da-DK" sz="2800" dirty="0"/>
              <a:t> as it is </a:t>
            </a:r>
            <a:r>
              <a:rPr lang="da-DK" sz="2800" dirty="0" err="1"/>
              <a:t>updated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endParaRPr lang="da-DK" sz="2800" dirty="0"/>
          </a:p>
          <a:p>
            <a:pPr marL="38100" indent="0">
              <a:buNone/>
            </a:pPr>
            <a:r>
              <a:rPr lang="da-DK" sz="2800" dirty="0"/>
              <a:t>The </a:t>
            </a:r>
            <a:r>
              <a:rPr lang="da-DK" sz="2800" dirty="0" err="1"/>
              <a:t>generic</a:t>
            </a:r>
            <a:r>
              <a:rPr lang="da-DK" sz="2800" dirty="0"/>
              <a:t> image is </a:t>
            </a:r>
            <a:r>
              <a:rPr lang="da-DK" sz="2800" dirty="0" err="1"/>
              <a:t>available</a:t>
            </a:r>
            <a:r>
              <a:rPr lang="da-DK" sz="2800" dirty="0"/>
              <a:t> for </a:t>
            </a:r>
            <a:r>
              <a:rPr lang="da-DK" sz="2800" dirty="0" err="1">
                <a:hlinkClick r:id="rId3"/>
              </a:rPr>
              <a:t>these</a:t>
            </a:r>
            <a:r>
              <a:rPr lang="da-DK" sz="2800" dirty="0">
                <a:hlinkClick r:id="rId3"/>
              </a:rPr>
              <a:t> versions of Windows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r>
              <a:rPr lang="da-DK" sz="2800" dirty="0"/>
              <a:t>See </a:t>
            </a:r>
            <a:r>
              <a:rPr lang="da-DK" sz="2800" dirty="0" err="1"/>
              <a:t>how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</a:t>
            </a:r>
            <a:r>
              <a:rPr lang="da-DK" sz="2800" dirty="0" err="1">
                <a:hlinkClick r:id="rId4"/>
              </a:rPr>
              <a:t>here</a:t>
            </a:r>
            <a:r>
              <a:rPr lang="da-DK" sz="2800" dirty="0"/>
              <a:t>.</a:t>
            </a:r>
            <a:endParaRPr lang="en-US" sz="2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3747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 Demo Data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800" dirty="0"/>
              <a:t>For a standard Business Central container </a:t>
            </a:r>
            <a:r>
              <a:rPr lang="da-DK" sz="1800" dirty="0" err="1"/>
              <a:t>without</a:t>
            </a:r>
            <a:r>
              <a:rPr lang="da-DK" sz="1800" dirty="0"/>
              <a:t> a country database, </a:t>
            </a:r>
            <a:r>
              <a:rPr lang="da-DK" sz="1800" dirty="0" err="1"/>
              <a:t>there</a:t>
            </a:r>
            <a:r>
              <a:rPr lang="da-DK" sz="1800" dirty="0"/>
              <a:t> is no demo data </a:t>
            </a:r>
            <a:r>
              <a:rPr lang="da-DK" sz="1800" dirty="0" err="1"/>
              <a:t>imported</a:t>
            </a:r>
            <a:r>
              <a:rPr lang="da-DK" sz="1800" dirty="0"/>
              <a:t> by default.</a:t>
            </a:r>
          </a:p>
          <a:p>
            <a:pPr marL="38100" indent="0">
              <a:buNone/>
            </a:pPr>
            <a:endParaRPr lang="da-DK" sz="1800" dirty="0"/>
          </a:p>
          <a:p>
            <a:pPr marL="38100" indent="0">
              <a:buNone/>
            </a:pP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import it like </a:t>
            </a:r>
            <a:r>
              <a:rPr lang="da-DK" sz="1800" dirty="0" err="1"/>
              <a:t>this</a:t>
            </a:r>
            <a:r>
              <a:rPr lang="da-DK" sz="1800" dirty="0"/>
              <a:t>: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Go to ‘C:\</a:t>
            </a:r>
            <a:r>
              <a:rPr lang="en-US" sz="1800" dirty="0" err="1"/>
              <a:t>ProgramData</a:t>
            </a:r>
            <a:r>
              <a:rPr lang="en-US" sz="1800" dirty="0"/>
              <a:t>\Docker\</a:t>
            </a:r>
            <a:r>
              <a:rPr lang="en-US" sz="1800" dirty="0" err="1"/>
              <a:t>windowsfilter</a:t>
            </a:r>
            <a:r>
              <a:rPr lang="en-US" sz="1800" dirty="0"/>
              <a:t>’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Search for ‘*.</a:t>
            </a:r>
            <a:r>
              <a:rPr lang="en-US" sz="1800" dirty="0" err="1"/>
              <a:t>rapidStart</a:t>
            </a:r>
            <a:r>
              <a:rPr lang="en-US" sz="1800" dirty="0"/>
              <a:t>’. You should see three </a:t>
            </a:r>
            <a:r>
              <a:rPr lang="en-US" sz="1800" dirty="0" err="1"/>
              <a:t>RapidStart</a:t>
            </a:r>
            <a:r>
              <a:rPr lang="en-US" sz="1800" dirty="0"/>
              <a:t> configuration packages (standard, evaluation &amp; extended)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In PowerShell with </a:t>
            </a:r>
            <a:r>
              <a:rPr lang="en-US" sz="1800" dirty="0" err="1"/>
              <a:t>NavContainerHelper</a:t>
            </a:r>
            <a:r>
              <a:rPr lang="en-US" sz="1800" dirty="0"/>
              <a:t> use cmdlet:</a:t>
            </a:r>
            <a:endParaRPr lang="en-US" sz="1200" dirty="0"/>
          </a:p>
          <a:p>
            <a:pPr marL="38100" indent="0" algn="ctr">
              <a:buNone/>
            </a:pPr>
            <a:endParaRPr lang="en-US" sz="1200" dirty="0"/>
          </a:p>
          <a:p>
            <a:pPr marL="38100" indent="0" algn="ctr">
              <a:buNone/>
            </a:pPr>
            <a:r>
              <a:rPr lang="en-US" sz="1200" dirty="0"/>
              <a:t>Import-</a:t>
            </a:r>
            <a:r>
              <a:rPr lang="en-US" sz="1200" dirty="0" err="1"/>
              <a:t>ConfigPackageInNavContainer</a:t>
            </a:r>
            <a:r>
              <a:rPr lang="en-US" sz="1200" dirty="0"/>
              <a:t> –</a:t>
            </a:r>
            <a:r>
              <a:rPr lang="en-US" sz="1200" dirty="0" err="1"/>
              <a:t>containerName</a:t>
            </a:r>
            <a:r>
              <a:rPr lang="en-US" sz="1200" dirty="0"/>
              <a:t> &lt;container&gt; -</a:t>
            </a:r>
            <a:r>
              <a:rPr lang="en-US" sz="1200" dirty="0" err="1"/>
              <a:t>configPackage</a:t>
            </a:r>
            <a:r>
              <a:rPr lang="en-US" sz="1200" dirty="0"/>
              <a:t> &lt;path to config package&gt;</a:t>
            </a:r>
            <a:endParaRPr lang="en-US"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496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Kitematic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GUI for </a:t>
            </a:r>
            <a:r>
              <a:rPr lang="da-DK" dirty="0" err="1"/>
              <a:t>managing</a:t>
            </a:r>
            <a:r>
              <a:rPr lang="da-DK" dirty="0"/>
              <a:t> Docker containers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Not very compatible with </a:t>
            </a:r>
            <a:r>
              <a:rPr lang="en-US" dirty="0" err="1"/>
              <a:t>NavContainerHelper</a:t>
            </a:r>
            <a:r>
              <a:rPr lang="en-US" dirty="0"/>
              <a:t> according to my initial tests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3674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 Orchestration Software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Used for managing multiple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r>
              <a:rPr lang="en-US" dirty="0"/>
              <a:t>Docker Compose (not used professionally)</a:t>
            </a:r>
          </a:p>
          <a:p>
            <a:r>
              <a:rPr lang="en-US" dirty="0"/>
              <a:t>Docker Swarm (Docker’s own software)</a:t>
            </a:r>
          </a:p>
          <a:p>
            <a:r>
              <a:rPr lang="en-US" dirty="0"/>
              <a:t>Kubernetes (most used product)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Originally Google-designed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2778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on Docker Hub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 have created a </a:t>
            </a:r>
            <a:r>
              <a:rPr lang="en-US" dirty="0" err="1"/>
              <a:t>NetcompanyERP</a:t>
            </a:r>
            <a:r>
              <a:rPr lang="en-US" dirty="0"/>
              <a:t> organization on Docker Hub. You can see it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can invite you to it if you send me an e-mail. We currently do not have any private repositories, but we could buy that and store our images for various purposes there.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7493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6595</TotalTime>
  <Words>4067</Words>
  <Application>Microsoft Office PowerPoint</Application>
  <PresentationFormat>On-screen Show (4:3)</PresentationFormat>
  <Paragraphs>795</Paragraphs>
  <Slides>110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Lucida Console</vt:lpstr>
      <vt:lpstr>Courier New</vt:lpstr>
      <vt:lpstr>Arial</vt:lpstr>
      <vt:lpstr>Roboto Slab</vt:lpstr>
      <vt:lpstr>Calibri</vt:lpstr>
      <vt:lpstr>Source Sans Pro</vt:lpstr>
      <vt:lpstr>Cordelia template</vt:lpstr>
      <vt:lpstr>Business Central on Docker</vt:lpstr>
      <vt:lpstr>Overview</vt:lpstr>
      <vt:lpstr>PowerPoint Presentation</vt:lpstr>
      <vt:lpstr>What I don’t yet know</vt:lpstr>
      <vt:lpstr>1. What is Docker? </vt:lpstr>
      <vt:lpstr>What is Docker?</vt:lpstr>
      <vt:lpstr>What is Docker?</vt:lpstr>
      <vt:lpstr>Advantages of Docker – DevOps Benefits</vt:lpstr>
      <vt:lpstr>Advantages of Docker – Business Benefits</vt:lpstr>
      <vt:lpstr>Isolation</vt:lpstr>
      <vt:lpstr>Isolation for Netcompany Computers</vt:lpstr>
      <vt:lpstr>Prerequisites for Using Docker (with BC)</vt:lpstr>
      <vt:lpstr>2. Docker Terms &amp; Functions</vt:lpstr>
      <vt:lpstr>Docker Terms &amp; Functions</vt:lpstr>
      <vt:lpstr>Docker Image</vt:lpstr>
      <vt:lpstr>Docker Image</vt:lpstr>
      <vt:lpstr>Docker Container</vt:lpstr>
      <vt:lpstr>Docker Container</vt:lpstr>
      <vt:lpstr>Running a Docker Image</vt:lpstr>
      <vt:lpstr>Running a Docker Image</vt:lpstr>
      <vt:lpstr>Running a Docker Image</vt:lpstr>
      <vt:lpstr>Docker Registry</vt:lpstr>
      <vt:lpstr>Running a Docker Image</vt:lpstr>
      <vt:lpstr>Docker Repository</vt:lpstr>
      <vt:lpstr>Running a Docker Image</vt:lpstr>
      <vt:lpstr>Docker Image Version</vt:lpstr>
      <vt:lpstr>Volume</vt:lpstr>
      <vt:lpstr>Bind mounts</vt:lpstr>
      <vt:lpstr>Dockerfile</vt:lpstr>
      <vt:lpstr>Docker Functions – Download and Run</vt:lpstr>
      <vt:lpstr>Customizing a Docker Image</vt:lpstr>
      <vt:lpstr>From app development to deployed container</vt:lpstr>
      <vt:lpstr>Docker Functions – Stop and Start</vt:lpstr>
      <vt:lpstr>Docker Functions – List and Remove Containers</vt:lpstr>
      <vt:lpstr>Docker Functions – Remove Images</vt:lpstr>
      <vt:lpstr>Docker Functions – Container Information</vt:lpstr>
      <vt:lpstr>Docker Functions – Environment Variables</vt:lpstr>
      <vt:lpstr>Docker Functions</vt:lpstr>
      <vt:lpstr>3. Running Business Central in a Container</vt:lpstr>
      <vt:lpstr>Business Central Docker Images</vt:lpstr>
      <vt:lpstr>Where to Find Business Central Images</vt:lpstr>
      <vt:lpstr>Business Central Docker Images</vt:lpstr>
      <vt:lpstr>Business Central Image Structure</vt:lpstr>
      <vt:lpstr>Where to Find Business Central Images</vt:lpstr>
      <vt:lpstr>You could do everything manually in Docker, but…</vt:lpstr>
      <vt:lpstr>NavContainerHelper</vt:lpstr>
      <vt:lpstr>NavContainerHelper</vt:lpstr>
      <vt:lpstr>NavContainerHelper</vt:lpstr>
      <vt:lpstr>Overriding Scripts</vt:lpstr>
      <vt:lpstr>Using</vt:lpstr>
      <vt:lpstr>Authentication</vt:lpstr>
      <vt:lpstr>License</vt:lpstr>
      <vt:lpstr>Managing Users, User Groups &amp; Permissions</vt:lpstr>
      <vt:lpstr>Overriding Scripts</vt:lpstr>
      <vt:lpstr>Overriding Scripts</vt:lpstr>
      <vt:lpstr>Overriding Scripts</vt:lpstr>
      <vt:lpstr>Share DB with Host Computer</vt:lpstr>
      <vt:lpstr>Mounting a DB from Host Computer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 C/AL Code</vt:lpstr>
      <vt:lpstr>Import Extensions to container</vt:lpstr>
      <vt:lpstr>Source Code Management</vt:lpstr>
      <vt:lpstr>Troubleshooting</vt:lpstr>
      <vt:lpstr>Troubleshooting</vt:lpstr>
      <vt:lpstr>4. Docker Use Cases</vt:lpstr>
      <vt:lpstr>Conversion to AL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Other Potential Use Cases</vt:lpstr>
      <vt:lpstr>Docker Use Cases</vt:lpstr>
      <vt:lpstr>Setup Specific NAV Version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5. Miscellaneous</vt:lpstr>
      <vt:lpstr>Cleaning Up After Docker</vt:lpstr>
      <vt:lpstr>Customizing Business Central Images</vt:lpstr>
      <vt:lpstr>Importing Demo Data</vt:lpstr>
      <vt:lpstr>Kitematic</vt:lpstr>
      <vt:lpstr>Container Orchestration Software</vt:lpstr>
      <vt:lpstr>Netcompany on Docker Hub</vt:lpstr>
      <vt:lpstr>Netcompany License on Secure URL</vt:lpstr>
      <vt:lpstr>6. Docker &amp; Azure</vt:lpstr>
      <vt:lpstr>Azure Container Registry</vt:lpstr>
      <vt:lpstr>Azure Container Instance</vt:lpstr>
      <vt:lpstr>Azure Container Instance</vt:lpstr>
      <vt:lpstr>Azure Container Instance</vt:lpstr>
      <vt:lpstr>Azure Container Instance</vt:lpstr>
      <vt:lpstr>Azure Container Instance</vt:lpstr>
      <vt:lpstr>Azure Container Instance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Central on a Docker Image</dc:title>
  <cp:lastModifiedBy>Thomas Morgan Tarp Danielsen</cp:lastModifiedBy>
  <cp:revision>449</cp:revision>
  <dcterms:modified xsi:type="dcterms:W3CDTF">2019-09-10T11:05:23Z</dcterms:modified>
</cp:coreProperties>
</file>