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30" r:id="rId29"/>
    <p:sldId id="332" r:id="rId30"/>
    <p:sldId id="412" r:id="rId31"/>
    <p:sldId id="301" r:id="rId32"/>
    <p:sldId id="327" r:id="rId33"/>
    <p:sldId id="328" r:id="rId34"/>
    <p:sldId id="329" r:id="rId35"/>
    <p:sldId id="41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FBD"/>
    <a:srgbClr val="FFC5C5"/>
    <a:srgbClr val="FF8B8B"/>
    <a:srgbClr val="FF6600"/>
    <a:srgbClr val="FF66CC"/>
    <a:srgbClr val="FF33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72694" autoAdjust="0"/>
  </p:normalViewPr>
  <p:slideViewPr>
    <p:cSldViewPr>
      <p:cViewPr varScale="1">
        <p:scale>
          <a:sx n="85" d="100"/>
          <a:sy n="85" d="100"/>
        </p:scale>
        <p:origin x="2357" y="58"/>
      </p:cViewPr>
      <p:guideLst>
        <p:guide orient="horz" pos="720"/>
        <p:guide/>
      </p:guideLst>
    </p:cSldViewPr>
  </p:slid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t>10/9/2017</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Отношение</a:t>
            </a:r>
            <a:r>
              <a:rPr lang="ru-RU" sz="1200" kern="1200" dirty="0" smtClean="0">
                <a:solidFill>
                  <a:schemeClr val="tx1"/>
                </a:solidFill>
                <a:effectLst/>
                <a:latin typeface="+mn-lt"/>
                <a:ea typeface="+mn-ea"/>
                <a:cs typeface="+mn-cs"/>
              </a:rPr>
              <a:t> является важнейшим понятием и представляет собой двумерную таблицу, содержащую некоторые данные.</a:t>
            </a:r>
            <a:endParaRPr lang="en-US"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Сущность</a:t>
            </a:r>
            <a:r>
              <a:rPr lang="ru-RU" sz="1200" kern="1200" dirty="0" smtClean="0">
                <a:solidFill>
                  <a:schemeClr val="tx1"/>
                </a:solidFill>
                <a:effectLst/>
                <a:latin typeface="+mn-lt"/>
                <a:ea typeface="+mn-ea"/>
                <a:cs typeface="+mn-cs"/>
              </a:rPr>
              <a:t> есть объект любой природы, данные о котором хранятся в базе данных. Данные о сущности хранятся в отношении.</a:t>
            </a:r>
            <a:endParaRPr lang="en-US"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Атрибуты</a:t>
            </a:r>
            <a:r>
              <a:rPr lang="ru-RU" sz="1200" kern="1200" dirty="0" smtClean="0">
                <a:solidFill>
                  <a:schemeClr val="tx1"/>
                </a:solidFill>
                <a:effectLst/>
                <a:latin typeface="+mn-lt"/>
                <a:ea typeface="+mn-ea"/>
                <a:cs typeface="+mn-cs"/>
              </a:rPr>
              <a:t> представляют собой свойства, характеризующие сущность. В структуре таблицы каждый атрибут именуется и ему соответствует заголовок столбца таблицы.</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общем случае порядок кортежей в отношении, как и в любом множестве, не определен. Однако в реляционных СУБД для удобства кортежи все же упорядочивают. Чаще всего для этого выбирают некоторый атрибут, по которым система автоматически сортирует кортежи по возрастанию или убыванию. Если пользователь не назначает атрибута упорядочения, система автоматически присваивает номер кортежам в порядке их ввода.</a:t>
            </a:r>
            <a:endParaRPr lang="en-US"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Домен</a:t>
            </a:r>
            <a:r>
              <a:rPr lang="ru-RU" sz="1200" kern="1200" dirty="0" smtClean="0">
                <a:solidFill>
                  <a:schemeClr val="tx1"/>
                </a:solidFill>
                <a:effectLst/>
                <a:latin typeface="+mn-lt"/>
                <a:ea typeface="+mn-ea"/>
                <a:cs typeface="+mn-cs"/>
              </a:rPr>
              <a:t> представляет собой множество всех возможных значений определенного атрибута отношения. Отношение СОТРУДНИК включает 4 домена. </a:t>
            </a:r>
            <a:r>
              <a:rPr lang="ru-RU" sz="1200" i="1" kern="1200" dirty="0" smtClean="0">
                <a:solidFill>
                  <a:schemeClr val="tx1"/>
                </a:solidFill>
                <a:effectLst/>
                <a:latin typeface="+mn-lt"/>
                <a:ea typeface="+mn-ea"/>
                <a:cs typeface="+mn-cs"/>
              </a:rPr>
              <a:t>Домен 1</a:t>
            </a:r>
            <a:r>
              <a:rPr lang="ru-RU" sz="1200" kern="1200" dirty="0" smtClean="0">
                <a:solidFill>
                  <a:schemeClr val="tx1"/>
                </a:solidFill>
                <a:effectLst/>
                <a:latin typeface="+mn-lt"/>
                <a:ea typeface="+mn-ea"/>
                <a:cs typeface="+mn-cs"/>
              </a:rPr>
              <a:t> содержит фамилии всех сотрудников, </a:t>
            </a:r>
            <a:r>
              <a:rPr lang="ru-RU" sz="1200" i="1" kern="1200" dirty="0" smtClean="0">
                <a:solidFill>
                  <a:schemeClr val="tx1"/>
                </a:solidFill>
                <a:effectLst/>
                <a:latin typeface="+mn-lt"/>
                <a:ea typeface="+mn-ea"/>
                <a:cs typeface="+mn-cs"/>
              </a:rPr>
              <a:t>домен 2</a:t>
            </a:r>
            <a:r>
              <a:rPr lang="ru-RU" sz="1200" kern="1200" dirty="0" smtClean="0">
                <a:solidFill>
                  <a:schemeClr val="tx1"/>
                </a:solidFill>
                <a:effectLst/>
                <a:latin typeface="+mn-lt"/>
                <a:ea typeface="+mn-ea"/>
                <a:cs typeface="+mn-cs"/>
              </a:rPr>
              <a:t> – номера всех отделов фирмы, </a:t>
            </a:r>
            <a:r>
              <a:rPr lang="ru-RU" sz="1200" i="1" kern="1200" dirty="0" smtClean="0">
                <a:solidFill>
                  <a:schemeClr val="tx1"/>
                </a:solidFill>
                <a:effectLst/>
                <a:latin typeface="+mn-lt"/>
                <a:ea typeface="+mn-ea"/>
                <a:cs typeface="+mn-cs"/>
              </a:rPr>
              <a:t>домен 3</a:t>
            </a:r>
            <a:r>
              <a:rPr lang="ru-RU" sz="1200" kern="1200" dirty="0" smtClean="0">
                <a:solidFill>
                  <a:schemeClr val="tx1"/>
                </a:solidFill>
                <a:effectLst/>
                <a:latin typeface="+mn-lt"/>
                <a:ea typeface="+mn-ea"/>
                <a:cs typeface="+mn-cs"/>
              </a:rPr>
              <a:t> – название всех должностей, </a:t>
            </a:r>
            <a:r>
              <a:rPr lang="ru-RU" sz="1200" i="1" kern="1200" dirty="0" smtClean="0">
                <a:solidFill>
                  <a:schemeClr val="tx1"/>
                </a:solidFill>
                <a:effectLst/>
                <a:latin typeface="+mn-lt"/>
                <a:ea typeface="+mn-ea"/>
                <a:cs typeface="+mn-cs"/>
              </a:rPr>
              <a:t>домен 4</a:t>
            </a:r>
            <a:r>
              <a:rPr lang="ru-RU" sz="1200" kern="1200" dirty="0" smtClean="0">
                <a:solidFill>
                  <a:schemeClr val="tx1"/>
                </a:solidFill>
                <a:effectLst/>
                <a:latin typeface="+mn-lt"/>
                <a:ea typeface="+mn-ea"/>
                <a:cs typeface="+mn-cs"/>
              </a:rPr>
              <a:t> – даты рождения всех сотрудников. Каждый домен образует значения одного типа данных, например, числовые или символьные.</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Отношение СОТРУДНИК содержит 3 кортежа. Кортеж рассматриваемого отношения состоит из 4 элементов, каждый из которых выбирается из соответствующего домена. Каждому кортежу соответствует строка таблицы (Рис. 1).</a:t>
            </a:r>
            <a:endParaRPr lang="en-US"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Схема отношения (заголовок отношения)</a:t>
            </a:r>
            <a:r>
              <a:rPr lang="ru-RU" sz="1200" kern="1200" dirty="0" smtClean="0">
                <a:solidFill>
                  <a:schemeClr val="tx1"/>
                </a:solidFill>
                <a:effectLst/>
                <a:latin typeface="+mn-lt"/>
                <a:ea typeface="+mn-ea"/>
                <a:cs typeface="+mn-cs"/>
              </a:rPr>
              <a:t> представляет собой список имен атрибутов. Например, для приведенного примера схема отношения имеет вид СОТРУДНИК(ФИО, Отдел, Должность, Д_Рождения). Множество собственно кортежей отношения часто называют </a:t>
            </a:r>
            <a:r>
              <a:rPr lang="ru-RU" sz="1200" b="1" kern="1200" dirty="0" smtClean="0">
                <a:solidFill>
                  <a:schemeClr val="tx1"/>
                </a:solidFill>
                <a:effectLst/>
                <a:latin typeface="+mn-lt"/>
                <a:ea typeface="+mn-ea"/>
                <a:cs typeface="+mn-cs"/>
              </a:rPr>
              <a:t>содержимым (телом) отношения</a:t>
            </a:r>
            <a:r>
              <a:rPr lang="ru-RU"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t>16</a:t>
            </a:fld>
            <a:endParaRPr lang="en-US"/>
          </a:p>
        </p:txBody>
      </p:sp>
    </p:spTree>
    <p:extLst>
      <p:ext uri="{BB962C8B-B14F-4D97-AF65-F5344CB8AC3E}">
        <p14:creationId xmlns:p14="http://schemas.microsoft.com/office/powerpoint/2010/main" val="60475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smtClean="0"/>
              <a:t>2011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smtClean="0"/>
              <a:t>2011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smtClean="0"/>
              <a:t>2011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2011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ru-RU" dirty="0" smtClean="0"/>
              <a:t>Реляционная модель данных.</a:t>
            </a:r>
          </a:p>
          <a:p>
            <a:r>
              <a:rPr lang="ru-RU" dirty="0" smtClean="0"/>
              <a:t>Отношения, ключи, связи.</a:t>
            </a:r>
          </a:p>
          <a:p>
            <a:r>
              <a:rPr lang="ru-RU" dirty="0" smtClean="0"/>
              <a:t>Архитектура СУБД.</a:t>
            </a:r>
            <a:endParaRPr lang="en-US" dirty="0" smtClean="0"/>
          </a:p>
        </p:txBody>
      </p:sp>
      <p:sp>
        <p:nvSpPr>
          <p:cNvPr id="3" name="Title 2"/>
          <p:cNvSpPr>
            <a:spLocks noGrp="1"/>
          </p:cNvSpPr>
          <p:nvPr>
            <p:ph type="title"/>
          </p:nvPr>
        </p:nvSpPr>
        <p:spPr/>
        <p:txBody>
          <a:bodyPr/>
          <a:lstStyle/>
          <a:p>
            <a:r>
              <a:rPr lang="ru-RU" dirty="0" smtClean="0"/>
              <a:t>Основы реляционных баз данных</a:t>
            </a:r>
            <a:endParaRPr lang="en-US" dirty="0"/>
          </a:p>
        </p:txBody>
      </p:sp>
      <p:sp>
        <p:nvSpPr>
          <p:cNvPr id="4" name="Text Placeholder 3"/>
          <p:cNvSpPr>
            <a:spLocks noGrp="1"/>
          </p:cNvSpPr>
          <p:nvPr>
            <p:ph type="body" sz="quarter" idx="14"/>
          </p:nvPr>
        </p:nvSpPr>
        <p:spPr/>
        <p:txBody>
          <a:bodyPr/>
          <a:lstStyle/>
          <a:p>
            <a:r>
              <a:rPr lang="en-US" dirty="0" smtClean="0"/>
              <a:t>Svyatoslav Kulikov</a:t>
            </a:r>
          </a:p>
          <a:p>
            <a:r>
              <a:rPr lang="en-US" dirty="0" smtClean="0"/>
              <a:t>Training And Education Manager</a:t>
            </a:r>
          </a:p>
          <a:p>
            <a:r>
              <a:rPr lang="en-US" dirty="0" smtClean="0"/>
              <a:t>svyatoslav_kulikov@epam.com</a:t>
            </a:r>
            <a:endParaRPr lang="en-US"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a:p>
        </p:txBody>
      </p:sp>
      <p:sp>
        <p:nvSpPr>
          <p:cNvPr id="6" name="Text Placeholder 5"/>
          <p:cNvSpPr>
            <a:spLocks noGrp="1"/>
          </p:cNvSpPr>
          <p:nvPr>
            <p:ph type="body" sz="quarter" idx="17"/>
          </p:nvPr>
        </p:nvSpPr>
        <p:spPr>
          <a:xfrm>
            <a:off x="1828800" y="685800"/>
            <a:ext cx="2362200" cy="533400"/>
          </a:xfrm>
        </p:spPr>
        <p:txBody>
          <a:bodyPr/>
          <a:lstStyle/>
          <a:p>
            <a:r>
              <a:rPr lang="en-US" smtClean="0"/>
              <a:t>SFT.03.003</a:t>
            </a:r>
            <a:endParaRPr lang="en-US" dirty="0"/>
          </a:p>
        </p:txBody>
      </p:sp>
      <p:sp>
        <p:nvSpPr>
          <p:cNvPr id="7" name="Footer Placeholder 6"/>
          <p:cNvSpPr>
            <a:spLocks noGrp="1"/>
          </p:cNvSpPr>
          <p:nvPr>
            <p:ph type="ftr" sz="quarter" idx="18"/>
          </p:nvPr>
        </p:nvSpPr>
        <p:spPr/>
        <p:txBody>
          <a:bodyPr/>
          <a:lstStyle/>
          <a:p>
            <a:r>
              <a:rPr lang="en-US" smtClean="0"/>
              <a:t>2011 © EPAM Systems, RD Dep.</a:t>
            </a:r>
            <a:endParaRPr lang="en-US" dirty="0"/>
          </a:p>
        </p:txBody>
      </p:sp>
    </p:spTree>
    <p:extLst>
      <p:ext uri="{BB962C8B-B14F-4D97-AF65-F5344CB8AC3E}">
        <p14:creationId xmlns:p14="http://schemas.microsoft.com/office/powerpoint/2010/main" val="272091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Реляционная модель данных</a:t>
            </a:r>
            <a:endParaRPr lang="en-US"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10</a:t>
            </a:fld>
            <a:endParaRPr lang="en-US"/>
          </a:p>
        </p:txBody>
      </p:sp>
    </p:spTree>
    <p:extLst>
      <p:ext uri="{BB962C8B-B14F-4D97-AF65-F5344CB8AC3E}">
        <p14:creationId xmlns:p14="http://schemas.microsoft.com/office/powerpoint/2010/main" val="2969901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Определения</a:t>
            </a:r>
            <a:endParaRPr lang="en-US" dirty="0"/>
          </a:p>
        </p:txBody>
      </p:sp>
      <p:sp>
        <p:nvSpPr>
          <p:cNvPr id="7" name="Content Placeholder 6"/>
          <p:cNvSpPr>
            <a:spLocks noGrp="1"/>
          </p:cNvSpPr>
          <p:nvPr>
            <p:ph idx="1"/>
          </p:nvPr>
        </p:nvSpPr>
        <p:spPr>
          <a:xfrm>
            <a:off x="533400" y="990600"/>
            <a:ext cx="7924800" cy="2133600"/>
          </a:xfrm>
        </p:spPr>
        <p:txBody>
          <a:bodyPr/>
          <a:lstStyle/>
          <a:p>
            <a:pPr marL="0" indent="363538" algn="just">
              <a:buFont typeface="Wingdings 3" pitchFamily="18" charset="2"/>
              <a:buNone/>
            </a:pPr>
            <a:r>
              <a:rPr lang="ru-RU" sz="2500" b="1" dirty="0"/>
              <a:t>Реляционная модель данных</a:t>
            </a:r>
            <a:r>
              <a:rPr lang="ru-RU" sz="2500" dirty="0"/>
              <a:t> </a:t>
            </a:r>
            <a:r>
              <a:rPr lang="en-US" sz="2500" dirty="0"/>
              <a:t>(relational data model) </a:t>
            </a:r>
            <a:r>
              <a:rPr lang="ru-RU" sz="2500" dirty="0"/>
              <a:t>– </a:t>
            </a:r>
            <a:r>
              <a:rPr lang="ru-RU" sz="2500" dirty="0">
                <a:solidFill>
                  <a:srgbClr val="7030A0"/>
                </a:solidFill>
              </a:rPr>
              <a:t>логическая модель </a:t>
            </a:r>
            <a:r>
              <a:rPr lang="ru-RU" sz="2500" dirty="0"/>
              <a:t>данных, строгая математическая теория, описывающая </a:t>
            </a:r>
            <a:r>
              <a:rPr lang="ru-RU" sz="2500" dirty="0" smtClean="0">
                <a:solidFill>
                  <a:srgbClr val="7030A0"/>
                </a:solidFill>
              </a:rPr>
              <a:t>структуру</a:t>
            </a:r>
            <a:r>
              <a:rPr lang="ru-RU" sz="2500" dirty="0" smtClean="0"/>
              <a:t>, </a:t>
            </a:r>
            <a:r>
              <a:rPr lang="ru-RU" sz="2500" dirty="0" smtClean="0">
                <a:solidFill>
                  <a:srgbClr val="7030A0"/>
                </a:solidFill>
              </a:rPr>
              <a:t>правила обеспечения целостности </a:t>
            </a:r>
            <a:r>
              <a:rPr lang="ru-RU" sz="2500" dirty="0"/>
              <a:t>и </a:t>
            </a:r>
            <a:r>
              <a:rPr lang="ru-RU" sz="2500" dirty="0" smtClean="0">
                <a:solidFill>
                  <a:srgbClr val="7030A0"/>
                </a:solidFill>
              </a:rPr>
              <a:t>правила </a:t>
            </a:r>
            <a:r>
              <a:rPr lang="ru-RU" sz="2500" dirty="0">
                <a:solidFill>
                  <a:srgbClr val="7030A0"/>
                </a:solidFill>
              </a:rPr>
              <a:t>обработки </a:t>
            </a:r>
            <a:r>
              <a:rPr lang="ru-RU" sz="2500" dirty="0"/>
              <a:t>данных в реляционных базах данных.</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11</a:t>
            </a:fld>
            <a:endParaRPr lang="en-US"/>
          </a:p>
        </p:txBody>
      </p:sp>
    </p:spTree>
    <p:extLst>
      <p:ext uri="{BB962C8B-B14F-4D97-AF65-F5344CB8AC3E}">
        <p14:creationId xmlns:p14="http://schemas.microsoft.com/office/powerpoint/2010/main" val="2620972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Достоинства реляционной модели данных</a:t>
            </a:r>
            <a:endParaRPr lang="en-US" dirty="0"/>
          </a:p>
        </p:txBody>
      </p:sp>
      <p:sp>
        <p:nvSpPr>
          <p:cNvPr id="7" name="Content Placeholder 6"/>
          <p:cNvSpPr>
            <a:spLocks noGrp="1"/>
          </p:cNvSpPr>
          <p:nvPr>
            <p:ph idx="1"/>
          </p:nvPr>
        </p:nvSpPr>
        <p:spPr>
          <a:xfrm>
            <a:off x="533400" y="990600"/>
            <a:ext cx="7924800" cy="4648200"/>
          </a:xfrm>
        </p:spPr>
        <p:txBody>
          <a:bodyPr/>
          <a:lstStyle/>
          <a:p>
            <a:pPr algn="just">
              <a:buFont typeface="Arial" pitchFamily="34" charset="0"/>
              <a:buChar char="•"/>
            </a:pPr>
            <a:r>
              <a:rPr lang="ru-RU" sz="2500" dirty="0" smtClean="0"/>
              <a:t>Простота, т.к</a:t>
            </a:r>
            <a:r>
              <a:rPr lang="ru-RU" sz="2500" dirty="0"/>
              <a:t>. единственной информационной конструкцией является </a:t>
            </a:r>
            <a:r>
              <a:rPr lang="ru-RU" sz="2500" dirty="0" smtClean="0">
                <a:solidFill>
                  <a:srgbClr val="7030A0"/>
                </a:solidFill>
              </a:rPr>
              <a:t>отношение</a:t>
            </a:r>
            <a:r>
              <a:rPr lang="ru-RU" sz="2500" dirty="0" smtClean="0">
                <a:solidFill>
                  <a:srgbClr val="FF0066"/>
                </a:solidFill>
              </a:rPr>
              <a:t> </a:t>
            </a:r>
            <a:r>
              <a:rPr lang="ru-RU" sz="2500" dirty="0" smtClean="0"/>
              <a:t>(таблица).</a:t>
            </a:r>
            <a:endParaRPr lang="ru-RU" sz="2500" dirty="0"/>
          </a:p>
          <a:p>
            <a:pPr algn="just">
              <a:buFont typeface="Arial" pitchFamily="34" charset="0"/>
              <a:buChar char="•"/>
            </a:pPr>
            <a:r>
              <a:rPr lang="ru-RU" sz="2500" dirty="0"/>
              <a:t>При проектировании </a:t>
            </a:r>
            <a:r>
              <a:rPr lang="ru-RU" sz="2500" dirty="0" smtClean="0"/>
              <a:t>применяются </a:t>
            </a:r>
            <a:r>
              <a:rPr lang="ru-RU" sz="2500" dirty="0">
                <a:solidFill>
                  <a:srgbClr val="7030A0"/>
                </a:solidFill>
              </a:rPr>
              <a:t>строгие правила</a:t>
            </a:r>
            <a:r>
              <a:rPr lang="ru-RU" sz="2500" dirty="0"/>
              <a:t>, базирующие на </a:t>
            </a:r>
            <a:r>
              <a:rPr lang="ru-RU" sz="2500" dirty="0">
                <a:solidFill>
                  <a:srgbClr val="7030A0"/>
                </a:solidFill>
              </a:rPr>
              <a:t>математическом аппарате</a:t>
            </a:r>
            <a:r>
              <a:rPr lang="ru-RU" sz="2500" dirty="0"/>
              <a:t>.</a:t>
            </a:r>
          </a:p>
          <a:p>
            <a:pPr algn="just">
              <a:buFont typeface="Arial" pitchFamily="34" charset="0"/>
              <a:buChar char="•"/>
            </a:pPr>
            <a:r>
              <a:rPr lang="ru-RU" sz="2500" dirty="0" smtClean="0"/>
              <a:t>Обеспечивает </a:t>
            </a:r>
            <a:r>
              <a:rPr lang="ru-RU" sz="2500" dirty="0">
                <a:solidFill>
                  <a:srgbClr val="7030A0"/>
                </a:solidFill>
              </a:rPr>
              <a:t>полную независимость данных</a:t>
            </a:r>
            <a:r>
              <a:rPr lang="ru-RU" sz="2500" dirty="0"/>
              <a:t>, т.е. при изменении структуры реляционной БД </a:t>
            </a:r>
            <a:r>
              <a:rPr lang="ru-RU" sz="2500" dirty="0" smtClean="0"/>
              <a:t>не надо переписывать работающие с ней приложения.</a:t>
            </a:r>
            <a:endParaRPr lang="ru-RU" sz="2500" dirty="0"/>
          </a:p>
          <a:p>
            <a:pPr algn="just">
              <a:buFont typeface="Arial" pitchFamily="34" charset="0"/>
              <a:buChar char="•"/>
            </a:pPr>
            <a:r>
              <a:rPr lang="ru-RU" sz="2500" dirty="0" smtClean="0"/>
              <a:t>Полностью </a:t>
            </a:r>
            <a:r>
              <a:rPr lang="ru-RU" sz="2500" dirty="0" smtClean="0">
                <a:solidFill>
                  <a:srgbClr val="7030A0"/>
                </a:solidFill>
              </a:rPr>
              <a:t>изолирует от пользователей уровень хранения</a:t>
            </a:r>
            <a:r>
              <a:rPr lang="ru-RU" sz="2500" dirty="0" smtClean="0"/>
              <a:t> БД во внешней памяти.</a:t>
            </a:r>
            <a:endParaRPr lang="ru-RU" sz="25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12</a:t>
            </a:fld>
            <a:endParaRPr lang="en-US"/>
          </a:p>
        </p:txBody>
      </p:sp>
    </p:spTree>
    <p:extLst>
      <p:ext uri="{BB962C8B-B14F-4D97-AF65-F5344CB8AC3E}">
        <p14:creationId xmlns:p14="http://schemas.microsoft.com/office/powerpoint/2010/main" val="4029654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Недостатки реляционной модели данных</a:t>
            </a:r>
            <a:endParaRPr lang="en-US" dirty="0"/>
          </a:p>
        </p:txBody>
      </p:sp>
      <p:sp>
        <p:nvSpPr>
          <p:cNvPr id="7" name="Content Placeholder 6"/>
          <p:cNvSpPr>
            <a:spLocks noGrp="1"/>
          </p:cNvSpPr>
          <p:nvPr>
            <p:ph idx="1"/>
          </p:nvPr>
        </p:nvSpPr>
        <p:spPr>
          <a:xfrm>
            <a:off x="533400" y="990600"/>
            <a:ext cx="7924800" cy="3733800"/>
          </a:xfrm>
        </p:spPr>
        <p:txBody>
          <a:bodyPr/>
          <a:lstStyle/>
          <a:p>
            <a:pPr algn="just">
              <a:buFont typeface="Arial" pitchFamily="34" charset="0"/>
              <a:buChar char="•"/>
            </a:pPr>
            <a:r>
              <a:rPr lang="ru-RU" sz="2500" dirty="0"/>
              <a:t>Относительно </a:t>
            </a:r>
            <a:r>
              <a:rPr lang="ru-RU" sz="2500" dirty="0">
                <a:solidFill>
                  <a:srgbClr val="7030A0"/>
                </a:solidFill>
              </a:rPr>
              <a:t>низкая скорость доступа </a:t>
            </a:r>
            <a:r>
              <a:rPr lang="ru-RU" sz="2500" dirty="0"/>
              <a:t>к данным и использование </a:t>
            </a:r>
            <a:r>
              <a:rPr lang="ru-RU" sz="2500" dirty="0">
                <a:solidFill>
                  <a:srgbClr val="7030A0"/>
                </a:solidFill>
              </a:rPr>
              <a:t>большого объёма внешней памяти</a:t>
            </a:r>
            <a:r>
              <a:rPr lang="ru-RU" sz="2500" dirty="0"/>
              <a:t>.</a:t>
            </a:r>
          </a:p>
          <a:p>
            <a:pPr algn="just">
              <a:buFont typeface="Arial" pitchFamily="34" charset="0"/>
              <a:buChar char="•"/>
            </a:pPr>
            <a:r>
              <a:rPr lang="ru-RU" sz="2500" dirty="0"/>
              <a:t>Трудность понимания структуры </a:t>
            </a:r>
            <a:r>
              <a:rPr lang="ru-RU" sz="2500" dirty="0" smtClean="0"/>
              <a:t>в случае наличия </a:t>
            </a:r>
            <a:r>
              <a:rPr lang="ru-RU" sz="2500" dirty="0" smtClean="0">
                <a:solidFill>
                  <a:srgbClr val="7030A0"/>
                </a:solidFill>
              </a:rPr>
              <a:t>большого числа </a:t>
            </a:r>
            <a:r>
              <a:rPr lang="ru-RU" sz="2500" dirty="0" smtClean="0"/>
              <a:t>отношений.</a:t>
            </a:r>
            <a:endParaRPr lang="ru-RU" sz="2500" dirty="0"/>
          </a:p>
          <a:p>
            <a:pPr algn="just">
              <a:buFont typeface="Arial" pitchFamily="34" charset="0"/>
              <a:buChar char="•"/>
            </a:pPr>
            <a:r>
              <a:rPr lang="ru-RU" sz="2500" dirty="0"/>
              <a:t>Невозможность или </a:t>
            </a:r>
            <a:r>
              <a:rPr lang="ru-RU" sz="2500" dirty="0" smtClean="0">
                <a:solidFill>
                  <a:srgbClr val="7030A0"/>
                </a:solidFill>
              </a:rPr>
              <a:t>высокая </a:t>
            </a:r>
            <a:r>
              <a:rPr lang="ru-RU" sz="2500" dirty="0">
                <a:solidFill>
                  <a:srgbClr val="7030A0"/>
                </a:solidFill>
              </a:rPr>
              <a:t>сложность представления в виде таблиц</a:t>
            </a:r>
            <a:r>
              <a:rPr lang="ru-RU" sz="2500" dirty="0"/>
              <a:t> некоторых предметных </a:t>
            </a:r>
            <a:r>
              <a:rPr lang="ru-RU" sz="2500" dirty="0" smtClean="0"/>
              <a:t>областей (например, </a:t>
            </a:r>
            <a:r>
              <a:rPr lang="ru-RU" sz="2500" dirty="0" err="1" smtClean="0"/>
              <a:t>графовых</a:t>
            </a:r>
            <a:r>
              <a:rPr lang="ru-RU" sz="2500" dirty="0" smtClean="0"/>
              <a:t> структур).</a:t>
            </a:r>
            <a:endParaRPr lang="ru-RU" sz="25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13</a:t>
            </a:fld>
            <a:endParaRPr lang="en-US"/>
          </a:p>
        </p:txBody>
      </p:sp>
    </p:spTree>
    <p:extLst>
      <p:ext uri="{BB962C8B-B14F-4D97-AF65-F5344CB8AC3E}">
        <p14:creationId xmlns:p14="http://schemas.microsoft.com/office/powerpoint/2010/main" val="3667927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Важно для понимания следующей темы</a:t>
            </a:r>
            <a:endParaRPr lang="en-US" dirty="0"/>
          </a:p>
        </p:txBody>
      </p:sp>
      <p:sp>
        <p:nvSpPr>
          <p:cNvPr id="7" name="Content Placeholder 6"/>
          <p:cNvSpPr>
            <a:spLocks noGrp="1"/>
          </p:cNvSpPr>
          <p:nvPr>
            <p:ph idx="1"/>
          </p:nvPr>
        </p:nvSpPr>
        <p:spPr>
          <a:xfrm>
            <a:off x="533400" y="990600"/>
            <a:ext cx="7924800" cy="4648200"/>
          </a:xfrm>
        </p:spPr>
        <p:txBody>
          <a:bodyPr/>
          <a:lstStyle/>
          <a:p>
            <a:pPr marL="0" indent="363538" algn="just">
              <a:buFont typeface="Wingdings 3" pitchFamily="18" charset="2"/>
              <a:buNone/>
            </a:pPr>
            <a:r>
              <a:rPr lang="ru-RU" sz="2000" b="1" dirty="0"/>
              <a:t>Целостность базы данных</a:t>
            </a:r>
            <a:r>
              <a:rPr lang="ru-RU" sz="2000" dirty="0"/>
              <a:t> (</a:t>
            </a:r>
            <a:r>
              <a:rPr lang="ru-RU" sz="2000" dirty="0" err="1"/>
              <a:t>database</a:t>
            </a:r>
            <a:r>
              <a:rPr lang="ru-RU" sz="2000" dirty="0"/>
              <a:t> </a:t>
            </a:r>
            <a:r>
              <a:rPr lang="ru-RU" sz="2000" dirty="0" err="1"/>
              <a:t>integrity</a:t>
            </a:r>
            <a:r>
              <a:rPr lang="ru-RU" sz="2000" dirty="0"/>
              <a:t>) – </a:t>
            </a:r>
            <a:r>
              <a:rPr lang="ru-RU" sz="2000" dirty="0">
                <a:solidFill>
                  <a:srgbClr val="7030A0"/>
                </a:solidFill>
              </a:rPr>
              <a:t>соответствие</a:t>
            </a:r>
            <a:r>
              <a:rPr lang="en-US" sz="2000" dirty="0">
                <a:solidFill>
                  <a:srgbClr val="7030A0"/>
                </a:solidFill>
              </a:rPr>
              <a:t> </a:t>
            </a:r>
            <a:r>
              <a:rPr lang="ru-RU" sz="2000" dirty="0"/>
              <a:t>имеющейся в базе данных </a:t>
            </a:r>
            <a:r>
              <a:rPr lang="ru-RU" sz="2000" dirty="0">
                <a:solidFill>
                  <a:srgbClr val="7030A0"/>
                </a:solidFill>
              </a:rPr>
              <a:t>информации </a:t>
            </a:r>
            <a:r>
              <a:rPr lang="ru-RU" sz="2000" dirty="0"/>
              <a:t>её </a:t>
            </a:r>
            <a:r>
              <a:rPr lang="ru-RU" sz="2000" dirty="0">
                <a:solidFill>
                  <a:srgbClr val="7030A0"/>
                </a:solidFill>
              </a:rPr>
              <a:t>внутренней логике, структуре и всем явно заданным правилам</a:t>
            </a:r>
            <a:r>
              <a:rPr lang="ru-RU" sz="2000" dirty="0"/>
              <a:t>.</a:t>
            </a:r>
            <a:endParaRPr lang="en-US" sz="2000" dirty="0"/>
          </a:p>
          <a:p>
            <a:pPr marL="0" indent="363538" algn="just">
              <a:buFont typeface="Wingdings 3" pitchFamily="18" charset="2"/>
              <a:buNone/>
            </a:pPr>
            <a:r>
              <a:rPr lang="ru-RU" sz="2000" dirty="0"/>
              <a:t> Каждое </a:t>
            </a:r>
            <a:r>
              <a:rPr lang="ru-RU" sz="2000" dirty="0">
                <a:solidFill>
                  <a:srgbClr val="7030A0"/>
                </a:solidFill>
              </a:rPr>
              <a:t>правило</a:t>
            </a:r>
            <a:r>
              <a:rPr lang="ru-RU" sz="2000" dirty="0"/>
              <a:t>, налагающее некоторое ограничение на возможное состояние базы данных, </a:t>
            </a:r>
            <a:r>
              <a:rPr lang="ru-RU" sz="2000" dirty="0">
                <a:solidFill>
                  <a:srgbClr val="7030A0"/>
                </a:solidFill>
              </a:rPr>
              <a:t>называется ограничением целостности </a:t>
            </a:r>
            <a:r>
              <a:rPr lang="ru-RU" sz="2000" dirty="0"/>
              <a:t>(</a:t>
            </a:r>
            <a:r>
              <a:rPr lang="ru-RU" sz="2000" dirty="0" err="1"/>
              <a:t>integrity</a:t>
            </a:r>
            <a:r>
              <a:rPr lang="ru-RU" sz="2000" dirty="0"/>
              <a:t> </a:t>
            </a:r>
            <a:r>
              <a:rPr lang="ru-RU" sz="2000" dirty="0" err="1"/>
              <a:t>constraint</a:t>
            </a:r>
            <a:r>
              <a:rPr lang="ru-RU" sz="2000" dirty="0"/>
              <a:t>).</a:t>
            </a:r>
            <a:endParaRPr lang="en-US" sz="2000" dirty="0"/>
          </a:p>
          <a:p>
            <a:pPr marL="0" indent="363538" algn="just">
              <a:buFont typeface="Wingdings 3" pitchFamily="18" charset="2"/>
              <a:buNone/>
            </a:pPr>
            <a:r>
              <a:rPr lang="ru-RU" sz="2000" dirty="0"/>
              <a:t>Примеры таких правил:</a:t>
            </a:r>
            <a:endParaRPr lang="en-US" sz="2000" dirty="0"/>
          </a:p>
          <a:p>
            <a:pPr algn="just">
              <a:buFont typeface="Arial" pitchFamily="34" charset="0"/>
              <a:buChar char="•"/>
            </a:pPr>
            <a:r>
              <a:rPr lang="ru-RU" sz="2000" i="1" dirty="0"/>
              <a:t>вес детали должен быть положительным;</a:t>
            </a:r>
          </a:p>
          <a:p>
            <a:pPr algn="just">
              <a:buFont typeface="Arial" pitchFamily="34" charset="0"/>
              <a:buChar char="•"/>
            </a:pPr>
            <a:r>
              <a:rPr lang="ru-RU" sz="2000" i="1" dirty="0"/>
              <a:t>количество знаков в телефонном номере на должно превышать </a:t>
            </a:r>
            <a:r>
              <a:rPr lang="en-US" sz="2000" i="1" dirty="0"/>
              <a:t>N</a:t>
            </a:r>
            <a:r>
              <a:rPr lang="ru-RU" sz="2000" i="1" dirty="0"/>
              <a:t>;</a:t>
            </a:r>
            <a:endParaRPr lang="en-US" sz="2000" i="1" dirty="0"/>
          </a:p>
          <a:p>
            <a:pPr algn="just">
              <a:buFont typeface="Arial" pitchFamily="34" charset="0"/>
              <a:buChar char="•"/>
            </a:pPr>
            <a:r>
              <a:rPr lang="ru-RU" sz="2000" i="1" dirty="0"/>
              <a:t>возраст матери не может быть меньше возраста её ребёнка</a:t>
            </a:r>
            <a:r>
              <a:rPr lang="en-US" sz="2000" i="1" dirty="0"/>
              <a:t> (</a:t>
            </a:r>
            <a:r>
              <a:rPr lang="ru-RU" sz="2000" i="1" dirty="0"/>
              <a:t>и, по логике вещей, не может быть «чуть-чуть больше возраста ребёнка»</a:t>
            </a:r>
            <a:r>
              <a:rPr lang="en-US" sz="2000" i="1" dirty="0"/>
              <a:t>)</a:t>
            </a:r>
            <a:r>
              <a:rPr lang="ru-RU" sz="2000" i="1" dirty="0"/>
              <a:t>.</a:t>
            </a:r>
            <a:endParaRPr lang="en-US" sz="2000" i="1"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14</a:t>
            </a:fld>
            <a:endParaRPr lang="en-US"/>
          </a:p>
        </p:txBody>
      </p:sp>
    </p:spTree>
    <p:extLst>
      <p:ext uri="{BB962C8B-B14F-4D97-AF65-F5344CB8AC3E}">
        <p14:creationId xmlns:p14="http://schemas.microsoft.com/office/powerpoint/2010/main" val="1882600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Отношения, ключи, связи</a:t>
            </a:r>
            <a:endParaRPr lang="en-US"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15</a:t>
            </a:fld>
            <a:endParaRPr lang="en-US"/>
          </a:p>
        </p:txBody>
      </p:sp>
    </p:spTree>
    <p:extLst>
      <p:ext uri="{BB962C8B-B14F-4D97-AF65-F5344CB8AC3E}">
        <p14:creationId xmlns:p14="http://schemas.microsoft.com/office/powerpoint/2010/main" val="194335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Отношения</a:t>
            </a:r>
            <a:endParaRPr lang="en-US" dirty="0"/>
          </a:p>
        </p:txBody>
      </p:sp>
      <p:sp>
        <p:nvSpPr>
          <p:cNvPr id="7" name="Content Placeholder 6"/>
          <p:cNvSpPr>
            <a:spLocks noGrp="1"/>
          </p:cNvSpPr>
          <p:nvPr>
            <p:ph idx="1"/>
          </p:nvPr>
        </p:nvSpPr>
        <p:spPr>
          <a:xfrm>
            <a:off x="533400" y="990600"/>
            <a:ext cx="7924800" cy="3352800"/>
          </a:xfrm>
        </p:spPr>
        <p:txBody>
          <a:bodyPr/>
          <a:lstStyle/>
          <a:p>
            <a:pPr marL="0" indent="363538" algn="just">
              <a:buFont typeface="Wingdings 3" pitchFamily="18" charset="2"/>
              <a:buNone/>
            </a:pPr>
            <a:r>
              <a:rPr lang="ru-RU" sz="2000" b="1" dirty="0"/>
              <a:t>Отношение </a:t>
            </a:r>
            <a:r>
              <a:rPr lang="ru-RU" sz="2000" dirty="0"/>
              <a:t>(</a:t>
            </a:r>
            <a:r>
              <a:rPr lang="en-US" sz="2000" dirty="0"/>
              <a:t>relation</a:t>
            </a:r>
            <a:r>
              <a:rPr lang="ru-RU" sz="2000" dirty="0"/>
              <a:t>) </a:t>
            </a:r>
            <a:r>
              <a:rPr lang="ru-RU" sz="2000" dirty="0" smtClean="0"/>
              <a:t>– </a:t>
            </a:r>
            <a:r>
              <a:rPr lang="ru-RU" sz="2000" dirty="0" smtClean="0">
                <a:solidFill>
                  <a:srgbClr val="7030A0"/>
                </a:solidFill>
              </a:rPr>
              <a:t>подмножество </a:t>
            </a:r>
            <a:r>
              <a:rPr lang="ru-RU" sz="2000" dirty="0">
                <a:solidFill>
                  <a:srgbClr val="7030A0"/>
                </a:solidFill>
              </a:rPr>
              <a:t>декартового произведения множеств</a:t>
            </a:r>
            <a:r>
              <a:rPr lang="en-US" sz="2000" dirty="0">
                <a:solidFill>
                  <a:srgbClr val="7030A0"/>
                </a:solidFill>
              </a:rPr>
              <a:t> </a:t>
            </a:r>
            <a:r>
              <a:rPr lang="en-US" sz="2000" dirty="0"/>
              <a:t>D</a:t>
            </a:r>
            <a:r>
              <a:rPr lang="en-US" sz="2000" baseline="-25000" dirty="0"/>
              <a:t>1</a:t>
            </a:r>
            <a:r>
              <a:rPr lang="en-US" sz="2000" dirty="0"/>
              <a:t>, D</a:t>
            </a:r>
            <a:r>
              <a:rPr lang="en-US" sz="2000" baseline="-25000" dirty="0"/>
              <a:t>2</a:t>
            </a:r>
            <a:r>
              <a:rPr lang="en-US" sz="2000" dirty="0"/>
              <a:t>, … , D</a:t>
            </a:r>
            <a:r>
              <a:rPr lang="en-US" sz="2000" baseline="-25000" dirty="0"/>
              <a:t>n</a:t>
            </a:r>
            <a:r>
              <a:rPr lang="en-US" sz="2000" dirty="0"/>
              <a:t> (n</a:t>
            </a:r>
            <a:r>
              <a:rPr lang="en-US" sz="2000" dirty="0">
                <a:cs typeface="Arial" charset="0"/>
              </a:rPr>
              <a:t>≥</a:t>
            </a:r>
            <a:r>
              <a:rPr lang="en-US" sz="2000" dirty="0"/>
              <a:t>1)</a:t>
            </a:r>
            <a:r>
              <a:rPr lang="ru-RU" sz="2000" dirty="0"/>
              <a:t>, не обязательно различных.</a:t>
            </a:r>
            <a:endParaRPr lang="en-US" sz="2000" dirty="0"/>
          </a:p>
          <a:p>
            <a:pPr marL="0" indent="363538" algn="just">
              <a:buFont typeface="Wingdings 3" pitchFamily="18" charset="2"/>
              <a:buNone/>
            </a:pPr>
            <a:r>
              <a:rPr lang="ru-RU" sz="2000" dirty="0"/>
              <a:t>Исходные множества D</a:t>
            </a:r>
            <a:r>
              <a:rPr lang="ru-RU" sz="2000" baseline="-25000" dirty="0"/>
              <a:t>1</a:t>
            </a:r>
            <a:r>
              <a:rPr lang="ru-RU" sz="2000" dirty="0"/>
              <a:t>,</a:t>
            </a:r>
            <a:r>
              <a:rPr lang="en-US" sz="2000" dirty="0"/>
              <a:t> </a:t>
            </a:r>
            <a:r>
              <a:rPr lang="ru-RU" sz="2000" dirty="0"/>
              <a:t>D</a:t>
            </a:r>
            <a:r>
              <a:rPr lang="ru-RU" sz="2000" baseline="-25000" dirty="0"/>
              <a:t>2</a:t>
            </a:r>
            <a:r>
              <a:rPr lang="ru-RU" sz="2000" dirty="0"/>
              <a:t>,</a:t>
            </a:r>
            <a:r>
              <a:rPr lang="en-US" sz="2000" dirty="0"/>
              <a:t> </a:t>
            </a:r>
            <a:r>
              <a:rPr lang="ru-RU" sz="2000" dirty="0"/>
              <a:t>...</a:t>
            </a:r>
            <a:r>
              <a:rPr lang="en-US" sz="2000" dirty="0"/>
              <a:t> </a:t>
            </a:r>
            <a:r>
              <a:rPr lang="ru-RU" sz="2000" dirty="0"/>
              <a:t>,D</a:t>
            </a:r>
            <a:r>
              <a:rPr lang="ru-RU" sz="2000" baseline="-25000" dirty="0"/>
              <a:t>n</a:t>
            </a:r>
            <a:r>
              <a:rPr lang="ru-RU" sz="2000" dirty="0"/>
              <a:t> называют в модели </a:t>
            </a:r>
            <a:r>
              <a:rPr lang="ru-RU" sz="2000" b="1" dirty="0"/>
              <a:t>доменами</a:t>
            </a:r>
            <a:r>
              <a:rPr lang="ru-RU" sz="2000" dirty="0"/>
              <a:t> (в СУБД используется понятие «</a:t>
            </a:r>
            <a:r>
              <a:rPr lang="ru-RU" sz="2000" dirty="0">
                <a:solidFill>
                  <a:srgbClr val="7030A0"/>
                </a:solidFill>
              </a:rPr>
              <a:t>тип данных</a:t>
            </a:r>
            <a:r>
              <a:rPr lang="ru-RU" sz="2000" dirty="0"/>
              <a:t>»).</a:t>
            </a:r>
            <a:endParaRPr lang="en-US" sz="2000" dirty="0"/>
          </a:p>
          <a:p>
            <a:pPr marL="0" indent="363538" algn="just">
              <a:buFont typeface="Wingdings 3" pitchFamily="18" charset="2"/>
              <a:buNone/>
            </a:pPr>
            <a:endParaRPr lang="ru-RU" sz="2000" dirty="0" smtClean="0"/>
          </a:p>
          <a:p>
            <a:pPr marL="0" indent="363538" algn="just">
              <a:buFont typeface="Wingdings 3" pitchFamily="18" charset="2"/>
              <a:buNone/>
            </a:pPr>
            <a:r>
              <a:rPr lang="ru-RU" sz="2000" dirty="0" smtClean="0"/>
              <a:t>Отношение </a:t>
            </a:r>
            <a:r>
              <a:rPr lang="ru-RU" sz="2000" dirty="0"/>
              <a:t>имеет простую </a:t>
            </a:r>
            <a:r>
              <a:rPr lang="ru-RU" sz="2000" dirty="0">
                <a:solidFill>
                  <a:srgbClr val="7030A0"/>
                </a:solidFill>
              </a:rPr>
              <a:t>графическую </a:t>
            </a:r>
            <a:r>
              <a:rPr lang="ru-RU" sz="2000" dirty="0" smtClean="0">
                <a:solidFill>
                  <a:srgbClr val="7030A0"/>
                </a:solidFill>
              </a:rPr>
              <a:t>интерпретацию </a:t>
            </a:r>
            <a:r>
              <a:rPr lang="ru-RU" sz="2000" dirty="0"/>
              <a:t>в виде </a:t>
            </a:r>
            <a:r>
              <a:rPr lang="ru-RU" sz="2000" dirty="0">
                <a:solidFill>
                  <a:srgbClr val="7030A0"/>
                </a:solidFill>
              </a:rPr>
              <a:t>таблицы</a:t>
            </a:r>
            <a:r>
              <a:rPr lang="ru-RU" sz="2000" dirty="0"/>
              <a:t>, столбцы (поля, атрибуты) которой соответствуют вхождениям доменов в отношение, а строки (записи</a:t>
            </a:r>
            <a:r>
              <a:rPr lang="en-US" sz="2000" dirty="0"/>
              <a:t>, </a:t>
            </a:r>
            <a:r>
              <a:rPr lang="ru-RU" sz="2000" dirty="0"/>
              <a:t>кортежи) – наборам из</a:t>
            </a:r>
            <a:r>
              <a:rPr lang="ru-RU" sz="2000" dirty="0">
                <a:solidFill>
                  <a:srgbClr val="7030A0"/>
                </a:solidFill>
              </a:rPr>
              <a:t> n </a:t>
            </a:r>
            <a:r>
              <a:rPr lang="ru-RU" sz="2000" dirty="0"/>
              <a:t>значений, взятых из исходных доменов.</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16</a:t>
            </a:fld>
            <a:endParaRPr lang="en-US"/>
          </a:p>
        </p:txBody>
      </p:sp>
      <p:graphicFrame>
        <p:nvGraphicFramePr>
          <p:cNvPr id="8" name="Group 4"/>
          <p:cNvGraphicFramePr>
            <a:graphicFrameLocks noGrp="1"/>
          </p:cNvGraphicFramePr>
          <p:nvPr>
            <p:extLst>
              <p:ext uri="{D42A27DB-BD31-4B8C-83A1-F6EECF244321}">
                <p14:modId xmlns:p14="http://schemas.microsoft.com/office/powerpoint/2010/main" val="3050047497"/>
              </p:ext>
            </p:extLst>
          </p:nvPr>
        </p:nvGraphicFramePr>
        <p:xfrm>
          <a:off x="2971800" y="4648200"/>
          <a:ext cx="6002339" cy="1470207"/>
        </p:xfrm>
        <a:graphic>
          <a:graphicData uri="http://schemas.openxmlformats.org/drawingml/2006/table">
            <a:tbl>
              <a:tblPr/>
              <a:tblGrid>
                <a:gridCol w="1795994">
                  <a:extLst>
                    <a:ext uri="{9D8B030D-6E8A-4147-A177-3AD203B41FA5}">
                      <a16:colId xmlns:a16="http://schemas.microsoft.com/office/drawing/2014/main" val="20000"/>
                    </a:ext>
                  </a:extLst>
                </a:gridCol>
                <a:gridCol w="1798234">
                  <a:extLst>
                    <a:ext uri="{9D8B030D-6E8A-4147-A177-3AD203B41FA5}">
                      <a16:colId xmlns:a16="http://schemas.microsoft.com/office/drawing/2014/main" val="20001"/>
                    </a:ext>
                  </a:extLst>
                </a:gridCol>
                <a:gridCol w="2408111">
                  <a:extLst>
                    <a:ext uri="{9D8B030D-6E8A-4147-A177-3AD203B41FA5}">
                      <a16:colId xmlns:a16="http://schemas.microsoft.com/office/drawing/2014/main" val="20002"/>
                    </a:ext>
                  </a:extLst>
                </a:gridCol>
              </a:tblGrid>
              <a:tr h="21310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1" i="0" u="none" strike="noStrike" cap="none" normalizeH="0" baseline="0" dirty="0" smtClean="0">
                          <a:ln>
                            <a:noFill/>
                          </a:ln>
                          <a:solidFill>
                            <a:schemeClr val="tx1"/>
                          </a:solidFill>
                          <a:effectLst/>
                          <a:latin typeface="Arial" charset="0"/>
                        </a:rPr>
                        <a:t>ФИО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1" i="0" u="none" strike="noStrike" cap="none" normalizeH="0" baseline="0" dirty="0" smtClean="0">
                          <a:ln>
                            <a:noFill/>
                          </a:ln>
                          <a:solidFill>
                            <a:schemeClr val="tx1"/>
                          </a:solidFill>
                          <a:effectLst/>
                          <a:latin typeface="Arial" charset="0"/>
                        </a:rPr>
                        <a:t>Тел1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1" i="0" u="none" strike="noStrike" cap="none" normalizeH="0" baseline="0" dirty="0" smtClean="0">
                          <a:ln>
                            <a:noFill/>
                          </a:ln>
                          <a:solidFill>
                            <a:schemeClr val="tx1"/>
                          </a:solidFill>
                          <a:effectLst/>
                          <a:latin typeface="Arial" charset="0"/>
                        </a:rPr>
                        <a:t>Тел2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2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smtClean="0">
                          <a:ln>
                            <a:noFill/>
                          </a:ln>
                          <a:solidFill>
                            <a:schemeClr val="tx1"/>
                          </a:solidFill>
                          <a:effectLst/>
                          <a:latin typeface="Arial" charset="0"/>
                        </a:rPr>
                        <a:t>Иванов И.И.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smtClean="0">
                          <a:ln>
                            <a:noFill/>
                          </a:ln>
                          <a:solidFill>
                            <a:schemeClr val="tx1"/>
                          </a:solidFill>
                          <a:effectLst/>
                          <a:latin typeface="Arial" charset="0"/>
                        </a:rPr>
                        <a:t>123-45-67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smtClean="0">
                          <a:ln>
                            <a:noFill/>
                          </a:ln>
                          <a:solidFill>
                            <a:schemeClr val="tx1"/>
                          </a:solidFill>
                          <a:effectLst/>
                          <a:latin typeface="Arial" charset="0"/>
                        </a:rPr>
                        <a:t>123-45-00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86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dirty="0" smtClean="0">
                          <a:ln>
                            <a:noFill/>
                          </a:ln>
                          <a:solidFill>
                            <a:schemeClr val="tx1"/>
                          </a:solidFill>
                          <a:effectLst/>
                          <a:latin typeface="Arial" charset="0"/>
                        </a:rPr>
                        <a:t>Петров П.П.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dirty="0" smtClean="0">
                          <a:ln>
                            <a:noFill/>
                          </a:ln>
                          <a:solidFill>
                            <a:schemeClr val="tx1"/>
                          </a:solidFill>
                          <a:effectLst/>
                          <a:latin typeface="Arial" charset="0"/>
                        </a:rPr>
                        <a:t>123-45-88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smtClean="0">
                          <a:ln>
                            <a:noFill/>
                          </a:ln>
                          <a:solidFill>
                            <a:schemeClr val="tx1"/>
                          </a:solidFill>
                          <a:effectLst/>
                          <a:latin typeface="Arial" charset="0"/>
                        </a:rPr>
                        <a:t>123-45-11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92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smtClean="0">
                          <a:ln>
                            <a:noFill/>
                          </a:ln>
                          <a:solidFill>
                            <a:schemeClr val="tx1"/>
                          </a:solidFill>
                          <a:effectLst/>
                          <a:latin typeface="Arial" charset="0"/>
                        </a:rPr>
                        <a:t>Фёдоров Ф.Ф.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dirty="0" smtClean="0">
                          <a:ln>
                            <a:noFill/>
                          </a:ln>
                          <a:solidFill>
                            <a:schemeClr val="tx1"/>
                          </a:solidFill>
                          <a:effectLst/>
                          <a:latin typeface="Arial" charset="0"/>
                        </a:rPr>
                        <a:t>123-45-99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pPr>
                      <a:r>
                        <a:rPr kumimoji="0" lang="ru-RU" sz="1800" b="0" i="0" u="none" strike="noStrike" cap="none" normalizeH="0" baseline="0" dirty="0" smtClean="0">
                          <a:ln>
                            <a:noFill/>
                          </a:ln>
                          <a:solidFill>
                            <a:schemeClr val="tx1"/>
                          </a:solidFill>
                          <a:effectLst/>
                          <a:latin typeface="Arial" charset="0"/>
                        </a:rPr>
                        <a:t>123-45-22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ounded Rectangle 4"/>
          <p:cNvSpPr/>
          <p:nvPr/>
        </p:nvSpPr>
        <p:spPr>
          <a:xfrm>
            <a:off x="2743200" y="4419600"/>
            <a:ext cx="6324600" cy="18288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le 8"/>
          <p:cNvSpPr/>
          <p:nvPr/>
        </p:nvSpPr>
        <p:spPr>
          <a:xfrm>
            <a:off x="2895600" y="4572000"/>
            <a:ext cx="6019800" cy="533400"/>
          </a:xfrm>
          <a:prstGeom prst="roundRect">
            <a:avLst/>
          </a:prstGeom>
          <a:no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2895600" y="5257800"/>
            <a:ext cx="6019800" cy="533400"/>
          </a:xfrm>
          <a:prstGeom prst="round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Callout 11"/>
          <p:cNvSpPr/>
          <p:nvPr/>
        </p:nvSpPr>
        <p:spPr>
          <a:xfrm>
            <a:off x="152400" y="5550408"/>
            <a:ext cx="2133600" cy="612648"/>
          </a:xfrm>
          <a:prstGeom prst="wedgeEllipseCallout">
            <a:avLst>
              <a:gd name="adj1" fmla="val 73510"/>
              <a:gd name="adj2" fmla="val 4508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smtClean="0">
                <a:latin typeface="Arial" pitchFamily="34" charset="0"/>
                <a:cs typeface="Arial" pitchFamily="34" charset="0"/>
              </a:rPr>
              <a:t>Отношение</a:t>
            </a:r>
            <a:endParaRPr lang="en-US" dirty="0">
              <a:latin typeface="Arial" pitchFamily="34" charset="0"/>
              <a:cs typeface="Arial" pitchFamily="34" charset="0"/>
            </a:endParaRPr>
          </a:p>
        </p:txBody>
      </p:sp>
      <p:sp>
        <p:nvSpPr>
          <p:cNvPr id="13" name="Oval Callout 12"/>
          <p:cNvSpPr/>
          <p:nvPr/>
        </p:nvSpPr>
        <p:spPr>
          <a:xfrm>
            <a:off x="152400" y="4265676"/>
            <a:ext cx="2133600" cy="612648"/>
          </a:xfrm>
          <a:prstGeom prst="wedgeEllipseCallout">
            <a:avLst>
              <a:gd name="adj1" fmla="val 77082"/>
              <a:gd name="adj2" fmla="val 4508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itchFamily="34" charset="0"/>
                <a:cs typeface="Arial" pitchFamily="34" charset="0"/>
              </a:rPr>
              <a:t>Заголовок отношения</a:t>
            </a:r>
            <a:endParaRPr lang="en-US" dirty="0">
              <a:latin typeface="Arial" pitchFamily="34" charset="0"/>
              <a:cs typeface="Arial" pitchFamily="34" charset="0"/>
            </a:endParaRPr>
          </a:p>
        </p:txBody>
      </p:sp>
      <p:sp>
        <p:nvSpPr>
          <p:cNvPr id="14" name="Oval Callout 13"/>
          <p:cNvSpPr/>
          <p:nvPr/>
        </p:nvSpPr>
        <p:spPr>
          <a:xfrm>
            <a:off x="304800" y="4876800"/>
            <a:ext cx="2133600" cy="612648"/>
          </a:xfrm>
          <a:prstGeom prst="wedgeEllipseCallout">
            <a:avLst>
              <a:gd name="adj1" fmla="val 72082"/>
              <a:gd name="adj2" fmla="val 450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itchFamily="34" charset="0"/>
                <a:cs typeface="Arial" pitchFamily="34" charset="0"/>
              </a:rPr>
              <a:t>Кортеж</a:t>
            </a:r>
            <a:endParaRPr lang="en-US" dirty="0">
              <a:latin typeface="Arial" pitchFamily="34" charset="0"/>
              <a:cs typeface="Arial" pitchFamily="34" charset="0"/>
            </a:endParaRPr>
          </a:p>
        </p:txBody>
      </p:sp>
    </p:spTree>
    <p:extLst>
      <p:ext uri="{BB962C8B-B14F-4D97-AF65-F5344CB8AC3E}">
        <p14:creationId xmlns:p14="http://schemas.microsoft.com/office/powerpoint/2010/main" val="2009898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Связи</a:t>
            </a:r>
            <a:endParaRPr lang="en-US" dirty="0"/>
          </a:p>
        </p:txBody>
      </p:sp>
      <p:sp>
        <p:nvSpPr>
          <p:cNvPr id="7" name="Content Placeholder 6"/>
          <p:cNvSpPr>
            <a:spLocks noGrp="1"/>
          </p:cNvSpPr>
          <p:nvPr>
            <p:ph idx="1"/>
          </p:nvPr>
        </p:nvSpPr>
        <p:spPr>
          <a:xfrm>
            <a:off x="533400" y="990600"/>
            <a:ext cx="7924800" cy="3429000"/>
          </a:xfrm>
        </p:spPr>
        <p:txBody>
          <a:bodyPr/>
          <a:lstStyle/>
          <a:p>
            <a:pPr marL="0" indent="363538" algn="just">
              <a:buFont typeface="Wingdings 3" pitchFamily="18" charset="2"/>
              <a:buNone/>
            </a:pPr>
            <a:r>
              <a:rPr lang="ru-RU" sz="2500" b="1" dirty="0"/>
              <a:t>Связь </a:t>
            </a:r>
            <a:r>
              <a:rPr lang="ru-RU" sz="2500" dirty="0"/>
              <a:t>(</a:t>
            </a:r>
            <a:r>
              <a:rPr lang="en-US" sz="2500" dirty="0"/>
              <a:t>relationship</a:t>
            </a:r>
            <a:r>
              <a:rPr lang="ru-RU" sz="2500" dirty="0"/>
              <a:t>)</a:t>
            </a:r>
            <a:r>
              <a:rPr lang="en-US" sz="2500" dirty="0"/>
              <a:t> – </a:t>
            </a:r>
            <a:r>
              <a:rPr lang="ru-RU" sz="2500" dirty="0">
                <a:solidFill>
                  <a:srgbClr val="7030A0"/>
                </a:solidFill>
              </a:rPr>
              <a:t>способ указания того факта</a:t>
            </a:r>
            <a:r>
              <a:rPr lang="ru-RU" sz="2500" dirty="0"/>
              <a:t>, что два (иногда – одно или более двух) </a:t>
            </a:r>
            <a:r>
              <a:rPr lang="ru-RU" sz="2500" dirty="0">
                <a:solidFill>
                  <a:srgbClr val="7030A0"/>
                </a:solidFill>
              </a:rPr>
              <a:t>отношения находятся в логической взаимосвязи друг с </a:t>
            </a:r>
            <a:r>
              <a:rPr lang="ru-RU" sz="2500" dirty="0" smtClean="0">
                <a:solidFill>
                  <a:srgbClr val="7030A0"/>
                </a:solidFill>
              </a:rPr>
              <a:t>другом</a:t>
            </a:r>
            <a:r>
              <a:rPr lang="ru-RU" sz="2500" dirty="0" smtClean="0"/>
              <a:t>.</a:t>
            </a:r>
          </a:p>
          <a:p>
            <a:pPr marL="0" indent="363538" algn="just">
              <a:buFont typeface="Wingdings 3" pitchFamily="18" charset="2"/>
              <a:buNone/>
            </a:pPr>
            <a:r>
              <a:rPr lang="ru-RU" sz="2500" dirty="0" smtClean="0"/>
              <a:t>Наличие </a:t>
            </a:r>
            <a:r>
              <a:rPr lang="ru-RU" sz="2500" dirty="0"/>
              <a:t>связи налагает на объединённые этой связью отношения </a:t>
            </a:r>
            <a:r>
              <a:rPr lang="ru-RU" sz="2500" dirty="0">
                <a:solidFill>
                  <a:srgbClr val="7030A0"/>
                </a:solidFill>
              </a:rPr>
              <a:t>ряд ограничений</a:t>
            </a:r>
            <a:r>
              <a:rPr lang="ru-RU" sz="2500" dirty="0"/>
              <a:t>, призванных гарантировать </a:t>
            </a:r>
            <a:r>
              <a:rPr lang="ru-RU" sz="2500" dirty="0" smtClean="0">
                <a:solidFill>
                  <a:srgbClr val="7030A0"/>
                </a:solidFill>
              </a:rPr>
              <a:t>целостност</a:t>
            </a:r>
            <a:r>
              <a:rPr lang="ru-RU" sz="2500" dirty="0">
                <a:solidFill>
                  <a:srgbClr val="7030A0"/>
                </a:solidFill>
              </a:rPr>
              <a:t>ь</a:t>
            </a:r>
            <a:r>
              <a:rPr lang="ru-RU" sz="2500" dirty="0" smtClean="0">
                <a:solidFill>
                  <a:srgbClr val="7030A0"/>
                </a:solidFill>
              </a:rPr>
              <a:t> </a:t>
            </a:r>
            <a:r>
              <a:rPr lang="ru-RU" sz="2500" dirty="0"/>
              <a:t>базы </a:t>
            </a:r>
            <a:r>
              <a:rPr lang="ru-RU" sz="2500" dirty="0" smtClean="0"/>
              <a:t>данных.</a:t>
            </a:r>
            <a:endParaRPr lang="ru-RU" sz="2500" dirty="0"/>
          </a:p>
          <a:p>
            <a:pPr marL="0" indent="363538" algn="just">
              <a:buFont typeface="Wingdings 3" pitchFamily="18" charset="2"/>
              <a:buNone/>
            </a:pPr>
            <a:r>
              <a:rPr lang="ru-RU" sz="2500" dirty="0" smtClean="0">
                <a:solidFill>
                  <a:srgbClr val="7030A0"/>
                </a:solidFill>
              </a:rPr>
              <a:t>Связи </a:t>
            </a:r>
            <a:r>
              <a:rPr lang="ru-RU" sz="2500" dirty="0">
                <a:solidFill>
                  <a:srgbClr val="7030A0"/>
                </a:solidFill>
              </a:rPr>
              <a:t>организуются с помощью ключей</a:t>
            </a:r>
            <a:r>
              <a:rPr lang="ru-RU" sz="2500" dirty="0" smtClean="0"/>
              <a:t>.</a:t>
            </a:r>
            <a:endParaRPr lang="ru-RU" sz="25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17</a:t>
            </a:fld>
            <a:endParaRPr lang="en-US"/>
          </a:p>
        </p:txBody>
      </p:sp>
    </p:spTree>
    <p:extLst>
      <p:ext uri="{BB962C8B-B14F-4D97-AF65-F5344CB8AC3E}">
        <p14:creationId xmlns:p14="http://schemas.microsoft.com/office/powerpoint/2010/main" val="3354461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Ключи</a:t>
            </a:r>
            <a:endParaRPr lang="en-US" dirty="0"/>
          </a:p>
        </p:txBody>
      </p:sp>
      <p:sp>
        <p:nvSpPr>
          <p:cNvPr id="7" name="Content Placeholder 6"/>
          <p:cNvSpPr>
            <a:spLocks noGrp="1"/>
          </p:cNvSpPr>
          <p:nvPr>
            <p:ph idx="1"/>
          </p:nvPr>
        </p:nvSpPr>
        <p:spPr>
          <a:xfrm>
            <a:off x="533400" y="990600"/>
            <a:ext cx="7924800" cy="1752600"/>
          </a:xfrm>
        </p:spPr>
        <p:txBody>
          <a:bodyPr/>
          <a:lstStyle/>
          <a:p>
            <a:pPr marL="0" indent="363538" algn="just">
              <a:buFont typeface="Wingdings 3" pitchFamily="18" charset="2"/>
              <a:buNone/>
            </a:pPr>
            <a:r>
              <a:rPr lang="ru-RU" sz="2500" b="1" dirty="0"/>
              <a:t>Ключ </a:t>
            </a:r>
            <a:r>
              <a:rPr lang="ru-RU" sz="2500" dirty="0"/>
              <a:t>(</a:t>
            </a:r>
            <a:r>
              <a:rPr lang="en-US" sz="2500" dirty="0"/>
              <a:t>key</a:t>
            </a:r>
            <a:r>
              <a:rPr lang="ru-RU" sz="2500" dirty="0"/>
              <a:t>) – атрибут </a:t>
            </a:r>
            <a:r>
              <a:rPr lang="en-US" sz="2500" dirty="0"/>
              <a:t>(</a:t>
            </a:r>
            <a:r>
              <a:rPr lang="ru-RU" sz="2500" dirty="0"/>
              <a:t>или совокупность атрибутов</a:t>
            </a:r>
            <a:r>
              <a:rPr lang="en-US" sz="2500" dirty="0"/>
              <a:t>)</a:t>
            </a:r>
            <a:r>
              <a:rPr lang="ru-RU" sz="2500" dirty="0"/>
              <a:t> отношения, обладающий </a:t>
            </a:r>
            <a:r>
              <a:rPr lang="ru-RU" sz="2500" dirty="0">
                <a:solidFill>
                  <a:srgbClr val="7030A0"/>
                </a:solidFill>
              </a:rPr>
              <a:t>некоторыми специфическими свойствами</a:t>
            </a:r>
            <a:r>
              <a:rPr lang="ru-RU" sz="2500" dirty="0"/>
              <a:t>, зависящими от </a:t>
            </a:r>
            <a:r>
              <a:rPr lang="ru-RU" sz="2500" dirty="0">
                <a:solidFill>
                  <a:srgbClr val="7030A0"/>
                </a:solidFill>
              </a:rPr>
              <a:t>вида ключа</a:t>
            </a:r>
            <a:r>
              <a:rPr lang="ru-RU" sz="2500" dirty="0" smtClean="0"/>
              <a:t>.</a:t>
            </a:r>
            <a:endParaRPr lang="ru-RU" sz="25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18</a:t>
            </a:fld>
            <a:endParaRPr lang="en-US"/>
          </a:p>
        </p:txBody>
      </p:sp>
    </p:spTree>
    <p:extLst>
      <p:ext uri="{BB962C8B-B14F-4D97-AF65-F5344CB8AC3E}">
        <p14:creationId xmlns:p14="http://schemas.microsoft.com/office/powerpoint/2010/main" val="1901460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Первичный ключ</a:t>
            </a:r>
            <a:endParaRPr lang="en-US" dirty="0"/>
          </a:p>
        </p:txBody>
      </p:sp>
      <p:sp>
        <p:nvSpPr>
          <p:cNvPr id="7" name="Content Placeholder 6"/>
          <p:cNvSpPr>
            <a:spLocks noGrp="1"/>
          </p:cNvSpPr>
          <p:nvPr>
            <p:ph idx="1"/>
          </p:nvPr>
        </p:nvSpPr>
        <p:spPr>
          <a:xfrm>
            <a:off x="533400" y="990600"/>
            <a:ext cx="7924800" cy="4038600"/>
          </a:xfrm>
        </p:spPr>
        <p:txBody>
          <a:bodyPr/>
          <a:lstStyle/>
          <a:p>
            <a:pPr marL="0" indent="363538" algn="just">
              <a:buFont typeface="Wingdings 3" pitchFamily="18" charset="2"/>
              <a:buNone/>
            </a:pPr>
            <a:r>
              <a:rPr lang="ru-RU" sz="2500" b="1" dirty="0"/>
              <a:t>Первичный ключ (</a:t>
            </a:r>
            <a:r>
              <a:rPr lang="ru-RU" sz="2500" b="1" dirty="0" err="1"/>
              <a:t>primary</a:t>
            </a:r>
            <a:r>
              <a:rPr lang="ru-RU" sz="2500" b="1" dirty="0"/>
              <a:t> </a:t>
            </a:r>
            <a:r>
              <a:rPr lang="ru-RU" sz="2500" b="1" dirty="0" err="1"/>
              <a:t>key</a:t>
            </a:r>
            <a:r>
              <a:rPr lang="ru-RU" sz="2500" b="1" dirty="0"/>
              <a:t>)</a:t>
            </a:r>
            <a:r>
              <a:rPr lang="ru-RU" sz="2500" dirty="0"/>
              <a:t> –</a:t>
            </a:r>
            <a:r>
              <a:rPr lang="en-US" sz="2500" dirty="0"/>
              <a:t> </a:t>
            </a:r>
            <a:r>
              <a:rPr lang="ru-RU" sz="2500" dirty="0">
                <a:solidFill>
                  <a:srgbClr val="7030A0"/>
                </a:solidFill>
              </a:rPr>
              <a:t>минимальное</a:t>
            </a:r>
            <a:r>
              <a:rPr lang="ru-RU" sz="2500" dirty="0">
                <a:solidFill>
                  <a:srgbClr val="FF0066"/>
                </a:solidFill>
              </a:rPr>
              <a:t> </a:t>
            </a:r>
            <a:r>
              <a:rPr lang="ru-RU" sz="2500" dirty="0"/>
              <a:t>множество атрибутов, являющееся подмножеством заголовка данного отношения, составное значение которых </a:t>
            </a:r>
            <a:r>
              <a:rPr lang="ru-RU" sz="2500" dirty="0">
                <a:solidFill>
                  <a:srgbClr val="7030A0"/>
                </a:solidFill>
              </a:rPr>
              <a:t>уникально определяет </a:t>
            </a:r>
            <a:r>
              <a:rPr lang="ru-RU" sz="2500" dirty="0"/>
              <a:t>кортеж отношения.</a:t>
            </a:r>
            <a:endParaRPr lang="en-US" sz="2500" dirty="0"/>
          </a:p>
          <a:p>
            <a:pPr marL="0" indent="363538" algn="just">
              <a:buFont typeface="Wingdings 3" pitchFamily="18" charset="2"/>
              <a:buNone/>
            </a:pPr>
            <a:r>
              <a:rPr lang="ru-RU" sz="2500" dirty="0"/>
              <a:t>На практике термин «первичный ключ» обозначает </a:t>
            </a:r>
            <a:r>
              <a:rPr lang="ru-RU" sz="2500" dirty="0">
                <a:solidFill>
                  <a:srgbClr val="7030A0"/>
                </a:solidFill>
              </a:rPr>
              <a:t>поле </a:t>
            </a:r>
            <a:r>
              <a:rPr lang="ru-RU" sz="2500" dirty="0"/>
              <a:t>(столбец) или группу полей таблицы базы данных, </a:t>
            </a:r>
            <a:r>
              <a:rPr lang="ru-RU" sz="2500" dirty="0">
                <a:solidFill>
                  <a:srgbClr val="7030A0"/>
                </a:solidFill>
              </a:rPr>
              <a:t>значение которого </a:t>
            </a:r>
            <a:r>
              <a:rPr lang="ru-RU" sz="2500" dirty="0"/>
              <a:t>(или комбинация значений которых) </a:t>
            </a:r>
            <a:r>
              <a:rPr lang="ru-RU" sz="2500" dirty="0">
                <a:solidFill>
                  <a:srgbClr val="7030A0"/>
                </a:solidFill>
              </a:rPr>
              <a:t>используется в качестве уникального идентификатора записи</a:t>
            </a:r>
            <a:r>
              <a:rPr lang="ru-RU" sz="2500" dirty="0"/>
              <a:t> (строки) этой таблицы.</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19</a:t>
            </a:fld>
            <a:endParaRPr lang="en-US"/>
          </a:p>
        </p:txBody>
      </p:sp>
    </p:spTree>
    <p:extLst>
      <p:ext uri="{BB962C8B-B14F-4D97-AF65-F5344CB8AC3E}">
        <p14:creationId xmlns:p14="http://schemas.microsoft.com/office/powerpoint/2010/main" val="2917766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2011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a:t>
            </a:fld>
            <a:endParaRPr lang="en-US"/>
          </a:p>
        </p:txBody>
      </p:sp>
      <p:sp>
        <p:nvSpPr>
          <p:cNvPr id="6" name="Title 5"/>
          <p:cNvSpPr>
            <a:spLocks noGrp="1"/>
          </p:cNvSpPr>
          <p:nvPr>
            <p:ph type="title"/>
          </p:nvPr>
        </p:nvSpPr>
        <p:spPr/>
        <p:txBody>
          <a:bodyPr/>
          <a:lstStyle/>
          <a:p>
            <a:r>
              <a:rPr lang="ru-RU" dirty="0" smtClean="0"/>
              <a:t>Содержание</a:t>
            </a:r>
            <a:endParaRPr lang="en-US" dirty="0"/>
          </a:p>
        </p:txBody>
      </p:sp>
      <p:sp>
        <p:nvSpPr>
          <p:cNvPr id="7" name="Content Placeholder 6"/>
          <p:cNvSpPr>
            <a:spLocks noGrp="1"/>
          </p:cNvSpPr>
          <p:nvPr>
            <p:ph idx="1"/>
          </p:nvPr>
        </p:nvSpPr>
        <p:spPr/>
        <p:txBody>
          <a:bodyPr/>
          <a:lstStyle/>
          <a:p>
            <a:pPr marL="517525" indent="-517525"/>
            <a:r>
              <a:rPr lang="ru-RU" sz="2000" dirty="0" smtClean="0"/>
              <a:t>Определения.</a:t>
            </a:r>
            <a:endParaRPr lang="en-US" sz="2000" dirty="0" smtClean="0"/>
          </a:p>
          <a:p>
            <a:pPr marL="517525" indent="-517525"/>
            <a:r>
              <a:rPr lang="ru-RU" sz="2000" dirty="0" smtClean="0"/>
              <a:t>Реляционная модель данных.</a:t>
            </a:r>
          </a:p>
          <a:p>
            <a:pPr marL="517525" indent="-517525"/>
            <a:r>
              <a:rPr lang="ru-RU" sz="2000" dirty="0" smtClean="0"/>
              <a:t>Отношения, ключи, связи.</a:t>
            </a:r>
          </a:p>
          <a:p>
            <a:pPr marL="517525" indent="-517525"/>
            <a:r>
              <a:rPr lang="ru-RU" sz="2000" dirty="0"/>
              <a:t>Типы связей и их применение.</a:t>
            </a:r>
          </a:p>
          <a:p>
            <a:pPr marL="517525" indent="-517525"/>
            <a:r>
              <a:rPr lang="ru-RU" sz="2000" dirty="0"/>
              <a:t>Целостность данных.</a:t>
            </a:r>
            <a:endParaRPr lang="en-US" sz="2000" dirty="0"/>
          </a:p>
          <a:p>
            <a:pPr marL="517525" indent="-517525"/>
            <a:r>
              <a:rPr lang="ru-RU" sz="2000" dirty="0" smtClean="0"/>
              <a:t>Основные нормальные формы.</a:t>
            </a:r>
          </a:p>
          <a:p>
            <a:pPr marL="517525" indent="-517525"/>
            <a:r>
              <a:rPr lang="ru-RU" sz="2000" dirty="0" smtClean="0"/>
              <a:t>Архитектура СУБД</a:t>
            </a:r>
            <a:r>
              <a:rPr lang="en-US" sz="2000" dirty="0" smtClean="0"/>
              <a:t>.</a:t>
            </a:r>
            <a:endParaRPr lang="ru-RU" sz="2000" dirty="0" smtClean="0"/>
          </a:p>
          <a:p>
            <a:pPr marL="517525" indent="-517525"/>
            <a:r>
              <a:rPr lang="ru-RU" sz="2000" dirty="0"/>
              <a:t>Инструментальные средства проектирования баз данных.</a:t>
            </a:r>
          </a:p>
          <a:p>
            <a:pPr marL="517525" indent="-517525"/>
            <a:r>
              <a:rPr lang="ru-RU" sz="2000" dirty="0" smtClean="0"/>
              <a:t>Установка и настройка СУБД </a:t>
            </a:r>
            <a:r>
              <a:rPr lang="en-US" sz="2000" dirty="0" smtClean="0"/>
              <a:t>MySQL.</a:t>
            </a:r>
            <a:endParaRPr lang="ru-RU" sz="2000" dirty="0" smtClean="0"/>
          </a:p>
        </p:txBody>
      </p:sp>
    </p:spTree>
    <p:extLst>
      <p:ext uri="{BB962C8B-B14F-4D97-AF65-F5344CB8AC3E}">
        <p14:creationId xmlns:p14="http://schemas.microsoft.com/office/powerpoint/2010/main" val="3238675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Первичный ключ</a:t>
            </a:r>
            <a:endParaRPr lang="en-US" dirty="0"/>
          </a:p>
        </p:txBody>
      </p:sp>
      <p:sp>
        <p:nvSpPr>
          <p:cNvPr id="7" name="Content Placeholder 6"/>
          <p:cNvSpPr>
            <a:spLocks noGrp="1"/>
          </p:cNvSpPr>
          <p:nvPr>
            <p:ph idx="1"/>
          </p:nvPr>
        </p:nvSpPr>
        <p:spPr>
          <a:xfrm>
            <a:off x="533400" y="990600"/>
            <a:ext cx="7924800" cy="5029200"/>
          </a:xfrm>
        </p:spPr>
        <p:txBody>
          <a:bodyPr/>
          <a:lstStyle/>
          <a:p>
            <a:pPr marL="0" indent="363538" algn="just">
              <a:buFont typeface="Wingdings 3" pitchFamily="18" charset="2"/>
              <a:buNone/>
            </a:pPr>
            <a:r>
              <a:rPr lang="ru-RU" sz="2400" dirty="0"/>
              <a:t>Помните, что в теории реляционных баз данных таблица (отношение) представляет собой изначально </a:t>
            </a:r>
            <a:r>
              <a:rPr lang="ru-RU" sz="2400" dirty="0">
                <a:solidFill>
                  <a:srgbClr val="7030A0"/>
                </a:solidFill>
              </a:rPr>
              <a:t>неупорядоченный набор записей </a:t>
            </a:r>
            <a:r>
              <a:rPr lang="ru-RU" sz="2400" dirty="0"/>
              <a:t>(кортежей).</a:t>
            </a:r>
          </a:p>
          <a:p>
            <a:pPr marL="0" indent="363538" algn="just">
              <a:buFont typeface="Wingdings 3" pitchFamily="18" charset="2"/>
              <a:buNone/>
            </a:pPr>
            <a:r>
              <a:rPr lang="ru-RU" sz="2400" dirty="0"/>
              <a:t>Единственный </a:t>
            </a:r>
            <a:r>
              <a:rPr lang="ru-RU" sz="2400" dirty="0">
                <a:solidFill>
                  <a:srgbClr val="7030A0"/>
                </a:solidFill>
              </a:rPr>
              <a:t>способ идентифицировать </a:t>
            </a:r>
            <a:r>
              <a:rPr lang="ru-RU" sz="2400" dirty="0"/>
              <a:t>определённую запись в этой таблице – </a:t>
            </a:r>
            <a:r>
              <a:rPr lang="ru-RU" sz="2400" dirty="0">
                <a:solidFill>
                  <a:srgbClr val="7030A0"/>
                </a:solidFill>
              </a:rPr>
              <a:t>указать набор значений </a:t>
            </a:r>
            <a:r>
              <a:rPr lang="ru-RU" sz="2400" dirty="0"/>
              <a:t>одного или нескольких </a:t>
            </a:r>
            <a:r>
              <a:rPr lang="ru-RU" sz="2400" dirty="0">
                <a:solidFill>
                  <a:srgbClr val="7030A0"/>
                </a:solidFill>
              </a:rPr>
              <a:t>полей</a:t>
            </a:r>
            <a:r>
              <a:rPr lang="ru-RU" sz="2400" dirty="0"/>
              <a:t>, который был бы </a:t>
            </a:r>
            <a:r>
              <a:rPr lang="ru-RU" sz="2400" dirty="0">
                <a:solidFill>
                  <a:srgbClr val="7030A0"/>
                </a:solidFill>
              </a:rPr>
              <a:t>уникальным </a:t>
            </a:r>
            <a:r>
              <a:rPr lang="ru-RU" sz="2400" dirty="0"/>
              <a:t>для этой записи.</a:t>
            </a:r>
          </a:p>
          <a:p>
            <a:pPr marL="0" indent="363538" algn="just">
              <a:buFont typeface="Wingdings 3" pitchFamily="18" charset="2"/>
              <a:buNone/>
            </a:pPr>
            <a:r>
              <a:rPr lang="ru-RU" sz="2400" dirty="0">
                <a:solidFill>
                  <a:srgbClr val="7030A0"/>
                </a:solidFill>
              </a:rPr>
              <a:t>Первичный ключ </a:t>
            </a:r>
            <a:r>
              <a:rPr lang="ru-RU" sz="2400" dirty="0"/>
              <a:t>в таблице </a:t>
            </a:r>
            <a:r>
              <a:rPr lang="ru-RU" sz="2400" dirty="0">
                <a:solidFill>
                  <a:srgbClr val="7030A0"/>
                </a:solidFill>
              </a:rPr>
              <a:t>является базовым уникальным идентификатором</a:t>
            </a:r>
            <a:r>
              <a:rPr lang="ru-RU" sz="2400" dirty="0"/>
              <a:t> для записей. Значение первичного ключа используется везде, где нужно указать на </a:t>
            </a:r>
            <a:r>
              <a:rPr lang="ru-RU" sz="2400" dirty="0">
                <a:solidFill>
                  <a:srgbClr val="7030A0"/>
                </a:solidFill>
              </a:rPr>
              <a:t>конкретную запись</a:t>
            </a:r>
            <a:r>
              <a:rPr lang="ru-RU" sz="2400" dirty="0"/>
              <a:t>. На использовании первичных ключей основана </a:t>
            </a:r>
            <a:r>
              <a:rPr lang="ru-RU" sz="2400" dirty="0">
                <a:solidFill>
                  <a:srgbClr val="7030A0"/>
                </a:solidFill>
              </a:rPr>
              <a:t>организация связей </a:t>
            </a:r>
            <a:r>
              <a:rPr lang="ru-RU" sz="2400" dirty="0"/>
              <a:t>между таблицами реляционной БД.</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20</a:t>
            </a:fld>
            <a:endParaRPr lang="en-US"/>
          </a:p>
        </p:txBody>
      </p:sp>
    </p:spTree>
    <p:extLst>
      <p:ext uri="{BB962C8B-B14F-4D97-AF65-F5344CB8AC3E}">
        <p14:creationId xmlns:p14="http://schemas.microsoft.com/office/powerpoint/2010/main" val="325492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Простой первичный ключ</a:t>
            </a:r>
            <a:endParaRPr lang="en-US" dirty="0"/>
          </a:p>
        </p:txBody>
      </p:sp>
      <p:sp>
        <p:nvSpPr>
          <p:cNvPr id="7" name="Content Placeholder 6"/>
          <p:cNvSpPr>
            <a:spLocks noGrp="1"/>
          </p:cNvSpPr>
          <p:nvPr>
            <p:ph idx="1"/>
          </p:nvPr>
        </p:nvSpPr>
        <p:spPr>
          <a:xfrm>
            <a:off x="533400" y="990600"/>
            <a:ext cx="7924800" cy="3159284"/>
          </a:xfrm>
        </p:spPr>
        <p:txBody>
          <a:bodyPr/>
          <a:lstStyle/>
          <a:p>
            <a:pPr marL="0" indent="363538" algn="just">
              <a:buFont typeface="Wingdings 3" pitchFamily="18" charset="2"/>
              <a:buNone/>
            </a:pPr>
            <a:r>
              <a:rPr lang="ru-RU" sz="2500" b="1" dirty="0"/>
              <a:t>Простой первичный ключ</a:t>
            </a:r>
            <a:r>
              <a:rPr lang="ru-RU" sz="2500" dirty="0"/>
              <a:t> (</a:t>
            </a:r>
            <a:r>
              <a:rPr lang="en-US" sz="2500" dirty="0"/>
              <a:t>simple key</a:t>
            </a:r>
            <a:r>
              <a:rPr lang="ru-RU" sz="2500" dirty="0"/>
              <a:t>) – первичный ключ, состоящий из </a:t>
            </a:r>
            <a:r>
              <a:rPr lang="ru-RU" sz="2500" dirty="0">
                <a:solidFill>
                  <a:srgbClr val="7030A0"/>
                </a:solidFill>
              </a:rPr>
              <a:t>единственного поля таблицы </a:t>
            </a:r>
            <a:r>
              <a:rPr lang="ru-RU" sz="2500" dirty="0"/>
              <a:t>(атрибута отношения), значения которого уникальны для каждой записи.</a:t>
            </a:r>
          </a:p>
          <a:p>
            <a:pPr marL="0" indent="363538" algn="just">
              <a:buFont typeface="Wingdings 3" pitchFamily="18" charset="2"/>
              <a:buNone/>
            </a:pPr>
            <a:r>
              <a:rPr lang="ru-RU" sz="2500" dirty="0"/>
              <a:t>Так, например, не может быть двух работников с одинаковыми  номерами паспортов, поэтому в таблице, содержащей записи о работниках, </a:t>
            </a:r>
            <a:r>
              <a:rPr lang="ru-RU" sz="2500" dirty="0">
                <a:solidFill>
                  <a:srgbClr val="7030A0"/>
                </a:solidFill>
              </a:rPr>
              <a:t>номер паспорта может быть первичным ключом</a:t>
            </a:r>
            <a:r>
              <a:rPr lang="ru-RU" sz="2500" dirty="0"/>
              <a:t>.</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21</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149884"/>
            <a:ext cx="4752975"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743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Составной первичный ключ</a:t>
            </a:r>
            <a:endParaRPr lang="en-US" dirty="0"/>
          </a:p>
        </p:txBody>
      </p:sp>
      <p:sp>
        <p:nvSpPr>
          <p:cNvPr id="7" name="Content Placeholder 6"/>
          <p:cNvSpPr>
            <a:spLocks noGrp="1"/>
          </p:cNvSpPr>
          <p:nvPr>
            <p:ph idx="1"/>
          </p:nvPr>
        </p:nvSpPr>
        <p:spPr>
          <a:xfrm>
            <a:off x="533400" y="990600"/>
            <a:ext cx="7924800" cy="3048000"/>
          </a:xfrm>
        </p:spPr>
        <p:txBody>
          <a:bodyPr/>
          <a:lstStyle/>
          <a:p>
            <a:pPr marL="0" indent="363538" algn="just">
              <a:buFont typeface="Wingdings 3" pitchFamily="18" charset="2"/>
              <a:buNone/>
            </a:pPr>
            <a:r>
              <a:rPr lang="ru-RU" sz="2000" b="1" dirty="0"/>
              <a:t>Составной первичный ключ</a:t>
            </a:r>
            <a:r>
              <a:rPr lang="ru-RU" sz="2000" dirty="0"/>
              <a:t> (</a:t>
            </a:r>
            <a:r>
              <a:rPr lang="ru-RU" sz="2000" dirty="0" err="1"/>
              <a:t>compound</a:t>
            </a:r>
            <a:r>
              <a:rPr lang="ru-RU" sz="2000" dirty="0"/>
              <a:t> </a:t>
            </a:r>
            <a:r>
              <a:rPr lang="ru-RU" sz="2000" dirty="0" err="1"/>
              <a:t>key</a:t>
            </a:r>
            <a:r>
              <a:rPr lang="ru-RU" sz="2000" dirty="0"/>
              <a:t>, </a:t>
            </a:r>
            <a:r>
              <a:rPr lang="ru-RU" sz="2000" dirty="0" err="1"/>
              <a:t>composite</a:t>
            </a:r>
            <a:r>
              <a:rPr lang="ru-RU" sz="2000" dirty="0"/>
              <a:t> </a:t>
            </a:r>
            <a:r>
              <a:rPr lang="ru-RU" sz="2000" dirty="0" err="1"/>
              <a:t>key</a:t>
            </a:r>
            <a:r>
              <a:rPr lang="ru-RU" sz="2000" dirty="0"/>
              <a:t>, </a:t>
            </a:r>
            <a:r>
              <a:rPr lang="ru-RU" sz="2000" dirty="0" err="1"/>
              <a:t>concatenated</a:t>
            </a:r>
            <a:r>
              <a:rPr lang="ru-RU" sz="2000" dirty="0"/>
              <a:t> </a:t>
            </a:r>
            <a:r>
              <a:rPr lang="ru-RU" sz="2000" dirty="0" err="1"/>
              <a:t>key</a:t>
            </a:r>
            <a:r>
              <a:rPr lang="ru-RU" sz="2000" dirty="0"/>
              <a:t>) – первичный ключ, состоящий из </a:t>
            </a:r>
            <a:r>
              <a:rPr lang="ru-RU" sz="2000" dirty="0">
                <a:solidFill>
                  <a:srgbClr val="7030A0"/>
                </a:solidFill>
              </a:rPr>
              <a:t>нескольких полей</a:t>
            </a:r>
            <a:r>
              <a:rPr lang="ru-RU" sz="2000" dirty="0"/>
              <a:t> таблицы (атрибутов отношения).</a:t>
            </a:r>
          </a:p>
          <a:p>
            <a:pPr marL="0" indent="363538" algn="just">
              <a:buFont typeface="Wingdings 3" pitchFamily="18" charset="2"/>
              <a:buNone/>
            </a:pPr>
            <a:r>
              <a:rPr lang="ru-RU" sz="2000" dirty="0"/>
              <a:t>Если таблица не имеет единственного уникального поля, первичный ключ может быть составлен из </a:t>
            </a:r>
            <a:r>
              <a:rPr lang="ru-RU" sz="2000" dirty="0">
                <a:solidFill>
                  <a:srgbClr val="7030A0"/>
                </a:solidFill>
              </a:rPr>
              <a:t>нескольких полей, совокупность значений которых гарантирует уникальность</a:t>
            </a:r>
            <a:r>
              <a:rPr lang="ru-RU" sz="2000" dirty="0"/>
              <a:t>.</a:t>
            </a:r>
          </a:p>
          <a:p>
            <a:pPr marL="0" indent="363538" algn="just">
              <a:buFont typeface="Wingdings 3" pitchFamily="18" charset="2"/>
              <a:buNone/>
            </a:pPr>
            <a:r>
              <a:rPr lang="ru-RU" sz="2000" dirty="0"/>
              <a:t>Классическим примером составного первичного ключа является ситуация с «таблицей связи», используемой при организации связи типа «</a:t>
            </a:r>
            <a:r>
              <a:rPr lang="ru-RU" sz="2000" dirty="0">
                <a:solidFill>
                  <a:srgbClr val="7030A0"/>
                </a:solidFill>
              </a:rPr>
              <a:t>многие ко многим</a:t>
            </a:r>
            <a:r>
              <a:rPr lang="ru-RU" sz="2000" dirty="0"/>
              <a:t>».</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22</a:t>
            </a:fld>
            <a:endParaRPr lang="en-US"/>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3890963"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621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Естественный и синтетический (суррогатный) первичный ключ</a:t>
            </a:r>
            <a:endParaRPr lang="en-US" dirty="0"/>
          </a:p>
        </p:txBody>
      </p:sp>
      <p:sp>
        <p:nvSpPr>
          <p:cNvPr id="7" name="Content Placeholder 6"/>
          <p:cNvSpPr>
            <a:spLocks noGrp="1"/>
          </p:cNvSpPr>
          <p:nvPr>
            <p:ph idx="1"/>
          </p:nvPr>
        </p:nvSpPr>
        <p:spPr>
          <a:xfrm>
            <a:off x="533400" y="990600"/>
            <a:ext cx="7924800" cy="5105400"/>
          </a:xfrm>
        </p:spPr>
        <p:txBody>
          <a:bodyPr/>
          <a:lstStyle/>
          <a:p>
            <a:pPr marL="0" indent="363538" algn="just">
              <a:buFont typeface="Wingdings 3" pitchFamily="18" charset="2"/>
              <a:buNone/>
            </a:pPr>
            <a:r>
              <a:rPr lang="ru-RU" sz="2300" dirty="0"/>
              <a:t>Первичный ключ может состоять из информационных полей таблицы (то есть полей, содержащих </a:t>
            </a:r>
            <a:r>
              <a:rPr lang="ru-RU" sz="2300" dirty="0">
                <a:solidFill>
                  <a:srgbClr val="7030A0"/>
                </a:solidFill>
              </a:rPr>
              <a:t>полезную информацию об описываемых объектах</a:t>
            </a:r>
            <a:r>
              <a:rPr lang="ru-RU" sz="2300" dirty="0"/>
              <a:t>).</a:t>
            </a:r>
            <a:endParaRPr lang="en-US" sz="2300" dirty="0"/>
          </a:p>
          <a:p>
            <a:pPr marL="0" indent="363538" algn="just">
              <a:buFont typeface="Wingdings 3" pitchFamily="18" charset="2"/>
              <a:buNone/>
            </a:pPr>
            <a:r>
              <a:rPr lang="ru-RU" sz="2300" dirty="0"/>
              <a:t>Такой первичный ключ называют </a:t>
            </a:r>
            <a:r>
              <a:rPr lang="ru-RU" sz="2300" b="1" dirty="0"/>
              <a:t>естественным ключом</a:t>
            </a:r>
            <a:r>
              <a:rPr lang="ru-RU" sz="2300" dirty="0"/>
              <a:t>.</a:t>
            </a:r>
            <a:endParaRPr lang="en-US" sz="2300" dirty="0"/>
          </a:p>
          <a:p>
            <a:pPr marL="0" indent="363538" algn="just">
              <a:buFont typeface="Wingdings 3" pitchFamily="18" charset="2"/>
              <a:buNone/>
            </a:pPr>
            <a:r>
              <a:rPr lang="ru-RU" sz="2300" dirty="0"/>
              <a:t>На практике использование естественных ключей наталкивается на определённые </a:t>
            </a:r>
            <a:r>
              <a:rPr lang="ru-RU" sz="2300" dirty="0">
                <a:solidFill>
                  <a:srgbClr val="7030A0"/>
                </a:solidFill>
              </a:rPr>
              <a:t>сложности</a:t>
            </a:r>
            <a:r>
              <a:rPr lang="ru-RU" sz="2300" dirty="0"/>
              <a:t>:</a:t>
            </a:r>
            <a:endParaRPr lang="en-US" sz="2300" dirty="0"/>
          </a:p>
          <a:p>
            <a:pPr algn="just">
              <a:buFont typeface="Arial" pitchFamily="34" charset="0"/>
              <a:buChar char="•"/>
            </a:pPr>
            <a:r>
              <a:rPr lang="ru-RU" sz="2300" dirty="0"/>
              <a:t>низкая эффективность </a:t>
            </a:r>
            <a:r>
              <a:rPr lang="ru-RU" sz="2300" dirty="0" smtClean="0"/>
              <a:t>(размер, необходимость дублировать в случае миграции);</a:t>
            </a:r>
          </a:p>
          <a:p>
            <a:pPr algn="just">
              <a:buFont typeface="Arial" pitchFamily="34" charset="0"/>
              <a:buChar char="•"/>
            </a:pPr>
            <a:r>
              <a:rPr lang="ru-RU" sz="2300" dirty="0"/>
              <a:t>необходимость </a:t>
            </a:r>
            <a:r>
              <a:rPr lang="ru-RU" sz="2300" dirty="0">
                <a:solidFill>
                  <a:srgbClr val="7030A0"/>
                </a:solidFill>
              </a:rPr>
              <a:t>каскадных </a:t>
            </a:r>
            <a:r>
              <a:rPr lang="ru-RU" sz="2300" dirty="0" smtClean="0">
                <a:solidFill>
                  <a:srgbClr val="7030A0"/>
                </a:solidFill>
              </a:rPr>
              <a:t>изменений</a:t>
            </a:r>
            <a:r>
              <a:rPr lang="ru-RU" sz="2300" dirty="0" smtClean="0"/>
              <a:t>;</a:t>
            </a:r>
            <a:endParaRPr lang="ru-RU" sz="2300" dirty="0"/>
          </a:p>
          <a:p>
            <a:pPr algn="just">
              <a:buFont typeface="Arial" pitchFamily="34" charset="0"/>
              <a:buChar char="•"/>
            </a:pPr>
            <a:r>
              <a:rPr lang="ru-RU" sz="2300" dirty="0"/>
              <a:t>несоответствие </a:t>
            </a:r>
            <a:r>
              <a:rPr lang="ru-RU" sz="2300" dirty="0">
                <a:solidFill>
                  <a:srgbClr val="7030A0"/>
                </a:solidFill>
              </a:rPr>
              <a:t>реальности </a:t>
            </a:r>
            <a:r>
              <a:rPr lang="ru-RU" sz="2300" dirty="0" smtClean="0"/>
              <a:t>(значение выбранного в качестве первичного ключа поля может быть задано позже).</a:t>
            </a:r>
            <a:endParaRPr lang="ru-RU" sz="23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23</a:t>
            </a:fld>
            <a:endParaRPr lang="en-US"/>
          </a:p>
        </p:txBody>
      </p:sp>
    </p:spTree>
    <p:extLst>
      <p:ext uri="{BB962C8B-B14F-4D97-AF65-F5344CB8AC3E}">
        <p14:creationId xmlns:p14="http://schemas.microsoft.com/office/powerpoint/2010/main" val="619086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Естественный и синтетический (суррогатный) первичный ключ</a:t>
            </a:r>
            <a:endParaRPr lang="en-US" dirty="0"/>
          </a:p>
        </p:txBody>
      </p:sp>
      <p:sp>
        <p:nvSpPr>
          <p:cNvPr id="7" name="Content Placeholder 6"/>
          <p:cNvSpPr>
            <a:spLocks noGrp="1"/>
          </p:cNvSpPr>
          <p:nvPr>
            <p:ph idx="1"/>
          </p:nvPr>
        </p:nvSpPr>
        <p:spPr>
          <a:xfrm>
            <a:off x="533400" y="990600"/>
            <a:ext cx="7924800" cy="2895600"/>
          </a:xfrm>
        </p:spPr>
        <p:txBody>
          <a:bodyPr/>
          <a:lstStyle/>
          <a:p>
            <a:pPr marL="0" indent="363538" algn="just">
              <a:buFont typeface="Wingdings 3" pitchFamily="18" charset="2"/>
              <a:buNone/>
            </a:pPr>
            <a:r>
              <a:rPr lang="ru-RU" sz="2000" dirty="0"/>
              <a:t>Вследствие этих и других соображений в практике проектирования БД чаще используют т.н. </a:t>
            </a:r>
            <a:r>
              <a:rPr lang="ru-RU" sz="2000" b="1" dirty="0"/>
              <a:t>синтетические (суррогатные)</a:t>
            </a:r>
            <a:r>
              <a:rPr lang="ru-RU" sz="2000" dirty="0"/>
              <a:t> ключи – </a:t>
            </a:r>
            <a:r>
              <a:rPr lang="ru-RU" sz="2000" dirty="0">
                <a:solidFill>
                  <a:srgbClr val="7030A0"/>
                </a:solidFill>
              </a:rPr>
              <a:t>искусственно созданные технические ключевые поля, не несущие информации об объектах</a:t>
            </a:r>
            <a:r>
              <a:rPr lang="ru-RU" sz="2000" dirty="0"/>
              <a:t>.</a:t>
            </a:r>
          </a:p>
          <a:p>
            <a:pPr marL="0" indent="363538" algn="just">
              <a:buFont typeface="Wingdings 3" pitchFamily="18" charset="2"/>
              <a:buNone/>
            </a:pPr>
            <a:r>
              <a:rPr lang="ru-RU" sz="2000" dirty="0"/>
              <a:t>Чаще всего таким ключом является </a:t>
            </a:r>
            <a:r>
              <a:rPr lang="ru-RU" sz="2000" dirty="0">
                <a:solidFill>
                  <a:srgbClr val="7030A0"/>
                </a:solidFill>
              </a:rPr>
              <a:t>целочисленное поле, на которое налагается функция </a:t>
            </a:r>
            <a:r>
              <a:rPr lang="ru-RU" sz="2000" dirty="0" err="1">
                <a:solidFill>
                  <a:srgbClr val="7030A0"/>
                </a:solidFill>
              </a:rPr>
              <a:t>автоинкрементирования</a:t>
            </a:r>
            <a:r>
              <a:rPr lang="ru-RU" sz="2000" dirty="0" smtClean="0"/>
              <a:t>.</a:t>
            </a:r>
          </a:p>
          <a:p>
            <a:pPr marL="0" indent="363538" algn="just">
              <a:buFont typeface="Wingdings 3" pitchFamily="18" charset="2"/>
              <a:buNone/>
            </a:pPr>
            <a:r>
              <a:rPr lang="ru-RU" sz="2000" dirty="0"/>
              <a:t>Главное </a:t>
            </a:r>
            <a:r>
              <a:rPr lang="ru-RU" sz="2000" dirty="0">
                <a:solidFill>
                  <a:srgbClr val="7030A0"/>
                </a:solidFill>
              </a:rPr>
              <a:t>достоинство суррогатного ключа </a:t>
            </a:r>
            <a:r>
              <a:rPr lang="ru-RU" sz="2000" dirty="0"/>
              <a:t>состоит в том, что </a:t>
            </a:r>
            <a:r>
              <a:rPr lang="ru-RU" sz="2000" dirty="0">
                <a:solidFill>
                  <a:srgbClr val="7030A0"/>
                </a:solidFill>
              </a:rPr>
              <a:t>он никогда не </a:t>
            </a:r>
            <a:r>
              <a:rPr lang="ru-RU" sz="2000" dirty="0" smtClean="0">
                <a:solidFill>
                  <a:srgbClr val="7030A0"/>
                </a:solidFill>
              </a:rPr>
              <a:t>изменяется (нет проблем с каскадными изменениями)</a:t>
            </a:r>
            <a:r>
              <a:rPr lang="ru-RU" sz="2000" dirty="0" smtClean="0"/>
              <a:t>.</a:t>
            </a: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24</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347" y="4038600"/>
            <a:ext cx="698341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688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Возможный ключ</a:t>
            </a:r>
            <a:endParaRPr lang="en-US" dirty="0"/>
          </a:p>
        </p:txBody>
      </p:sp>
      <p:sp>
        <p:nvSpPr>
          <p:cNvPr id="7" name="Content Placeholder 6"/>
          <p:cNvSpPr>
            <a:spLocks noGrp="1"/>
          </p:cNvSpPr>
          <p:nvPr>
            <p:ph idx="1"/>
          </p:nvPr>
        </p:nvSpPr>
        <p:spPr>
          <a:xfrm>
            <a:off x="533400" y="990600"/>
            <a:ext cx="7924800" cy="4953000"/>
          </a:xfrm>
        </p:spPr>
        <p:txBody>
          <a:bodyPr/>
          <a:lstStyle/>
          <a:p>
            <a:pPr marL="0" indent="363538" algn="just">
              <a:buFont typeface="Wingdings 3" pitchFamily="18" charset="2"/>
              <a:buNone/>
            </a:pPr>
            <a:r>
              <a:rPr lang="ru-RU" sz="2200" b="1" dirty="0"/>
              <a:t>Возможный ключ </a:t>
            </a:r>
            <a:r>
              <a:rPr lang="ru-RU" sz="2200" dirty="0"/>
              <a:t>(</a:t>
            </a:r>
            <a:r>
              <a:rPr lang="en-US" sz="2200" dirty="0"/>
              <a:t>possible key</a:t>
            </a:r>
            <a:r>
              <a:rPr lang="ru-RU" sz="2200" dirty="0"/>
              <a:t>) –</a:t>
            </a:r>
            <a:r>
              <a:rPr lang="en-US" sz="2200" dirty="0"/>
              <a:t> </a:t>
            </a:r>
            <a:r>
              <a:rPr lang="ru-RU" sz="2200" dirty="0"/>
              <a:t>атрибут или набор атрибутов (полей) отношения (таблицы), </a:t>
            </a:r>
            <a:r>
              <a:rPr lang="ru-RU" sz="2200" dirty="0">
                <a:solidFill>
                  <a:srgbClr val="7030A0"/>
                </a:solidFill>
              </a:rPr>
              <a:t>совокупность значений которых отвечает требованиям, предъявляемым к первичному ключу </a:t>
            </a:r>
            <a:r>
              <a:rPr lang="ru-RU" sz="2200" dirty="0"/>
              <a:t>(т.е. является уникальной для каждой записи в таблице).</a:t>
            </a:r>
          </a:p>
          <a:p>
            <a:pPr marL="0" indent="363538" algn="just">
              <a:buFont typeface="Wingdings 3" pitchFamily="18" charset="2"/>
              <a:buNone/>
            </a:pPr>
            <a:r>
              <a:rPr lang="ru-RU" sz="2200" dirty="0"/>
              <a:t>Каждый </a:t>
            </a:r>
            <a:r>
              <a:rPr lang="ru-RU" sz="2200" dirty="0">
                <a:solidFill>
                  <a:srgbClr val="7030A0"/>
                </a:solidFill>
              </a:rPr>
              <a:t>возможный ключ</a:t>
            </a:r>
            <a:r>
              <a:rPr lang="ru-RU" sz="2200" dirty="0"/>
              <a:t>, кроме выбранного первичным, называется так же </a:t>
            </a:r>
            <a:r>
              <a:rPr lang="ru-RU" sz="2200" b="1" dirty="0">
                <a:solidFill>
                  <a:srgbClr val="7030A0"/>
                </a:solidFill>
              </a:rPr>
              <a:t>альтернативным ключом </a:t>
            </a:r>
            <a:r>
              <a:rPr lang="ru-RU" sz="2200" dirty="0"/>
              <a:t>(</a:t>
            </a:r>
            <a:r>
              <a:rPr lang="en-US" sz="2200" dirty="0"/>
              <a:t>alternative key</a:t>
            </a:r>
            <a:r>
              <a:rPr lang="ru-RU" sz="2200" dirty="0"/>
              <a:t>).</a:t>
            </a:r>
          </a:p>
          <a:p>
            <a:pPr marL="0" indent="363538" algn="just">
              <a:buFont typeface="Wingdings 3" pitchFamily="18" charset="2"/>
              <a:buNone/>
            </a:pPr>
            <a:r>
              <a:rPr lang="ru-RU" sz="2200" dirty="0"/>
              <a:t>Таблица может иметь </a:t>
            </a:r>
            <a:r>
              <a:rPr lang="ru-RU" sz="2200" dirty="0">
                <a:solidFill>
                  <a:srgbClr val="7030A0"/>
                </a:solidFill>
              </a:rPr>
              <a:t>несколько возможных </a:t>
            </a:r>
            <a:r>
              <a:rPr lang="ru-RU" sz="2200" dirty="0" smtClean="0">
                <a:solidFill>
                  <a:srgbClr val="7030A0"/>
                </a:solidFill>
              </a:rPr>
              <a:t>ключей</a:t>
            </a:r>
            <a:r>
              <a:rPr lang="ru-RU" sz="2200" dirty="0" smtClean="0"/>
              <a:t>, один из которых выбирается </a:t>
            </a:r>
            <a:r>
              <a:rPr lang="ru-RU" sz="2200" dirty="0"/>
              <a:t>в качестве </a:t>
            </a:r>
            <a:r>
              <a:rPr lang="ru-RU" sz="2200" dirty="0" smtClean="0">
                <a:solidFill>
                  <a:srgbClr val="7030A0"/>
                </a:solidFill>
              </a:rPr>
              <a:t>первичного </a:t>
            </a:r>
            <a:r>
              <a:rPr lang="ru-RU" sz="2200" dirty="0">
                <a:solidFill>
                  <a:srgbClr val="7030A0"/>
                </a:solidFill>
              </a:rPr>
              <a:t>ключа</a:t>
            </a:r>
            <a:r>
              <a:rPr lang="ru-RU" sz="2200" dirty="0"/>
              <a:t>.</a:t>
            </a:r>
            <a:endParaRPr lang="en-US" sz="2200" dirty="0"/>
          </a:p>
          <a:p>
            <a:pPr marL="0" indent="363538" algn="just">
              <a:buFont typeface="Wingdings 3" pitchFamily="18" charset="2"/>
              <a:buNone/>
            </a:pPr>
            <a:r>
              <a:rPr lang="ru-RU" sz="2200" dirty="0" smtClean="0"/>
              <a:t>Для возможных </a:t>
            </a:r>
            <a:r>
              <a:rPr lang="ru-RU" sz="2200" dirty="0"/>
              <a:t>ключей в БД создаются </a:t>
            </a:r>
            <a:r>
              <a:rPr lang="ru-RU" sz="2200" b="1" dirty="0">
                <a:solidFill>
                  <a:srgbClr val="7030A0"/>
                </a:solidFill>
              </a:rPr>
              <a:t>индексы</a:t>
            </a:r>
            <a:r>
              <a:rPr lang="ru-RU" sz="2200" dirty="0"/>
              <a:t>, </a:t>
            </a:r>
            <a:r>
              <a:rPr lang="ru-RU" sz="2200" dirty="0">
                <a:solidFill>
                  <a:srgbClr val="7030A0"/>
                </a:solidFill>
              </a:rPr>
              <a:t>обеспечивающие быстрый поиск записей по набору значений полей </a:t>
            </a:r>
            <a:r>
              <a:rPr lang="ru-RU" sz="2200" dirty="0" smtClean="0">
                <a:solidFill>
                  <a:srgbClr val="7030A0"/>
                </a:solidFill>
              </a:rPr>
              <a:t>ключа</a:t>
            </a:r>
            <a:r>
              <a:rPr lang="ru-RU" sz="2200" dirty="0" smtClean="0"/>
              <a:t>.</a:t>
            </a:r>
            <a:endParaRPr lang="ru-RU" sz="22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25</a:t>
            </a:fld>
            <a:endParaRPr lang="en-US"/>
          </a:p>
        </p:txBody>
      </p:sp>
    </p:spTree>
    <p:extLst>
      <p:ext uri="{BB962C8B-B14F-4D97-AF65-F5344CB8AC3E}">
        <p14:creationId xmlns:p14="http://schemas.microsoft.com/office/powerpoint/2010/main" val="3325049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Интеллектуальный ключ</a:t>
            </a:r>
            <a:endParaRPr lang="en-US" dirty="0"/>
          </a:p>
        </p:txBody>
      </p:sp>
      <p:sp>
        <p:nvSpPr>
          <p:cNvPr id="7" name="Content Placeholder 6"/>
          <p:cNvSpPr>
            <a:spLocks noGrp="1"/>
          </p:cNvSpPr>
          <p:nvPr>
            <p:ph idx="1"/>
          </p:nvPr>
        </p:nvSpPr>
        <p:spPr>
          <a:xfrm>
            <a:off x="533400" y="990600"/>
            <a:ext cx="7924800" cy="3505200"/>
          </a:xfrm>
        </p:spPr>
        <p:txBody>
          <a:bodyPr/>
          <a:lstStyle/>
          <a:p>
            <a:pPr marL="0" indent="363538" algn="just">
              <a:buFont typeface="Wingdings 3" pitchFamily="18" charset="2"/>
              <a:buNone/>
            </a:pPr>
            <a:r>
              <a:rPr lang="ru-RU" sz="2000" b="1" dirty="0"/>
              <a:t>Интеллектуальный ключ </a:t>
            </a:r>
            <a:r>
              <a:rPr lang="ru-RU" sz="2000" dirty="0"/>
              <a:t>(</a:t>
            </a:r>
            <a:r>
              <a:rPr lang="ru-RU" sz="2000" dirty="0" err="1"/>
              <a:t>intelligent</a:t>
            </a:r>
            <a:r>
              <a:rPr lang="ru-RU" sz="2000" dirty="0"/>
              <a:t> </a:t>
            </a:r>
            <a:r>
              <a:rPr lang="ru-RU" sz="2000" dirty="0" err="1"/>
              <a:t>key</a:t>
            </a:r>
            <a:r>
              <a:rPr lang="ru-RU" sz="2000" dirty="0"/>
              <a:t>) </a:t>
            </a:r>
            <a:r>
              <a:rPr lang="ru-RU" sz="2000" dirty="0" smtClean="0"/>
              <a:t>– разновидность </a:t>
            </a:r>
            <a:r>
              <a:rPr lang="ru-RU" sz="2000" dirty="0"/>
              <a:t>естественного ключа: </a:t>
            </a:r>
            <a:r>
              <a:rPr lang="ru-RU" sz="2000" dirty="0">
                <a:solidFill>
                  <a:srgbClr val="7030A0"/>
                </a:solidFill>
              </a:rPr>
              <a:t>ключ, который зависит от одного или более полей своей таблицы</a:t>
            </a:r>
            <a:r>
              <a:rPr lang="ru-RU" sz="2000" dirty="0"/>
              <a:t>, и его значение формируется на основе значений этих полей.</a:t>
            </a:r>
          </a:p>
          <a:p>
            <a:pPr marL="0" indent="363538" algn="just">
              <a:buFont typeface="Wingdings 3" pitchFamily="18" charset="2"/>
              <a:buNone/>
            </a:pPr>
            <a:r>
              <a:rPr lang="ru-RU" sz="2000" dirty="0" smtClean="0"/>
              <a:t>По </a:t>
            </a:r>
            <a:r>
              <a:rPr lang="ru-RU" sz="2000" dirty="0"/>
              <a:t>сути, </a:t>
            </a:r>
            <a:r>
              <a:rPr lang="ru-RU" sz="2000" dirty="0">
                <a:solidFill>
                  <a:srgbClr val="7030A0"/>
                </a:solidFill>
              </a:rPr>
              <a:t>интеллектуальный ключ является естественным составным ключом</a:t>
            </a:r>
            <a:r>
              <a:rPr lang="ru-RU" sz="2000" dirty="0"/>
              <a:t>, поэтому ему присущи все недостатки естественного ключа.</a:t>
            </a:r>
          </a:p>
          <a:p>
            <a:pPr marL="0" indent="363538" algn="just">
              <a:buNone/>
            </a:pPr>
            <a:r>
              <a:rPr lang="ru-RU" sz="2000" dirty="0" smtClean="0"/>
              <a:t>Кроме </a:t>
            </a:r>
            <a:r>
              <a:rPr lang="ru-RU" sz="2000" dirty="0"/>
              <a:t>того, </a:t>
            </a:r>
            <a:r>
              <a:rPr lang="ru-RU" sz="2000" dirty="0">
                <a:solidFill>
                  <a:srgbClr val="7030A0"/>
                </a:solidFill>
              </a:rPr>
              <a:t>интеллектуальный ключ не всегда может гарантировать уникальность</a:t>
            </a:r>
            <a:r>
              <a:rPr lang="ru-RU" sz="2000" dirty="0"/>
              <a:t>, например, если в только что рассмотренную таблицу добавится запись «Петров Евгений Васильевич»:</a:t>
            </a:r>
          </a:p>
          <a:p>
            <a:pPr marL="0" indent="363538" algn="just">
              <a:buFont typeface="Wingdings 3" pitchFamily="18" charset="2"/>
              <a:buNone/>
            </a:pP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26</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57880"/>
            <a:ext cx="7078663" cy="166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46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Внешний ключ</a:t>
            </a:r>
            <a:endParaRPr lang="en-US" dirty="0"/>
          </a:p>
        </p:txBody>
      </p:sp>
      <p:sp>
        <p:nvSpPr>
          <p:cNvPr id="7" name="Content Placeholder 6"/>
          <p:cNvSpPr>
            <a:spLocks noGrp="1"/>
          </p:cNvSpPr>
          <p:nvPr>
            <p:ph idx="1"/>
          </p:nvPr>
        </p:nvSpPr>
        <p:spPr>
          <a:xfrm>
            <a:off x="533400" y="990600"/>
            <a:ext cx="7924800" cy="2514600"/>
          </a:xfrm>
        </p:spPr>
        <p:txBody>
          <a:bodyPr/>
          <a:lstStyle/>
          <a:p>
            <a:pPr marL="0" indent="363538" algn="just">
              <a:buFont typeface="Wingdings 3" pitchFamily="18" charset="2"/>
              <a:buNone/>
            </a:pPr>
            <a:r>
              <a:rPr lang="ru-RU" sz="2200" b="1" dirty="0"/>
              <a:t>Внешний ключ </a:t>
            </a:r>
            <a:r>
              <a:rPr lang="ru-RU" sz="2200" dirty="0"/>
              <a:t>(</a:t>
            </a:r>
            <a:r>
              <a:rPr lang="ru-RU" sz="2200" dirty="0" err="1"/>
              <a:t>foreign</a:t>
            </a:r>
            <a:r>
              <a:rPr lang="ru-RU" sz="2200" dirty="0"/>
              <a:t> </a:t>
            </a:r>
            <a:r>
              <a:rPr lang="ru-RU" sz="2200" dirty="0" err="1"/>
              <a:t>key</a:t>
            </a:r>
            <a:r>
              <a:rPr lang="ru-RU" sz="2200" dirty="0"/>
              <a:t>) – поле таблицы, предназначенное для </a:t>
            </a:r>
            <a:r>
              <a:rPr lang="ru-RU" sz="2200" dirty="0">
                <a:solidFill>
                  <a:srgbClr val="7030A0"/>
                </a:solidFill>
              </a:rPr>
              <a:t>хранения значения первичного ключа другой таблицы</a:t>
            </a:r>
            <a:r>
              <a:rPr lang="ru-RU" sz="2200" dirty="0"/>
              <a:t> с целью организации связи между этими таблицами</a:t>
            </a:r>
            <a:r>
              <a:rPr lang="ru-RU" sz="2200" dirty="0" smtClean="0"/>
              <a:t>.</a:t>
            </a:r>
          </a:p>
          <a:p>
            <a:pPr marL="0" indent="363538" algn="just">
              <a:buFont typeface="Wingdings 3" pitchFamily="18" charset="2"/>
              <a:buNone/>
            </a:pPr>
            <a:r>
              <a:rPr lang="ru-RU" sz="2200" dirty="0"/>
              <a:t>Внешний ключ в таблице может ссылаться и на саму «</a:t>
            </a:r>
            <a:r>
              <a:rPr lang="ru-RU" sz="2200" dirty="0">
                <a:solidFill>
                  <a:srgbClr val="7030A0"/>
                </a:solidFill>
              </a:rPr>
              <a:t>свою</a:t>
            </a:r>
            <a:r>
              <a:rPr lang="ru-RU" sz="2200" dirty="0"/>
              <a:t>» таблицу. В таких случаях говорят о </a:t>
            </a:r>
            <a:r>
              <a:rPr lang="ru-RU" sz="2200" dirty="0">
                <a:solidFill>
                  <a:srgbClr val="7030A0"/>
                </a:solidFill>
              </a:rPr>
              <a:t>рекурсивном внешнем ключе</a:t>
            </a:r>
            <a:r>
              <a:rPr lang="ru-RU" sz="2200" dirty="0" smtClean="0"/>
              <a:t>.</a:t>
            </a:r>
            <a:endParaRPr lang="ru-RU" sz="22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27</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024" y="3567929"/>
            <a:ext cx="5184775"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562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Пример рекурсивного внешнего ключа</a:t>
            </a:r>
            <a:endParaRPr lang="en-US"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28</a:t>
            </a:fld>
            <a:endParaRPr lang="en-US"/>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77545"/>
            <a:ext cx="2362200" cy="229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62" y="2971800"/>
            <a:ext cx="6789738" cy="326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09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Пустые внешние ключи</a:t>
            </a:r>
            <a:endParaRPr lang="en-US" dirty="0"/>
          </a:p>
        </p:txBody>
      </p:sp>
      <p:sp>
        <p:nvSpPr>
          <p:cNvPr id="7" name="Content Placeholder 6"/>
          <p:cNvSpPr>
            <a:spLocks noGrp="1"/>
          </p:cNvSpPr>
          <p:nvPr>
            <p:ph idx="1"/>
          </p:nvPr>
        </p:nvSpPr>
        <p:spPr>
          <a:xfrm>
            <a:off x="533400" y="990600"/>
            <a:ext cx="7924800" cy="4267200"/>
          </a:xfrm>
        </p:spPr>
        <p:txBody>
          <a:bodyPr/>
          <a:lstStyle/>
          <a:p>
            <a:pPr marL="0" indent="363538" algn="just">
              <a:buFont typeface="Wingdings 3" pitchFamily="18" charset="2"/>
              <a:buNone/>
            </a:pPr>
            <a:r>
              <a:rPr lang="ru-RU" sz="2300" dirty="0" smtClean="0"/>
              <a:t>Возможна </a:t>
            </a:r>
            <a:r>
              <a:rPr lang="ru-RU" sz="2300" dirty="0"/>
              <a:t>ситуация, когда </a:t>
            </a:r>
            <a:r>
              <a:rPr lang="ru-RU" sz="2300" dirty="0">
                <a:solidFill>
                  <a:srgbClr val="7030A0"/>
                </a:solidFill>
              </a:rPr>
              <a:t>внешний ключ </a:t>
            </a:r>
            <a:r>
              <a:rPr lang="ru-RU" sz="2300" dirty="0"/>
              <a:t>вместо ссылки на существующую запись в таблице БД содержит «</a:t>
            </a:r>
            <a:r>
              <a:rPr lang="ru-RU" sz="2300" dirty="0">
                <a:solidFill>
                  <a:srgbClr val="7030A0"/>
                </a:solidFill>
              </a:rPr>
              <a:t>отсутствующее значение</a:t>
            </a:r>
            <a:r>
              <a:rPr lang="ru-RU" sz="2300" dirty="0"/>
              <a:t>» </a:t>
            </a:r>
            <a:r>
              <a:rPr lang="ru-RU" sz="2300" b="1" dirty="0">
                <a:solidFill>
                  <a:srgbClr val="7030A0"/>
                </a:solidFill>
              </a:rPr>
              <a:t>NULL</a:t>
            </a:r>
            <a:r>
              <a:rPr lang="ru-RU" sz="2300" dirty="0"/>
              <a:t>.</a:t>
            </a:r>
          </a:p>
          <a:p>
            <a:pPr marL="0" indent="363538" algn="just">
              <a:buFont typeface="Wingdings 3" pitchFamily="18" charset="2"/>
              <a:buNone/>
            </a:pPr>
            <a:r>
              <a:rPr lang="ru-RU" sz="2300" dirty="0"/>
              <a:t>Такое положение можно трактовать как </a:t>
            </a:r>
            <a:r>
              <a:rPr lang="ru-RU" sz="2300" dirty="0">
                <a:solidFill>
                  <a:srgbClr val="7030A0"/>
                </a:solidFill>
              </a:rPr>
              <a:t>отсутствие какой-то части </a:t>
            </a:r>
            <a:r>
              <a:rPr lang="ru-RU" sz="2300" dirty="0" smtClean="0">
                <a:solidFill>
                  <a:srgbClr val="7030A0"/>
                </a:solidFill>
              </a:rPr>
              <a:t>объекта</a:t>
            </a:r>
            <a:r>
              <a:rPr lang="ru-RU" sz="2300" dirty="0" smtClean="0"/>
              <a:t>.</a:t>
            </a:r>
          </a:p>
          <a:p>
            <a:pPr marL="0" indent="363538" algn="just">
              <a:buFont typeface="Wingdings 3" pitchFamily="18" charset="2"/>
              <a:buNone/>
            </a:pPr>
            <a:r>
              <a:rPr lang="ru-RU" sz="2300" dirty="0" smtClean="0"/>
              <a:t>Чтобы </a:t>
            </a:r>
            <a:r>
              <a:rPr lang="ru-RU" sz="2300" dirty="0"/>
              <a:t>корректно работать с группами связанных таблиц, допускающих </a:t>
            </a:r>
            <a:r>
              <a:rPr lang="ru-RU" sz="2300" dirty="0">
                <a:solidFill>
                  <a:srgbClr val="7030A0"/>
                </a:solidFill>
              </a:rPr>
              <a:t>пустые внешние ключи</a:t>
            </a:r>
            <a:r>
              <a:rPr lang="ru-RU" sz="2300" dirty="0"/>
              <a:t>, используется специфическая операция языка SQL – </a:t>
            </a:r>
            <a:r>
              <a:rPr lang="ru-RU" sz="2300" dirty="0">
                <a:solidFill>
                  <a:srgbClr val="7030A0"/>
                </a:solidFill>
              </a:rPr>
              <a:t>открытое соединение </a:t>
            </a:r>
            <a:r>
              <a:rPr lang="ru-RU" sz="2300" dirty="0"/>
              <a:t>(внешнее соединение, </a:t>
            </a:r>
            <a:r>
              <a:rPr lang="en-US" sz="2300" dirty="0" smtClean="0">
                <a:solidFill>
                  <a:srgbClr val="7030A0"/>
                </a:solidFill>
              </a:rPr>
              <a:t>outer join </a:t>
            </a:r>
            <a:r>
              <a:rPr lang="ru-RU" sz="2300" dirty="0" smtClean="0"/>
              <a:t>– </a:t>
            </a:r>
            <a:r>
              <a:rPr lang="ru-RU" sz="2300" dirty="0"/>
              <a:t>будет рассмотрено позже).</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29</a:t>
            </a:fld>
            <a:endParaRPr lang="en-US"/>
          </a:p>
        </p:txBody>
      </p:sp>
    </p:spTree>
    <p:extLst>
      <p:ext uri="{BB962C8B-B14F-4D97-AF65-F5344CB8AC3E}">
        <p14:creationId xmlns:p14="http://schemas.microsoft.com/office/powerpoint/2010/main" val="3547214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Определения</a:t>
            </a:r>
            <a:endParaRPr lang="en-US"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a:t>
            </a:fld>
            <a:endParaRPr lang="en-US"/>
          </a:p>
        </p:txBody>
      </p:sp>
    </p:spTree>
    <p:extLst>
      <p:ext uri="{BB962C8B-B14F-4D97-AF65-F5344CB8AC3E}">
        <p14:creationId xmlns:p14="http://schemas.microsoft.com/office/powerpoint/2010/main" val="3038417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Типы связей и их применение</a:t>
            </a:r>
            <a:endParaRPr lang="en-US"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30</a:t>
            </a:fld>
            <a:endParaRPr lang="en-US"/>
          </a:p>
        </p:txBody>
      </p:sp>
    </p:spTree>
    <p:extLst>
      <p:ext uri="{BB962C8B-B14F-4D97-AF65-F5344CB8AC3E}">
        <p14:creationId xmlns:p14="http://schemas.microsoft.com/office/powerpoint/2010/main" val="604380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Основные виды связей</a:t>
            </a:r>
            <a:endParaRPr lang="en-US" dirty="0"/>
          </a:p>
        </p:txBody>
      </p:sp>
      <p:sp>
        <p:nvSpPr>
          <p:cNvPr id="7" name="Content Placeholder 6"/>
          <p:cNvSpPr>
            <a:spLocks noGrp="1"/>
          </p:cNvSpPr>
          <p:nvPr>
            <p:ph idx="1"/>
          </p:nvPr>
        </p:nvSpPr>
        <p:spPr>
          <a:xfrm>
            <a:off x="533400" y="990600"/>
            <a:ext cx="7924800" cy="2819400"/>
          </a:xfrm>
        </p:spPr>
        <p:txBody>
          <a:bodyPr/>
          <a:lstStyle/>
          <a:p>
            <a:pPr marL="0" indent="363538" algn="just">
              <a:buFont typeface="Wingdings 3" pitchFamily="18" charset="2"/>
              <a:buNone/>
            </a:pPr>
            <a:r>
              <a:rPr lang="ru-RU" sz="2500" dirty="0" smtClean="0"/>
              <a:t>Тип </a:t>
            </a:r>
            <a:r>
              <a:rPr lang="ru-RU" sz="2500" dirty="0"/>
              <a:t>создаваемой связи зависит от того, </a:t>
            </a:r>
            <a:r>
              <a:rPr lang="ru-RU" sz="2500" dirty="0">
                <a:solidFill>
                  <a:srgbClr val="7030A0"/>
                </a:solidFill>
              </a:rPr>
              <a:t>как определены связанные столбцы</a:t>
            </a:r>
            <a:r>
              <a:rPr lang="ru-RU" sz="2500" dirty="0"/>
              <a:t>. </a:t>
            </a:r>
            <a:r>
              <a:rPr lang="ru-RU" sz="2500" dirty="0" smtClean="0"/>
              <a:t>Основных видов связи три:</a:t>
            </a:r>
          </a:p>
          <a:p>
            <a:pPr algn="just">
              <a:buFont typeface="Arial" pitchFamily="34" charset="0"/>
              <a:buChar char="•"/>
            </a:pPr>
            <a:r>
              <a:rPr lang="ru-RU" sz="2500" dirty="0" smtClean="0"/>
              <a:t>один </a:t>
            </a:r>
            <a:r>
              <a:rPr lang="ru-RU" sz="2500" dirty="0"/>
              <a:t>ко </a:t>
            </a:r>
            <a:r>
              <a:rPr lang="ru-RU" sz="2500" dirty="0" smtClean="0"/>
              <a:t>многим;</a:t>
            </a:r>
          </a:p>
          <a:p>
            <a:pPr algn="just">
              <a:buFont typeface="Arial" pitchFamily="34" charset="0"/>
              <a:buChar char="•"/>
            </a:pPr>
            <a:r>
              <a:rPr lang="ru-RU" sz="2500" dirty="0" smtClean="0"/>
              <a:t>многие </a:t>
            </a:r>
            <a:r>
              <a:rPr lang="ru-RU" sz="2500" dirty="0"/>
              <a:t>ко </a:t>
            </a:r>
            <a:r>
              <a:rPr lang="ru-RU" sz="2500" dirty="0" smtClean="0"/>
              <a:t>многим;</a:t>
            </a:r>
          </a:p>
          <a:p>
            <a:pPr algn="just">
              <a:buFont typeface="Arial" pitchFamily="34" charset="0"/>
              <a:buChar char="•"/>
            </a:pPr>
            <a:r>
              <a:rPr lang="ru-RU" sz="2500" dirty="0" smtClean="0"/>
              <a:t>один </a:t>
            </a:r>
            <a:r>
              <a:rPr lang="ru-RU" sz="2500" dirty="0"/>
              <a:t>к </a:t>
            </a:r>
            <a:r>
              <a:rPr lang="ru-RU" sz="2500" dirty="0" smtClean="0"/>
              <a:t>одному.</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31</a:t>
            </a:fld>
            <a:endParaRPr lang="en-US"/>
          </a:p>
        </p:txBody>
      </p:sp>
    </p:spTree>
    <p:extLst>
      <p:ext uri="{BB962C8B-B14F-4D97-AF65-F5344CB8AC3E}">
        <p14:creationId xmlns:p14="http://schemas.microsoft.com/office/powerpoint/2010/main" val="3344981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Связь один ко многим</a:t>
            </a:r>
            <a:endParaRPr lang="en-US" dirty="0"/>
          </a:p>
        </p:txBody>
      </p:sp>
      <p:sp>
        <p:nvSpPr>
          <p:cNvPr id="7" name="Content Placeholder 6"/>
          <p:cNvSpPr>
            <a:spLocks noGrp="1"/>
          </p:cNvSpPr>
          <p:nvPr>
            <p:ph idx="1"/>
          </p:nvPr>
        </p:nvSpPr>
        <p:spPr>
          <a:xfrm>
            <a:off x="533400" y="990600"/>
            <a:ext cx="7924800" cy="1981200"/>
          </a:xfrm>
        </p:spPr>
        <p:txBody>
          <a:bodyPr/>
          <a:lstStyle/>
          <a:p>
            <a:pPr marL="0" indent="363538" algn="just">
              <a:buFont typeface="Wingdings 3" pitchFamily="18" charset="2"/>
              <a:buNone/>
            </a:pPr>
            <a:r>
              <a:rPr lang="ru-RU" sz="2500" dirty="0" smtClean="0"/>
              <a:t>Связь </a:t>
            </a:r>
            <a:r>
              <a:rPr lang="ru-RU" sz="2500" b="1" dirty="0" smtClean="0">
                <a:solidFill>
                  <a:srgbClr val="7030A0"/>
                </a:solidFill>
              </a:rPr>
              <a:t>один </a:t>
            </a:r>
            <a:r>
              <a:rPr lang="ru-RU" sz="2500" b="1" dirty="0">
                <a:solidFill>
                  <a:srgbClr val="7030A0"/>
                </a:solidFill>
              </a:rPr>
              <a:t>ко </a:t>
            </a:r>
            <a:r>
              <a:rPr lang="ru-RU" sz="2500" b="1" dirty="0" smtClean="0">
                <a:solidFill>
                  <a:srgbClr val="7030A0"/>
                </a:solidFill>
              </a:rPr>
              <a:t>многим</a:t>
            </a:r>
            <a:r>
              <a:rPr lang="ru-RU" sz="2500" b="1" dirty="0" smtClean="0"/>
              <a:t> </a:t>
            </a:r>
            <a:r>
              <a:rPr lang="ru-RU" sz="2500" dirty="0"/>
              <a:t>самая </a:t>
            </a:r>
            <a:r>
              <a:rPr lang="ru-RU" sz="2500" dirty="0" smtClean="0"/>
              <a:t>распространённая</a:t>
            </a:r>
            <a:r>
              <a:rPr lang="ru-RU" sz="2500" dirty="0"/>
              <a:t>. В этом типе связей у строки таблицы А может быть несколько совпадающих строк таблицы Б, но каждой строке таблицы Б может соответствовать только одна строка из А</a:t>
            </a:r>
            <a:r>
              <a:rPr lang="ru-RU" sz="2500" dirty="0" smtClean="0"/>
              <a:t>.</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32</a:t>
            </a:fld>
            <a:endParaRPr lang="en-US"/>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151188"/>
            <a:ext cx="8208963"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925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Связь многие ко многим</a:t>
            </a:r>
            <a:endParaRPr lang="en-US" dirty="0"/>
          </a:p>
        </p:txBody>
      </p:sp>
      <p:sp>
        <p:nvSpPr>
          <p:cNvPr id="7" name="Content Placeholder 6"/>
          <p:cNvSpPr>
            <a:spLocks noGrp="1"/>
          </p:cNvSpPr>
          <p:nvPr>
            <p:ph idx="1"/>
          </p:nvPr>
        </p:nvSpPr>
        <p:spPr>
          <a:xfrm>
            <a:off x="533400" y="990600"/>
            <a:ext cx="7924800" cy="1600200"/>
          </a:xfrm>
        </p:spPr>
        <p:txBody>
          <a:bodyPr/>
          <a:lstStyle/>
          <a:p>
            <a:pPr marL="0" indent="363538" algn="just">
              <a:buFont typeface="Wingdings 3" pitchFamily="18" charset="2"/>
              <a:buNone/>
            </a:pPr>
            <a:r>
              <a:rPr lang="ru-RU" sz="2000" dirty="0" smtClean="0"/>
              <a:t>В </a:t>
            </a:r>
            <a:r>
              <a:rPr lang="ru-RU" sz="2000" dirty="0"/>
              <a:t>связи </a:t>
            </a:r>
            <a:r>
              <a:rPr lang="ru-RU" sz="2000" b="1" dirty="0" smtClean="0">
                <a:solidFill>
                  <a:srgbClr val="7030A0"/>
                </a:solidFill>
              </a:rPr>
              <a:t>многие </a:t>
            </a:r>
            <a:r>
              <a:rPr lang="ru-RU" sz="2000" b="1" dirty="0">
                <a:solidFill>
                  <a:srgbClr val="7030A0"/>
                </a:solidFill>
              </a:rPr>
              <a:t>ко </a:t>
            </a:r>
            <a:r>
              <a:rPr lang="ru-RU" sz="2000" b="1" dirty="0" smtClean="0">
                <a:solidFill>
                  <a:srgbClr val="7030A0"/>
                </a:solidFill>
              </a:rPr>
              <a:t>многим</a:t>
            </a:r>
            <a:r>
              <a:rPr lang="ru-RU" sz="2000" dirty="0" smtClean="0"/>
              <a:t> </a:t>
            </a:r>
            <a:r>
              <a:rPr lang="ru-RU" sz="2000" dirty="0"/>
              <a:t>строке таблицы А может сопоставляться несколько строк таблицы Б, и наоборот. Такие связи создаются определением третьей таблицы, которая называется таблицей соединения, чей первичный ключ состоит из внешних ключей А и Б</a:t>
            </a:r>
            <a:r>
              <a:rPr lang="ru-RU" sz="2000" dirty="0" smtClean="0"/>
              <a:t>.</a:t>
            </a: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33</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8619743"/>
              </p:ext>
            </p:extLst>
          </p:nvPr>
        </p:nvGraphicFramePr>
        <p:xfrm>
          <a:off x="609600" y="2819400"/>
          <a:ext cx="8191500" cy="3219450"/>
        </p:xfrm>
        <a:graphic>
          <a:graphicData uri="http://schemas.openxmlformats.org/presentationml/2006/ole">
            <mc:AlternateContent xmlns:mc="http://schemas.openxmlformats.org/markup-compatibility/2006">
              <mc:Choice xmlns:v="urn:schemas-microsoft-com:vml" Requires="v">
                <p:oleObj spid="_x0000_s1074" name="Image" r:id="rId3" imgW="10920635" imgH="4292063" progId="Photoshop.Image.9">
                  <p:embed/>
                </p:oleObj>
              </mc:Choice>
              <mc:Fallback>
                <p:oleObj name="Image" r:id="rId3" imgW="10920635" imgH="4292063" progId="Photoshop.Image.9">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81915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96936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Связь один к одному</a:t>
            </a:r>
            <a:endParaRPr lang="en-US" dirty="0"/>
          </a:p>
        </p:txBody>
      </p:sp>
      <p:sp>
        <p:nvSpPr>
          <p:cNvPr id="7" name="Content Placeholder 6"/>
          <p:cNvSpPr>
            <a:spLocks noGrp="1"/>
          </p:cNvSpPr>
          <p:nvPr>
            <p:ph idx="1"/>
          </p:nvPr>
        </p:nvSpPr>
        <p:spPr>
          <a:xfrm>
            <a:off x="533400" y="990600"/>
            <a:ext cx="7924800" cy="2438400"/>
          </a:xfrm>
        </p:spPr>
        <p:txBody>
          <a:bodyPr/>
          <a:lstStyle/>
          <a:p>
            <a:pPr marL="0" indent="363538" algn="just">
              <a:buFont typeface="Wingdings 3" pitchFamily="18" charset="2"/>
              <a:buNone/>
            </a:pPr>
            <a:r>
              <a:rPr lang="ru-RU" sz="2000" dirty="0" smtClean="0"/>
              <a:t>В связи </a:t>
            </a:r>
            <a:r>
              <a:rPr lang="ru-RU" sz="2000" b="1" dirty="0" smtClean="0">
                <a:solidFill>
                  <a:srgbClr val="7030A0"/>
                </a:solidFill>
              </a:rPr>
              <a:t>один </a:t>
            </a:r>
            <a:r>
              <a:rPr lang="ru-RU" sz="2000" b="1" dirty="0">
                <a:solidFill>
                  <a:srgbClr val="7030A0"/>
                </a:solidFill>
              </a:rPr>
              <a:t>к </a:t>
            </a:r>
            <a:r>
              <a:rPr lang="ru-RU" sz="2000" b="1" dirty="0" smtClean="0">
                <a:solidFill>
                  <a:srgbClr val="7030A0"/>
                </a:solidFill>
              </a:rPr>
              <a:t>одному</a:t>
            </a:r>
            <a:r>
              <a:rPr lang="ru-RU" sz="2000" dirty="0" smtClean="0"/>
              <a:t> одной строке таблицы А соответствует одна строка таблицы Б.</a:t>
            </a:r>
          </a:p>
          <a:p>
            <a:pPr marL="0" indent="363538" algn="just">
              <a:buFont typeface="Wingdings 3" pitchFamily="18" charset="2"/>
              <a:buNone/>
            </a:pPr>
            <a:r>
              <a:rPr lang="ru-RU" sz="2000" dirty="0" smtClean="0"/>
              <a:t>Эту связь </a:t>
            </a:r>
            <a:r>
              <a:rPr lang="ru-RU" sz="2000" dirty="0"/>
              <a:t>можно использовать для</a:t>
            </a:r>
            <a:r>
              <a:rPr lang="ru-RU" sz="2000" dirty="0" smtClean="0"/>
              <a:t>:</a:t>
            </a:r>
          </a:p>
          <a:p>
            <a:pPr algn="just">
              <a:buFont typeface="Arial" pitchFamily="34" charset="0"/>
              <a:buChar char="•"/>
            </a:pPr>
            <a:r>
              <a:rPr lang="ru-RU" sz="2000" dirty="0" smtClean="0"/>
              <a:t>разделения </a:t>
            </a:r>
            <a:r>
              <a:rPr lang="ru-RU" sz="2000" dirty="0"/>
              <a:t>таблицы со многими </a:t>
            </a:r>
            <a:r>
              <a:rPr lang="ru-RU" sz="2000" dirty="0" smtClean="0"/>
              <a:t>столбцами;</a:t>
            </a:r>
          </a:p>
          <a:p>
            <a:pPr algn="just">
              <a:buFont typeface="Arial" pitchFamily="34" charset="0"/>
              <a:buChar char="•"/>
            </a:pPr>
            <a:r>
              <a:rPr lang="ru-RU" sz="2000" dirty="0" smtClean="0"/>
              <a:t>изоляции </a:t>
            </a:r>
            <a:r>
              <a:rPr lang="ru-RU" sz="2000" dirty="0"/>
              <a:t>части таблицы из соображений </a:t>
            </a:r>
            <a:r>
              <a:rPr lang="ru-RU" sz="2000" dirty="0" smtClean="0"/>
              <a:t>безопасности;</a:t>
            </a:r>
          </a:p>
          <a:p>
            <a:pPr algn="just">
              <a:buFont typeface="Arial" pitchFamily="34" charset="0"/>
              <a:buChar char="•"/>
            </a:pPr>
            <a:r>
              <a:rPr lang="ru-RU" sz="2000" dirty="0" smtClean="0"/>
              <a:t>хранения </a:t>
            </a:r>
            <a:r>
              <a:rPr lang="ru-RU" sz="2000" dirty="0"/>
              <a:t>кратковременных данных, которые можно легко удалить вместе со всей </a:t>
            </a:r>
            <a:r>
              <a:rPr lang="ru-RU" sz="2000" dirty="0" smtClean="0"/>
              <a:t>таблицей.</a:t>
            </a: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34</a:t>
            </a:fld>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6985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515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Идентифицирующие и </a:t>
            </a:r>
            <a:r>
              <a:rPr lang="ru-RU" dirty="0" err="1" smtClean="0"/>
              <a:t>неидентифицирующие</a:t>
            </a:r>
            <a:r>
              <a:rPr lang="ru-RU" dirty="0" smtClean="0"/>
              <a:t> связи</a:t>
            </a:r>
            <a:endParaRPr lang="en-US" dirty="0"/>
          </a:p>
        </p:txBody>
      </p:sp>
      <p:sp>
        <p:nvSpPr>
          <p:cNvPr id="7" name="Content Placeholder 6"/>
          <p:cNvSpPr>
            <a:spLocks noGrp="1"/>
          </p:cNvSpPr>
          <p:nvPr>
            <p:ph idx="1"/>
          </p:nvPr>
        </p:nvSpPr>
        <p:spPr>
          <a:xfrm>
            <a:off x="533400" y="990600"/>
            <a:ext cx="7924800" cy="1981200"/>
          </a:xfrm>
        </p:spPr>
        <p:txBody>
          <a:bodyPr/>
          <a:lstStyle/>
          <a:p>
            <a:pPr marL="0" indent="363538" algn="just">
              <a:buFont typeface="Wingdings 3" pitchFamily="18" charset="2"/>
              <a:buNone/>
            </a:pPr>
            <a:r>
              <a:rPr lang="ru-RU" sz="2500" dirty="0" smtClean="0"/>
              <a:t>Связь между двумя таблицами может быть:</a:t>
            </a:r>
          </a:p>
          <a:p>
            <a:pPr algn="just">
              <a:buFont typeface="Arial" charset="0"/>
              <a:buChar char="•"/>
            </a:pPr>
            <a:r>
              <a:rPr lang="ru-RU" sz="2500" b="1" smtClean="0"/>
              <a:t>идентифицирующей</a:t>
            </a:r>
            <a:r>
              <a:rPr lang="ru-RU" sz="2500" smtClean="0"/>
              <a:t> </a:t>
            </a:r>
            <a:r>
              <a:rPr lang="ru-RU" sz="2500" dirty="0" smtClean="0"/>
              <a:t>– в дочернюю таблицу </a:t>
            </a:r>
            <a:r>
              <a:rPr lang="ru-RU" sz="2500" dirty="0" smtClean="0">
                <a:solidFill>
                  <a:srgbClr val="7030A0"/>
                </a:solidFill>
              </a:rPr>
              <a:t>нельзя добавить запись, которой нет соответствия</a:t>
            </a:r>
            <a:r>
              <a:rPr lang="ru-RU" sz="2500" dirty="0" smtClean="0"/>
              <a:t> в родительской таблице (</a:t>
            </a:r>
            <a:r>
              <a:rPr lang="en-US" sz="2500" dirty="0" smtClean="0"/>
              <a:t>FK NOT NULL</a:t>
            </a:r>
            <a:r>
              <a:rPr lang="ru-RU" sz="2500" dirty="0" smtClean="0"/>
              <a:t>)</a:t>
            </a:r>
            <a:r>
              <a:rPr lang="en-US" sz="2500" dirty="0" smtClean="0"/>
              <a:t>;</a:t>
            </a:r>
          </a:p>
          <a:p>
            <a:pPr algn="just">
              <a:buFont typeface="Arial" charset="0"/>
              <a:buChar char="•"/>
            </a:pPr>
            <a:r>
              <a:rPr lang="ru-RU" sz="2500" b="1" dirty="0" err="1" smtClean="0"/>
              <a:t>неидентифицирующей</a:t>
            </a:r>
            <a:r>
              <a:rPr lang="ru-RU" sz="2500" dirty="0" smtClean="0"/>
              <a:t> – в дочернюю таблицу </a:t>
            </a:r>
            <a:r>
              <a:rPr lang="ru-RU" sz="2500" dirty="0" smtClean="0">
                <a:solidFill>
                  <a:srgbClr val="7030A0"/>
                </a:solidFill>
              </a:rPr>
              <a:t>можно добавить запись</a:t>
            </a:r>
            <a:r>
              <a:rPr lang="ru-RU" sz="2500" dirty="0" smtClean="0"/>
              <a:t>, которой нет соответствия в родительской таблице (</a:t>
            </a:r>
            <a:r>
              <a:rPr lang="en-US" sz="2500" dirty="0" smtClean="0"/>
              <a:t>FK NULL</a:t>
            </a:r>
            <a:r>
              <a:rPr lang="ru-RU" sz="2500" dirty="0" smtClean="0"/>
              <a:t>).</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35</a:t>
            </a:fld>
            <a:endParaRPr lang="en-US"/>
          </a:p>
        </p:txBody>
      </p:sp>
    </p:spTree>
    <p:extLst>
      <p:ext uri="{BB962C8B-B14F-4D97-AF65-F5344CB8AC3E}">
        <p14:creationId xmlns:p14="http://schemas.microsoft.com/office/powerpoint/2010/main" val="399261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Основные определения</a:t>
            </a:r>
            <a:endParaRPr lang="en-US" dirty="0"/>
          </a:p>
        </p:txBody>
      </p:sp>
      <p:sp>
        <p:nvSpPr>
          <p:cNvPr id="7" name="Content Placeholder 6"/>
          <p:cNvSpPr>
            <a:spLocks noGrp="1"/>
          </p:cNvSpPr>
          <p:nvPr>
            <p:ph idx="1"/>
          </p:nvPr>
        </p:nvSpPr>
        <p:spPr>
          <a:xfrm>
            <a:off x="533400" y="990600"/>
            <a:ext cx="7924800" cy="4572000"/>
          </a:xfrm>
        </p:spPr>
        <p:txBody>
          <a:bodyPr/>
          <a:lstStyle/>
          <a:p>
            <a:pPr marL="0" indent="363538" algn="just">
              <a:buFont typeface="Wingdings 3" pitchFamily="18" charset="2"/>
              <a:buNone/>
            </a:pPr>
            <a:r>
              <a:rPr lang="ru-RU" sz="2500" b="1" dirty="0" smtClean="0"/>
              <a:t>База </a:t>
            </a:r>
            <a:r>
              <a:rPr lang="ru-RU" sz="2500" b="1" dirty="0"/>
              <a:t>данных </a:t>
            </a:r>
            <a:r>
              <a:rPr lang="ru-RU" sz="2500" dirty="0"/>
              <a:t>(БД</a:t>
            </a:r>
            <a:r>
              <a:rPr lang="en-US" sz="2500" dirty="0"/>
              <a:t>, database</a:t>
            </a:r>
            <a:r>
              <a:rPr lang="ru-RU" sz="2500" dirty="0" smtClean="0"/>
              <a:t>) </a:t>
            </a:r>
            <a:r>
              <a:rPr lang="ru-RU" sz="2500" dirty="0"/>
              <a:t>– </a:t>
            </a:r>
            <a:r>
              <a:rPr lang="ru-RU" sz="2500" dirty="0" smtClean="0">
                <a:solidFill>
                  <a:srgbClr val="7030A0"/>
                </a:solidFill>
              </a:rPr>
              <a:t>структурированный </a:t>
            </a:r>
            <a:r>
              <a:rPr lang="ru-RU" sz="2500" dirty="0">
                <a:solidFill>
                  <a:srgbClr val="7030A0"/>
                </a:solidFill>
              </a:rPr>
              <a:t>организованный </a:t>
            </a:r>
            <a:r>
              <a:rPr lang="ru-RU" sz="2500" dirty="0"/>
              <a:t>набор данных, описывающих характеристики какой-либо физической или виртуальной системы.</a:t>
            </a:r>
          </a:p>
          <a:p>
            <a:pPr marL="0" indent="363538" algn="just">
              <a:buFont typeface="Wingdings 3" pitchFamily="18" charset="2"/>
              <a:buNone/>
            </a:pPr>
            <a:endParaRPr lang="ru-RU" sz="2500" dirty="0"/>
          </a:p>
          <a:p>
            <a:pPr marL="0" indent="363538" algn="just">
              <a:buFont typeface="Wingdings 3" pitchFamily="18" charset="2"/>
              <a:buNone/>
            </a:pPr>
            <a:r>
              <a:rPr lang="ru-RU" sz="2500" dirty="0"/>
              <a:t>«Базой данных» часто упрощённо или ошибочно называют </a:t>
            </a:r>
            <a:r>
              <a:rPr lang="ru-RU" sz="2500" dirty="0">
                <a:solidFill>
                  <a:srgbClr val="7030A0"/>
                </a:solidFill>
              </a:rPr>
              <a:t>Системы Управления Базами Данных </a:t>
            </a:r>
            <a:r>
              <a:rPr lang="ru-RU" sz="2500" dirty="0"/>
              <a:t>(СУБД</a:t>
            </a:r>
            <a:r>
              <a:rPr lang="en-US" sz="2500" dirty="0"/>
              <a:t>, database management system, DBMS</a:t>
            </a:r>
            <a:r>
              <a:rPr lang="ru-RU" sz="2500" dirty="0"/>
              <a:t>).</a:t>
            </a:r>
          </a:p>
          <a:p>
            <a:pPr marL="0" indent="363538" algn="just">
              <a:buFont typeface="Wingdings 3" pitchFamily="18" charset="2"/>
              <a:buNone/>
            </a:pPr>
            <a:r>
              <a:rPr lang="ru-RU" sz="2500" dirty="0"/>
              <a:t>Нужно различать набор данных (собственно </a:t>
            </a:r>
            <a:r>
              <a:rPr lang="ru-RU" sz="2500" dirty="0">
                <a:solidFill>
                  <a:srgbClr val="7030A0"/>
                </a:solidFill>
              </a:rPr>
              <a:t>БД</a:t>
            </a:r>
            <a:r>
              <a:rPr lang="ru-RU" sz="2500" dirty="0"/>
              <a:t>) и программное обеспечение, предназначенное для организации и ведения баз данных (</a:t>
            </a:r>
            <a:r>
              <a:rPr lang="ru-RU" sz="2500" dirty="0">
                <a:solidFill>
                  <a:srgbClr val="7030A0"/>
                </a:solidFill>
              </a:rPr>
              <a:t>СУБД</a:t>
            </a:r>
            <a:r>
              <a:rPr lang="ru-RU" sz="2500" dirty="0"/>
              <a:t>).</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4</a:t>
            </a:fld>
            <a:endParaRPr lang="en-US"/>
          </a:p>
        </p:txBody>
      </p:sp>
    </p:spTree>
    <p:extLst>
      <p:ext uri="{BB962C8B-B14F-4D97-AF65-F5344CB8AC3E}">
        <p14:creationId xmlns:p14="http://schemas.microsoft.com/office/powerpoint/2010/main" val="257875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Основные определения</a:t>
            </a:r>
            <a:endParaRPr lang="en-US" dirty="0"/>
          </a:p>
        </p:txBody>
      </p:sp>
      <p:sp>
        <p:nvSpPr>
          <p:cNvPr id="7" name="Content Placeholder 6"/>
          <p:cNvSpPr>
            <a:spLocks noGrp="1"/>
          </p:cNvSpPr>
          <p:nvPr>
            <p:ph idx="1"/>
          </p:nvPr>
        </p:nvSpPr>
        <p:spPr>
          <a:xfrm>
            <a:off x="533400" y="990600"/>
            <a:ext cx="7924800" cy="1676400"/>
          </a:xfrm>
        </p:spPr>
        <p:txBody>
          <a:bodyPr/>
          <a:lstStyle/>
          <a:p>
            <a:pPr marL="0" indent="363538" algn="just">
              <a:buFont typeface="Wingdings 3" pitchFamily="18" charset="2"/>
              <a:buNone/>
            </a:pPr>
            <a:r>
              <a:rPr lang="ru-RU" sz="2500" b="1" dirty="0"/>
              <a:t>Данные</a:t>
            </a:r>
            <a:r>
              <a:rPr lang="ru-RU" sz="2500" dirty="0"/>
              <a:t> – это представление фактов и идей </a:t>
            </a:r>
            <a:r>
              <a:rPr lang="ru-RU" sz="2500" b="1" dirty="0">
                <a:solidFill>
                  <a:srgbClr val="7030A0"/>
                </a:solidFill>
              </a:rPr>
              <a:t>в формализованном виде</a:t>
            </a:r>
            <a:r>
              <a:rPr lang="ru-RU" sz="2500" dirty="0"/>
              <a:t>, пригодном для передачи и обработки в некотором информационном процессе.</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5</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810000"/>
            <a:ext cx="4752975"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505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Логика построения базы данных</a:t>
            </a:r>
            <a:endParaRPr lang="en-US" dirty="0"/>
          </a:p>
        </p:txBody>
      </p:sp>
      <p:sp>
        <p:nvSpPr>
          <p:cNvPr id="7" name="Content Placeholder 6"/>
          <p:cNvSpPr>
            <a:spLocks noGrp="1"/>
          </p:cNvSpPr>
          <p:nvPr>
            <p:ph idx="1"/>
          </p:nvPr>
        </p:nvSpPr>
        <p:spPr>
          <a:xfrm>
            <a:off x="533400" y="990600"/>
            <a:ext cx="7924800" cy="3429000"/>
          </a:xfrm>
        </p:spPr>
        <p:txBody>
          <a:bodyPr/>
          <a:lstStyle/>
          <a:p>
            <a:pPr marL="0" indent="363538" algn="just">
              <a:buFont typeface="Wingdings 3" pitchFamily="18" charset="2"/>
              <a:buNone/>
            </a:pPr>
            <a:r>
              <a:rPr lang="ru-RU" sz="2500" dirty="0"/>
              <a:t>Организация структуры БД формируется, исходя из следующих соображений:</a:t>
            </a:r>
          </a:p>
          <a:p>
            <a:pPr marL="0" indent="363538" algn="just">
              <a:buFont typeface="Wingdings 3" pitchFamily="18" charset="2"/>
              <a:buNone/>
            </a:pPr>
            <a:endParaRPr lang="ru-RU" sz="2500" dirty="0"/>
          </a:p>
          <a:p>
            <a:pPr marL="0" indent="363538" algn="just">
              <a:buFontTx/>
              <a:buAutoNum type="arabicPeriod"/>
            </a:pPr>
            <a:r>
              <a:rPr lang="ru-RU" sz="2500" dirty="0"/>
              <a:t> </a:t>
            </a:r>
            <a:r>
              <a:rPr lang="ru-RU" sz="2500" dirty="0">
                <a:solidFill>
                  <a:srgbClr val="7030A0"/>
                </a:solidFill>
              </a:rPr>
              <a:t>Адекватность</a:t>
            </a:r>
            <a:r>
              <a:rPr lang="ru-RU" sz="2500" dirty="0">
                <a:solidFill>
                  <a:srgbClr val="FF0066"/>
                </a:solidFill>
              </a:rPr>
              <a:t> </a:t>
            </a:r>
            <a:r>
              <a:rPr lang="ru-RU" sz="2500" dirty="0"/>
              <a:t>описываемому объекту</a:t>
            </a:r>
            <a:r>
              <a:rPr lang="en-US" sz="2500" dirty="0"/>
              <a:t> </a:t>
            </a:r>
            <a:r>
              <a:rPr lang="ru-RU" sz="2500" dirty="0"/>
              <a:t>или </a:t>
            </a:r>
            <a:r>
              <a:rPr lang="ru-RU" sz="2500" dirty="0" smtClean="0"/>
              <a:t>системе.</a:t>
            </a:r>
            <a:endParaRPr lang="ru-RU" sz="2500" dirty="0"/>
          </a:p>
          <a:p>
            <a:pPr marL="0" indent="363538" algn="just">
              <a:buFontTx/>
              <a:buAutoNum type="arabicPeriod"/>
            </a:pPr>
            <a:r>
              <a:rPr lang="ru-RU" sz="2500" dirty="0"/>
              <a:t> </a:t>
            </a:r>
            <a:r>
              <a:rPr lang="ru-RU" sz="2500" dirty="0">
                <a:solidFill>
                  <a:srgbClr val="7030A0"/>
                </a:solidFill>
              </a:rPr>
              <a:t>Удобство </a:t>
            </a:r>
            <a:r>
              <a:rPr lang="ru-RU" sz="2500" dirty="0" smtClean="0"/>
              <a:t>использования.</a:t>
            </a:r>
            <a:endParaRPr lang="ru-RU" sz="25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6</a:t>
            </a:fld>
            <a:endParaRPr lang="en-US"/>
          </a:p>
        </p:txBody>
      </p:sp>
    </p:spTree>
    <p:extLst>
      <p:ext uri="{BB962C8B-B14F-4D97-AF65-F5344CB8AC3E}">
        <p14:creationId xmlns:p14="http://schemas.microsoft.com/office/powerpoint/2010/main" val="1255897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Уровни проектирования баз данных</a:t>
            </a:r>
            <a:endParaRPr lang="en-US" dirty="0"/>
          </a:p>
        </p:txBody>
      </p:sp>
      <p:sp>
        <p:nvSpPr>
          <p:cNvPr id="7" name="Content Placeholder 6"/>
          <p:cNvSpPr>
            <a:spLocks noGrp="1"/>
          </p:cNvSpPr>
          <p:nvPr>
            <p:ph idx="1"/>
          </p:nvPr>
        </p:nvSpPr>
        <p:spPr>
          <a:xfrm>
            <a:off x="533400" y="990600"/>
            <a:ext cx="7924800" cy="4648200"/>
          </a:xfrm>
        </p:spPr>
        <p:txBody>
          <a:bodyPr/>
          <a:lstStyle/>
          <a:p>
            <a:pPr marL="0" indent="363538" algn="just">
              <a:buFont typeface="Wingdings 3" pitchFamily="18" charset="2"/>
              <a:buNone/>
            </a:pPr>
            <a:r>
              <a:rPr lang="ru-RU" sz="2000" dirty="0" smtClean="0"/>
              <a:t>Допустим</a:t>
            </a:r>
            <a:r>
              <a:rPr lang="ru-RU" sz="2000" dirty="0"/>
              <a:t>, у нас есть отдел кадров, и мы решаем, как хранить данные о сотрудниках.</a:t>
            </a:r>
          </a:p>
          <a:p>
            <a:pPr marL="0" indent="363538" algn="just">
              <a:buFont typeface="Wingdings 3" pitchFamily="18" charset="2"/>
              <a:buNone/>
            </a:pPr>
            <a:r>
              <a:rPr lang="ru-RU" sz="2000" b="1" dirty="0">
                <a:solidFill>
                  <a:srgbClr val="7030A0"/>
                </a:solidFill>
              </a:rPr>
              <a:t>Инфологический </a:t>
            </a:r>
            <a:r>
              <a:rPr lang="ru-RU" sz="2000" b="1" dirty="0" smtClean="0">
                <a:solidFill>
                  <a:srgbClr val="7030A0"/>
                </a:solidFill>
              </a:rPr>
              <a:t>уровень</a:t>
            </a:r>
            <a:r>
              <a:rPr lang="ru-RU" sz="2000" b="1" dirty="0">
                <a:solidFill>
                  <a:srgbClr val="7030A0"/>
                </a:solidFill>
              </a:rPr>
              <a:t> </a:t>
            </a:r>
            <a:r>
              <a:rPr lang="ru-RU" sz="2000" dirty="0" smtClean="0"/>
              <a:t>– описывает общую модель БД в терминах отношений (таблиц) и связей («</a:t>
            </a:r>
            <a:r>
              <a:rPr lang="ru-RU" sz="2000" i="1" dirty="0" smtClean="0">
                <a:solidFill>
                  <a:srgbClr val="9933FF"/>
                </a:solidFill>
              </a:rPr>
              <a:t>Мы </a:t>
            </a:r>
            <a:r>
              <a:rPr lang="ru-RU" sz="2000" i="1" dirty="0">
                <a:solidFill>
                  <a:srgbClr val="9933FF"/>
                </a:solidFill>
              </a:rPr>
              <a:t>будем хранить данные в личных делах</a:t>
            </a:r>
            <a:r>
              <a:rPr lang="ru-RU" sz="2000" dirty="0" smtClean="0"/>
              <a:t>»).</a:t>
            </a:r>
            <a:endParaRPr lang="ru-RU" sz="2000" dirty="0"/>
          </a:p>
          <a:p>
            <a:pPr marL="0" indent="363538" algn="just">
              <a:buFont typeface="Wingdings 3" pitchFamily="18" charset="2"/>
              <a:buNone/>
            </a:pPr>
            <a:r>
              <a:rPr lang="ru-RU" sz="2000" b="1" dirty="0" err="1">
                <a:solidFill>
                  <a:srgbClr val="7030A0"/>
                </a:solidFill>
              </a:rPr>
              <a:t>Даталогический</a:t>
            </a:r>
            <a:r>
              <a:rPr lang="ru-RU" sz="2000" b="1" dirty="0">
                <a:solidFill>
                  <a:srgbClr val="7030A0"/>
                </a:solidFill>
              </a:rPr>
              <a:t> </a:t>
            </a:r>
            <a:r>
              <a:rPr lang="ru-RU" sz="2000" b="1" dirty="0" smtClean="0">
                <a:solidFill>
                  <a:srgbClr val="7030A0"/>
                </a:solidFill>
              </a:rPr>
              <a:t>уровень </a:t>
            </a:r>
            <a:r>
              <a:rPr lang="ru-RU" sz="2000" dirty="0" smtClean="0"/>
              <a:t>– формализует модель БД до чёткого описания структуры отношений, требований целостности и т.п. («</a:t>
            </a:r>
            <a:r>
              <a:rPr lang="ru-RU" sz="2000" i="1" dirty="0">
                <a:solidFill>
                  <a:srgbClr val="9933FF"/>
                </a:solidFill>
              </a:rPr>
              <a:t>Личное дело каждого сотрудника представляет собой два документа – листок по учёту кадров и биографию</a:t>
            </a:r>
            <a:r>
              <a:rPr lang="ru-RU" sz="2000" dirty="0" smtClean="0"/>
              <a:t>»).</a:t>
            </a:r>
            <a:endParaRPr lang="ru-RU" sz="2000" dirty="0"/>
          </a:p>
          <a:p>
            <a:pPr marL="0" indent="363538" algn="just">
              <a:buFont typeface="Wingdings 3" pitchFamily="18" charset="2"/>
              <a:buNone/>
            </a:pPr>
            <a:r>
              <a:rPr lang="ru-RU" sz="2000" b="1" dirty="0">
                <a:solidFill>
                  <a:srgbClr val="7030A0"/>
                </a:solidFill>
              </a:rPr>
              <a:t>Физический </a:t>
            </a:r>
            <a:r>
              <a:rPr lang="ru-RU" sz="2000" b="1" dirty="0" smtClean="0">
                <a:solidFill>
                  <a:srgbClr val="7030A0"/>
                </a:solidFill>
              </a:rPr>
              <a:t>уровень</a:t>
            </a:r>
            <a:r>
              <a:rPr lang="ru-RU" sz="2000" b="1" dirty="0">
                <a:solidFill>
                  <a:srgbClr val="7030A0"/>
                </a:solidFill>
              </a:rPr>
              <a:t> </a:t>
            </a:r>
            <a:r>
              <a:rPr lang="ru-RU" sz="2000" dirty="0" smtClean="0"/>
              <a:t>– описывает типы данных, методы доступа, индексы и т.п. («</a:t>
            </a:r>
            <a:r>
              <a:rPr lang="ru-RU" sz="2000" i="1" dirty="0">
                <a:solidFill>
                  <a:srgbClr val="9933FF"/>
                </a:solidFill>
              </a:rPr>
              <a:t>Документы личного дела будут распечатаны на листах А4, сшиты в папку и спрятаны в сейф в углу кабинета начальника</a:t>
            </a:r>
            <a:r>
              <a:rPr lang="ru-RU" sz="2000" dirty="0" smtClean="0"/>
              <a:t>»).</a:t>
            </a: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7</a:t>
            </a:fld>
            <a:endParaRPr lang="en-US"/>
          </a:p>
        </p:txBody>
      </p:sp>
    </p:spTree>
    <p:extLst>
      <p:ext uri="{BB962C8B-B14F-4D97-AF65-F5344CB8AC3E}">
        <p14:creationId xmlns:p14="http://schemas.microsoft.com/office/powerpoint/2010/main" val="246615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Реляционные базы данных</a:t>
            </a:r>
            <a:endParaRPr lang="en-US" dirty="0"/>
          </a:p>
        </p:txBody>
      </p:sp>
      <p:sp>
        <p:nvSpPr>
          <p:cNvPr id="7" name="Content Placeholder 6"/>
          <p:cNvSpPr>
            <a:spLocks noGrp="1"/>
          </p:cNvSpPr>
          <p:nvPr>
            <p:ph idx="1"/>
          </p:nvPr>
        </p:nvSpPr>
        <p:spPr>
          <a:xfrm>
            <a:off x="533400" y="990600"/>
            <a:ext cx="7924800" cy="3352800"/>
          </a:xfrm>
        </p:spPr>
        <p:txBody>
          <a:bodyPr/>
          <a:lstStyle/>
          <a:p>
            <a:pPr marL="0" indent="363538" algn="just">
              <a:buFont typeface="Wingdings 3" pitchFamily="18" charset="2"/>
              <a:buNone/>
            </a:pPr>
            <a:r>
              <a:rPr lang="ru-RU" sz="2000" b="1" dirty="0"/>
              <a:t>Реляционная БД</a:t>
            </a:r>
            <a:r>
              <a:rPr lang="ru-RU" sz="2000" dirty="0"/>
              <a:t> – БД, основанная на </a:t>
            </a:r>
            <a:r>
              <a:rPr lang="ru-RU" sz="2000" dirty="0">
                <a:solidFill>
                  <a:srgbClr val="7030A0"/>
                </a:solidFill>
              </a:rPr>
              <a:t>теоретико-множественной реляционной </a:t>
            </a:r>
            <a:r>
              <a:rPr lang="ru-RU" sz="2000" dirty="0" err="1">
                <a:solidFill>
                  <a:srgbClr val="7030A0"/>
                </a:solidFill>
              </a:rPr>
              <a:t>даталогической</a:t>
            </a:r>
            <a:r>
              <a:rPr lang="ru-RU" sz="2000" dirty="0">
                <a:solidFill>
                  <a:srgbClr val="7030A0"/>
                </a:solidFill>
              </a:rPr>
              <a:t> модели</a:t>
            </a:r>
            <a:r>
              <a:rPr lang="ru-RU" sz="2000" dirty="0"/>
              <a:t>. Теория реляционных баз данных была разработана доктором Коддом из компании IBM в 1970 году.</a:t>
            </a:r>
          </a:p>
          <a:p>
            <a:pPr marL="0" indent="363538" algn="just">
              <a:buFont typeface="Wingdings 3" pitchFamily="18" charset="2"/>
              <a:buNone/>
            </a:pPr>
            <a:r>
              <a:rPr lang="ru-RU" sz="2000" dirty="0"/>
              <a:t>В реляционных БД все данные представлены в виде </a:t>
            </a:r>
            <a:r>
              <a:rPr lang="ru-RU" sz="2000" dirty="0" smtClean="0">
                <a:solidFill>
                  <a:srgbClr val="7030A0"/>
                </a:solidFill>
              </a:rPr>
              <a:t>таблиц</a:t>
            </a:r>
            <a:r>
              <a:rPr lang="ru-RU" sz="2000" dirty="0"/>
              <a:t>, разбитых на </a:t>
            </a:r>
            <a:r>
              <a:rPr lang="ru-RU" sz="2000" dirty="0">
                <a:solidFill>
                  <a:srgbClr val="7030A0"/>
                </a:solidFill>
              </a:rPr>
              <a:t>строки</a:t>
            </a:r>
            <a:r>
              <a:rPr lang="ru-RU" sz="2000" dirty="0">
                <a:solidFill>
                  <a:srgbClr val="FF0066"/>
                </a:solidFill>
              </a:rPr>
              <a:t> </a:t>
            </a:r>
            <a:r>
              <a:rPr lang="ru-RU" sz="2000" dirty="0"/>
              <a:t>и</a:t>
            </a:r>
            <a:r>
              <a:rPr lang="ru-RU" sz="2000" dirty="0">
                <a:solidFill>
                  <a:srgbClr val="FF0066"/>
                </a:solidFill>
              </a:rPr>
              <a:t> </a:t>
            </a:r>
            <a:r>
              <a:rPr lang="ru-RU" sz="2000" dirty="0">
                <a:solidFill>
                  <a:srgbClr val="7030A0"/>
                </a:solidFill>
              </a:rPr>
              <a:t>столбцы</a:t>
            </a:r>
            <a:r>
              <a:rPr lang="ru-RU" sz="2000" dirty="0"/>
              <a:t>, на </a:t>
            </a:r>
            <a:r>
              <a:rPr lang="ru-RU" sz="2000" dirty="0">
                <a:solidFill>
                  <a:srgbClr val="7030A0"/>
                </a:solidFill>
              </a:rPr>
              <a:t>пересечении </a:t>
            </a:r>
            <a:r>
              <a:rPr lang="ru-RU" sz="2000" dirty="0"/>
              <a:t>которых расположены </a:t>
            </a:r>
            <a:r>
              <a:rPr lang="ru-RU" sz="2000" dirty="0">
                <a:solidFill>
                  <a:srgbClr val="7030A0"/>
                </a:solidFill>
              </a:rPr>
              <a:t>данные</a:t>
            </a:r>
            <a:r>
              <a:rPr lang="ru-RU" sz="2000" dirty="0"/>
              <a:t>.</a:t>
            </a:r>
          </a:p>
          <a:p>
            <a:pPr marL="0" indent="363538" algn="just">
              <a:buFont typeface="Wingdings 3" pitchFamily="18" charset="2"/>
              <a:buNone/>
            </a:pPr>
            <a:r>
              <a:rPr lang="ru-RU" sz="2000" dirty="0">
                <a:solidFill>
                  <a:srgbClr val="7030A0"/>
                </a:solidFill>
              </a:rPr>
              <a:t>Запросы </a:t>
            </a:r>
            <a:r>
              <a:rPr lang="ru-RU" sz="2000" dirty="0"/>
              <a:t>к таким таблицам </a:t>
            </a:r>
            <a:r>
              <a:rPr lang="ru-RU" sz="2000" dirty="0">
                <a:solidFill>
                  <a:srgbClr val="7030A0"/>
                </a:solidFill>
              </a:rPr>
              <a:t>возвращают таблицы</a:t>
            </a:r>
            <a:r>
              <a:rPr lang="ru-RU" sz="2000" dirty="0"/>
              <a:t>, которые сами могут становиться предметом дальнейших запросов</a:t>
            </a:r>
            <a:r>
              <a:rPr lang="ru-RU" sz="2000" dirty="0" smtClean="0"/>
              <a:t>.</a:t>
            </a:r>
            <a:endParaRPr lang="ru-RU" sz="2000" dirty="0"/>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8</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587875"/>
            <a:ext cx="34004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4572000"/>
            <a:ext cx="47529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5307012"/>
            <a:ext cx="1741488"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56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Ключевые особенности реляционных баз данных</a:t>
            </a:r>
            <a:endParaRPr lang="en-US" dirty="0"/>
          </a:p>
        </p:txBody>
      </p:sp>
      <p:sp>
        <p:nvSpPr>
          <p:cNvPr id="7" name="Content Placeholder 6"/>
          <p:cNvSpPr>
            <a:spLocks noGrp="1"/>
          </p:cNvSpPr>
          <p:nvPr>
            <p:ph idx="1"/>
          </p:nvPr>
        </p:nvSpPr>
        <p:spPr>
          <a:xfrm>
            <a:off x="533400" y="990600"/>
            <a:ext cx="7924800" cy="5029200"/>
          </a:xfrm>
        </p:spPr>
        <p:txBody>
          <a:bodyPr/>
          <a:lstStyle/>
          <a:p>
            <a:pPr marL="0" indent="363538" algn="just">
              <a:buFont typeface="Wingdings 3" pitchFamily="18" charset="2"/>
              <a:buNone/>
            </a:pPr>
            <a:r>
              <a:rPr lang="ru-RU" sz="2000" dirty="0"/>
              <a:t>Кратко </a:t>
            </a:r>
            <a:r>
              <a:rPr lang="ru-RU" sz="2000" b="1" dirty="0">
                <a:solidFill>
                  <a:srgbClr val="7030A0"/>
                </a:solidFill>
              </a:rPr>
              <a:t>особенности реляционных БД</a:t>
            </a:r>
            <a:r>
              <a:rPr lang="ru-RU" sz="2000" dirty="0">
                <a:solidFill>
                  <a:srgbClr val="7030A0"/>
                </a:solidFill>
              </a:rPr>
              <a:t> </a:t>
            </a:r>
            <a:r>
              <a:rPr lang="ru-RU" sz="2000" dirty="0"/>
              <a:t>можно сформулировать следующим образом:</a:t>
            </a:r>
          </a:p>
          <a:p>
            <a:pPr algn="just">
              <a:buFont typeface="Arial" pitchFamily="34" charset="0"/>
              <a:buChar char="•"/>
            </a:pPr>
            <a:r>
              <a:rPr lang="ru-RU" sz="2000" dirty="0">
                <a:solidFill>
                  <a:srgbClr val="7030A0"/>
                </a:solidFill>
              </a:rPr>
              <a:t>Данные хранятся в таблицах</a:t>
            </a:r>
            <a:r>
              <a:rPr lang="ru-RU" sz="2000" dirty="0"/>
              <a:t>, состоящих из столбцов («атрибутов») и строк («записей», «кортежей»).</a:t>
            </a:r>
          </a:p>
          <a:p>
            <a:pPr algn="just">
              <a:buFont typeface="Arial" pitchFamily="34" charset="0"/>
              <a:buChar char="•"/>
            </a:pPr>
            <a:r>
              <a:rPr lang="ru-RU" sz="2000" dirty="0"/>
              <a:t>На пересечении каждого столбца и строчки стоит </a:t>
            </a:r>
            <a:r>
              <a:rPr lang="ru-RU" sz="2000" dirty="0">
                <a:solidFill>
                  <a:srgbClr val="7030A0"/>
                </a:solidFill>
              </a:rPr>
              <a:t>в точности одно значение</a:t>
            </a:r>
            <a:r>
              <a:rPr lang="ru-RU" sz="2000" dirty="0"/>
              <a:t>.</a:t>
            </a:r>
          </a:p>
          <a:p>
            <a:pPr algn="just">
              <a:buFont typeface="Arial" pitchFamily="34" charset="0"/>
              <a:buChar char="•"/>
            </a:pPr>
            <a:r>
              <a:rPr lang="ru-RU" sz="2000" dirty="0"/>
              <a:t>У каждого </a:t>
            </a:r>
            <a:r>
              <a:rPr lang="ru-RU" sz="2000" dirty="0">
                <a:solidFill>
                  <a:srgbClr val="7030A0"/>
                </a:solidFill>
              </a:rPr>
              <a:t>столбца есть своё имя</a:t>
            </a:r>
            <a:r>
              <a:rPr lang="ru-RU" sz="2000" dirty="0"/>
              <a:t>, которое служит его названием, и все значения в одном столбце имеют один тип.</a:t>
            </a:r>
          </a:p>
          <a:p>
            <a:pPr algn="just">
              <a:buFont typeface="Arial" pitchFamily="34" charset="0"/>
              <a:buChar char="•"/>
            </a:pPr>
            <a:r>
              <a:rPr lang="ru-RU" sz="2000" dirty="0">
                <a:solidFill>
                  <a:srgbClr val="7030A0"/>
                </a:solidFill>
              </a:rPr>
              <a:t>Запросы </a:t>
            </a:r>
            <a:r>
              <a:rPr lang="ru-RU" sz="2000" dirty="0"/>
              <a:t>к базе данных </a:t>
            </a:r>
            <a:r>
              <a:rPr lang="ru-RU" sz="2000" dirty="0">
                <a:solidFill>
                  <a:srgbClr val="7030A0"/>
                </a:solidFill>
              </a:rPr>
              <a:t>возвращают результат в виде таблиц</a:t>
            </a:r>
            <a:r>
              <a:rPr lang="ru-RU" sz="2000" dirty="0"/>
              <a:t>, которые тоже могут выступать как объект запросов.</a:t>
            </a:r>
          </a:p>
          <a:p>
            <a:pPr algn="just">
              <a:buFont typeface="Arial" pitchFamily="34" charset="0"/>
              <a:buChar char="•"/>
            </a:pPr>
            <a:r>
              <a:rPr lang="ru-RU" sz="2000" dirty="0">
                <a:solidFill>
                  <a:srgbClr val="7030A0"/>
                </a:solidFill>
              </a:rPr>
              <a:t>Строки </a:t>
            </a:r>
            <a:r>
              <a:rPr lang="ru-RU" sz="2000" dirty="0"/>
              <a:t>в реляционной базе данных </a:t>
            </a:r>
            <a:r>
              <a:rPr lang="ru-RU" sz="2000" dirty="0" err="1">
                <a:solidFill>
                  <a:srgbClr val="7030A0"/>
                </a:solidFill>
              </a:rPr>
              <a:t>неупорядочены</a:t>
            </a:r>
            <a:r>
              <a:rPr lang="ru-RU" sz="2000" dirty="0">
                <a:solidFill>
                  <a:srgbClr val="7030A0"/>
                </a:solidFill>
              </a:rPr>
              <a:t> </a:t>
            </a:r>
            <a:r>
              <a:rPr lang="ru-RU" sz="2000" dirty="0"/>
              <a:t>–  упорядочивание производится в момент формирования ответа на запрос.</a:t>
            </a:r>
          </a:p>
          <a:p>
            <a:pPr marL="0" indent="363538" algn="just">
              <a:buFont typeface="Wingdings 3" pitchFamily="18" charset="2"/>
              <a:buNone/>
            </a:pPr>
            <a:r>
              <a:rPr lang="ru-RU" sz="2000" b="1" dirty="0">
                <a:solidFill>
                  <a:srgbClr val="9933FF"/>
                </a:solidFill>
              </a:rPr>
              <a:t>Общепринятым стандартом языка работы с реляционными базами данных является язык SQL.</a:t>
            </a:r>
          </a:p>
        </p:txBody>
      </p:sp>
      <p:sp>
        <p:nvSpPr>
          <p:cNvPr id="2" name="Footer Placeholder 1"/>
          <p:cNvSpPr>
            <a:spLocks noGrp="1"/>
          </p:cNvSpPr>
          <p:nvPr>
            <p:ph type="ftr" sz="quarter" idx="10"/>
          </p:nvPr>
        </p:nvSpPr>
        <p:spPr/>
        <p:txBody>
          <a:bodyPr/>
          <a:lstStyle/>
          <a:p>
            <a:r>
              <a:rPr lang="en-US" smtClean="0"/>
              <a:t>2011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9</a:t>
            </a:fld>
            <a:endParaRPr lang="en-US"/>
          </a:p>
        </p:txBody>
      </p:sp>
    </p:spTree>
    <p:extLst>
      <p:ext uri="{BB962C8B-B14F-4D97-AF65-F5344CB8AC3E}">
        <p14:creationId xmlns:p14="http://schemas.microsoft.com/office/powerpoint/2010/main" val="4056946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3212</TotalTime>
  <Words>2424</Words>
  <Application>Microsoft Office PowerPoint</Application>
  <PresentationFormat>On-screen Show (4:3)</PresentationFormat>
  <Paragraphs>234</Paragraphs>
  <Slides>35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Tahoma</vt:lpstr>
      <vt:lpstr>Wingdings</vt:lpstr>
      <vt:lpstr>Wingdings 3</vt:lpstr>
      <vt:lpstr>template</vt:lpstr>
      <vt:lpstr>Image</vt:lpstr>
      <vt:lpstr>Основы реляционных баз данных</vt:lpstr>
      <vt:lpstr>Содержание</vt:lpstr>
      <vt:lpstr>Определения</vt:lpstr>
      <vt:lpstr>Основные определения</vt:lpstr>
      <vt:lpstr>Основные определения</vt:lpstr>
      <vt:lpstr>Логика построения базы данных</vt:lpstr>
      <vt:lpstr>Уровни проектирования баз данных</vt:lpstr>
      <vt:lpstr>Реляционные базы данных</vt:lpstr>
      <vt:lpstr>Ключевые особенности реляционных баз данных</vt:lpstr>
      <vt:lpstr>Реляционная модель данных</vt:lpstr>
      <vt:lpstr>Определения</vt:lpstr>
      <vt:lpstr>Достоинства реляционной модели данных</vt:lpstr>
      <vt:lpstr>Недостатки реляционной модели данных</vt:lpstr>
      <vt:lpstr>Важно для понимания следующей темы</vt:lpstr>
      <vt:lpstr>Отношения, ключи, связи</vt:lpstr>
      <vt:lpstr>Отношения</vt:lpstr>
      <vt:lpstr>Связи</vt:lpstr>
      <vt:lpstr>Ключи</vt:lpstr>
      <vt:lpstr>Первичный ключ</vt:lpstr>
      <vt:lpstr>Первичный ключ</vt:lpstr>
      <vt:lpstr>Простой первичный ключ</vt:lpstr>
      <vt:lpstr>Составной первичный ключ</vt:lpstr>
      <vt:lpstr>Естественный и синтетический (суррогатный) первичный ключ</vt:lpstr>
      <vt:lpstr>Естественный и синтетический (суррогатный) первичный ключ</vt:lpstr>
      <vt:lpstr>Возможный ключ</vt:lpstr>
      <vt:lpstr>Интеллектуальный ключ</vt:lpstr>
      <vt:lpstr>Внешний ключ</vt:lpstr>
      <vt:lpstr>Пример рекурсивного внешнего ключа</vt:lpstr>
      <vt:lpstr>Пустые внешние ключи</vt:lpstr>
      <vt:lpstr>Типы связей и их применение</vt:lpstr>
      <vt:lpstr>Основные виды связей</vt:lpstr>
      <vt:lpstr>Связь один ко многим</vt:lpstr>
      <vt:lpstr>Связь многие ко многим</vt:lpstr>
      <vt:lpstr>Связь один к одному</vt:lpstr>
      <vt:lpstr>Идентифицирующие и неидентифицирующие связи</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Svyatoslav Kulikov</dc:creator>
  <cp:lastModifiedBy>Svetlana Kovaleva</cp:lastModifiedBy>
  <cp:revision>385</cp:revision>
  <dcterms:created xsi:type="dcterms:W3CDTF">2011-09-12T08:39:49Z</dcterms:created>
  <dcterms:modified xsi:type="dcterms:W3CDTF">2017-10-09T14:59:40Z</dcterms:modified>
</cp:coreProperties>
</file>