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8"/>
  </p:notesMasterIdLst>
  <p:handoutMasterIdLst>
    <p:handoutMasterId r:id="rId269"/>
  </p:handoutMasterIdLst>
  <p:sldIdLst>
    <p:sldId id="256" r:id="rId2"/>
    <p:sldId id="257" r:id="rId3"/>
    <p:sldId id="436" r:id="rId4"/>
    <p:sldId id="878" r:id="rId5"/>
    <p:sldId id="593" r:id="rId6"/>
    <p:sldId id="1018" r:id="rId7"/>
    <p:sldId id="594" r:id="rId8"/>
    <p:sldId id="634" r:id="rId9"/>
    <p:sldId id="1019" r:id="rId10"/>
    <p:sldId id="1020" r:id="rId11"/>
    <p:sldId id="1021" r:id="rId12"/>
    <p:sldId id="1022" r:id="rId13"/>
    <p:sldId id="1023" r:id="rId14"/>
    <p:sldId id="1024" r:id="rId15"/>
    <p:sldId id="1026" r:id="rId16"/>
    <p:sldId id="1056" r:id="rId17"/>
    <p:sldId id="1029" r:id="rId18"/>
    <p:sldId id="1057" r:id="rId19"/>
    <p:sldId id="1028" r:id="rId20"/>
    <p:sldId id="1031" r:id="rId21"/>
    <p:sldId id="1032" r:id="rId22"/>
    <p:sldId id="1033" r:id="rId23"/>
    <p:sldId id="1034" r:id="rId24"/>
    <p:sldId id="1035" r:id="rId25"/>
    <p:sldId id="1036" r:id="rId26"/>
    <p:sldId id="1037" r:id="rId27"/>
    <p:sldId id="1038" r:id="rId28"/>
    <p:sldId id="1039" r:id="rId29"/>
    <p:sldId id="1040" r:id="rId30"/>
    <p:sldId id="1041" r:id="rId31"/>
    <p:sldId id="1042" r:id="rId32"/>
    <p:sldId id="1043" r:id="rId33"/>
    <p:sldId id="1044" r:id="rId34"/>
    <p:sldId id="1045" r:id="rId35"/>
    <p:sldId id="1046" r:id="rId36"/>
    <p:sldId id="1047" r:id="rId37"/>
    <p:sldId id="1048" r:id="rId38"/>
    <p:sldId id="1049" r:id="rId39"/>
    <p:sldId id="1050" r:id="rId40"/>
    <p:sldId id="1051" r:id="rId41"/>
    <p:sldId id="1052" r:id="rId42"/>
    <p:sldId id="1053" r:id="rId43"/>
    <p:sldId id="1054" r:id="rId44"/>
    <p:sldId id="1055" r:id="rId45"/>
    <p:sldId id="1058" r:id="rId46"/>
    <p:sldId id="1059" r:id="rId47"/>
    <p:sldId id="1060" r:id="rId48"/>
    <p:sldId id="1061" r:id="rId49"/>
    <p:sldId id="1062" r:id="rId50"/>
    <p:sldId id="1063" r:id="rId51"/>
    <p:sldId id="1064" r:id="rId52"/>
    <p:sldId id="1065" r:id="rId53"/>
    <p:sldId id="1066" r:id="rId54"/>
    <p:sldId id="1067" r:id="rId55"/>
    <p:sldId id="1068" r:id="rId56"/>
    <p:sldId id="1069" r:id="rId57"/>
    <p:sldId id="1070" r:id="rId58"/>
    <p:sldId id="1071" r:id="rId59"/>
    <p:sldId id="1072" r:id="rId60"/>
    <p:sldId id="1073" r:id="rId61"/>
    <p:sldId id="1074" r:id="rId62"/>
    <p:sldId id="1075" r:id="rId63"/>
    <p:sldId id="1077" r:id="rId64"/>
    <p:sldId id="1078" r:id="rId65"/>
    <p:sldId id="1076" r:id="rId66"/>
    <p:sldId id="1079" r:id="rId67"/>
    <p:sldId id="1080" r:id="rId68"/>
    <p:sldId id="1081" r:id="rId69"/>
    <p:sldId id="1082" r:id="rId70"/>
    <p:sldId id="1091" r:id="rId71"/>
    <p:sldId id="1092" r:id="rId72"/>
    <p:sldId id="1083" r:id="rId73"/>
    <p:sldId id="1084" r:id="rId74"/>
    <p:sldId id="1085" r:id="rId75"/>
    <p:sldId id="1086" r:id="rId76"/>
    <p:sldId id="1093" r:id="rId77"/>
    <p:sldId id="1095" r:id="rId78"/>
    <p:sldId id="1094" r:id="rId79"/>
    <p:sldId id="1096" r:id="rId80"/>
    <p:sldId id="1097" r:id="rId81"/>
    <p:sldId id="1087" r:id="rId82"/>
    <p:sldId id="1088" r:id="rId83"/>
    <p:sldId id="1098" r:id="rId84"/>
    <p:sldId id="1101" r:id="rId85"/>
    <p:sldId id="1102" r:id="rId86"/>
    <p:sldId id="1099" r:id="rId87"/>
    <p:sldId id="1103" r:id="rId88"/>
    <p:sldId id="1104" r:id="rId89"/>
    <p:sldId id="1105" r:id="rId90"/>
    <p:sldId id="1106" r:id="rId91"/>
    <p:sldId id="1089" r:id="rId92"/>
    <p:sldId id="1107" r:id="rId93"/>
    <p:sldId id="1108" r:id="rId94"/>
    <p:sldId id="1174" r:id="rId95"/>
    <p:sldId id="1175" r:id="rId96"/>
    <p:sldId id="1177" r:id="rId97"/>
    <p:sldId id="1176" r:id="rId98"/>
    <p:sldId id="1178" r:id="rId99"/>
    <p:sldId id="1179" r:id="rId100"/>
    <p:sldId id="1180" r:id="rId101"/>
    <p:sldId id="1181" r:id="rId102"/>
    <p:sldId id="1182" r:id="rId103"/>
    <p:sldId id="1109" r:id="rId104"/>
    <p:sldId id="1196" r:id="rId105"/>
    <p:sldId id="1197" r:id="rId106"/>
    <p:sldId id="1110" r:id="rId107"/>
    <p:sldId id="1111" r:id="rId108"/>
    <p:sldId id="1112" r:id="rId109"/>
    <p:sldId id="1113" r:id="rId110"/>
    <p:sldId id="1114" r:id="rId111"/>
    <p:sldId id="1115" r:id="rId112"/>
    <p:sldId id="1116" r:id="rId113"/>
    <p:sldId id="1117" r:id="rId114"/>
    <p:sldId id="1118" r:id="rId115"/>
    <p:sldId id="1136" r:id="rId116"/>
    <p:sldId id="1137" r:id="rId117"/>
    <p:sldId id="1138" r:id="rId118"/>
    <p:sldId id="1139" r:id="rId119"/>
    <p:sldId id="1140" r:id="rId120"/>
    <p:sldId id="1119" r:id="rId121"/>
    <p:sldId id="1173" r:id="rId122"/>
    <p:sldId id="1121" r:id="rId123"/>
    <p:sldId id="1122" r:id="rId124"/>
    <p:sldId id="1123" r:id="rId125"/>
    <p:sldId id="1172" r:id="rId126"/>
    <p:sldId id="1183" r:id="rId127"/>
    <p:sldId id="1126" r:id="rId128"/>
    <p:sldId id="1127" r:id="rId129"/>
    <p:sldId id="1128" r:id="rId130"/>
    <p:sldId id="1129" r:id="rId131"/>
    <p:sldId id="1130" r:id="rId132"/>
    <p:sldId id="1131" r:id="rId133"/>
    <p:sldId id="1171" r:id="rId134"/>
    <p:sldId id="1132" r:id="rId135"/>
    <p:sldId id="1133" r:id="rId136"/>
    <p:sldId id="1134" r:id="rId137"/>
    <p:sldId id="1135" r:id="rId138"/>
    <p:sldId id="1141" r:id="rId139"/>
    <p:sldId id="1142" r:id="rId140"/>
    <p:sldId id="1143" r:id="rId141"/>
    <p:sldId id="1090" r:id="rId142"/>
    <p:sldId id="1144" r:id="rId143"/>
    <p:sldId id="1145" r:id="rId144"/>
    <p:sldId id="1146" r:id="rId145"/>
    <p:sldId id="1147" r:id="rId146"/>
    <p:sldId id="1150" r:id="rId147"/>
    <p:sldId id="1151" r:id="rId148"/>
    <p:sldId id="1198" r:id="rId149"/>
    <p:sldId id="1148" r:id="rId150"/>
    <p:sldId id="1149" r:id="rId151"/>
    <p:sldId id="1152" r:id="rId152"/>
    <p:sldId id="1153" r:id="rId153"/>
    <p:sldId id="1154" r:id="rId154"/>
    <p:sldId id="1155" r:id="rId155"/>
    <p:sldId id="1156" r:id="rId156"/>
    <p:sldId id="1157" r:id="rId157"/>
    <p:sldId id="1158" r:id="rId158"/>
    <p:sldId id="1159" r:id="rId159"/>
    <p:sldId id="1160" r:id="rId160"/>
    <p:sldId id="1161" r:id="rId161"/>
    <p:sldId id="1162" r:id="rId162"/>
    <p:sldId id="1163" r:id="rId163"/>
    <p:sldId id="1164" r:id="rId164"/>
    <p:sldId id="1165" r:id="rId165"/>
    <p:sldId id="1166" r:id="rId166"/>
    <p:sldId id="1167" r:id="rId167"/>
    <p:sldId id="1168" r:id="rId168"/>
    <p:sldId id="1169" r:id="rId169"/>
    <p:sldId id="1170" r:id="rId170"/>
    <p:sldId id="1185" r:id="rId171"/>
    <p:sldId id="1184" r:id="rId172"/>
    <p:sldId id="1186" r:id="rId173"/>
    <p:sldId id="1187" r:id="rId174"/>
    <p:sldId id="1190" r:id="rId175"/>
    <p:sldId id="1191" r:id="rId176"/>
    <p:sldId id="1189" r:id="rId177"/>
    <p:sldId id="1188" r:id="rId178"/>
    <p:sldId id="1192" r:id="rId179"/>
    <p:sldId id="1193" r:id="rId180"/>
    <p:sldId id="1194" r:id="rId181"/>
    <p:sldId id="1195" r:id="rId182"/>
    <p:sldId id="1199" r:id="rId183"/>
    <p:sldId id="1201" r:id="rId184"/>
    <p:sldId id="1200" r:id="rId185"/>
    <p:sldId id="1202" r:id="rId186"/>
    <p:sldId id="1203" r:id="rId187"/>
    <p:sldId id="1204" r:id="rId188"/>
    <p:sldId id="1205" r:id="rId189"/>
    <p:sldId id="1206" r:id="rId190"/>
    <p:sldId id="1207" r:id="rId191"/>
    <p:sldId id="1208" r:id="rId192"/>
    <p:sldId id="1209" r:id="rId193"/>
    <p:sldId id="1210" r:id="rId194"/>
    <p:sldId id="1211" r:id="rId195"/>
    <p:sldId id="1212" r:id="rId196"/>
    <p:sldId id="1213" r:id="rId197"/>
    <p:sldId id="1214" r:id="rId198"/>
    <p:sldId id="1215" r:id="rId199"/>
    <p:sldId id="1216" r:id="rId200"/>
    <p:sldId id="1217" r:id="rId201"/>
    <p:sldId id="1218" r:id="rId202"/>
    <p:sldId id="1219" r:id="rId203"/>
    <p:sldId id="1220" r:id="rId204"/>
    <p:sldId id="1222" r:id="rId205"/>
    <p:sldId id="1223" r:id="rId206"/>
    <p:sldId id="1228" r:id="rId207"/>
    <p:sldId id="1229" r:id="rId208"/>
    <p:sldId id="1230" r:id="rId209"/>
    <p:sldId id="1243" r:id="rId210"/>
    <p:sldId id="1231" r:id="rId211"/>
    <p:sldId id="1268" r:id="rId212"/>
    <p:sldId id="1232" r:id="rId213"/>
    <p:sldId id="1234" r:id="rId214"/>
    <p:sldId id="1239" r:id="rId215"/>
    <p:sldId id="1240" r:id="rId216"/>
    <p:sldId id="1241" r:id="rId217"/>
    <p:sldId id="1235" r:id="rId218"/>
    <p:sldId id="1233" r:id="rId219"/>
    <p:sldId id="1238" r:id="rId220"/>
    <p:sldId id="1267" r:id="rId221"/>
    <p:sldId id="1242" r:id="rId222"/>
    <p:sldId id="1226" r:id="rId223"/>
    <p:sldId id="1244" r:id="rId224"/>
    <p:sldId id="1245" r:id="rId225"/>
    <p:sldId id="1247" r:id="rId226"/>
    <p:sldId id="1248" r:id="rId227"/>
    <p:sldId id="1249" r:id="rId228"/>
    <p:sldId id="1250" r:id="rId229"/>
    <p:sldId id="1251" r:id="rId230"/>
    <p:sldId id="1252" r:id="rId231"/>
    <p:sldId id="1253" r:id="rId232"/>
    <p:sldId id="1254" r:id="rId233"/>
    <p:sldId id="1269" r:id="rId234"/>
    <p:sldId id="1271" r:id="rId235"/>
    <p:sldId id="1272" r:id="rId236"/>
    <p:sldId id="1273" r:id="rId237"/>
    <p:sldId id="1255" r:id="rId238"/>
    <p:sldId id="1256" r:id="rId239"/>
    <p:sldId id="1257" r:id="rId240"/>
    <p:sldId id="1258" r:id="rId241"/>
    <p:sldId id="1260" r:id="rId242"/>
    <p:sldId id="1261" r:id="rId243"/>
    <p:sldId id="1262" r:id="rId244"/>
    <p:sldId id="1263" r:id="rId245"/>
    <p:sldId id="1259" r:id="rId246"/>
    <p:sldId id="1264" r:id="rId247"/>
    <p:sldId id="1265" r:id="rId248"/>
    <p:sldId id="1274" r:id="rId249"/>
    <p:sldId id="1266" r:id="rId250"/>
    <p:sldId id="1276" r:id="rId251"/>
    <p:sldId id="1277" r:id="rId252"/>
    <p:sldId id="1278" r:id="rId253"/>
    <p:sldId id="1275" r:id="rId254"/>
    <p:sldId id="1221" r:id="rId255"/>
    <p:sldId id="1279" r:id="rId256"/>
    <p:sldId id="1280" r:id="rId257"/>
    <p:sldId id="1281" r:id="rId258"/>
    <p:sldId id="1282" r:id="rId259"/>
    <p:sldId id="1283" r:id="rId260"/>
    <p:sldId id="1284" r:id="rId261"/>
    <p:sldId id="1285" r:id="rId262"/>
    <p:sldId id="1286" r:id="rId263"/>
    <p:sldId id="1289" r:id="rId264"/>
    <p:sldId id="1287" r:id="rId265"/>
    <p:sldId id="1288" r:id="rId266"/>
    <p:sldId id="276" r:id="rId2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6600"/>
    <a:srgbClr val="33CC33"/>
    <a:srgbClr val="00CCFF"/>
    <a:srgbClr val="FF66CC"/>
    <a:srgbClr val="FFFF99"/>
    <a:srgbClr val="66FF66"/>
    <a:srgbClr val="CCFFCC"/>
    <a:srgbClr val="BDFFBD"/>
    <a:srgbClr val="FF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2" autoAdjust="0"/>
    <p:restoredTop sz="87500" autoAdjust="0"/>
  </p:normalViewPr>
  <p:slideViewPr>
    <p:cSldViewPr>
      <p:cViewPr varScale="1">
        <p:scale>
          <a:sx n="102" d="100"/>
          <a:sy n="102" d="100"/>
        </p:scale>
        <p:origin x="1794" y="96"/>
      </p:cViewPr>
      <p:guideLst>
        <p:guide orient="horz" pos="720"/>
        <p:guide/>
      </p:guideLst>
    </p:cSldViewPr>
  </p:slid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notesMaster" Target="notesMasters/notesMaster1.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8/7/2014</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8/7/2014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ru-RU" dirty="0" smtClean="0"/>
              <a:t>Высокие затраты памяти.</a:t>
            </a:r>
          </a:p>
          <a:p>
            <a:pPr marL="228600" indent="-228600">
              <a:buAutoNum type="arabicPeriod"/>
            </a:pPr>
            <a:r>
              <a:rPr lang="ru-RU" dirty="0" smtClean="0"/>
              <a:t>Низкая</a:t>
            </a:r>
            <a:r>
              <a:rPr lang="ru-RU" baseline="0" dirty="0" smtClean="0"/>
              <a:t> производительность.</a:t>
            </a:r>
          </a:p>
          <a:p>
            <a:pPr marL="228600" indent="-228600">
              <a:buAutoNum type="arabicPeriod"/>
            </a:pPr>
            <a:r>
              <a:rPr lang="ru-RU" baseline="0" dirty="0" smtClean="0"/>
              <a:t>Невозможно использовать в случае 2+ таблиц с одинаковыми именами.</a:t>
            </a:r>
          </a:p>
          <a:p>
            <a:pPr marL="228600" indent="-228600">
              <a:buAutoNum type="arabicPeriod"/>
            </a:pPr>
            <a:r>
              <a:rPr lang="ru-RU" baseline="0" dirty="0" smtClean="0"/>
              <a:t>Безопасность (извлекаются лишние данные, к которым можно получить доступ). </a:t>
            </a:r>
            <a:r>
              <a:rPr lang="ru-RU" b="1" baseline="0" dirty="0" smtClean="0"/>
              <a:t>В </a:t>
            </a:r>
            <a:r>
              <a:rPr lang="ru-RU" b="1" baseline="0" dirty="0" err="1" smtClean="0"/>
              <a:t>т.ч</a:t>
            </a:r>
            <a:r>
              <a:rPr lang="ru-RU" b="1" baseline="0" dirty="0" smtClean="0"/>
              <a:t>. потом могут добавиться поля, о которых мы раньше не думали.</a:t>
            </a:r>
          </a:p>
          <a:p>
            <a:pPr marL="228600" indent="-228600">
              <a:buAutoNum type="arabicPeriod"/>
            </a:pPr>
            <a:r>
              <a:rPr lang="ru-RU" dirty="0" smtClean="0"/>
              <a:t>Если придут два конкурирующих запроса (с </a:t>
            </a:r>
            <a:r>
              <a:rPr lang="en-US" dirty="0" smtClean="0"/>
              <a:t>* </a:t>
            </a:r>
            <a:r>
              <a:rPr lang="ru-RU" dirty="0" smtClean="0"/>
              <a:t>и с перечнем полей) – будет ли</a:t>
            </a:r>
            <a:r>
              <a:rPr lang="ru-RU" baseline="0" dirty="0" smtClean="0"/>
              <a:t> разница в приоритете?</a:t>
            </a:r>
            <a:endParaRPr lang="en-US" dirty="0"/>
          </a:p>
        </p:txBody>
      </p:sp>
      <p:sp>
        <p:nvSpPr>
          <p:cNvPr id="4" name="Slide Number Placeholder 3"/>
          <p:cNvSpPr>
            <a:spLocks noGrp="1"/>
          </p:cNvSpPr>
          <p:nvPr>
            <p:ph type="sldNum" sz="quarter" idx="10"/>
          </p:nvPr>
        </p:nvSpPr>
        <p:spPr/>
        <p:txBody>
          <a:bodyPr/>
          <a:lstStyle/>
          <a:p>
            <a:fld id="{07D34B46-4A0F-491A-A398-B220DCB32F65}" type="slidenum">
              <a:rPr lang="en-US" smtClean="0"/>
              <a:pPr/>
              <a:t>48</a:t>
            </a:fld>
            <a:endParaRPr lang="en-US"/>
          </a:p>
        </p:txBody>
      </p:sp>
    </p:spTree>
    <p:extLst>
      <p:ext uri="{BB962C8B-B14F-4D97-AF65-F5344CB8AC3E}">
        <p14:creationId xmlns:p14="http://schemas.microsoft.com/office/powerpoint/2010/main" val="207856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ru-RU" dirty="0" smtClean="0"/>
              <a:t>Способ переписать запрос без </a:t>
            </a:r>
            <a:r>
              <a:rPr lang="en-US" dirty="0" smtClean="0"/>
              <a:t>CTE</a:t>
            </a:r>
            <a:r>
              <a:rPr lang="ru-RU" dirty="0" smtClean="0"/>
              <a:t>.</a:t>
            </a:r>
            <a:endParaRPr lang="en-US" dirty="0" smtClean="0"/>
          </a:p>
          <a:p>
            <a:pPr marL="228600" indent="-228600">
              <a:buAutoNum type="arabicPeriod"/>
            </a:pPr>
            <a:r>
              <a:rPr lang="ru-RU" dirty="0" smtClean="0"/>
              <a:t>См.</a:t>
            </a:r>
            <a:r>
              <a:rPr lang="ru-RU" baseline="0" dirty="0" smtClean="0"/>
              <a:t> «</a:t>
            </a:r>
            <a:r>
              <a:rPr lang="en-US" baseline="0" dirty="0" smtClean="0"/>
              <a:t>SELECT: </a:t>
            </a:r>
            <a:r>
              <a:rPr lang="en-US" baseline="0" dirty="0" err="1" smtClean="0"/>
              <a:t>joined_table</a:t>
            </a:r>
            <a:r>
              <a:rPr lang="ru-RU" baseline="0" dirty="0" smtClean="0"/>
              <a:t>»</a:t>
            </a:r>
            <a:r>
              <a:rPr lang="en-US" baseline="0" dirty="0" smtClean="0"/>
              <a:t> </a:t>
            </a:r>
            <a:r>
              <a:rPr lang="ru-RU" baseline="0" dirty="0" smtClean="0"/>
              <a:t>чуть дальше.</a:t>
            </a:r>
            <a:endParaRPr lang="en-US" dirty="0"/>
          </a:p>
        </p:txBody>
      </p:sp>
      <p:sp>
        <p:nvSpPr>
          <p:cNvPr id="4" name="Slide Number Placeholder 3"/>
          <p:cNvSpPr>
            <a:spLocks noGrp="1"/>
          </p:cNvSpPr>
          <p:nvPr>
            <p:ph type="sldNum" sz="quarter" idx="10"/>
          </p:nvPr>
        </p:nvSpPr>
        <p:spPr/>
        <p:txBody>
          <a:bodyPr/>
          <a:lstStyle/>
          <a:p>
            <a:fld id="{07D34B46-4A0F-491A-A398-B220DCB32F65}" type="slidenum">
              <a:rPr lang="en-US" smtClean="0"/>
              <a:pPr/>
              <a:t>69</a:t>
            </a:fld>
            <a:endParaRPr lang="en-US"/>
          </a:p>
        </p:txBody>
      </p:sp>
    </p:spTree>
    <p:extLst>
      <p:ext uri="{BB962C8B-B14F-4D97-AF65-F5344CB8AC3E}">
        <p14:creationId xmlns:p14="http://schemas.microsoft.com/office/powerpoint/2010/main" val="166409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34B46-4A0F-491A-A398-B220DCB32F65}" type="slidenum">
              <a:rPr lang="en-US" smtClean="0"/>
              <a:pPr/>
              <a:t>163</a:t>
            </a:fld>
            <a:endParaRPr lang="en-US"/>
          </a:p>
        </p:txBody>
      </p:sp>
    </p:spTree>
    <p:extLst>
      <p:ext uri="{BB962C8B-B14F-4D97-AF65-F5344CB8AC3E}">
        <p14:creationId xmlns:p14="http://schemas.microsoft.com/office/powerpoint/2010/main" val="12334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2013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2013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en-US"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2013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2013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11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1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3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9.png"/></Relationships>
</file>

<file path=ppt/slides/_rels/slide16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3.xml"/><Relationship Id="rId4" Type="http://schemas.openxmlformats.org/officeDocument/2006/relationships/image" Target="../media/image120.png"/></Relationships>
</file>

<file path=ppt/slides/_rels/slide19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21.png"/><Relationship Id="rId1" Type="http://schemas.openxmlformats.org/officeDocument/2006/relationships/slideLayout" Target="../slideLayouts/slideLayout3.xml"/><Relationship Id="rId4" Type="http://schemas.openxmlformats.org/officeDocument/2006/relationships/image" Target="../media/image120.png"/></Relationships>
</file>

<file path=ppt/slides/_rels/slide19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8.png"/><Relationship Id="rId1" Type="http://schemas.openxmlformats.org/officeDocument/2006/relationships/slideLayout" Target="../slideLayouts/slideLayout3.xml"/><Relationship Id="rId4" Type="http://schemas.openxmlformats.org/officeDocument/2006/relationships/image" Target="../media/image123.png"/></Relationships>
</file>

<file path=ppt/slides/_rels/slide19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18.png"/><Relationship Id="rId1" Type="http://schemas.openxmlformats.org/officeDocument/2006/relationships/slideLayout" Target="../slideLayouts/slideLayout3.xml"/><Relationship Id="rId4" Type="http://schemas.openxmlformats.org/officeDocument/2006/relationships/image" Target="../media/image126.png"/></Relationships>
</file>

<file path=ppt/slides/_rels/slide19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tackoverflow.com/questions/10951907/what-is-the-tsql-for-browse-option-used-for" TargetMode="Externa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3.xml"/><Relationship Id="rId4" Type="http://schemas.openxmlformats.org/officeDocument/2006/relationships/image" Target="../media/image141.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2895600"/>
            <a:ext cx="6858000" cy="1143000"/>
          </a:xfrm>
        </p:spPr>
        <p:txBody>
          <a:bodyPr/>
          <a:lstStyle/>
          <a:p>
            <a:r>
              <a:rPr lang="ru-RU" dirty="0" smtClean="0"/>
              <a:t>Выборка, вставка, обновление и удаление данных. Выборки на объединение. Дополнительные возможности ЯУД в </a:t>
            </a:r>
            <a:r>
              <a:rPr lang="en-US" dirty="0" smtClean="0"/>
              <a:t>MySQL.</a:t>
            </a:r>
          </a:p>
        </p:txBody>
      </p:sp>
      <p:sp>
        <p:nvSpPr>
          <p:cNvPr id="3" name="Title 2"/>
          <p:cNvSpPr>
            <a:spLocks noGrp="1"/>
          </p:cNvSpPr>
          <p:nvPr>
            <p:ph type="title"/>
          </p:nvPr>
        </p:nvSpPr>
        <p:spPr>
          <a:xfrm>
            <a:off x="1828800" y="1752600"/>
            <a:ext cx="6858000" cy="990600"/>
          </a:xfrm>
        </p:spPr>
        <p:txBody>
          <a:bodyPr/>
          <a:lstStyle/>
          <a:p>
            <a:r>
              <a:rPr lang="ru-RU" dirty="0" smtClean="0"/>
              <a:t>Язык управления данными в </a:t>
            </a:r>
            <a:r>
              <a:rPr lang="en-US" dirty="0" smtClean="0"/>
              <a:t>MS SQL Server</a:t>
            </a:r>
            <a:endParaRPr lang="en-US" dirty="0"/>
          </a:p>
        </p:txBody>
      </p:sp>
      <p:sp>
        <p:nvSpPr>
          <p:cNvPr id="4" name="Text Placeholder 3"/>
          <p:cNvSpPr>
            <a:spLocks noGrp="1"/>
          </p:cNvSpPr>
          <p:nvPr>
            <p:ph type="body" sz="quarter" idx="14"/>
          </p:nvPr>
        </p:nvSpPr>
        <p:spPr/>
        <p:txBody>
          <a:bodyPr/>
          <a:lstStyle/>
          <a:p>
            <a:r>
              <a:rPr lang="en-US" dirty="0" smtClean="0"/>
              <a:t>Svyatoslav Kulikov</a:t>
            </a:r>
          </a:p>
          <a:p>
            <a:r>
              <a:rPr lang="en-US" dirty="0" smtClean="0"/>
              <a:t>Training And Education Manager</a:t>
            </a:r>
          </a:p>
          <a:p>
            <a:r>
              <a:rPr lang="en-US" dirty="0" smtClean="0"/>
              <a:t>svyatoslav_kulikov@epam.com</a:t>
            </a:r>
            <a:endParaRPr lang="en-US"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3200400" cy="533400"/>
          </a:xfrm>
        </p:spPr>
        <p:txBody>
          <a:bodyPr/>
          <a:lstStyle/>
          <a:p>
            <a:r>
              <a:rPr lang="en-US"/>
              <a:t>SFT.CM.04</a:t>
            </a:r>
            <a:endParaRPr lang="en-US" dirty="0" smtClean="0"/>
          </a:p>
        </p:txBody>
      </p:sp>
      <p:sp>
        <p:nvSpPr>
          <p:cNvPr id="7" name="Footer Placeholder 6"/>
          <p:cNvSpPr>
            <a:spLocks noGrp="1"/>
          </p:cNvSpPr>
          <p:nvPr>
            <p:ph type="ftr" sz="quarter" idx="18"/>
          </p:nvPr>
        </p:nvSpPr>
        <p:spPr/>
        <p:txBody>
          <a:bodyPr/>
          <a:lstStyle/>
          <a:p>
            <a:r>
              <a:rPr lang="en-US" dirty="0" smtClean="0"/>
              <a:t>2013 © EPAM Systems, RD Dep.</a:t>
            </a:r>
            <a:endParaRPr lang="en-US" dirty="0"/>
          </a:p>
        </p:txBody>
      </p:sp>
    </p:spTree>
    <p:extLst>
      <p:ext uri="{BB962C8B-B14F-4D97-AF65-F5344CB8AC3E}">
        <p14:creationId xmlns:p14="http://schemas.microsoft.com/office/powerpoint/2010/main" val="272091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Особый интерес представляют «рекурсивные </a:t>
            </a:r>
            <a:r>
              <a:rPr lang="en-US" sz="2500" dirty="0" smtClean="0">
                <a:latin typeface="Arial" pitchFamily="34" charset="0"/>
                <a:cs typeface="Arial" pitchFamily="34" charset="0"/>
              </a:rPr>
              <a:t>CTE</a:t>
            </a:r>
            <a:r>
              <a:rPr lang="ru-RU" sz="2500" dirty="0" smtClean="0">
                <a:latin typeface="Arial" pitchFamily="34" charset="0"/>
                <a:cs typeface="Arial" pitchFamily="34" charset="0"/>
              </a:rPr>
              <a:t>»</a:t>
            </a:r>
            <a:r>
              <a:rPr lang="en-US" sz="2500" dirty="0" smtClean="0">
                <a:latin typeface="Arial" pitchFamily="34" charset="0"/>
                <a:cs typeface="Arial" pitchFamily="34" charset="0"/>
              </a:rPr>
              <a:t> </a:t>
            </a:r>
            <a:r>
              <a:rPr lang="ru-RU" sz="2500" dirty="0" smtClean="0">
                <a:latin typeface="Arial" pitchFamily="34" charset="0"/>
                <a:cs typeface="Arial" pitchFamily="34" charset="0"/>
              </a:rPr>
              <a:t>с использованием </a:t>
            </a:r>
            <a:r>
              <a:rPr lang="en-US" sz="2500" dirty="0" smtClean="0">
                <a:latin typeface="Arial" pitchFamily="34" charset="0"/>
                <a:cs typeface="Arial" pitchFamily="34" charset="0"/>
              </a:rPr>
              <a:t>WITH. </a:t>
            </a:r>
            <a:r>
              <a:rPr lang="ru-RU" sz="2500" dirty="0" smtClean="0">
                <a:latin typeface="Arial" pitchFamily="34" charset="0"/>
                <a:cs typeface="Arial" pitchFamily="34" charset="0"/>
              </a:rPr>
              <a:t>Создадим таблицу:</a:t>
            </a:r>
            <a:endParaRPr lang="en-US" sz="25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2667000" cy="1714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57200" y="3710226"/>
            <a:ext cx="4152900" cy="477054"/>
          </a:xfrm>
          <a:prstGeom prst="rect">
            <a:avLst/>
          </a:prstGeom>
          <a:noFill/>
        </p:spPr>
        <p:txBody>
          <a:bodyPr wrap="square" rtlCol="0">
            <a:spAutoFit/>
          </a:bodyPr>
          <a:lstStyle/>
          <a:p>
            <a:r>
              <a:rPr lang="ru-RU" sz="2500" dirty="0" smtClean="0">
                <a:latin typeface="Arial" pitchFamily="34" charset="0"/>
                <a:cs typeface="Arial" pitchFamily="34" charset="0"/>
              </a:rPr>
              <a:t>И наполним её данными:</a:t>
            </a:r>
            <a:endParaRPr lang="en-US" sz="2500" dirty="0">
              <a:latin typeface="Arial" pitchFamily="34" charset="0"/>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2203818"/>
            <a:ext cx="4355244" cy="34898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9591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100</a:t>
            </a:fld>
            <a:endParaRPr lang="en-US" dirty="0"/>
          </a:p>
        </p:txBody>
      </p:sp>
      <p:sp>
        <p:nvSpPr>
          <p:cNvPr id="9" name="TextBox 8"/>
          <p:cNvSpPr txBox="1"/>
          <p:nvPr/>
        </p:nvSpPr>
        <p:spPr>
          <a:xfrm>
            <a:off x="304800" y="914400"/>
            <a:ext cx="8305800" cy="2400657"/>
          </a:xfrm>
          <a:prstGeom prst="rect">
            <a:avLst/>
          </a:prstGeom>
          <a:noFill/>
        </p:spPr>
        <p:txBody>
          <a:bodyPr wrap="square" rtlCol="0">
            <a:spAutoFit/>
          </a:bodyPr>
          <a:lstStyle/>
          <a:p>
            <a:r>
              <a:rPr lang="ru-RU" sz="2500" dirty="0" smtClean="0">
                <a:latin typeface="Arial" pitchFamily="34" charset="0"/>
                <a:cs typeface="Arial" pitchFamily="34" charset="0"/>
              </a:rPr>
              <a:t>Во-вторых:</a:t>
            </a:r>
          </a:p>
          <a:p>
            <a:endParaRPr lang="ru-RU" sz="2500" dirty="0">
              <a:latin typeface="Arial" pitchFamily="34" charset="0"/>
              <a:cs typeface="Arial" pitchFamily="34" charset="0"/>
            </a:endParaRPr>
          </a:p>
          <a:p>
            <a:r>
              <a:rPr lang="en-US" sz="2500" dirty="0" smtClean="0">
                <a:latin typeface="Arial" pitchFamily="34" charset="0"/>
                <a:cs typeface="Arial" pitchFamily="34" charset="0"/>
              </a:rPr>
              <a:t>([a] LEFT JOIN [b]) LEFT JOIN [c] !=</a:t>
            </a:r>
          </a:p>
          <a:p>
            <a:r>
              <a:rPr lang="en-US" sz="2500" dirty="0" smtClean="0">
                <a:latin typeface="Arial" pitchFamily="34" charset="0"/>
                <a:cs typeface="Arial" pitchFamily="34" charset="0"/>
              </a:rPr>
              <a:t>[</a:t>
            </a:r>
            <a:r>
              <a:rPr lang="en-US" sz="2500" dirty="0">
                <a:latin typeface="Arial" pitchFamily="34" charset="0"/>
                <a:cs typeface="Arial" pitchFamily="34" charset="0"/>
              </a:rPr>
              <a:t>a] LEFT JOIN </a:t>
            </a:r>
            <a:r>
              <a:rPr lang="en-US" sz="2500" dirty="0" smtClean="0">
                <a:latin typeface="Arial" pitchFamily="34" charset="0"/>
                <a:cs typeface="Arial" pitchFamily="34" charset="0"/>
              </a:rPr>
              <a:t>([</a:t>
            </a:r>
            <a:r>
              <a:rPr lang="en-US" sz="2500" dirty="0">
                <a:latin typeface="Arial" pitchFamily="34" charset="0"/>
                <a:cs typeface="Arial" pitchFamily="34" charset="0"/>
              </a:rPr>
              <a:t>b</a:t>
            </a:r>
            <a:r>
              <a:rPr lang="en-US" sz="2500" dirty="0" smtClean="0">
                <a:latin typeface="Arial" pitchFamily="34" charset="0"/>
                <a:cs typeface="Arial" pitchFamily="34" charset="0"/>
              </a:rPr>
              <a:t>] </a:t>
            </a:r>
            <a:r>
              <a:rPr lang="en-US" sz="2500" dirty="0">
                <a:latin typeface="Arial" pitchFamily="34" charset="0"/>
                <a:cs typeface="Arial" pitchFamily="34" charset="0"/>
              </a:rPr>
              <a:t>LEFT JOIN [c</a:t>
            </a:r>
            <a:r>
              <a:rPr lang="en-US" sz="2500" dirty="0" smtClean="0">
                <a:latin typeface="Arial" pitchFamily="34" charset="0"/>
                <a:cs typeface="Arial" pitchFamily="34" charset="0"/>
              </a:rPr>
              <a:t>])</a:t>
            </a:r>
          </a:p>
          <a:p>
            <a:endParaRPr lang="en-US" sz="2500" dirty="0">
              <a:latin typeface="Arial" pitchFamily="34" charset="0"/>
              <a:cs typeface="Arial" pitchFamily="34" charset="0"/>
            </a:endParaRPr>
          </a:p>
          <a:p>
            <a:r>
              <a:rPr lang="ru-RU" sz="2500" dirty="0" smtClean="0">
                <a:latin typeface="Arial" pitchFamily="34" charset="0"/>
                <a:cs typeface="Arial" pitchFamily="34" charset="0"/>
              </a:rPr>
              <a:t>Рассмотрим это на живом примере:</a:t>
            </a:r>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
        <p:nvSpPr>
          <p:cNvPr id="2" name="Rectangle 1"/>
          <p:cNvSpPr/>
          <p:nvPr/>
        </p:nvSpPr>
        <p:spPr>
          <a:xfrm>
            <a:off x="304800" y="3466454"/>
            <a:ext cx="8305800" cy="2031325"/>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DECLARE @a TABLE ([</a:t>
            </a:r>
            <a:r>
              <a:rPr lang="en-US" b="1" dirty="0" err="1">
                <a:latin typeface="Courier New" panose="02070309020205020404" pitchFamily="49" charset="0"/>
                <a:cs typeface="Courier New" panose="02070309020205020404" pitchFamily="49" charset="0"/>
              </a:rPr>
              <a:t>ak</a:t>
            </a:r>
            <a:r>
              <a:rPr lang="en-US" b="1" dirty="0">
                <a:latin typeface="Courier New" panose="02070309020205020404" pitchFamily="49" charset="0"/>
                <a:cs typeface="Courier New" panose="02070309020205020404" pitchFamily="49" charset="0"/>
              </a:rPr>
              <a:t>] NVARCHAR(5), [</a:t>
            </a:r>
            <a:r>
              <a:rPr lang="en-US" b="1" dirty="0" err="1">
                <a:latin typeface="Courier New" panose="02070309020205020404" pitchFamily="49" charset="0"/>
                <a:cs typeface="Courier New" panose="02070309020205020404" pitchFamily="49" charset="0"/>
              </a:rPr>
              <a:t>av</a:t>
            </a:r>
            <a:r>
              <a:rPr lang="en-US" b="1" dirty="0">
                <a:latin typeface="Courier New" panose="02070309020205020404" pitchFamily="49" charset="0"/>
                <a:cs typeface="Courier New" panose="02070309020205020404" pitchFamily="49" charset="0"/>
              </a:rPr>
              <a:t>] NVARCHAR(5));</a:t>
            </a:r>
          </a:p>
          <a:p>
            <a:r>
              <a:rPr lang="en-US" b="1" dirty="0">
                <a:latin typeface="Courier New" panose="02070309020205020404" pitchFamily="49" charset="0"/>
                <a:cs typeface="Courier New" panose="02070309020205020404" pitchFamily="49" charset="0"/>
              </a:rPr>
              <a:t>DECLARE @b TABLE ([</a:t>
            </a:r>
            <a:r>
              <a:rPr lang="en-US" b="1" dirty="0" err="1">
                <a:latin typeface="Courier New" panose="02070309020205020404" pitchFamily="49" charset="0"/>
                <a:cs typeface="Courier New" panose="02070309020205020404" pitchFamily="49" charset="0"/>
              </a:rPr>
              <a:t>bk</a:t>
            </a:r>
            <a:r>
              <a:rPr lang="en-US" b="1" dirty="0">
                <a:latin typeface="Courier New" panose="02070309020205020404" pitchFamily="49" charset="0"/>
                <a:cs typeface="Courier New" panose="02070309020205020404" pitchFamily="49" charset="0"/>
              </a:rPr>
              <a:t>] NVARCHAR(5), [</a:t>
            </a:r>
            <a:r>
              <a:rPr lang="en-US" b="1" dirty="0" err="1">
                <a:latin typeface="Courier New" panose="02070309020205020404" pitchFamily="49" charset="0"/>
                <a:cs typeface="Courier New" panose="02070309020205020404" pitchFamily="49" charset="0"/>
              </a:rPr>
              <a:t>bv</a:t>
            </a:r>
            <a:r>
              <a:rPr lang="en-US" b="1" dirty="0">
                <a:latin typeface="Courier New" panose="02070309020205020404" pitchFamily="49" charset="0"/>
                <a:cs typeface="Courier New" panose="02070309020205020404" pitchFamily="49" charset="0"/>
              </a:rPr>
              <a:t>] NVARCHAR(5));</a:t>
            </a:r>
          </a:p>
          <a:p>
            <a:r>
              <a:rPr lang="en-US" b="1" dirty="0">
                <a:latin typeface="Courier New" panose="02070309020205020404" pitchFamily="49" charset="0"/>
                <a:cs typeface="Courier New" panose="02070309020205020404" pitchFamily="49" charset="0"/>
              </a:rPr>
              <a:t>DECLARE @c TABLE ([</a:t>
            </a:r>
            <a:r>
              <a:rPr lang="en-US" b="1" dirty="0" err="1">
                <a:latin typeface="Courier New" panose="02070309020205020404" pitchFamily="49" charset="0"/>
                <a:cs typeface="Courier New" panose="02070309020205020404" pitchFamily="49" charset="0"/>
              </a:rPr>
              <a:t>ck</a:t>
            </a:r>
            <a:r>
              <a:rPr lang="en-US" b="1" dirty="0">
                <a:latin typeface="Courier New" panose="02070309020205020404" pitchFamily="49" charset="0"/>
                <a:cs typeface="Courier New" panose="02070309020205020404" pitchFamily="49" charset="0"/>
              </a:rPr>
              <a:t>] NVARCHAR(5), [cv] NVARCHAR(5));</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INSERT INTO @a VALUES (N'A1', 1), (N'A2', 2), (N'A2', 3);</a:t>
            </a:r>
          </a:p>
          <a:p>
            <a:r>
              <a:rPr lang="en-US" b="1" dirty="0">
                <a:latin typeface="Courier New" panose="02070309020205020404" pitchFamily="49" charset="0"/>
                <a:cs typeface="Courier New" panose="02070309020205020404" pitchFamily="49" charset="0"/>
              </a:rPr>
              <a:t>INSERT INTO @b VALUES (N'B3', 3), (N'B4', 4), (N'B5', 5);</a:t>
            </a:r>
          </a:p>
          <a:p>
            <a:r>
              <a:rPr lang="en-US" b="1" dirty="0">
                <a:latin typeface="Courier New" panose="02070309020205020404" pitchFamily="49" charset="0"/>
                <a:cs typeface="Courier New" panose="02070309020205020404" pitchFamily="49" charset="0"/>
              </a:rPr>
              <a:t>INSERT INTO @c VALUES (N'C3', 3), (N'C5', 5), (N'C6', 6);</a:t>
            </a:r>
          </a:p>
        </p:txBody>
      </p:sp>
    </p:spTree>
    <p:extLst>
      <p:ext uri="{BB962C8B-B14F-4D97-AF65-F5344CB8AC3E}">
        <p14:creationId xmlns:p14="http://schemas.microsoft.com/office/powerpoint/2010/main" val="19898734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101</a:t>
            </a:fld>
            <a:endParaRPr lang="en-US" dirty="0"/>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
        <p:nvSpPr>
          <p:cNvPr id="2" name="Rectangle 1"/>
          <p:cNvSpPr/>
          <p:nvPr/>
        </p:nvSpPr>
        <p:spPr>
          <a:xfrm>
            <a:off x="76200" y="762000"/>
            <a:ext cx="8991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@a JOIN @b ON [</a:t>
            </a:r>
            <a:r>
              <a:rPr lang="en-US" b="1" dirty="0" err="1">
                <a:latin typeface="Courier New" panose="02070309020205020404" pitchFamily="49" charset="0"/>
                <a:cs typeface="Courier New" panose="02070309020205020404" pitchFamily="49" charset="0"/>
              </a:rPr>
              <a:t>av</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bv</a:t>
            </a:r>
            <a:r>
              <a:rPr lang="en-US" b="1" dirty="0">
                <a:latin typeface="Courier New" panose="02070309020205020404" pitchFamily="49" charset="0"/>
                <a:cs typeface="Courier New" panose="02070309020205020404" pitchFamily="49" charset="0"/>
              </a:rPr>
              <a:t>] JOIN @c ON [</a:t>
            </a:r>
            <a:r>
              <a:rPr lang="en-US" b="1" dirty="0" err="1">
                <a:latin typeface="Courier New" panose="02070309020205020404" pitchFamily="49" charset="0"/>
                <a:cs typeface="Courier New" panose="02070309020205020404" pitchFamily="49" charset="0"/>
              </a:rPr>
              <a:t>bv</a:t>
            </a:r>
            <a:r>
              <a:rPr lang="en-US" b="1" dirty="0">
                <a:latin typeface="Courier New" panose="02070309020205020404" pitchFamily="49" charset="0"/>
                <a:cs typeface="Courier New" panose="02070309020205020404" pitchFamily="49" charset="0"/>
              </a:rPr>
              <a:t>] = [cv];</a:t>
            </a:r>
          </a:p>
          <a:p>
            <a:r>
              <a:rPr lang="en-US" b="1" dirty="0">
                <a:latin typeface="Courier New" panose="02070309020205020404" pitchFamily="49" charset="0"/>
                <a:cs typeface="Courier New" panose="02070309020205020404" pitchFamily="49" charset="0"/>
              </a:rPr>
              <a:t>SELECT * FROM @b JOIN @c ON [</a:t>
            </a:r>
            <a:r>
              <a:rPr lang="en-US" b="1" dirty="0" err="1">
                <a:latin typeface="Courier New" panose="02070309020205020404" pitchFamily="49" charset="0"/>
                <a:cs typeface="Courier New" panose="02070309020205020404" pitchFamily="49" charset="0"/>
              </a:rPr>
              <a:t>bv</a:t>
            </a:r>
            <a:r>
              <a:rPr lang="en-US" b="1" dirty="0">
                <a:latin typeface="Courier New" panose="02070309020205020404" pitchFamily="49" charset="0"/>
                <a:cs typeface="Courier New" panose="02070309020205020404" pitchFamily="49" charset="0"/>
              </a:rPr>
              <a:t>] = [cv] JOIN @a ON [cv] = [</a:t>
            </a:r>
            <a:r>
              <a:rPr lang="en-US" b="1" dirty="0" err="1">
                <a:latin typeface="Courier New" panose="02070309020205020404" pitchFamily="49" charset="0"/>
                <a:cs typeface="Courier New" panose="02070309020205020404" pitchFamily="49" charset="0"/>
              </a:rPr>
              <a:t>av</a:t>
            </a:r>
            <a:r>
              <a:rPr lang="en-US" b="1" dirty="0">
                <a:latin typeface="Courier New" panose="02070309020205020404" pitchFamily="49" charset="0"/>
                <a:cs typeface="Courier New" panose="02070309020205020404" pitchFamily="49" charset="0"/>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19" y="1676401"/>
            <a:ext cx="3124200" cy="7029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619" y="1676400"/>
            <a:ext cx="3211181" cy="7029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6200" y="3536455"/>
            <a:ext cx="8991600" cy="553998"/>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 FROM @a LEFT JOIN @b ON [</a:t>
            </a:r>
            <a:r>
              <a:rPr lang="en-US" sz="1500" b="1" dirty="0" err="1">
                <a:latin typeface="Courier New" panose="02070309020205020404" pitchFamily="49" charset="0"/>
                <a:cs typeface="Courier New" panose="02070309020205020404" pitchFamily="49" charset="0"/>
              </a:rPr>
              <a:t>av</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bv</a:t>
            </a:r>
            <a:r>
              <a:rPr lang="en-US" sz="1500" b="1" dirty="0">
                <a:latin typeface="Courier New" panose="02070309020205020404" pitchFamily="49" charset="0"/>
                <a:cs typeface="Courier New" panose="02070309020205020404" pitchFamily="49" charset="0"/>
              </a:rPr>
              <a:t>] LEFT JOIN @c ON [</a:t>
            </a:r>
            <a:r>
              <a:rPr lang="en-US" sz="1500" b="1" dirty="0" err="1">
                <a:latin typeface="Courier New" panose="02070309020205020404" pitchFamily="49" charset="0"/>
                <a:cs typeface="Courier New" panose="02070309020205020404" pitchFamily="49" charset="0"/>
              </a:rPr>
              <a:t>bv</a:t>
            </a:r>
            <a:r>
              <a:rPr lang="en-US" sz="1500" b="1" dirty="0">
                <a:latin typeface="Courier New" panose="02070309020205020404" pitchFamily="49" charset="0"/>
                <a:cs typeface="Courier New" panose="02070309020205020404" pitchFamily="49" charset="0"/>
              </a:rPr>
              <a:t>] = [cv];</a:t>
            </a:r>
          </a:p>
          <a:p>
            <a:r>
              <a:rPr lang="en-US" sz="1500" b="1" dirty="0">
                <a:latin typeface="Courier New" panose="02070309020205020404" pitchFamily="49" charset="0"/>
                <a:cs typeface="Courier New" panose="02070309020205020404" pitchFamily="49" charset="0"/>
              </a:rPr>
              <a:t>SELECT * FROM @b LEFT JOIN @c ON [</a:t>
            </a:r>
            <a:r>
              <a:rPr lang="en-US" sz="1500" b="1" dirty="0" err="1">
                <a:latin typeface="Courier New" panose="02070309020205020404" pitchFamily="49" charset="0"/>
                <a:cs typeface="Courier New" panose="02070309020205020404" pitchFamily="49" charset="0"/>
              </a:rPr>
              <a:t>bv</a:t>
            </a:r>
            <a:r>
              <a:rPr lang="en-US" sz="1500" b="1" dirty="0">
                <a:latin typeface="Courier New" panose="02070309020205020404" pitchFamily="49" charset="0"/>
                <a:cs typeface="Courier New" panose="02070309020205020404" pitchFamily="49" charset="0"/>
              </a:rPr>
              <a:t>] = [cv] LEFT JOIN @a ON [cv] = [</a:t>
            </a:r>
            <a:r>
              <a:rPr lang="en-US" sz="1500" b="1" dirty="0" err="1">
                <a:latin typeface="Courier New" panose="02070309020205020404" pitchFamily="49" charset="0"/>
                <a:cs typeface="Courier New" panose="02070309020205020404" pitchFamily="49" charset="0"/>
              </a:rPr>
              <a:t>av</a:t>
            </a:r>
            <a:r>
              <a:rPr lang="en-US" sz="1500" b="1" dirty="0">
                <a:latin typeface="Courier New" panose="02070309020205020404" pitchFamily="49" charset="0"/>
                <a:cs typeface="Courier New" panose="02070309020205020404" pitchFamily="49" charset="0"/>
              </a:rPr>
              <a:t>];</a:t>
            </a:r>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619" y="4468213"/>
            <a:ext cx="3317049" cy="998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51" y="4487585"/>
            <a:ext cx="3276600" cy="9988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457200" y="2590800"/>
            <a:ext cx="7467600" cy="612648"/>
          </a:xfrm>
          <a:prstGeom prst="wedgeRectCallout">
            <a:avLst>
              <a:gd name="adj1" fmla="val 2204"/>
              <a:gd name="adj2" fmla="val -7410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Тут разница лишь в последовательности столбцов, что легко устраняется указанием их имён вместо * в </a:t>
            </a:r>
            <a:r>
              <a:rPr lang="en-US" dirty="0" smtClean="0">
                <a:latin typeface="Arial" panose="020B0604020202020204" pitchFamily="34" charset="0"/>
                <a:cs typeface="Arial" panose="020B0604020202020204" pitchFamily="34" charset="0"/>
              </a:rPr>
              <a:t>SELECT.</a:t>
            </a:r>
            <a:endParaRPr lang="en-US" dirty="0">
              <a:latin typeface="Arial" panose="020B0604020202020204" pitchFamily="34" charset="0"/>
              <a:cs typeface="Arial" panose="020B0604020202020204" pitchFamily="34" charset="0"/>
            </a:endParaRPr>
          </a:p>
        </p:txBody>
      </p:sp>
      <p:sp>
        <p:nvSpPr>
          <p:cNvPr id="14" name="Rectangular Callout 13"/>
          <p:cNvSpPr/>
          <p:nvPr/>
        </p:nvSpPr>
        <p:spPr>
          <a:xfrm>
            <a:off x="457200" y="5635752"/>
            <a:ext cx="7467600" cy="612648"/>
          </a:xfrm>
          <a:prstGeom prst="wedgeRectCallout">
            <a:avLst>
              <a:gd name="adj1" fmla="val 2204"/>
              <a:gd name="adj2" fmla="val -7410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А тут разница уже в самих наборах данных.</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3068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102</a:t>
            </a:fld>
            <a:endParaRPr lang="en-US" dirty="0"/>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
        <p:nvSpPr>
          <p:cNvPr id="2" name="Rectangle 1"/>
          <p:cNvSpPr/>
          <p:nvPr/>
        </p:nvSpPr>
        <p:spPr>
          <a:xfrm>
            <a:off x="76200" y="762000"/>
            <a:ext cx="8991600" cy="553998"/>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 FROM @a FULL JOIN @b ON [</a:t>
            </a:r>
            <a:r>
              <a:rPr lang="en-US" sz="1500" b="1" dirty="0" err="1">
                <a:latin typeface="Courier New" panose="02070309020205020404" pitchFamily="49" charset="0"/>
                <a:cs typeface="Courier New" panose="02070309020205020404" pitchFamily="49" charset="0"/>
              </a:rPr>
              <a:t>av</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bv</a:t>
            </a:r>
            <a:r>
              <a:rPr lang="en-US" sz="1500" b="1" dirty="0">
                <a:latin typeface="Courier New" panose="02070309020205020404" pitchFamily="49" charset="0"/>
                <a:cs typeface="Courier New" panose="02070309020205020404" pitchFamily="49" charset="0"/>
              </a:rPr>
              <a:t>] FULL JOIN @c ON [</a:t>
            </a:r>
            <a:r>
              <a:rPr lang="en-US" sz="1500" b="1" dirty="0" err="1">
                <a:latin typeface="Courier New" panose="02070309020205020404" pitchFamily="49" charset="0"/>
                <a:cs typeface="Courier New" panose="02070309020205020404" pitchFamily="49" charset="0"/>
              </a:rPr>
              <a:t>bv</a:t>
            </a:r>
            <a:r>
              <a:rPr lang="en-US" sz="1500" b="1" dirty="0">
                <a:latin typeface="Courier New" panose="02070309020205020404" pitchFamily="49" charset="0"/>
                <a:cs typeface="Courier New" panose="02070309020205020404" pitchFamily="49" charset="0"/>
              </a:rPr>
              <a:t>] = [cv];</a:t>
            </a:r>
          </a:p>
          <a:p>
            <a:r>
              <a:rPr lang="en-US" sz="1500" b="1" dirty="0">
                <a:latin typeface="Courier New" panose="02070309020205020404" pitchFamily="49" charset="0"/>
                <a:cs typeface="Courier New" panose="02070309020205020404" pitchFamily="49" charset="0"/>
              </a:rPr>
              <a:t>SELECT * FROM @b FULL JOIN @c ON [</a:t>
            </a:r>
            <a:r>
              <a:rPr lang="en-US" sz="1500" b="1" dirty="0" err="1">
                <a:latin typeface="Courier New" panose="02070309020205020404" pitchFamily="49" charset="0"/>
                <a:cs typeface="Courier New" panose="02070309020205020404" pitchFamily="49" charset="0"/>
              </a:rPr>
              <a:t>bv</a:t>
            </a:r>
            <a:r>
              <a:rPr lang="en-US" sz="1500" b="1" dirty="0">
                <a:latin typeface="Courier New" panose="02070309020205020404" pitchFamily="49" charset="0"/>
                <a:cs typeface="Courier New" panose="02070309020205020404" pitchFamily="49" charset="0"/>
              </a:rPr>
              <a:t>] = [cv] FULL JOIN @a ON [cv] = [</a:t>
            </a:r>
            <a:r>
              <a:rPr lang="en-US" sz="1500" b="1" dirty="0" err="1">
                <a:latin typeface="Courier New" panose="02070309020205020404" pitchFamily="49" charset="0"/>
                <a:cs typeface="Courier New" panose="02070309020205020404" pitchFamily="49" charset="0"/>
              </a:rPr>
              <a:t>av</a:t>
            </a:r>
            <a:r>
              <a:rPr lang="en-US" sz="1500" b="1" dirty="0">
                <a:latin typeface="Courier New" panose="02070309020205020404" pitchFamily="49" charset="0"/>
                <a:cs typeface="Courier New" panose="02070309020205020404" pitchFamily="49"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95" y="1828800"/>
            <a:ext cx="4098010" cy="18799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512" y="1828798"/>
            <a:ext cx="4192688" cy="18799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ular Callout 12"/>
          <p:cNvSpPr/>
          <p:nvPr/>
        </p:nvSpPr>
        <p:spPr>
          <a:xfrm>
            <a:off x="457200" y="4267200"/>
            <a:ext cx="7467600" cy="914400"/>
          </a:xfrm>
          <a:prstGeom prst="wedgeRectCallout">
            <a:avLst>
              <a:gd name="adj1" fmla="val 2204"/>
              <a:gd name="adj2" fmla="val -7410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Тут разница снова лишь в последовательности столбцов (и строк), что легко устраняется указанием их имён вместо * в </a:t>
            </a:r>
            <a:r>
              <a:rPr lang="en-US" dirty="0" smtClean="0">
                <a:latin typeface="Arial" panose="020B0604020202020204" pitchFamily="34" charset="0"/>
                <a:cs typeface="Arial" panose="020B0604020202020204" pitchFamily="34" charset="0"/>
              </a:rPr>
              <a:t>SELECT</a:t>
            </a:r>
            <a:r>
              <a:rPr lang="ru-RU" dirty="0" smtClean="0">
                <a:latin typeface="Arial" panose="020B0604020202020204" pitchFamily="34" charset="0"/>
                <a:cs typeface="Arial" panose="020B0604020202020204" pitchFamily="34" charset="0"/>
              </a:rPr>
              <a:t>, а также сортировкой.</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6433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Условия объединения и выборки в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103</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В общем случае существует оптимальный и неоптимальный варианты использования </a:t>
            </a:r>
            <a:r>
              <a:rPr lang="en-US" sz="2500" dirty="0" smtClean="0">
                <a:latin typeface="Arial" pitchFamily="34" charset="0"/>
                <a:cs typeface="Arial" pitchFamily="34" charset="0"/>
              </a:rPr>
              <a:t>JOIN:</a:t>
            </a:r>
            <a:endParaRPr lang="ru-RU" sz="2500" dirty="0" smtClean="0">
              <a:latin typeface="Arial" pitchFamily="34" charset="0"/>
              <a:cs typeface="Arial" pitchFamily="34" charset="0"/>
            </a:endParaRPr>
          </a:p>
        </p:txBody>
      </p:sp>
      <p:sp>
        <p:nvSpPr>
          <p:cNvPr id="2" name="Rectangle 1"/>
          <p:cNvSpPr/>
          <p:nvPr/>
        </p:nvSpPr>
        <p:spPr>
          <a:xfrm>
            <a:off x="304800" y="1882170"/>
            <a:ext cx="83058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500" b="1" dirty="0">
                <a:latin typeface="Courier New" panose="02070309020205020404" pitchFamily="49" charset="0"/>
                <a:cs typeface="Courier New" panose="02070309020205020404" pitchFamily="49" charset="0"/>
              </a:rPr>
              <a:t>SELECT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b_name</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sb_finish</a:t>
            </a:r>
            <a:r>
              <a:rPr lang="en-US" sz="1500" b="1" dirty="0">
                <a:latin typeface="Courier New" panose="02070309020205020404" pitchFamily="49" charset="0"/>
                <a:cs typeface="Courier New" panose="02070309020205020404" pitchFamily="49" charset="0"/>
              </a:rPr>
              <a:t>] FROM [subscribers]</a:t>
            </a:r>
          </a:p>
          <a:p>
            <a:r>
              <a:rPr lang="en-US" sz="1500" b="1" dirty="0">
                <a:latin typeface="Courier New" panose="02070309020205020404" pitchFamily="49" charset="0"/>
                <a:cs typeface="Courier New" panose="02070309020205020404" pitchFamily="49" charset="0"/>
              </a:rPr>
              <a:t>JOIN [subscriptions] ON [</a:t>
            </a:r>
            <a:r>
              <a:rPr lang="en-US" sz="1500" b="1" dirty="0" err="1">
                <a:latin typeface="Courier New" panose="02070309020205020404" pitchFamily="49" charset="0"/>
                <a:cs typeface="Courier New" panose="02070309020205020404" pitchFamily="49" charset="0"/>
              </a:rPr>
              <a:t>s_id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JOIN [books] ON [</a:t>
            </a:r>
            <a:r>
              <a:rPr lang="en-US" sz="1500" b="1" dirty="0" err="1">
                <a:latin typeface="Courier New" panose="02070309020205020404" pitchFamily="49" charset="0"/>
                <a:cs typeface="Courier New" panose="02070309020205020404" pitchFamily="49" charset="0"/>
              </a:rPr>
              <a:t>sb_book</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b_id</a:t>
            </a:r>
            <a:r>
              <a:rPr lang="en-US" sz="1500" b="1" dirty="0">
                <a:latin typeface="Courier New" panose="02070309020205020404" pitchFamily="49" charset="0"/>
                <a:cs typeface="Courier New" panose="02070309020205020404" pitchFamily="49"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527" y="5029200"/>
            <a:ext cx="3753673" cy="11908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04800" y="2796570"/>
            <a:ext cx="8305800" cy="784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500" b="1" dirty="0">
                <a:latin typeface="Courier New" panose="02070309020205020404" pitchFamily="49" charset="0"/>
                <a:cs typeface="Courier New" panose="02070309020205020404" pitchFamily="49" charset="0"/>
              </a:rPr>
              <a:t>SELECT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b_name</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sb_finish</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FROM [subscribers], [subscriptions], [books]</a:t>
            </a:r>
          </a:p>
          <a:p>
            <a:r>
              <a:rPr lang="en-US" sz="1500" b="1" dirty="0">
                <a:latin typeface="Courier New" panose="02070309020205020404" pitchFamily="49" charset="0"/>
                <a:cs typeface="Courier New" panose="02070309020205020404" pitchFamily="49" charset="0"/>
              </a:rPr>
              <a:t>WHERE [</a:t>
            </a:r>
            <a:r>
              <a:rPr lang="en-US" sz="1500" b="1" dirty="0" err="1">
                <a:latin typeface="Courier New" panose="02070309020205020404" pitchFamily="49" charset="0"/>
                <a:cs typeface="Courier New" panose="02070309020205020404" pitchFamily="49" charset="0"/>
              </a:rPr>
              <a:t>s_id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 AND [</a:t>
            </a:r>
            <a:r>
              <a:rPr lang="en-US" sz="1500" b="1" dirty="0" err="1">
                <a:latin typeface="Courier New" panose="02070309020205020404" pitchFamily="49" charset="0"/>
                <a:cs typeface="Courier New" panose="02070309020205020404" pitchFamily="49" charset="0"/>
              </a:rPr>
              <a:t>sb_book</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b_id</a:t>
            </a:r>
            <a:r>
              <a:rPr lang="en-US" sz="1500" b="1" dirty="0">
                <a:latin typeface="Courier New" panose="02070309020205020404" pitchFamily="49" charset="0"/>
                <a:cs typeface="Courier New" panose="02070309020205020404" pitchFamily="49" charset="0"/>
              </a:rPr>
              <a:t>]</a:t>
            </a:r>
          </a:p>
        </p:txBody>
      </p:sp>
      <p:sp>
        <p:nvSpPr>
          <p:cNvPr id="10" name="TextBox 9"/>
          <p:cNvSpPr txBox="1"/>
          <p:nvPr/>
        </p:nvSpPr>
        <p:spPr>
          <a:xfrm>
            <a:off x="304800" y="37338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Второй вариант даёт тот же результат, но (согласно документации) будет работать медленнее. И сложнее читается.</a:t>
            </a:r>
          </a:p>
        </p:txBody>
      </p:sp>
      <p:sp>
        <p:nvSpPr>
          <p:cNvPr id="11" name="Rectangular Callout 10"/>
          <p:cNvSpPr/>
          <p:nvPr/>
        </p:nvSpPr>
        <p:spPr>
          <a:xfrm>
            <a:off x="304800" y="5029200"/>
            <a:ext cx="4572000" cy="595410"/>
          </a:xfrm>
          <a:prstGeom prst="wedgeRectCallout">
            <a:avLst>
              <a:gd name="adj1" fmla="val -25488"/>
              <a:gd name="adj2" fmla="val -718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600" dirty="0" smtClean="0">
                <a:latin typeface="Arial" panose="020B0604020202020204" pitchFamily="34" charset="0"/>
                <a:cs typeface="Arial" panose="020B0604020202020204" pitchFamily="34" charset="0"/>
              </a:rPr>
              <a:t>Оставлено из соображений совместимости. Могут быть «сюрпризы».</a:t>
            </a:r>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304800" y="5758356"/>
            <a:ext cx="4572000" cy="523220"/>
          </a:xfrm>
          <a:prstGeom prst="rect">
            <a:avLst/>
          </a:prstGeom>
        </p:spPr>
        <p:txBody>
          <a:bodyPr>
            <a:spAutoFit/>
          </a:bodyPr>
          <a:lstStyle/>
          <a:p>
            <a:r>
              <a:rPr lang="en-US" sz="1400" dirty="0">
                <a:latin typeface="Arial" panose="020B0604020202020204" pitchFamily="34" charset="0"/>
                <a:cs typeface="Arial" panose="020B0604020202020204" pitchFamily="34" charset="0"/>
              </a:rPr>
              <a:t>http://stackoverflow.com/questions/894490/sql-left-join-vs-multiple-tables-on-from-line/894659#894659</a:t>
            </a:r>
          </a:p>
        </p:txBody>
      </p:sp>
    </p:spTree>
    <p:extLst>
      <p:ext uri="{BB962C8B-B14F-4D97-AF65-F5344CB8AC3E}">
        <p14:creationId xmlns:p14="http://schemas.microsoft.com/office/powerpoint/2010/main" val="38759970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Условия объединения и выборки в </a:t>
            </a:r>
            <a:r>
              <a:rPr lang="en-US" dirty="0"/>
              <a:t>JOIN</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104</a:t>
            </a:fld>
            <a:endParaRPr lang="en-US" dirty="0"/>
          </a:p>
        </p:txBody>
      </p:sp>
      <p:sp>
        <p:nvSpPr>
          <p:cNvPr id="9" name="TextBox 8"/>
          <p:cNvSpPr txBox="1"/>
          <p:nvPr/>
        </p:nvSpPr>
        <p:spPr>
          <a:xfrm>
            <a:off x="304800" y="914400"/>
            <a:ext cx="8305800" cy="2785378"/>
          </a:xfrm>
          <a:prstGeom prst="rect">
            <a:avLst/>
          </a:prstGeom>
          <a:noFill/>
        </p:spPr>
        <p:txBody>
          <a:bodyPr wrap="square" rtlCol="0">
            <a:spAutoFit/>
          </a:bodyPr>
          <a:lstStyle/>
          <a:p>
            <a:r>
              <a:rPr lang="ru-RU" sz="2500" dirty="0">
                <a:latin typeface="Arial" pitchFamily="34" charset="0"/>
                <a:cs typeface="Arial" pitchFamily="34" charset="0"/>
              </a:rPr>
              <a:t>ON </a:t>
            </a:r>
            <a:r>
              <a:rPr lang="ru-RU" sz="2500" dirty="0" smtClean="0">
                <a:latin typeface="Arial" pitchFamily="34" charset="0"/>
                <a:cs typeface="Arial" pitchFamily="34" charset="0"/>
              </a:rPr>
              <a:t>используется </a:t>
            </a:r>
            <a:r>
              <a:rPr lang="ru-RU" sz="2500" dirty="0">
                <a:latin typeface="Arial" pitchFamily="34" charset="0"/>
                <a:cs typeface="Arial" pitchFamily="34" charset="0"/>
              </a:rPr>
              <a:t>для обозначения условий объединения (т.е. </a:t>
            </a:r>
            <a:r>
              <a:rPr lang="ru-RU" sz="2500" dirty="0" smtClean="0">
                <a:latin typeface="Arial" pitchFamily="34" charset="0"/>
                <a:cs typeface="Arial" pitchFamily="34" charset="0"/>
              </a:rPr>
              <a:t>указывает </a:t>
            </a:r>
            <a:r>
              <a:rPr lang="ru-RU" sz="2500" dirty="0">
                <a:latin typeface="Arial" pitchFamily="34" charset="0"/>
                <a:cs typeface="Arial" pitchFamily="34" charset="0"/>
              </a:rPr>
              <a:t>поля, </a:t>
            </a:r>
            <a:r>
              <a:rPr lang="ru-RU" sz="2500" dirty="0" smtClean="0">
                <a:latin typeface="Arial" pitchFamily="34" charset="0"/>
                <a:cs typeface="Arial" pitchFamily="34" charset="0"/>
              </a:rPr>
              <a:t>которые </a:t>
            </a:r>
            <a:r>
              <a:rPr lang="ru-RU" sz="2500" dirty="0">
                <a:latin typeface="Arial" pitchFamily="34" charset="0"/>
                <a:cs typeface="Arial" pitchFamily="34" charset="0"/>
              </a:rPr>
              <a:t>нужно сравнивать между </a:t>
            </a:r>
            <a:r>
              <a:rPr lang="ru-RU" sz="2500" dirty="0" smtClean="0">
                <a:latin typeface="Arial" pitchFamily="34" charset="0"/>
                <a:cs typeface="Arial" pitchFamily="34" charset="0"/>
              </a:rPr>
              <a:t>собой.</a:t>
            </a:r>
          </a:p>
          <a:p>
            <a:endParaRPr lang="ru-RU" sz="2500" dirty="0">
              <a:latin typeface="Arial" pitchFamily="34" charset="0"/>
              <a:cs typeface="Arial" pitchFamily="34" charset="0"/>
            </a:endParaRPr>
          </a:p>
          <a:p>
            <a:r>
              <a:rPr lang="ru-RU" sz="2500" dirty="0">
                <a:latin typeface="Arial" pitchFamily="34" charset="0"/>
                <a:cs typeface="Arial" pitchFamily="34" charset="0"/>
              </a:rPr>
              <a:t>WHERE (HAVING) используются для сокращения количества записей, попадающих в финальную выборку</a:t>
            </a:r>
            <a:r>
              <a:rPr lang="ru-RU" sz="2500" dirty="0" smtClean="0">
                <a:latin typeface="Arial" pitchFamily="34" charset="0"/>
                <a:cs typeface="Arial" pitchFamily="34" charset="0"/>
              </a:rPr>
              <a:t>.</a:t>
            </a:r>
            <a:endParaRPr lang="ru-RU" sz="2500" dirty="0">
              <a:latin typeface="Arial" pitchFamily="34" charset="0"/>
              <a:cs typeface="Arial" pitchFamily="34" charset="0"/>
            </a:endParaRPr>
          </a:p>
        </p:txBody>
      </p:sp>
      <p:sp>
        <p:nvSpPr>
          <p:cNvPr id="10" name="TextBox 9"/>
          <p:cNvSpPr txBox="1"/>
          <p:nvPr/>
        </p:nvSpPr>
        <p:spPr>
          <a:xfrm>
            <a:off x="304800" y="3866346"/>
            <a:ext cx="1569720" cy="4770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500" dirty="0" smtClean="0">
                <a:latin typeface="Arial" pitchFamily="34" charset="0"/>
                <a:cs typeface="Arial" pitchFamily="34" charset="0"/>
              </a:rPr>
              <a:t>ON</a:t>
            </a:r>
            <a:endParaRPr lang="en-US" sz="2500" dirty="0">
              <a:latin typeface="Arial" pitchFamily="34" charset="0"/>
              <a:cs typeface="Arial" pitchFamily="34" charset="0"/>
            </a:endParaRPr>
          </a:p>
        </p:txBody>
      </p:sp>
      <p:sp>
        <p:nvSpPr>
          <p:cNvPr id="12" name="TextBox 11"/>
          <p:cNvSpPr txBox="1"/>
          <p:nvPr/>
        </p:nvSpPr>
        <p:spPr>
          <a:xfrm>
            <a:off x="2179320" y="3866346"/>
            <a:ext cx="1371600" cy="4770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500" dirty="0" smtClean="0">
                <a:latin typeface="Arial" pitchFamily="34" charset="0"/>
                <a:cs typeface="Arial" pitchFamily="34" charset="0"/>
              </a:rPr>
              <a:t>[f1]=[f2]</a:t>
            </a:r>
            <a:endParaRPr lang="en-US" sz="2500" dirty="0">
              <a:latin typeface="Arial" pitchFamily="34" charset="0"/>
              <a:cs typeface="Arial" pitchFamily="34" charset="0"/>
            </a:endParaRPr>
          </a:p>
        </p:txBody>
      </p:sp>
      <p:sp>
        <p:nvSpPr>
          <p:cNvPr id="15" name="TextBox 14"/>
          <p:cNvSpPr txBox="1"/>
          <p:nvPr/>
        </p:nvSpPr>
        <p:spPr>
          <a:xfrm>
            <a:off x="4038600" y="3866346"/>
            <a:ext cx="4038600" cy="8580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r>
              <a:rPr lang="ru-RU" sz="2500" dirty="0" smtClean="0">
                <a:latin typeface="Arial" pitchFamily="34" charset="0"/>
                <a:cs typeface="Arial" pitchFamily="34" charset="0"/>
              </a:rPr>
              <a:t>Условие объединения таблиц</a:t>
            </a:r>
            <a:endParaRPr lang="en-US" sz="2500" dirty="0">
              <a:latin typeface="Arial" pitchFamily="34" charset="0"/>
              <a:cs typeface="Arial" pitchFamily="34" charset="0"/>
            </a:endParaRPr>
          </a:p>
        </p:txBody>
      </p:sp>
      <p:sp>
        <p:nvSpPr>
          <p:cNvPr id="16" name="TextBox 15"/>
          <p:cNvSpPr txBox="1"/>
          <p:nvPr/>
        </p:nvSpPr>
        <p:spPr>
          <a:xfrm>
            <a:off x="304800" y="4953000"/>
            <a:ext cx="1569720" cy="4770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dirty="0" smtClean="0">
                <a:latin typeface="Arial" pitchFamily="34" charset="0"/>
                <a:cs typeface="Arial" pitchFamily="34" charset="0"/>
              </a:rPr>
              <a:t>WHERE</a:t>
            </a:r>
            <a:endParaRPr lang="en-US" sz="2500" dirty="0">
              <a:latin typeface="Arial" pitchFamily="34" charset="0"/>
              <a:cs typeface="Arial" pitchFamily="34" charset="0"/>
            </a:endParaRPr>
          </a:p>
        </p:txBody>
      </p:sp>
      <p:sp>
        <p:nvSpPr>
          <p:cNvPr id="17" name="TextBox 16"/>
          <p:cNvSpPr txBox="1"/>
          <p:nvPr/>
        </p:nvSpPr>
        <p:spPr>
          <a:xfrm>
            <a:off x="304800" y="5715000"/>
            <a:ext cx="1569720" cy="4770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dirty="0" smtClean="0">
                <a:latin typeface="Arial" pitchFamily="34" charset="0"/>
                <a:cs typeface="Arial" pitchFamily="34" charset="0"/>
              </a:rPr>
              <a:t>HAVING</a:t>
            </a:r>
            <a:endParaRPr lang="en-US" sz="2500" dirty="0">
              <a:latin typeface="Arial" pitchFamily="34" charset="0"/>
              <a:cs typeface="Arial" pitchFamily="34" charset="0"/>
            </a:endParaRPr>
          </a:p>
        </p:txBody>
      </p:sp>
      <p:sp>
        <p:nvSpPr>
          <p:cNvPr id="18" name="TextBox 17"/>
          <p:cNvSpPr txBox="1"/>
          <p:nvPr/>
        </p:nvSpPr>
        <p:spPr>
          <a:xfrm>
            <a:off x="2179320" y="4953000"/>
            <a:ext cx="1371600" cy="4770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dirty="0" smtClean="0">
                <a:latin typeface="Arial" pitchFamily="34" charset="0"/>
                <a:cs typeface="Arial" pitchFamily="34" charset="0"/>
              </a:rPr>
              <a:t>[f1]&gt;5</a:t>
            </a:r>
            <a:endParaRPr lang="en-US" sz="2500" dirty="0">
              <a:latin typeface="Arial" pitchFamily="34" charset="0"/>
              <a:cs typeface="Arial" pitchFamily="34" charset="0"/>
            </a:endParaRPr>
          </a:p>
        </p:txBody>
      </p:sp>
      <p:sp>
        <p:nvSpPr>
          <p:cNvPr id="19" name="TextBox 18"/>
          <p:cNvSpPr txBox="1"/>
          <p:nvPr/>
        </p:nvSpPr>
        <p:spPr>
          <a:xfrm>
            <a:off x="2179320" y="5715000"/>
            <a:ext cx="1371600" cy="4770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dirty="0" smtClean="0">
                <a:latin typeface="Arial" pitchFamily="34" charset="0"/>
                <a:cs typeface="Arial" pitchFamily="34" charset="0"/>
              </a:rPr>
              <a:t>[f3]=2</a:t>
            </a:r>
            <a:endParaRPr lang="en-US" sz="2500" dirty="0">
              <a:latin typeface="Arial" pitchFamily="34" charset="0"/>
              <a:cs typeface="Arial" pitchFamily="34" charset="0"/>
            </a:endParaRPr>
          </a:p>
        </p:txBody>
      </p:sp>
      <p:sp>
        <p:nvSpPr>
          <p:cNvPr id="20" name="TextBox 19"/>
          <p:cNvSpPr txBox="1"/>
          <p:nvPr/>
        </p:nvSpPr>
        <p:spPr>
          <a:xfrm>
            <a:off x="4038600" y="4953000"/>
            <a:ext cx="4038600" cy="12390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oAutofit/>
          </a:bodyPr>
          <a:lstStyle/>
          <a:p>
            <a:pPr algn="ctr"/>
            <a:r>
              <a:rPr lang="ru-RU" sz="2500" dirty="0" smtClean="0">
                <a:latin typeface="Arial" pitchFamily="34" charset="0"/>
                <a:cs typeface="Arial" pitchFamily="34" charset="0"/>
              </a:rPr>
              <a:t>Условие</a:t>
            </a:r>
          </a:p>
          <a:p>
            <a:pPr algn="ctr"/>
            <a:r>
              <a:rPr lang="ru-RU" sz="2500" dirty="0">
                <a:latin typeface="Arial" pitchFamily="34" charset="0"/>
                <a:cs typeface="Arial" pitchFamily="34" charset="0"/>
              </a:rPr>
              <a:t>с</a:t>
            </a:r>
            <a:r>
              <a:rPr lang="ru-RU" sz="2500" dirty="0" smtClean="0">
                <a:latin typeface="Arial" pitchFamily="34" charset="0"/>
                <a:cs typeface="Arial" pitchFamily="34" charset="0"/>
              </a:rPr>
              <a:t>окращения</a:t>
            </a:r>
          </a:p>
          <a:p>
            <a:pPr algn="ctr"/>
            <a:r>
              <a:rPr lang="ru-RU" sz="2500" dirty="0" smtClean="0">
                <a:latin typeface="Arial" pitchFamily="34" charset="0"/>
                <a:cs typeface="Arial" pitchFamily="34" charset="0"/>
              </a:rPr>
              <a:t>выборки</a:t>
            </a:r>
            <a:endParaRPr lang="en-US" sz="2500" dirty="0">
              <a:latin typeface="Arial" pitchFamily="34" charset="0"/>
              <a:cs typeface="Arial" pitchFamily="34" charset="0"/>
            </a:endParaRPr>
          </a:p>
        </p:txBody>
      </p:sp>
    </p:spTree>
    <p:extLst>
      <p:ext uri="{BB962C8B-B14F-4D97-AF65-F5344CB8AC3E}">
        <p14:creationId xmlns:p14="http://schemas.microsoft.com/office/powerpoint/2010/main" val="26575352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Условия объединения и выборки в </a:t>
            </a:r>
            <a:r>
              <a:rPr lang="en-US" dirty="0"/>
              <a:t>JOIN</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105</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a:latin typeface="Arial" pitchFamily="34" charset="0"/>
                <a:cs typeface="Arial" pitchFamily="34" charset="0"/>
              </a:rPr>
              <a:t>Показать все компьютеры, стоящие в комнате ‘</a:t>
            </a:r>
            <a:r>
              <a:rPr lang="ru-RU" sz="2500" dirty="0" err="1">
                <a:latin typeface="Arial" pitchFamily="34" charset="0"/>
                <a:cs typeface="Arial" pitchFamily="34" charset="0"/>
              </a:rPr>
              <a:t>RoomWithTwoComps</a:t>
            </a:r>
            <a:r>
              <a:rPr lang="ru-RU" sz="2500" dirty="0">
                <a:latin typeface="Arial" pitchFamily="34" charset="0"/>
                <a:cs typeface="Arial" pitchFamily="34" charset="0"/>
              </a:rPr>
              <a:t>’:</a:t>
            </a:r>
          </a:p>
        </p:txBody>
      </p:sp>
      <p:sp>
        <p:nvSpPr>
          <p:cNvPr id="14" name="Rectangle 13"/>
          <p:cNvSpPr/>
          <p:nvPr/>
        </p:nvSpPr>
        <p:spPr>
          <a:xfrm>
            <a:off x="2057400" y="3099137"/>
            <a:ext cx="6934200" cy="1015663"/>
          </a:xfrm>
          <a:prstGeom prst="rect">
            <a:avLst/>
          </a:prstGeom>
          <a:solidFill>
            <a:schemeClr val="bg1">
              <a:lumMod val="95000"/>
            </a:schemeClr>
          </a:solidFill>
        </p:spPr>
        <p:txBody>
          <a:bodyPr wrap="square">
            <a:spAutoFit/>
          </a:bodyPr>
          <a:lstStyle/>
          <a:p>
            <a:r>
              <a:rPr lang="en-US" sz="2000" dirty="0">
                <a:latin typeface="Arial" pitchFamily="34" charset="0"/>
                <a:cs typeface="Arial" pitchFamily="34" charset="0"/>
              </a:rPr>
              <a:t>SELECT [</a:t>
            </a:r>
            <a:r>
              <a:rPr lang="en-US" sz="2000" dirty="0" err="1">
                <a:latin typeface="Arial" pitchFamily="34" charset="0"/>
                <a:cs typeface="Arial" pitchFamily="34" charset="0"/>
              </a:rPr>
              <a:t>c_name</a:t>
            </a:r>
            <a:r>
              <a:rPr lang="en-US" sz="2000" dirty="0">
                <a:latin typeface="Arial" pitchFamily="34" charset="0"/>
                <a:cs typeface="Arial" pitchFamily="34" charset="0"/>
              </a:rPr>
              <a:t>] FROM [rooms] JOIN [computers]</a:t>
            </a:r>
          </a:p>
          <a:p>
            <a:r>
              <a:rPr lang="en-US" sz="2000" dirty="0">
                <a:latin typeface="Arial" pitchFamily="34" charset="0"/>
                <a:cs typeface="Arial" pitchFamily="34" charset="0"/>
              </a:rPr>
              <a:t>ON [</a:t>
            </a:r>
            <a:r>
              <a:rPr lang="en-US" sz="2000" dirty="0" err="1">
                <a:latin typeface="Arial" pitchFamily="34" charset="0"/>
                <a:cs typeface="Arial" pitchFamily="34" charset="0"/>
              </a:rPr>
              <a:t>r_id</a:t>
            </a:r>
            <a:r>
              <a:rPr lang="en-US" sz="2000" dirty="0">
                <a:latin typeface="Arial" pitchFamily="34" charset="0"/>
                <a:cs typeface="Arial" pitchFamily="34" charset="0"/>
              </a:rPr>
              <a:t>]=[</a:t>
            </a:r>
            <a:r>
              <a:rPr lang="en-US" sz="2000" dirty="0" err="1">
                <a:latin typeface="Arial" pitchFamily="34" charset="0"/>
                <a:cs typeface="Arial" pitchFamily="34" charset="0"/>
              </a:rPr>
              <a:t>c_room</a:t>
            </a:r>
            <a:r>
              <a:rPr lang="en-US" sz="2000" dirty="0">
                <a:latin typeface="Arial" pitchFamily="34" charset="0"/>
                <a:cs typeface="Arial" pitchFamily="34" charset="0"/>
              </a:rPr>
              <a:t>]</a:t>
            </a:r>
          </a:p>
          <a:p>
            <a:r>
              <a:rPr lang="en-US" sz="2000" dirty="0">
                <a:latin typeface="Arial" pitchFamily="34" charset="0"/>
                <a:cs typeface="Arial" pitchFamily="34" charset="0"/>
              </a:rPr>
              <a:t>WHERE [</a:t>
            </a:r>
            <a:r>
              <a:rPr lang="en-US" sz="2000" dirty="0" err="1">
                <a:latin typeface="Arial" pitchFamily="34" charset="0"/>
                <a:cs typeface="Arial" pitchFamily="34" charset="0"/>
              </a:rPr>
              <a:t>r_name</a:t>
            </a:r>
            <a:r>
              <a:rPr lang="en-US" sz="2000" dirty="0">
                <a:latin typeface="Arial" pitchFamily="34" charset="0"/>
                <a:cs typeface="Arial" pitchFamily="34" charset="0"/>
              </a:rPr>
              <a:t>] = </a:t>
            </a:r>
            <a:r>
              <a:rPr lang="en-US" sz="2000" dirty="0" err="1">
                <a:latin typeface="Arial" pitchFamily="34" charset="0"/>
                <a:cs typeface="Arial" pitchFamily="34" charset="0"/>
              </a:rPr>
              <a:t>N'RoomWithTwoComps</a:t>
            </a:r>
            <a:r>
              <a:rPr lang="en-US" sz="2000" dirty="0">
                <a:latin typeface="Arial" pitchFamily="34" charset="0"/>
                <a:cs typeface="Arial" pitchFamily="34" charset="0"/>
              </a:rPr>
              <a:t>'</a:t>
            </a:r>
          </a:p>
        </p:txBody>
      </p:sp>
      <p:sp>
        <p:nvSpPr>
          <p:cNvPr id="21" name="Rectangular Callout 20"/>
          <p:cNvSpPr/>
          <p:nvPr/>
        </p:nvSpPr>
        <p:spPr>
          <a:xfrm>
            <a:off x="304800" y="2209800"/>
            <a:ext cx="1752600" cy="858857"/>
          </a:xfrm>
          <a:prstGeom prst="wedgeRectCallout">
            <a:avLst>
              <a:gd name="adj1" fmla="val 51786"/>
              <a:gd name="adj2" fmla="val 11062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itchFamily="34" charset="0"/>
                <a:cs typeface="Arial" pitchFamily="34" charset="0"/>
              </a:rPr>
              <a:t>Условие объединения</a:t>
            </a:r>
            <a:endParaRPr lang="en-US" dirty="0">
              <a:latin typeface="Arial" pitchFamily="34" charset="0"/>
              <a:cs typeface="Arial" pitchFamily="34" charset="0"/>
            </a:endParaRPr>
          </a:p>
        </p:txBody>
      </p:sp>
      <p:sp>
        <p:nvSpPr>
          <p:cNvPr id="22" name="Rectangular Callout 21"/>
          <p:cNvSpPr/>
          <p:nvPr/>
        </p:nvSpPr>
        <p:spPr>
          <a:xfrm>
            <a:off x="304800" y="4419600"/>
            <a:ext cx="1752600" cy="990600"/>
          </a:xfrm>
          <a:prstGeom prst="wedgeRectCallout">
            <a:avLst>
              <a:gd name="adj1" fmla="val 50916"/>
              <a:gd name="adj2" fmla="val -916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itchFamily="34" charset="0"/>
                <a:cs typeface="Arial" pitchFamily="34" charset="0"/>
              </a:rPr>
              <a:t>Условие сокращения выборки</a:t>
            </a:r>
            <a:endParaRPr lang="en-US" dirty="0">
              <a:latin typeface="Arial" pitchFamily="34" charset="0"/>
              <a:cs typeface="Arial"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22986"/>
            <a:ext cx="2971800" cy="10468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9080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Условия объединения и выборки в </a:t>
            </a:r>
            <a:r>
              <a:rPr lang="en-US" dirty="0"/>
              <a:t>JOIN</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106</a:t>
            </a:fld>
            <a:endParaRPr lang="en-US" dirty="0"/>
          </a:p>
        </p:txBody>
      </p:sp>
      <p:sp>
        <p:nvSpPr>
          <p:cNvPr id="9" name="TextBox 8"/>
          <p:cNvSpPr txBox="1"/>
          <p:nvPr/>
        </p:nvSpPr>
        <p:spPr>
          <a:xfrm>
            <a:off x="304800" y="914400"/>
            <a:ext cx="8305800" cy="4708981"/>
          </a:xfrm>
          <a:prstGeom prst="rect">
            <a:avLst/>
          </a:prstGeom>
          <a:noFill/>
        </p:spPr>
        <p:txBody>
          <a:bodyPr wrap="square" rtlCol="0">
            <a:spAutoFit/>
          </a:bodyPr>
          <a:lstStyle/>
          <a:p>
            <a:r>
              <a:rPr lang="ru-RU" sz="2500" dirty="0" smtClean="0">
                <a:latin typeface="Arial" pitchFamily="34" charset="0"/>
                <a:cs typeface="Arial" pitchFamily="34" charset="0"/>
              </a:rPr>
              <a:t>Ещё одно очевидное, но полезное замечание.</a:t>
            </a:r>
          </a:p>
          <a:p>
            <a:r>
              <a:rPr lang="ru-RU" sz="2500" dirty="0" smtClean="0">
                <a:latin typeface="Arial" pitchFamily="34" charset="0"/>
                <a:cs typeface="Arial" pitchFamily="34" charset="0"/>
              </a:rPr>
              <a:t>Типы данных полей, «по которым происходит объединение», должны:</a:t>
            </a:r>
          </a:p>
          <a:p>
            <a:pPr marL="457200" indent="-457200">
              <a:buAutoNum type="arabicPeriod"/>
            </a:pPr>
            <a:r>
              <a:rPr lang="ru-RU" sz="2500" dirty="0" smtClean="0">
                <a:latin typeface="Arial" pitchFamily="34" charset="0"/>
                <a:cs typeface="Arial" pitchFamily="34" charset="0"/>
              </a:rPr>
              <a:t>Совпадать.</a:t>
            </a:r>
          </a:p>
          <a:p>
            <a:r>
              <a:rPr lang="ru-RU" sz="2500" dirty="0" smtClean="0">
                <a:solidFill>
                  <a:schemeClr val="tx1">
                    <a:lumMod val="50000"/>
                    <a:lumOff val="50000"/>
                  </a:schemeClr>
                </a:solidFill>
                <a:latin typeface="Arial" pitchFamily="34" charset="0"/>
                <a:cs typeface="Arial" pitchFamily="34" charset="0"/>
              </a:rPr>
              <a:t>или</a:t>
            </a:r>
            <a:endParaRPr lang="ru-RU" sz="2500" dirty="0">
              <a:solidFill>
                <a:schemeClr val="tx1">
                  <a:lumMod val="50000"/>
                  <a:lumOff val="50000"/>
                </a:schemeClr>
              </a:solidFill>
              <a:latin typeface="Arial" pitchFamily="34" charset="0"/>
              <a:cs typeface="Arial" pitchFamily="34" charset="0"/>
            </a:endParaRPr>
          </a:p>
          <a:p>
            <a:pPr marL="457200" indent="-457200">
              <a:buFont typeface="+mj-lt"/>
              <a:buAutoNum type="arabicPeriod" startAt="2"/>
            </a:pPr>
            <a:r>
              <a:rPr lang="ru-RU" sz="2500" dirty="0" smtClean="0">
                <a:latin typeface="Arial" pitchFamily="34" charset="0"/>
                <a:cs typeface="Arial" pitchFamily="34" charset="0"/>
              </a:rPr>
              <a:t>Позволять автоматическую конвертацию при сравнении.</a:t>
            </a:r>
          </a:p>
          <a:p>
            <a:r>
              <a:rPr lang="ru-RU" sz="2500" dirty="0" smtClean="0">
                <a:solidFill>
                  <a:schemeClr val="tx1">
                    <a:lumMod val="50000"/>
                    <a:lumOff val="50000"/>
                  </a:schemeClr>
                </a:solidFill>
                <a:latin typeface="Arial" pitchFamily="34" charset="0"/>
                <a:cs typeface="Arial" pitchFamily="34" charset="0"/>
              </a:rPr>
              <a:t>или</a:t>
            </a:r>
          </a:p>
          <a:p>
            <a:pPr marL="457200" indent="-457200">
              <a:buFont typeface="+mj-lt"/>
              <a:buAutoNum type="arabicPeriod" startAt="3"/>
            </a:pPr>
            <a:r>
              <a:rPr lang="ru-RU" sz="2500" dirty="0" smtClean="0">
                <a:latin typeface="Arial" pitchFamily="34" charset="0"/>
                <a:cs typeface="Arial" pitchFamily="34" charset="0"/>
              </a:rPr>
              <a:t>Быть явно приведены к одному типу через </a:t>
            </a:r>
            <a:r>
              <a:rPr lang="en-US" sz="2500" dirty="0" smtClean="0">
                <a:latin typeface="Arial" pitchFamily="34" charset="0"/>
                <a:cs typeface="Arial" pitchFamily="34" charset="0"/>
              </a:rPr>
              <a:t>CAST.</a:t>
            </a:r>
          </a:p>
          <a:p>
            <a:endParaRPr lang="en-US" sz="2500" dirty="0">
              <a:latin typeface="Arial" pitchFamily="34" charset="0"/>
              <a:cs typeface="Arial" pitchFamily="34" charset="0"/>
            </a:endParaRPr>
          </a:p>
          <a:p>
            <a:r>
              <a:rPr lang="ru-RU" sz="2500" dirty="0" smtClean="0">
                <a:latin typeface="Arial" pitchFamily="34" charset="0"/>
                <a:cs typeface="Arial" pitchFamily="34" charset="0"/>
              </a:rPr>
              <a:t>Очевидно, что второй и третий варианты снижают производительность операции.</a:t>
            </a:r>
          </a:p>
        </p:txBody>
      </p:sp>
    </p:spTree>
    <p:extLst>
      <p:ext uri="{BB962C8B-B14F-4D97-AF65-F5344CB8AC3E}">
        <p14:creationId xmlns:p14="http://schemas.microsoft.com/office/powerpoint/2010/main" val="36298701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107</a:t>
            </a:fld>
            <a:endParaRPr lang="en-US" dirty="0"/>
          </a:p>
        </p:txBody>
      </p:sp>
      <p:sp>
        <p:nvSpPr>
          <p:cNvPr id="9" name="TextBox 8"/>
          <p:cNvSpPr txBox="1"/>
          <p:nvPr/>
        </p:nvSpPr>
        <p:spPr>
          <a:xfrm>
            <a:off x="304800" y="914400"/>
            <a:ext cx="8305800" cy="2015936"/>
          </a:xfrm>
          <a:prstGeom prst="rect">
            <a:avLst/>
          </a:prstGeom>
          <a:noFill/>
        </p:spPr>
        <p:txBody>
          <a:bodyPr wrap="square" rtlCol="0">
            <a:spAutoFit/>
          </a:bodyPr>
          <a:lstStyle/>
          <a:p>
            <a:r>
              <a:rPr lang="ru-RU" sz="2500" dirty="0" smtClean="0">
                <a:latin typeface="Arial" pitchFamily="34" charset="0"/>
                <a:cs typeface="Arial" pitchFamily="34" charset="0"/>
              </a:rPr>
              <a:t>Прежде, чем приступить к рассмотрению разновидностей </a:t>
            </a:r>
            <a:r>
              <a:rPr lang="en-US" sz="2500" dirty="0" smtClean="0">
                <a:latin typeface="Arial" pitchFamily="34" charset="0"/>
                <a:cs typeface="Arial" pitchFamily="34" charset="0"/>
              </a:rPr>
              <a:t>JOIN</a:t>
            </a:r>
            <a:r>
              <a:rPr lang="ru-RU" sz="2500" dirty="0" smtClean="0">
                <a:latin typeface="Arial" pitchFamily="34" charset="0"/>
                <a:cs typeface="Arial" pitchFamily="34" charset="0"/>
              </a:rPr>
              <a:t>, подчеркнём важную мысль: слова </a:t>
            </a:r>
            <a:r>
              <a:rPr lang="en-US" sz="2500" dirty="0" smtClean="0">
                <a:latin typeface="Arial" pitchFamily="34" charset="0"/>
                <a:cs typeface="Arial" pitchFamily="34" charset="0"/>
              </a:rPr>
              <a:t>INNER </a:t>
            </a:r>
            <a:r>
              <a:rPr lang="ru-RU" sz="2500" dirty="0" smtClean="0">
                <a:latin typeface="Arial" pitchFamily="34" charset="0"/>
                <a:cs typeface="Arial" pitchFamily="34" charset="0"/>
              </a:rPr>
              <a:t>и </a:t>
            </a:r>
            <a:r>
              <a:rPr lang="en-US" sz="2500" dirty="0" smtClean="0">
                <a:latin typeface="Arial" pitchFamily="34" charset="0"/>
                <a:cs typeface="Arial" pitchFamily="34" charset="0"/>
              </a:rPr>
              <a:t>OUTER </a:t>
            </a:r>
            <a:r>
              <a:rPr lang="ru-RU" sz="2500" b="1" dirty="0" smtClean="0">
                <a:latin typeface="Arial" pitchFamily="34" charset="0"/>
                <a:cs typeface="Arial" pitchFamily="34" charset="0"/>
              </a:rPr>
              <a:t>оставлены из соображений совместимости и НЕ ВЛИЯЮТ </a:t>
            </a:r>
            <a:r>
              <a:rPr lang="ru-RU" sz="2500" dirty="0" smtClean="0">
                <a:latin typeface="Arial" pitchFamily="34" charset="0"/>
                <a:cs typeface="Arial" pitchFamily="34" charset="0"/>
              </a:rPr>
              <a:t>на выполнение операции.</a:t>
            </a:r>
          </a:p>
        </p:txBody>
      </p:sp>
      <p:sp>
        <p:nvSpPr>
          <p:cNvPr id="2" name="Rectangle 1"/>
          <p:cNvSpPr/>
          <p:nvPr/>
        </p:nvSpPr>
        <p:spPr>
          <a:xfrm>
            <a:off x="304800" y="3886200"/>
            <a:ext cx="8610600" cy="1477328"/>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stackoverflow.com/questions/406294/left-join-and-left-outer-join-in-sql-server</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stackoverflow.com/questions/894490/sql-left-join-vs-multiple-tables-on-from-line/894659#894659</a:t>
            </a:r>
            <a:r>
              <a:rPr lang="ru-RU" dirty="0" smtClean="0">
                <a:latin typeface="Arial" panose="020B0604020202020204" pitchFamily="34" charset="0"/>
                <a:cs typeface="Arial" panose="020B0604020202020204" pitchFamily="34" charset="0"/>
              </a:rPr>
              <a:t/>
            </a:r>
            <a:br>
              <a:rPr lang="ru-RU"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http://stackoverflow.com/questions/565620/difference-between-join-and-inner-join</a:t>
            </a:r>
          </a:p>
        </p:txBody>
      </p:sp>
    </p:spTree>
    <p:extLst>
      <p:ext uri="{BB962C8B-B14F-4D97-AF65-F5344CB8AC3E}">
        <p14:creationId xmlns:p14="http://schemas.microsoft.com/office/powerpoint/2010/main" val="34219427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 – </a:t>
            </a:r>
            <a:r>
              <a:rPr lang="ru-RU" dirty="0" smtClean="0"/>
              <a:t>три простых примера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108</a:t>
            </a:fld>
            <a:endParaRPr lang="en-US" dirty="0"/>
          </a:p>
        </p:txBody>
      </p:sp>
      <p:sp>
        <p:nvSpPr>
          <p:cNvPr id="9" name="TextBox 8"/>
          <p:cNvSpPr txBox="1"/>
          <p:nvPr/>
        </p:nvSpPr>
        <p:spPr>
          <a:xfrm>
            <a:off x="304800" y="914400"/>
            <a:ext cx="8305800" cy="3939540"/>
          </a:xfrm>
          <a:prstGeom prst="rect">
            <a:avLst/>
          </a:prstGeom>
          <a:noFill/>
        </p:spPr>
        <p:txBody>
          <a:bodyPr wrap="square" rtlCol="0">
            <a:spAutoFit/>
          </a:bodyPr>
          <a:lstStyle/>
          <a:p>
            <a:r>
              <a:rPr lang="ru-RU" sz="2500" dirty="0" smtClean="0">
                <a:latin typeface="Arial" pitchFamily="34" charset="0"/>
                <a:cs typeface="Arial" pitchFamily="34" charset="0"/>
              </a:rPr>
              <a:t>Создадим </a:t>
            </a:r>
            <a:r>
              <a:rPr lang="ru-RU" sz="2500" dirty="0">
                <a:latin typeface="Arial" pitchFamily="34" charset="0"/>
                <a:cs typeface="Arial" pitchFamily="34" charset="0"/>
              </a:rPr>
              <a:t>три таблицы: </a:t>
            </a:r>
            <a:r>
              <a:rPr lang="en-US" sz="2500" dirty="0">
                <a:latin typeface="Arial" pitchFamily="34" charset="0"/>
                <a:cs typeface="Arial" pitchFamily="34" charset="0"/>
              </a:rPr>
              <a:t>[</a:t>
            </a:r>
            <a:r>
              <a:rPr lang="ru-RU" sz="2500" dirty="0" err="1" smtClean="0">
                <a:latin typeface="Arial" pitchFamily="34" charset="0"/>
                <a:cs typeface="Arial" pitchFamily="34" charset="0"/>
              </a:rPr>
              <a:t>rooms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computers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sitepages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ru-RU" sz="2500" dirty="0">
                <a:latin typeface="Arial" pitchFamily="34" charset="0"/>
                <a:cs typeface="Arial" pitchFamily="34" charset="0"/>
              </a:rPr>
              <a:t>и наполним их небольшим количеством данных.</a:t>
            </a:r>
          </a:p>
          <a:p>
            <a:endParaRPr lang="ru-RU" sz="2500" dirty="0">
              <a:latin typeface="Arial" pitchFamily="34" charset="0"/>
              <a:cs typeface="Arial" pitchFamily="34" charset="0"/>
            </a:endParaRPr>
          </a:p>
          <a:p>
            <a:r>
              <a:rPr lang="ru-RU" sz="2500" dirty="0">
                <a:latin typeface="Arial" pitchFamily="34" charset="0"/>
                <a:cs typeface="Arial" pitchFamily="34" charset="0"/>
              </a:rPr>
              <a:t>Таблицы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rooms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ru-RU" sz="2500" dirty="0">
                <a:latin typeface="Arial" pitchFamily="34" charset="0"/>
                <a:cs typeface="Arial" pitchFamily="34" charset="0"/>
              </a:rPr>
              <a:t>и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computers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ru-RU" sz="2500" dirty="0">
                <a:latin typeface="Arial" pitchFamily="34" charset="0"/>
                <a:cs typeface="Arial" pitchFamily="34" charset="0"/>
              </a:rPr>
              <a:t>будут связаны связью «один ко многим».</a:t>
            </a:r>
          </a:p>
          <a:p>
            <a:endParaRPr lang="ru-RU" sz="2500" dirty="0">
              <a:latin typeface="Arial" pitchFamily="34" charset="0"/>
              <a:cs typeface="Arial" pitchFamily="34" charset="0"/>
            </a:endParaRPr>
          </a:p>
          <a:p>
            <a:r>
              <a:rPr lang="ru-RU" sz="2500" dirty="0">
                <a:latin typeface="Arial" pitchFamily="34" charset="0"/>
                <a:cs typeface="Arial" pitchFamily="34" charset="0"/>
              </a:rPr>
              <a:t>В таблице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sitepages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ru-RU" sz="2500" dirty="0">
                <a:latin typeface="Arial" pitchFamily="34" charset="0"/>
                <a:cs typeface="Arial" pitchFamily="34" charset="0"/>
              </a:rPr>
              <a:t>будет рекурсивный внешний ключ (ссылка на родительскую страницу).</a:t>
            </a:r>
          </a:p>
          <a:p>
            <a:endParaRPr lang="ru-RU" sz="2500" dirty="0" smtClean="0">
              <a:latin typeface="Arial" pitchFamily="34" charset="0"/>
              <a:cs typeface="Arial" pitchFamily="34" charset="0"/>
            </a:endParaRPr>
          </a:p>
        </p:txBody>
      </p:sp>
    </p:spTree>
    <p:extLst>
      <p:ext uri="{BB962C8B-B14F-4D97-AF65-F5344CB8AC3E}">
        <p14:creationId xmlns:p14="http://schemas.microsoft.com/office/powerpoint/2010/main" val="141418556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 – </a:t>
            </a:r>
            <a:r>
              <a:rPr lang="ru-RU" dirty="0" smtClean="0"/>
              <a:t>три простых примера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109</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a:latin typeface="Arial" pitchFamily="34" charset="0"/>
                <a:cs typeface="Arial" pitchFamily="34" charset="0"/>
              </a:rPr>
              <a:t>Схема </a:t>
            </a:r>
            <a:r>
              <a:rPr lang="ru-RU" sz="2500" dirty="0" smtClean="0">
                <a:latin typeface="Arial" pitchFamily="34" charset="0"/>
                <a:cs typeface="Arial" pitchFamily="34" charset="0"/>
              </a:rPr>
              <a:t>тестовой базы </a:t>
            </a:r>
            <a:r>
              <a:rPr lang="ru-RU" sz="2500" dirty="0">
                <a:latin typeface="Arial" pitchFamily="34" charset="0"/>
                <a:cs typeface="Arial" pitchFamily="34" charset="0"/>
              </a:rPr>
              <a:t>данных приобретает такой вид:</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219700" cy="3486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497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Фактически, мы храним такое дерево:</a:t>
            </a:r>
            <a:endParaRPr lang="en-US" sz="2500" dirty="0">
              <a:latin typeface="Arial" pitchFamily="34" charset="0"/>
              <a:cs typeface="Arial" pitchFamily="34" charset="0"/>
            </a:endParaRPr>
          </a:p>
        </p:txBody>
      </p:sp>
      <p:sp>
        <p:nvSpPr>
          <p:cNvPr id="2" name="Rectangle 1"/>
          <p:cNvSpPr/>
          <p:nvPr/>
        </p:nvSpPr>
        <p:spPr>
          <a:xfrm>
            <a:off x="3962400" y="1524000"/>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Главная</a:t>
            </a:r>
            <a:endParaRPr lang="en-US" dirty="0">
              <a:latin typeface="Arial" panose="020B0604020202020204" pitchFamily="34" charset="0"/>
              <a:cs typeface="Arial" panose="020B0604020202020204" pitchFamily="34" charset="0"/>
            </a:endParaRPr>
          </a:p>
        </p:txBody>
      </p:sp>
      <p:sp>
        <p:nvSpPr>
          <p:cNvPr id="11" name="Rectangle 10"/>
          <p:cNvSpPr/>
          <p:nvPr/>
        </p:nvSpPr>
        <p:spPr>
          <a:xfrm>
            <a:off x="2209800" y="2438400"/>
            <a:ext cx="16002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Каталог</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3962400" y="2438400"/>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Новости</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5562600" y="2438400"/>
            <a:ext cx="16002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Контакты</a:t>
            </a:r>
            <a:endParaRPr lang="en-US" dirty="0">
              <a:latin typeface="Arial" panose="020B0604020202020204" pitchFamily="34" charset="0"/>
              <a:cs typeface="Arial" panose="020B0604020202020204" pitchFamily="34" charset="0"/>
            </a:endParaRPr>
          </a:p>
        </p:txBody>
      </p:sp>
      <p:sp>
        <p:nvSpPr>
          <p:cNvPr id="14" name="Rectangle 13"/>
          <p:cNvSpPr/>
          <p:nvPr/>
        </p:nvSpPr>
        <p:spPr>
          <a:xfrm>
            <a:off x="152400" y="3218826"/>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Скидки</a:t>
            </a:r>
            <a:endParaRPr lang="en-US" dirty="0">
              <a:latin typeface="Arial" panose="020B0604020202020204" pitchFamily="34" charset="0"/>
              <a:cs typeface="Arial" panose="020B0604020202020204" pitchFamily="34" charset="0"/>
            </a:endParaRPr>
          </a:p>
        </p:txBody>
      </p:sp>
      <p:sp>
        <p:nvSpPr>
          <p:cNvPr id="15" name="Rectangle 14"/>
          <p:cNvSpPr/>
          <p:nvPr/>
        </p:nvSpPr>
        <p:spPr>
          <a:xfrm>
            <a:off x="1828800" y="3218826"/>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Акции</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3810000" y="3215640"/>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Локальные</a:t>
            </a:r>
            <a:endParaRPr lang="en-US" dirty="0">
              <a:latin typeface="Arial" panose="020B0604020202020204" pitchFamily="34" charset="0"/>
              <a:cs typeface="Arial" panose="020B0604020202020204" pitchFamily="34" charset="0"/>
            </a:endParaRPr>
          </a:p>
        </p:txBody>
      </p:sp>
      <p:sp>
        <p:nvSpPr>
          <p:cNvPr id="17" name="Rectangle 16"/>
          <p:cNvSpPr/>
          <p:nvPr/>
        </p:nvSpPr>
        <p:spPr>
          <a:xfrm>
            <a:off x="5410200" y="3215640"/>
            <a:ext cx="16002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Глобальные</a:t>
            </a:r>
            <a:endParaRPr lang="en-US" dirty="0">
              <a:latin typeface="Arial" panose="020B0604020202020204" pitchFamily="34" charset="0"/>
              <a:cs typeface="Arial" panose="020B0604020202020204" pitchFamily="34" charset="0"/>
            </a:endParaRPr>
          </a:p>
        </p:txBody>
      </p:sp>
      <p:sp>
        <p:nvSpPr>
          <p:cNvPr id="18" name="Rectangle 17"/>
          <p:cNvSpPr/>
          <p:nvPr/>
        </p:nvSpPr>
        <p:spPr>
          <a:xfrm>
            <a:off x="7178040" y="3215640"/>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Архив</a:t>
            </a:r>
            <a:endParaRPr lang="en-US" dirty="0">
              <a:latin typeface="Arial" panose="020B0604020202020204" pitchFamily="34" charset="0"/>
              <a:cs typeface="Arial" panose="020B0604020202020204" pitchFamily="34" charset="0"/>
            </a:endParaRPr>
          </a:p>
        </p:txBody>
      </p:sp>
      <p:sp>
        <p:nvSpPr>
          <p:cNvPr id="19" name="Rectangle 18"/>
          <p:cNvSpPr/>
          <p:nvPr/>
        </p:nvSpPr>
        <p:spPr>
          <a:xfrm>
            <a:off x="7581900" y="3962400"/>
            <a:ext cx="1447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Избранное</a:t>
            </a:r>
            <a:endParaRPr lang="en-US" dirty="0">
              <a:latin typeface="Arial" panose="020B0604020202020204" pitchFamily="34" charset="0"/>
              <a:cs typeface="Arial" panose="020B0604020202020204" pitchFamily="34" charset="0"/>
            </a:endParaRPr>
          </a:p>
        </p:txBody>
      </p:sp>
      <p:cxnSp>
        <p:nvCxnSpPr>
          <p:cNvPr id="7" name="Straight Connector 6"/>
          <p:cNvCxnSpPr>
            <a:stCxn id="2" idx="2"/>
            <a:endCxn id="11" idx="0"/>
          </p:cNvCxnSpPr>
          <p:nvPr/>
        </p:nvCxnSpPr>
        <p:spPr>
          <a:xfrm flipH="1">
            <a:off x="3009900" y="1981200"/>
            <a:ext cx="1676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2"/>
            <a:endCxn id="12" idx="0"/>
          </p:cNvCxnSpPr>
          <p:nvPr/>
        </p:nvCxnSpPr>
        <p:spPr>
          <a:xfrm>
            <a:off x="4686300" y="198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 idx="2"/>
            <a:endCxn id="13" idx="0"/>
          </p:cNvCxnSpPr>
          <p:nvPr/>
        </p:nvCxnSpPr>
        <p:spPr>
          <a:xfrm>
            <a:off x="4686300" y="1981200"/>
            <a:ext cx="1676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2"/>
          </p:cNvCxnSpPr>
          <p:nvPr/>
        </p:nvCxnSpPr>
        <p:spPr>
          <a:xfrm flipH="1">
            <a:off x="990600" y="2895600"/>
            <a:ext cx="20193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2"/>
            <a:endCxn id="15" idx="0"/>
          </p:cNvCxnSpPr>
          <p:nvPr/>
        </p:nvCxnSpPr>
        <p:spPr>
          <a:xfrm flipH="1">
            <a:off x="2552700" y="2895600"/>
            <a:ext cx="457200" cy="323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2"/>
            <a:endCxn id="16" idx="0"/>
          </p:cNvCxnSpPr>
          <p:nvPr/>
        </p:nvCxnSpPr>
        <p:spPr>
          <a:xfrm flipH="1">
            <a:off x="4533900" y="2895600"/>
            <a:ext cx="1524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2"/>
            <a:endCxn id="17" idx="0"/>
          </p:cNvCxnSpPr>
          <p:nvPr/>
        </p:nvCxnSpPr>
        <p:spPr>
          <a:xfrm>
            <a:off x="4686300" y="2895600"/>
            <a:ext cx="15240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2"/>
            <a:endCxn id="18" idx="0"/>
          </p:cNvCxnSpPr>
          <p:nvPr/>
        </p:nvCxnSpPr>
        <p:spPr>
          <a:xfrm>
            <a:off x="4686300" y="2895600"/>
            <a:ext cx="321564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8" idx="2"/>
            <a:endCxn id="19" idx="0"/>
          </p:cNvCxnSpPr>
          <p:nvPr/>
        </p:nvCxnSpPr>
        <p:spPr>
          <a:xfrm>
            <a:off x="7901940" y="3672840"/>
            <a:ext cx="403860" cy="28956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7200" y="4856946"/>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И сейчас мы напишем запрос, который возвращает «поддерево», начиная с заданного элемента.</a:t>
            </a:r>
            <a:endParaRPr lang="en-US" sz="2500" dirty="0">
              <a:latin typeface="Arial" pitchFamily="34" charset="0"/>
              <a:cs typeface="Arial" pitchFamily="34" charset="0"/>
            </a:endParaRPr>
          </a:p>
        </p:txBody>
      </p:sp>
    </p:spTree>
    <p:extLst>
      <p:ext uri="{BB962C8B-B14F-4D97-AF65-F5344CB8AC3E}">
        <p14:creationId xmlns:p14="http://schemas.microsoft.com/office/powerpoint/2010/main" val="27476995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 – </a:t>
            </a:r>
            <a:r>
              <a:rPr lang="ru-RU" dirty="0" smtClean="0"/>
              <a:t>три простых примера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110</a:t>
            </a:fld>
            <a:endParaRPr lang="en-US" dirty="0"/>
          </a:p>
        </p:txBody>
      </p:sp>
      <p:sp>
        <p:nvSpPr>
          <p:cNvPr id="9" name="TextBox 8"/>
          <p:cNvSpPr txBox="1"/>
          <p:nvPr/>
        </p:nvSpPr>
        <p:spPr>
          <a:xfrm>
            <a:off x="304800" y="7620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Таблицы с данными:</a:t>
            </a:r>
            <a:endParaRPr lang="ru-RU" sz="2500" dirty="0">
              <a:latin typeface="Arial" pitchFamily="34" charset="0"/>
              <a:cs typeface="Arial" pitchFamily="34" charset="0"/>
            </a:endParaRPr>
          </a:p>
        </p:txBody>
      </p:sp>
      <p:sp>
        <p:nvSpPr>
          <p:cNvPr id="11" name="Rectangle 10"/>
          <p:cNvSpPr/>
          <p:nvPr/>
        </p:nvSpPr>
        <p:spPr>
          <a:xfrm>
            <a:off x="6019800" y="4114800"/>
            <a:ext cx="9144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Main</a:t>
            </a:r>
            <a:endParaRPr lang="en-US" dirty="0">
              <a:latin typeface="Arial" pitchFamily="34" charset="0"/>
              <a:cs typeface="Arial" pitchFamily="34" charset="0"/>
            </a:endParaRPr>
          </a:p>
        </p:txBody>
      </p:sp>
      <p:sp>
        <p:nvSpPr>
          <p:cNvPr id="12" name="Rectangle 11"/>
          <p:cNvSpPr/>
          <p:nvPr/>
        </p:nvSpPr>
        <p:spPr>
          <a:xfrm>
            <a:off x="4724400" y="4800600"/>
            <a:ext cx="12954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Contacts</a:t>
            </a:r>
            <a:endParaRPr lang="en-US" dirty="0">
              <a:latin typeface="Arial" pitchFamily="34" charset="0"/>
              <a:cs typeface="Arial" pitchFamily="34" charset="0"/>
            </a:endParaRPr>
          </a:p>
        </p:txBody>
      </p:sp>
      <p:sp>
        <p:nvSpPr>
          <p:cNvPr id="13" name="Rectangle 12"/>
          <p:cNvSpPr/>
          <p:nvPr/>
        </p:nvSpPr>
        <p:spPr>
          <a:xfrm>
            <a:off x="6934200" y="4800600"/>
            <a:ext cx="1552575"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Documents</a:t>
            </a:r>
            <a:endParaRPr lang="en-US" dirty="0">
              <a:latin typeface="Arial" pitchFamily="34" charset="0"/>
              <a:cs typeface="Arial" pitchFamily="34" charset="0"/>
            </a:endParaRPr>
          </a:p>
        </p:txBody>
      </p:sp>
      <p:sp>
        <p:nvSpPr>
          <p:cNvPr id="14" name="Rectangle 13"/>
          <p:cNvSpPr/>
          <p:nvPr/>
        </p:nvSpPr>
        <p:spPr>
          <a:xfrm>
            <a:off x="5895975" y="5591175"/>
            <a:ext cx="1419226"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Templates</a:t>
            </a:r>
            <a:endParaRPr lang="en-US" dirty="0">
              <a:latin typeface="Arial" pitchFamily="34" charset="0"/>
              <a:cs typeface="Arial" pitchFamily="34" charset="0"/>
            </a:endParaRPr>
          </a:p>
        </p:txBody>
      </p:sp>
      <p:sp>
        <p:nvSpPr>
          <p:cNvPr id="15" name="Rectangle 14"/>
          <p:cNvSpPr/>
          <p:nvPr/>
        </p:nvSpPr>
        <p:spPr>
          <a:xfrm>
            <a:off x="7450454" y="5591175"/>
            <a:ext cx="1419226"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Examples</a:t>
            </a:r>
            <a:endParaRPr lang="en-US" dirty="0">
              <a:latin typeface="Arial" pitchFamily="34" charset="0"/>
              <a:cs typeface="Arial" pitchFamily="34" charset="0"/>
            </a:endParaRPr>
          </a:p>
        </p:txBody>
      </p:sp>
      <p:cxnSp>
        <p:nvCxnSpPr>
          <p:cNvPr id="16" name="Straight Connector 15"/>
          <p:cNvCxnSpPr>
            <a:stCxn id="11" idx="2"/>
            <a:endCxn id="12" idx="0"/>
          </p:cNvCxnSpPr>
          <p:nvPr/>
        </p:nvCxnSpPr>
        <p:spPr>
          <a:xfrm flipH="1">
            <a:off x="5372100" y="4572000"/>
            <a:ext cx="1104900" cy="228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11" idx="2"/>
            <a:endCxn id="13" idx="0"/>
          </p:cNvCxnSpPr>
          <p:nvPr/>
        </p:nvCxnSpPr>
        <p:spPr>
          <a:xfrm>
            <a:off x="6477000" y="4572000"/>
            <a:ext cx="1233488" cy="2286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13" idx="2"/>
            <a:endCxn id="14" idx="0"/>
          </p:cNvCxnSpPr>
          <p:nvPr/>
        </p:nvCxnSpPr>
        <p:spPr>
          <a:xfrm flipH="1">
            <a:off x="6605588" y="5257800"/>
            <a:ext cx="1104900" cy="33337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3" idx="2"/>
            <a:endCxn id="15" idx="0"/>
          </p:cNvCxnSpPr>
          <p:nvPr/>
        </p:nvCxnSpPr>
        <p:spPr>
          <a:xfrm>
            <a:off x="7710488" y="5257800"/>
            <a:ext cx="449579" cy="333375"/>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91454"/>
            <a:ext cx="2438400" cy="1547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24200"/>
            <a:ext cx="3679744"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391454"/>
            <a:ext cx="3064669" cy="21398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ular Callout 21"/>
          <p:cNvSpPr/>
          <p:nvPr/>
        </p:nvSpPr>
        <p:spPr>
          <a:xfrm>
            <a:off x="1447800" y="5257800"/>
            <a:ext cx="3124200" cy="1026665"/>
          </a:xfrm>
          <a:prstGeom prst="wedgeRectCallout">
            <a:avLst>
              <a:gd name="adj1" fmla="val -47065"/>
              <a:gd name="adj2" fmla="val -8716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Как называется связь, допускающая здесь </a:t>
            </a:r>
            <a:r>
              <a:rPr lang="en-US" sz="2000" dirty="0" smtClean="0">
                <a:latin typeface="Arial" panose="020B0604020202020204" pitchFamily="34" charset="0"/>
                <a:cs typeface="Arial" panose="020B0604020202020204" pitchFamily="34" charset="0"/>
              </a:rPr>
              <a:t>NULL-</a:t>
            </a:r>
            <a:r>
              <a:rPr lang="ru-RU" sz="2000" dirty="0" smtClean="0">
                <a:latin typeface="Arial" panose="020B0604020202020204" pitchFamily="34" charset="0"/>
                <a:cs typeface="Arial" panose="020B0604020202020204" pitchFamily="34" charset="0"/>
              </a:rPr>
              <a:t>значения?</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473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 – </a:t>
            </a:r>
            <a:r>
              <a:rPr lang="ru-RU" dirty="0" smtClean="0"/>
              <a:t>три простых примера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111</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a:latin typeface="Arial" pitchFamily="34" charset="0"/>
                <a:cs typeface="Arial" pitchFamily="34" charset="0"/>
              </a:rPr>
              <a:t>Показать список комнат и поставленных в них компьютеров:</a:t>
            </a:r>
          </a:p>
        </p:txBody>
      </p:sp>
      <p:sp>
        <p:nvSpPr>
          <p:cNvPr id="2" name="Rectangle 1"/>
          <p:cNvSpPr/>
          <p:nvPr/>
        </p:nvSpPr>
        <p:spPr>
          <a:xfrm>
            <a:off x="304800" y="1905000"/>
            <a:ext cx="83058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a:t>
            </a:r>
            <a:r>
              <a:rPr lang="en-US" b="1" dirty="0" smtClean="0">
                <a:latin typeface="Courier New" panose="02070309020205020404" pitchFamily="49" charset="0"/>
                <a:cs typeface="Courier New" panose="02070309020205020404" pitchFamily="49" charset="0"/>
              </a:rPr>
              <a:t>rooms]</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JOIN </a:t>
            </a:r>
            <a:r>
              <a:rPr lang="en-US" b="1" dirty="0">
                <a:latin typeface="Courier New" panose="02070309020205020404" pitchFamily="49" charset="0"/>
                <a:cs typeface="Courier New" panose="02070309020205020404" pitchFamily="49" charset="0"/>
              </a:rPr>
              <a:t>[computers]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2" y="2743200"/>
            <a:ext cx="5519057" cy="1528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ular Callout 9"/>
          <p:cNvSpPr/>
          <p:nvPr/>
        </p:nvSpPr>
        <p:spPr>
          <a:xfrm>
            <a:off x="272141" y="4755353"/>
            <a:ext cx="5519057" cy="1026665"/>
          </a:xfrm>
          <a:prstGeom prst="wedgeRectCallout">
            <a:avLst>
              <a:gd name="adj1" fmla="val -10970"/>
              <a:gd name="adj2" fmla="val -7762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Легко заметить, что пустые комнаты и свободные компьютеры здесь не показаны.</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90527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 – </a:t>
            </a:r>
            <a:r>
              <a:rPr lang="ru-RU" dirty="0" smtClean="0"/>
              <a:t>три простых примера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112</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a:latin typeface="Arial" pitchFamily="34" charset="0"/>
                <a:cs typeface="Arial" pitchFamily="34" charset="0"/>
              </a:rPr>
              <a:t>Показать список ВСЕХ комнат (даже пустых) и ВСЕХ компьютеров (даже тех, что никуда не поставлены):</a:t>
            </a:r>
          </a:p>
        </p:txBody>
      </p:sp>
      <p:sp>
        <p:nvSpPr>
          <p:cNvPr id="6" name="Rectangle 5"/>
          <p:cNvSpPr/>
          <p:nvPr/>
        </p:nvSpPr>
        <p:spPr>
          <a:xfrm>
            <a:off x="304800" y="1905000"/>
            <a:ext cx="8305800" cy="1477328"/>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a:t>
            </a:r>
            <a:r>
              <a:rPr lang="en-US" b="1" dirty="0" smtClean="0">
                <a:latin typeface="Courier New" panose="02070309020205020404" pitchFamily="49" charset="0"/>
                <a:cs typeface="Courier New" panose="02070309020205020404" pitchFamily="49" charset="0"/>
              </a:rPr>
              <a:t>rooms]</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LEFT </a:t>
            </a:r>
            <a:r>
              <a:rPr lang="en-US" b="1" dirty="0">
                <a:latin typeface="Courier New" panose="02070309020205020404" pitchFamily="49" charset="0"/>
                <a:cs typeface="Courier New" panose="02070309020205020404" pitchFamily="49" charset="0"/>
              </a:rPr>
              <a:t>JOIN [computers]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UNION</a:t>
            </a:r>
          </a:p>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a:t>
            </a:r>
            <a:r>
              <a:rPr lang="en-US" b="1" dirty="0" smtClean="0">
                <a:latin typeface="Courier New" panose="02070309020205020404" pitchFamily="49" charset="0"/>
                <a:cs typeface="Courier New" panose="02070309020205020404" pitchFamily="49" charset="0"/>
              </a:rPr>
              <a:t>rooms]</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RIGHT </a:t>
            </a:r>
            <a:r>
              <a:rPr lang="en-US" b="1" dirty="0">
                <a:latin typeface="Courier New" panose="02070309020205020404" pitchFamily="49" charset="0"/>
                <a:cs typeface="Courier New" panose="02070309020205020404" pitchFamily="49" charset="0"/>
              </a:rPr>
              <a:t>JOIN [computers]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7600"/>
            <a:ext cx="4343400" cy="2275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5486400" y="3657600"/>
            <a:ext cx="3124200" cy="1026665"/>
          </a:xfrm>
          <a:prstGeom prst="wedgeRectCallout">
            <a:avLst>
              <a:gd name="adj1" fmla="val -47065"/>
              <a:gd name="adj2" fmla="val -8716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Это можно переписать более элегантно?</a:t>
            </a:r>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5486400" y="4953000"/>
            <a:ext cx="3124200" cy="104644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500" b="1" dirty="0">
                <a:latin typeface="Courier New" panose="02070309020205020404" pitchFamily="49" charset="0"/>
                <a:cs typeface="Courier New" panose="02070309020205020404" pitchFamily="49" charset="0"/>
              </a:rPr>
              <a:t>SELECT [</a:t>
            </a:r>
            <a:r>
              <a:rPr lang="en-US" sz="1500" b="1" dirty="0" err="1">
                <a:latin typeface="Courier New" panose="02070309020205020404" pitchFamily="49" charset="0"/>
                <a:cs typeface="Courier New" panose="02070309020205020404" pitchFamily="49" charset="0"/>
              </a:rPr>
              <a:t>r_name</a:t>
            </a:r>
            <a:r>
              <a:rPr lang="en-US" sz="1500" b="1" dirty="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c_name</a:t>
            </a:r>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FROM </a:t>
            </a:r>
            <a:r>
              <a:rPr lang="en-US" sz="1500" b="1" dirty="0">
                <a:latin typeface="Courier New" panose="02070309020205020404" pitchFamily="49" charset="0"/>
                <a:cs typeface="Courier New" panose="02070309020205020404" pitchFamily="49" charset="0"/>
              </a:rPr>
              <a:t>[rooms]</a:t>
            </a:r>
          </a:p>
          <a:p>
            <a:r>
              <a:rPr lang="en-US" sz="1700" b="1" dirty="0">
                <a:latin typeface="Courier New" panose="02070309020205020404" pitchFamily="49" charset="0"/>
                <a:cs typeface="Courier New" panose="02070309020205020404" pitchFamily="49" charset="0"/>
              </a:rPr>
              <a:t>FULL JOIN </a:t>
            </a:r>
            <a:r>
              <a:rPr lang="en-US" sz="1500" b="1" dirty="0">
                <a:latin typeface="Courier New" panose="02070309020205020404" pitchFamily="49" charset="0"/>
                <a:cs typeface="Courier New" panose="02070309020205020404" pitchFamily="49" charset="0"/>
              </a:rPr>
              <a:t>[</a:t>
            </a:r>
            <a:r>
              <a:rPr lang="en-US" sz="1500" b="1" dirty="0" smtClean="0">
                <a:latin typeface="Courier New" panose="02070309020205020404" pitchFamily="49" charset="0"/>
                <a:cs typeface="Courier New" panose="02070309020205020404" pitchFamily="49" charset="0"/>
              </a:rPr>
              <a:t>computers]</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ON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r_id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c_room</a:t>
            </a: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5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 – </a:t>
            </a:r>
            <a:r>
              <a:rPr lang="ru-RU" dirty="0" smtClean="0"/>
              <a:t>три простых примера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113</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a:latin typeface="Arial" pitchFamily="34" charset="0"/>
                <a:cs typeface="Arial" pitchFamily="34" charset="0"/>
              </a:rPr>
              <a:t>Показать все страницы сайта первых трёх уровней с их родителями:</a:t>
            </a:r>
          </a:p>
        </p:txBody>
      </p:sp>
      <p:sp>
        <p:nvSpPr>
          <p:cNvPr id="6" name="Rectangle 5"/>
          <p:cNvSpPr/>
          <p:nvPr/>
        </p:nvSpPr>
        <p:spPr>
          <a:xfrm>
            <a:off x="304800" y="1905000"/>
            <a:ext cx="8610600" cy="1708160"/>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[level1].[</a:t>
            </a:r>
            <a:r>
              <a:rPr lang="en-US" sz="1500" b="1" dirty="0" err="1">
                <a:latin typeface="Courier New" panose="02070309020205020404" pitchFamily="49" charset="0"/>
                <a:cs typeface="Courier New" panose="02070309020205020404" pitchFamily="49" charset="0"/>
              </a:rPr>
              <a:t>p_parent</a:t>
            </a:r>
            <a:r>
              <a:rPr lang="en-US" sz="1500" b="1" dirty="0">
                <a:latin typeface="Courier New" panose="02070309020205020404" pitchFamily="49" charset="0"/>
                <a:cs typeface="Courier New" panose="02070309020205020404" pitchFamily="49" charset="0"/>
              </a:rPr>
              <a:t>], [level1].[</a:t>
            </a:r>
            <a:r>
              <a:rPr lang="en-US" sz="1500" b="1" dirty="0" err="1">
                <a:latin typeface="Courier New" panose="02070309020205020404" pitchFamily="49" charset="0"/>
                <a:cs typeface="Courier New" panose="02070309020205020404" pitchFamily="49" charset="0"/>
              </a:rPr>
              <a:t>p_name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[level2].[</a:t>
            </a:r>
            <a:r>
              <a:rPr lang="en-US" sz="1500" b="1" dirty="0" err="1">
                <a:latin typeface="Courier New" panose="02070309020205020404" pitchFamily="49" charset="0"/>
                <a:cs typeface="Courier New" panose="02070309020205020404" pitchFamily="49" charset="0"/>
              </a:rPr>
              <a:t>p_parent</a:t>
            </a:r>
            <a:r>
              <a:rPr lang="en-US" sz="1500" b="1" dirty="0">
                <a:latin typeface="Courier New" panose="02070309020205020404" pitchFamily="49" charset="0"/>
                <a:cs typeface="Courier New" panose="02070309020205020404" pitchFamily="49" charset="0"/>
              </a:rPr>
              <a:t>], [level2].[</a:t>
            </a:r>
            <a:r>
              <a:rPr lang="en-US" sz="1500" b="1" dirty="0" err="1">
                <a:latin typeface="Courier New" panose="02070309020205020404" pitchFamily="49" charset="0"/>
                <a:cs typeface="Courier New" panose="02070309020205020404" pitchFamily="49" charset="0"/>
              </a:rPr>
              <a:t>p_name</a:t>
            </a:r>
            <a:r>
              <a:rPr lang="en-US" sz="1500" b="1" dirty="0">
                <a:latin typeface="Courier New" panose="02070309020205020404" pitchFamily="49" charset="0"/>
                <a:cs typeface="Courier New" panose="02070309020205020404" pitchFamily="49" charset="0"/>
              </a:rPr>
              <a:t>],</a:t>
            </a:r>
          </a:p>
          <a:p>
            <a:r>
              <a:rPr lang="ru-RU" sz="1500" b="1" dirty="0" smtClean="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level3].[</a:t>
            </a:r>
            <a:r>
              <a:rPr lang="en-US" sz="1500" b="1" dirty="0" err="1">
                <a:latin typeface="Courier New" panose="02070309020205020404" pitchFamily="49" charset="0"/>
                <a:cs typeface="Courier New" panose="02070309020205020404" pitchFamily="49" charset="0"/>
              </a:rPr>
              <a:t>p_parent</a:t>
            </a:r>
            <a:r>
              <a:rPr lang="en-US" sz="1500" b="1" dirty="0">
                <a:latin typeface="Courier New" panose="02070309020205020404" pitchFamily="49" charset="0"/>
                <a:cs typeface="Courier New" panose="02070309020205020404" pitchFamily="49" charset="0"/>
              </a:rPr>
              <a:t>], [level3].[</a:t>
            </a:r>
            <a:r>
              <a:rPr lang="en-US" sz="1500" b="1" dirty="0" err="1">
                <a:latin typeface="Courier New" panose="02070309020205020404" pitchFamily="49" charset="0"/>
                <a:cs typeface="Courier New" panose="02070309020205020404" pitchFamily="49" charset="0"/>
              </a:rPr>
              <a:t>p_name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FROM [</a:t>
            </a:r>
            <a:r>
              <a:rPr lang="en-US" sz="1500" b="1" dirty="0" err="1">
                <a:latin typeface="Courier New" panose="02070309020205020404" pitchFamily="49" charset="0"/>
                <a:cs typeface="Courier New" panose="02070309020205020404" pitchFamily="49" charset="0"/>
              </a:rPr>
              <a:t>sitepages</a:t>
            </a:r>
            <a:r>
              <a:rPr lang="en-US" sz="1500" b="1" dirty="0">
                <a:latin typeface="Courier New" panose="02070309020205020404" pitchFamily="49" charset="0"/>
                <a:cs typeface="Courier New" panose="02070309020205020404" pitchFamily="49" charset="0"/>
              </a:rPr>
              <a:t>] AS [level1]</a:t>
            </a:r>
          </a:p>
          <a:p>
            <a:r>
              <a:rPr lang="en-US" sz="1500" b="1" dirty="0">
                <a:latin typeface="Courier New" panose="02070309020205020404" pitchFamily="49" charset="0"/>
                <a:cs typeface="Courier New" panose="02070309020205020404" pitchFamily="49" charset="0"/>
              </a:rPr>
              <a:t>LEFT JOIN [</a:t>
            </a:r>
            <a:r>
              <a:rPr lang="en-US" sz="1500" b="1" dirty="0" err="1">
                <a:latin typeface="Courier New" panose="02070309020205020404" pitchFamily="49" charset="0"/>
                <a:cs typeface="Courier New" panose="02070309020205020404" pitchFamily="49" charset="0"/>
              </a:rPr>
              <a:t>sitepages</a:t>
            </a:r>
            <a:r>
              <a:rPr lang="en-US" sz="1500" b="1" dirty="0">
                <a:latin typeface="Courier New" panose="02070309020205020404" pitchFamily="49" charset="0"/>
                <a:cs typeface="Courier New" panose="02070309020205020404" pitchFamily="49" charset="0"/>
              </a:rPr>
              <a:t>] AS [level2] ON </a:t>
            </a:r>
            <a:r>
              <a:rPr lang="en-US" sz="1500" b="1" dirty="0" smtClean="0">
                <a:latin typeface="Courier New" panose="02070309020205020404" pitchFamily="49" charset="0"/>
                <a:cs typeface="Courier New" panose="02070309020205020404" pitchFamily="49" charset="0"/>
              </a:rPr>
              <a:t>[level1</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p_id</a:t>
            </a:r>
            <a:r>
              <a:rPr lang="en-US" sz="1500" b="1" dirty="0">
                <a:latin typeface="Courier New" panose="02070309020205020404" pitchFamily="49" charset="0"/>
                <a:cs typeface="Courier New" panose="02070309020205020404" pitchFamily="49" charset="0"/>
              </a:rPr>
              <a:t>]=[level2].[</a:t>
            </a:r>
            <a:r>
              <a:rPr lang="en-US" sz="1500" b="1" dirty="0" err="1">
                <a:latin typeface="Courier New" panose="02070309020205020404" pitchFamily="49" charset="0"/>
                <a:cs typeface="Courier New" panose="02070309020205020404" pitchFamily="49" charset="0"/>
              </a:rPr>
              <a:t>p_parent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LEFT JOIN [</a:t>
            </a:r>
            <a:r>
              <a:rPr lang="en-US" sz="1500" b="1" dirty="0" err="1">
                <a:latin typeface="Courier New" panose="02070309020205020404" pitchFamily="49" charset="0"/>
                <a:cs typeface="Courier New" panose="02070309020205020404" pitchFamily="49" charset="0"/>
              </a:rPr>
              <a:t>sitepages</a:t>
            </a:r>
            <a:r>
              <a:rPr lang="en-US" sz="1500" b="1" dirty="0">
                <a:latin typeface="Courier New" panose="02070309020205020404" pitchFamily="49" charset="0"/>
                <a:cs typeface="Courier New" panose="02070309020205020404" pitchFamily="49" charset="0"/>
              </a:rPr>
              <a:t>] AS [level3] ON [level2].[</a:t>
            </a:r>
            <a:r>
              <a:rPr lang="en-US" sz="1500" b="1" dirty="0" err="1">
                <a:latin typeface="Courier New" panose="02070309020205020404" pitchFamily="49" charset="0"/>
                <a:cs typeface="Courier New" panose="02070309020205020404" pitchFamily="49" charset="0"/>
              </a:rPr>
              <a:t>p_id</a:t>
            </a:r>
            <a:r>
              <a:rPr lang="en-US" sz="1500" b="1" dirty="0">
                <a:latin typeface="Courier New" panose="02070309020205020404" pitchFamily="49" charset="0"/>
                <a:cs typeface="Courier New" panose="02070309020205020404" pitchFamily="49" charset="0"/>
              </a:rPr>
              <a:t>]=[level3].[</a:t>
            </a:r>
            <a:r>
              <a:rPr lang="en-US" sz="1500" b="1" dirty="0" err="1">
                <a:latin typeface="Courier New" panose="02070309020205020404" pitchFamily="49" charset="0"/>
                <a:cs typeface="Courier New" panose="02070309020205020404" pitchFamily="49" charset="0"/>
              </a:rPr>
              <a:t>p_parent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WHERE [level1].[</a:t>
            </a:r>
            <a:r>
              <a:rPr lang="en-US" sz="1500" b="1" dirty="0" err="1">
                <a:latin typeface="Courier New" panose="02070309020205020404" pitchFamily="49" charset="0"/>
                <a:cs typeface="Courier New" panose="02070309020205020404" pitchFamily="49" charset="0"/>
              </a:rPr>
              <a:t>p_parent</a:t>
            </a:r>
            <a:r>
              <a:rPr lang="en-US" sz="1500" b="1" dirty="0">
                <a:latin typeface="Courier New" panose="02070309020205020404" pitchFamily="49" charset="0"/>
                <a:cs typeface="Courier New" panose="02070309020205020404" pitchFamily="49" charset="0"/>
              </a:rPr>
              <a:t>] IS NULL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40398"/>
            <a:ext cx="8610600" cy="17520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5562600" y="1486461"/>
            <a:ext cx="3429000" cy="837078"/>
          </a:xfrm>
          <a:prstGeom prst="wedgeRectCallout">
            <a:avLst>
              <a:gd name="adj1" fmla="val -47817"/>
              <a:gd name="adj2" fmla="val 784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Т.н. «</a:t>
            </a:r>
            <a:r>
              <a:rPr lang="ru-RU" dirty="0" err="1" smtClean="0">
                <a:latin typeface="Arial" panose="020B0604020202020204" pitchFamily="34" charset="0"/>
                <a:cs typeface="Arial" panose="020B0604020202020204" pitchFamily="34" charset="0"/>
              </a:rPr>
              <a:t>самообъединение</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self-join</a:t>
            </a:r>
            <a:r>
              <a:rPr lang="ru-RU"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таблица объединяется «сама с собой».</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35062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114</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Итак, вкратце:</a:t>
            </a:r>
          </a:p>
        </p:txBody>
      </p:sp>
      <p:sp>
        <p:nvSpPr>
          <p:cNvPr id="2" name="Rectangle 1"/>
          <p:cNvSpPr/>
          <p:nvPr/>
        </p:nvSpPr>
        <p:spPr>
          <a:xfrm>
            <a:off x="304800" y="15240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[INNER] </a:t>
            </a:r>
            <a:r>
              <a:rPr lang="en-US" b="1" dirty="0" smtClean="0">
                <a:solidFill>
                  <a:schemeClr val="tx1"/>
                </a:solidFill>
                <a:latin typeface="Arial" panose="020B0604020202020204" pitchFamily="34" charset="0"/>
                <a:cs typeface="Arial" panose="020B0604020202020204" pitchFamily="34" charset="0"/>
              </a:rPr>
              <a:t>JOIN</a:t>
            </a:r>
            <a:endParaRPr lang="en-US" b="1"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3200400" y="15240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LEFT </a:t>
            </a:r>
            <a:r>
              <a:rPr lang="en-US" dirty="0" smtClean="0">
                <a:solidFill>
                  <a:schemeClr val="tx1"/>
                </a:solidFill>
                <a:latin typeface="Arial" panose="020B0604020202020204" pitchFamily="34" charset="0"/>
                <a:cs typeface="Arial" panose="020B0604020202020204" pitchFamily="34" charset="0"/>
              </a:rPr>
              <a:t>[OUTER]</a:t>
            </a:r>
            <a:r>
              <a:rPr lang="en-US" b="1" dirty="0" smtClean="0">
                <a:solidFill>
                  <a:schemeClr val="tx1"/>
                </a:solidFill>
                <a:latin typeface="Arial" panose="020B0604020202020204" pitchFamily="34" charset="0"/>
                <a:cs typeface="Arial" panose="020B0604020202020204" pitchFamily="34" charset="0"/>
              </a:rPr>
              <a:t> JOIN</a:t>
            </a:r>
            <a:endParaRPr lang="en-US" b="1" dirty="0">
              <a:solidFill>
                <a:schemeClr val="tx1"/>
              </a:solidFill>
              <a:latin typeface="Arial" panose="020B0604020202020204" pitchFamily="34" charset="0"/>
              <a:cs typeface="Arial" panose="020B0604020202020204" pitchFamily="34" charset="0"/>
            </a:endParaRPr>
          </a:p>
        </p:txBody>
      </p:sp>
      <p:sp>
        <p:nvSpPr>
          <p:cNvPr id="8" name="Rectangle 7"/>
          <p:cNvSpPr/>
          <p:nvPr/>
        </p:nvSpPr>
        <p:spPr>
          <a:xfrm>
            <a:off x="6096000" y="15240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RIGHT </a:t>
            </a:r>
            <a:r>
              <a:rPr lang="en-US" dirty="0" smtClean="0">
                <a:solidFill>
                  <a:schemeClr val="tx1"/>
                </a:solidFill>
                <a:latin typeface="Arial" panose="020B0604020202020204" pitchFamily="34" charset="0"/>
                <a:cs typeface="Arial" panose="020B0604020202020204" pitchFamily="34" charset="0"/>
              </a:rPr>
              <a:t>[OUTER]</a:t>
            </a:r>
            <a:r>
              <a:rPr lang="en-US" b="1" dirty="0" smtClean="0">
                <a:solidFill>
                  <a:schemeClr val="tx1"/>
                </a:solidFill>
                <a:latin typeface="Arial" panose="020B0604020202020204" pitchFamily="34" charset="0"/>
                <a:cs typeface="Arial" panose="020B0604020202020204" pitchFamily="34" charset="0"/>
              </a:rPr>
              <a:t> JOIN</a:t>
            </a:r>
            <a:endParaRPr lang="en-US" b="1"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304800" y="2318656"/>
            <a:ext cx="2667000" cy="17961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solidFill>
                  <a:schemeClr val="tx1"/>
                </a:solidFill>
                <a:latin typeface="Arial" panose="020B0604020202020204" pitchFamily="34" charset="0"/>
                <a:cs typeface="Arial" panose="020B0604020202020204" pitchFamily="34" charset="0"/>
              </a:rPr>
              <a:t>В выборку попадают только строки, «имеющие пару» из второй таблицы.</a:t>
            </a:r>
            <a:endParaRPr lang="en-US"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3200400" y="2318655"/>
            <a:ext cx="2667000" cy="17961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solidFill>
                  <a:schemeClr val="tx1"/>
                </a:solidFill>
                <a:latin typeface="Arial" panose="020B0604020202020204" pitchFamily="34" charset="0"/>
                <a:cs typeface="Arial" panose="020B0604020202020204" pitchFamily="34" charset="0"/>
              </a:rPr>
              <a:t>В выборку попадают все строки «левой» таблицы, их пары из «правой» и </a:t>
            </a:r>
            <a:r>
              <a:rPr lang="en-US" dirty="0" smtClean="0">
                <a:solidFill>
                  <a:schemeClr val="tx1"/>
                </a:solidFill>
                <a:latin typeface="Arial" panose="020B0604020202020204" pitchFamily="34" charset="0"/>
                <a:cs typeface="Arial" panose="020B0604020202020204" pitchFamily="34" charset="0"/>
              </a:rPr>
              <a:t>NULL’</a:t>
            </a:r>
            <a:r>
              <a:rPr lang="ru-RU" dirty="0" smtClean="0">
                <a:solidFill>
                  <a:schemeClr val="tx1"/>
                </a:solidFill>
                <a:latin typeface="Arial" panose="020B0604020202020204" pitchFamily="34" charset="0"/>
                <a:cs typeface="Arial" panose="020B0604020202020204" pitchFamily="34" charset="0"/>
              </a:rPr>
              <a:t>ы, если пары нет.</a:t>
            </a:r>
            <a:endParaRPr lang="en-US"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6096000" y="2318654"/>
            <a:ext cx="2667000" cy="17961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solidFill>
                  <a:schemeClr val="tx1"/>
                </a:solidFill>
                <a:latin typeface="Arial" panose="020B0604020202020204" pitchFamily="34" charset="0"/>
                <a:cs typeface="Arial" panose="020B0604020202020204" pitchFamily="34" charset="0"/>
              </a:rPr>
              <a:t>В выборку попадают все строки «правой» таблицы, их пары из «левой» и </a:t>
            </a:r>
            <a:r>
              <a:rPr lang="en-US" dirty="0" smtClean="0">
                <a:solidFill>
                  <a:schemeClr val="tx1"/>
                </a:solidFill>
                <a:latin typeface="Arial" panose="020B0604020202020204" pitchFamily="34" charset="0"/>
                <a:cs typeface="Arial" panose="020B0604020202020204" pitchFamily="34" charset="0"/>
              </a:rPr>
              <a:t>NULL’</a:t>
            </a:r>
            <a:r>
              <a:rPr lang="ru-RU" dirty="0" smtClean="0">
                <a:solidFill>
                  <a:schemeClr val="tx1"/>
                </a:solidFill>
                <a:latin typeface="Arial" panose="020B0604020202020204" pitchFamily="34" charset="0"/>
                <a:cs typeface="Arial" panose="020B0604020202020204" pitchFamily="34" charset="0"/>
              </a:rPr>
              <a:t>ы, если пары нет.</a:t>
            </a:r>
            <a:endParaRPr lang="en-US"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200400" y="4267200"/>
            <a:ext cx="5562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FULL </a:t>
            </a:r>
            <a:r>
              <a:rPr lang="en-US" dirty="0" smtClean="0">
                <a:solidFill>
                  <a:schemeClr val="tx1"/>
                </a:solidFill>
                <a:latin typeface="Arial" panose="020B0604020202020204" pitchFamily="34" charset="0"/>
                <a:cs typeface="Arial" panose="020B0604020202020204" pitchFamily="34" charset="0"/>
              </a:rPr>
              <a:t>[OUTER]</a:t>
            </a:r>
            <a:r>
              <a:rPr lang="en-US" b="1" dirty="0" smtClean="0">
                <a:solidFill>
                  <a:schemeClr val="tx1"/>
                </a:solidFill>
                <a:latin typeface="Arial" panose="020B0604020202020204" pitchFamily="34" charset="0"/>
                <a:cs typeface="Arial" panose="020B0604020202020204" pitchFamily="34" charset="0"/>
              </a:rPr>
              <a:t> JOIN</a:t>
            </a:r>
            <a:endParaRPr lang="en-US"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3200400" y="5061857"/>
            <a:ext cx="5562600" cy="9579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solidFill>
                  <a:schemeClr val="tx1"/>
                </a:solidFill>
                <a:latin typeface="Arial" panose="020B0604020202020204" pitchFamily="34" charset="0"/>
                <a:cs typeface="Arial" panose="020B0604020202020204" pitchFamily="34" charset="0"/>
              </a:rPr>
              <a:t>В выборку попадают все строки из «левой» и «правой» таблиц, их пары из противоположной таблицы и </a:t>
            </a:r>
            <a:r>
              <a:rPr lang="en-US" dirty="0" smtClean="0">
                <a:solidFill>
                  <a:schemeClr val="tx1"/>
                </a:solidFill>
                <a:latin typeface="Arial" panose="020B0604020202020204" pitchFamily="34" charset="0"/>
                <a:cs typeface="Arial" panose="020B0604020202020204" pitchFamily="34" charset="0"/>
              </a:rPr>
              <a:t>NULL’</a:t>
            </a:r>
            <a:r>
              <a:rPr lang="ru-RU" dirty="0" smtClean="0">
                <a:solidFill>
                  <a:schemeClr val="tx1"/>
                </a:solidFill>
                <a:latin typeface="Arial" panose="020B0604020202020204" pitchFamily="34" charset="0"/>
                <a:cs typeface="Arial" panose="020B0604020202020204" pitchFamily="34" charset="0"/>
              </a:rPr>
              <a:t>ы, если пары нет.</a:t>
            </a:r>
            <a:endParaRPr lang="en-US"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293914" y="4267200"/>
            <a:ext cx="2667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CROSS JOIN</a:t>
            </a:r>
            <a:r>
              <a:rPr lang="ru-RU"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 APPLY</a:t>
            </a:r>
            <a:endParaRPr lang="en-US" b="1"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304800" y="5061858"/>
            <a:ext cx="2667000" cy="957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1400" dirty="0" smtClean="0">
                <a:solidFill>
                  <a:schemeClr val="tx1"/>
                </a:solidFill>
                <a:latin typeface="Arial" panose="020B0604020202020204" pitchFamily="34" charset="0"/>
                <a:cs typeface="Arial" panose="020B0604020202020204" pitchFamily="34" charset="0"/>
              </a:rPr>
              <a:t>Эквивалент перечисления таблиц через запятую без указания условий объединения.</a:t>
            </a: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56392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115</a:t>
            </a:fld>
            <a:endParaRPr lang="en-US" dirty="0"/>
          </a:p>
        </p:txBody>
      </p:sp>
      <p:sp>
        <p:nvSpPr>
          <p:cNvPr id="9" name="TextBox 8"/>
          <p:cNvSpPr txBox="1"/>
          <p:nvPr/>
        </p:nvSpPr>
        <p:spPr>
          <a:xfrm>
            <a:off x="304800" y="914400"/>
            <a:ext cx="8305800" cy="4324261"/>
          </a:xfrm>
          <a:prstGeom prst="rect">
            <a:avLst/>
          </a:prstGeom>
          <a:noFill/>
        </p:spPr>
        <p:txBody>
          <a:bodyPr wrap="square" rtlCol="0">
            <a:spAutoFit/>
          </a:bodyPr>
          <a:lstStyle/>
          <a:p>
            <a:r>
              <a:rPr lang="en-US" sz="2500" b="1" dirty="0" smtClean="0">
                <a:latin typeface="Arial" pitchFamily="34" charset="0"/>
                <a:cs typeface="Arial" pitchFamily="34" charset="0"/>
              </a:rPr>
              <a:t>Q:</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А что такое </a:t>
            </a:r>
            <a:r>
              <a:rPr lang="en-US" sz="2500" dirty="0" smtClean="0">
                <a:latin typeface="Arial" pitchFamily="34" charset="0"/>
                <a:cs typeface="Arial" pitchFamily="34" charset="0"/>
              </a:rPr>
              <a:t>CROSS APPLY</a:t>
            </a:r>
            <a:r>
              <a:rPr lang="ru-RU" sz="2500" dirty="0" smtClean="0">
                <a:latin typeface="Arial" pitchFamily="34" charset="0"/>
                <a:cs typeface="Arial" pitchFamily="34" charset="0"/>
              </a:rPr>
              <a:t>!?</a:t>
            </a:r>
          </a:p>
          <a:p>
            <a:r>
              <a:rPr lang="en-US" sz="2500" b="1" dirty="0" smtClean="0">
                <a:latin typeface="Arial" pitchFamily="34" charset="0"/>
                <a:cs typeface="Arial" pitchFamily="34" charset="0"/>
              </a:rPr>
              <a:t>A: </a:t>
            </a:r>
            <a:r>
              <a:rPr lang="ru-RU" sz="2500" dirty="0" smtClean="0">
                <a:latin typeface="Arial" pitchFamily="34" charset="0"/>
                <a:cs typeface="Arial" pitchFamily="34" charset="0"/>
              </a:rPr>
              <a:t>Это «изобретение» </a:t>
            </a:r>
            <a:r>
              <a:rPr lang="en-US" sz="2500" dirty="0" smtClean="0">
                <a:latin typeface="Arial" pitchFamily="34" charset="0"/>
                <a:cs typeface="Arial" pitchFamily="34" charset="0"/>
              </a:rPr>
              <a:t>SQL Server </a:t>
            </a:r>
            <a:r>
              <a:rPr lang="ru-RU" sz="2500" dirty="0" smtClean="0">
                <a:latin typeface="Arial" pitchFamily="34" charset="0"/>
                <a:cs typeface="Arial" pitchFamily="34" charset="0"/>
              </a:rPr>
              <a:t>для случаев, когда объединяемые источники зависят друг от друга.</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Рассмотрим классический пример: из второй таблицы надо выбрать столько рядов, сколько указано в первой.</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Этот пример ОЧЕНЬ хорошо и подробно рассмотрен здесь: </a:t>
            </a:r>
            <a:r>
              <a:rPr lang="en-US" sz="2500" dirty="0" smtClean="0">
                <a:latin typeface="Arial" pitchFamily="34" charset="0"/>
                <a:cs typeface="Arial" pitchFamily="34" charset="0"/>
              </a:rPr>
              <a:t>http</a:t>
            </a:r>
            <a:r>
              <a:rPr lang="en-US" sz="2500" dirty="0">
                <a:latin typeface="Arial" pitchFamily="34" charset="0"/>
                <a:cs typeface="Arial" pitchFamily="34" charset="0"/>
              </a:rPr>
              <a:t>://explainextended.com/2009/07/16/inner-join-vs-cross-apply/</a:t>
            </a:r>
            <a:endParaRPr lang="ru-RU" sz="2500" dirty="0" smtClean="0">
              <a:latin typeface="Arial" pitchFamily="34" charset="0"/>
              <a:cs typeface="Arial" pitchFamily="34" charset="0"/>
            </a:endParaRPr>
          </a:p>
        </p:txBody>
      </p:sp>
    </p:spTree>
    <p:extLst>
      <p:ext uri="{BB962C8B-B14F-4D97-AF65-F5344CB8AC3E}">
        <p14:creationId xmlns:p14="http://schemas.microsoft.com/office/powerpoint/2010/main" val="40375158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116</a:t>
            </a:fld>
            <a:endParaRPr lang="en-US" dirty="0"/>
          </a:p>
        </p:txBody>
      </p:sp>
      <p:sp>
        <p:nvSpPr>
          <p:cNvPr id="9" name="TextBox 8"/>
          <p:cNvSpPr txBox="1"/>
          <p:nvPr/>
        </p:nvSpPr>
        <p:spPr>
          <a:xfrm>
            <a:off x="304800" y="9144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Пусть в первой таблице хранится информация о том, сколько запросов за раз можно обработать для одного пользователя, а во второй – запросы пользователей:</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2286000"/>
            <a:ext cx="9096375" cy="2028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495800"/>
            <a:ext cx="2889956" cy="1219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425" y="4495800"/>
            <a:ext cx="2847975" cy="167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9339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117</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Теперь выберем самые срочные запросы для каждого пользователя (не более, чем это для него разрешено):</a:t>
            </a:r>
          </a:p>
        </p:txBody>
      </p:sp>
      <p:sp>
        <p:nvSpPr>
          <p:cNvPr id="2" name="Rectangle 1"/>
          <p:cNvSpPr/>
          <p:nvPr/>
        </p:nvSpPr>
        <p:spPr>
          <a:xfrm>
            <a:off x="304800" y="1905000"/>
            <a:ext cx="8610600" cy="1477328"/>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u_name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q_id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q_priority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q_text</a:t>
            </a:r>
            <a:r>
              <a:rPr lang="en-US" b="1" dirty="0">
                <a:latin typeface="Courier New" panose="02070309020205020404" pitchFamily="49" charset="0"/>
                <a:cs typeface="Courier New" panose="02070309020205020404" pitchFamily="49" charset="0"/>
              </a:rPr>
              <a:t>] FROM [users]</a:t>
            </a:r>
          </a:p>
          <a:p>
            <a:r>
              <a:rPr lang="en-US" b="1" dirty="0">
                <a:latin typeface="Courier New" panose="02070309020205020404" pitchFamily="49" charset="0"/>
                <a:cs typeface="Courier New" panose="02070309020205020404" pitchFamily="49" charset="0"/>
              </a:rPr>
              <a:t>CROSS APPLY</a:t>
            </a:r>
          </a:p>
          <a:p>
            <a:r>
              <a:rPr lang="en-US" b="1" dirty="0">
                <a:latin typeface="Courier New" panose="02070309020205020404" pitchFamily="49" charset="0"/>
                <a:cs typeface="Courier New" panose="02070309020205020404" pitchFamily="49" charset="0"/>
              </a:rPr>
              <a:t>(SELECT </a:t>
            </a:r>
            <a:r>
              <a:rPr lang="en-US" b="1" dirty="0">
                <a:solidFill>
                  <a:srgbClr val="0070C0"/>
                </a:solidFill>
                <a:latin typeface="Courier New" panose="02070309020205020404" pitchFamily="49" charset="0"/>
                <a:cs typeface="Courier New" panose="02070309020205020404" pitchFamily="49" charset="0"/>
              </a:rPr>
              <a:t>TOP ([users].[</a:t>
            </a:r>
            <a:r>
              <a:rPr lang="en-US" b="1" dirty="0" err="1">
                <a:solidFill>
                  <a:srgbClr val="0070C0"/>
                </a:solidFill>
                <a:latin typeface="Courier New" panose="02070309020205020404" pitchFamily="49" charset="0"/>
                <a:cs typeface="Courier New" panose="02070309020205020404" pitchFamily="49" charset="0"/>
              </a:rPr>
              <a:t>u_queries</a:t>
            </a:r>
            <a:r>
              <a:rPr lang="en-US" b="1" dirty="0">
                <a:solidFill>
                  <a:srgbClr val="0070C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q_id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q_priority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q_text</a:t>
            </a:r>
            <a:r>
              <a:rPr lang="en-US" b="1" dirty="0">
                <a:latin typeface="Courier New" panose="02070309020205020404" pitchFamily="49" charset="0"/>
                <a:cs typeface="Courier New" panose="02070309020205020404" pitchFamily="49" charset="0"/>
              </a:rPr>
              <a:t>] FROM [queries] WHERE [queries].[</a:t>
            </a:r>
            <a:r>
              <a:rPr lang="en-US" b="1" dirty="0" err="1">
                <a:latin typeface="Courier New" panose="02070309020205020404" pitchFamily="49" charset="0"/>
                <a:cs typeface="Courier New" panose="02070309020205020404" pitchFamily="49" charset="0"/>
              </a:rPr>
              <a:t>q_user</a:t>
            </a:r>
            <a:r>
              <a:rPr lang="en-US" b="1" dirty="0">
                <a:latin typeface="Courier New" panose="02070309020205020404" pitchFamily="49" charset="0"/>
                <a:cs typeface="Courier New" panose="02070309020205020404" pitchFamily="49" charset="0"/>
              </a:rPr>
              <a:t>] = [users].[</a:t>
            </a:r>
            <a:r>
              <a:rPr lang="en-US" b="1" dirty="0" err="1">
                <a:latin typeface="Courier New" panose="02070309020205020404" pitchFamily="49" charset="0"/>
                <a:cs typeface="Courier New" panose="02070309020205020404" pitchFamily="49" charset="0"/>
              </a:rPr>
              <a:t>u_id</a:t>
            </a:r>
            <a:r>
              <a:rPr lang="en-US" b="1" dirty="0">
                <a:latin typeface="Courier New" panose="02070309020205020404" pitchFamily="49" charset="0"/>
                <a:cs typeface="Courier New" panose="02070309020205020404" pitchFamily="49" charset="0"/>
              </a:rPr>
              <a:t>] ORDER BY [</a:t>
            </a:r>
            <a:r>
              <a:rPr lang="en-US" b="1" dirty="0" err="1">
                <a:latin typeface="Courier New" panose="02070309020205020404" pitchFamily="49" charset="0"/>
                <a:cs typeface="Courier New" panose="02070309020205020404" pitchFamily="49" charset="0"/>
              </a:rPr>
              <a:t>q_priority</a:t>
            </a:r>
            <a:r>
              <a:rPr lang="en-US" b="1" dirty="0">
                <a:latin typeface="Courier New" panose="02070309020205020404" pitchFamily="49" charset="0"/>
                <a:cs typeface="Courier New" panose="02070309020205020404" pitchFamily="49" charset="0"/>
              </a:rPr>
              <a:t>] DESC) AS [</a:t>
            </a:r>
            <a:r>
              <a:rPr lang="en-US" b="1" dirty="0" err="1">
                <a:latin typeface="Courier New" panose="02070309020205020404" pitchFamily="49" charset="0"/>
                <a:cs typeface="Courier New" panose="02070309020205020404" pitchFamily="49" charset="0"/>
              </a:rPr>
              <a:t>ca</a:t>
            </a:r>
            <a:r>
              <a:rPr lang="en-US" b="1" dirty="0">
                <a:latin typeface="Courier New" panose="02070309020205020404" pitchFamily="49" charset="0"/>
                <a:cs typeface="Courier New" panose="02070309020205020404" pitchFamily="49" charset="0"/>
              </a:rPr>
              <a: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657600"/>
            <a:ext cx="39342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25858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118</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Вспомним один из ранее рассмотренных примеров и перепишем его с </a:t>
            </a:r>
            <a:r>
              <a:rPr lang="en-US" sz="2500" dirty="0" smtClean="0">
                <a:latin typeface="Arial" pitchFamily="34" charset="0"/>
                <a:cs typeface="Arial" pitchFamily="34" charset="0"/>
              </a:rPr>
              <a:t>CROS APPLY, </a:t>
            </a:r>
            <a:r>
              <a:rPr lang="ru-RU" sz="2500" dirty="0" smtClean="0">
                <a:latin typeface="Arial" pitchFamily="34" charset="0"/>
                <a:cs typeface="Arial" pitchFamily="34" charset="0"/>
              </a:rPr>
              <a:t>итак:</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0250"/>
            <a:ext cx="5257800" cy="3943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6339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119</a:t>
            </a:fld>
            <a:endParaRPr lang="en-US" dirty="0"/>
          </a:p>
        </p:txBody>
      </p:sp>
      <p:sp>
        <p:nvSpPr>
          <p:cNvPr id="9" name="TextBox 8"/>
          <p:cNvSpPr txBox="1"/>
          <p:nvPr/>
        </p:nvSpPr>
        <p:spPr>
          <a:xfrm>
            <a:off x="304800" y="6858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Вместо запроса</a:t>
            </a:r>
          </a:p>
        </p:txBody>
      </p:sp>
      <p:sp>
        <p:nvSpPr>
          <p:cNvPr id="7" name="TextBox 6"/>
          <p:cNvSpPr txBox="1"/>
          <p:nvPr/>
        </p:nvSpPr>
        <p:spPr>
          <a:xfrm>
            <a:off x="304800" y="37338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получается запрос:</a:t>
            </a:r>
          </a:p>
        </p:txBody>
      </p:sp>
      <p:sp>
        <p:nvSpPr>
          <p:cNvPr id="8" name="Rectangle 7"/>
          <p:cNvSpPr/>
          <p:nvPr/>
        </p:nvSpPr>
        <p:spPr>
          <a:xfrm>
            <a:off x="381000" y="1143000"/>
            <a:ext cx="8339166" cy="2554545"/>
          </a:xfrm>
          <a:prstGeom prst="rect">
            <a:avLst/>
          </a:prstGeom>
          <a:solidFill>
            <a:schemeClr val="bg1">
              <a:lumMod val="95000"/>
            </a:schemeClr>
          </a:solidFill>
        </p:spPr>
        <p:txBody>
          <a:bodyPr wrap="square">
            <a:spAutoFit/>
          </a:bodyPr>
          <a:lstStyle/>
          <a:p>
            <a:r>
              <a:rPr lang="en-US" sz="1000" b="1" dirty="0">
                <a:latin typeface="Courier New" pitchFamily="49" charset="0"/>
                <a:cs typeface="Courier New" pitchFamily="49" charset="0"/>
              </a:rPr>
              <a:t>WITH [subscriptions_step_1] AS</a:t>
            </a:r>
          </a:p>
          <a:p>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SELECT [</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MIN([</a:t>
            </a:r>
            <a:r>
              <a:rPr lang="en-US" sz="1000" b="1" dirty="0" err="1">
                <a:latin typeface="Courier New" pitchFamily="49" charset="0"/>
                <a:cs typeface="Courier New" pitchFamily="49" charset="0"/>
              </a:rPr>
              <a:t>sb_start</a:t>
            </a:r>
            <a:r>
              <a:rPr lang="en-US" sz="1000" b="1" dirty="0">
                <a:latin typeface="Courier New" pitchFamily="49" charset="0"/>
                <a:cs typeface="Courier New" pitchFamily="49" charset="0"/>
              </a:rPr>
              <a:t>]) AS [</a:t>
            </a:r>
            <a:r>
              <a:rPr lang="en-US" sz="1000" b="1" dirty="0" err="1">
                <a:latin typeface="Courier New" pitchFamily="49" charset="0"/>
                <a:cs typeface="Courier New" pitchFamily="49" charset="0"/>
              </a:rPr>
              <a:t>min_date</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FROM [subscriptions] GROUP BY [</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[subscriptions_step_2] AS</a:t>
            </a:r>
          </a:p>
          <a:p>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SELECT [</a:t>
            </a:r>
            <a:r>
              <a:rPr lang="en-US" sz="1000" b="1" dirty="0" err="1">
                <a:latin typeface="Courier New" pitchFamily="49" charset="0"/>
                <a:cs typeface="Courier New" pitchFamily="49" charset="0"/>
              </a:rPr>
              <a:t>subscriptions_src</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subscriptions_src</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sb_book</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FROM [subscriptions] AS [</a:t>
            </a:r>
            <a:r>
              <a:rPr lang="en-US" sz="1000" b="1" dirty="0" err="1">
                <a:latin typeface="Courier New" pitchFamily="49" charset="0"/>
                <a:cs typeface="Courier New" pitchFamily="49" charset="0"/>
              </a:rPr>
              <a:t>subscriptions_src</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JOIN [subscriptions_step_1] AS [</a:t>
            </a:r>
            <a:r>
              <a:rPr lang="en-US" sz="1000" b="1" dirty="0" err="1">
                <a:latin typeface="Courier New" pitchFamily="49" charset="0"/>
                <a:cs typeface="Courier New" pitchFamily="49" charset="0"/>
              </a:rPr>
              <a:t>subscriptions_tmp</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 ON [</a:t>
            </a:r>
            <a:r>
              <a:rPr lang="en-US" sz="1000" b="1" dirty="0" err="1">
                <a:latin typeface="Courier New" pitchFamily="49" charset="0"/>
                <a:cs typeface="Courier New" pitchFamily="49" charset="0"/>
              </a:rPr>
              <a:t>subscriptions_src</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subscriptions_tmp</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AND [</a:t>
            </a:r>
            <a:r>
              <a:rPr lang="en-US" sz="1000" b="1" dirty="0" err="1">
                <a:latin typeface="Courier New" pitchFamily="49" charset="0"/>
                <a:cs typeface="Courier New" pitchFamily="49" charset="0"/>
              </a:rPr>
              <a:t>subscriptions_src</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sb_start</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subscriptions_tmp</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min_date</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SELECT [</a:t>
            </a:r>
            <a:r>
              <a:rPr lang="en-US" sz="1000" b="1" dirty="0" err="1">
                <a:latin typeface="Courier New" pitchFamily="49" charset="0"/>
                <a:cs typeface="Courier New" pitchFamily="49" charset="0"/>
              </a:rPr>
              <a:t>s_name</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b_name</a:t>
            </a:r>
            <a:r>
              <a:rPr lang="en-US" sz="1000" b="1" dirty="0">
                <a:latin typeface="Courier New" pitchFamily="49" charset="0"/>
                <a:cs typeface="Courier New" pitchFamily="49" charset="0"/>
              </a:rPr>
              <a:t>] FROM [subscribers]</a:t>
            </a:r>
          </a:p>
          <a:p>
            <a:r>
              <a:rPr lang="en-US" sz="1000" b="1" dirty="0">
                <a:latin typeface="Courier New" pitchFamily="49" charset="0"/>
                <a:cs typeface="Courier New" pitchFamily="49" charset="0"/>
              </a:rPr>
              <a:t>JOIN [subscriptions_step_2] ON [</a:t>
            </a:r>
            <a:r>
              <a:rPr lang="en-US" sz="1000" b="1" dirty="0" err="1">
                <a:latin typeface="Courier New" pitchFamily="49" charset="0"/>
                <a:cs typeface="Courier New" pitchFamily="49" charset="0"/>
              </a:rPr>
              <a:t>s_id</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JOIN [books] ON [</a:t>
            </a:r>
            <a:r>
              <a:rPr lang="en-US" sz="1000" b="1" dirty="0" err="1">
                <a:latin typeface="Courier New" pitchFamily="49" charset="0"/>
                <a:cs typeface="Courier New" pitchFamily="49" charset="0"/>
              </a:rPr>
              <a:t>sb_book</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b_id</a:t>
            </a:r>
            <a:r>
              <a:rPr lang="en-US" sz="1000" b="1" dirty="0">
                <a:latin typeface="Courier New" pitchFamily="49" charset="0"/>
                <a:cs typeface="Courier New" pitchFamily="49" charset="0"/>
              </a:rPr>
              <a:t>]</a:t>
            </a:r>
          </a:p>
        </p:txBody>
      </p:sp>
      <p:sp>
        <p:nvSpPr>
          <p:cNvPr id="10" name="Rectangle 9"/>
          <p:cNvSpPr/>
          <p:nvPr/>
        </p:nvSpPr>
        <p:spPr>
          <a:xfrm>
            <a:off x="381000" y="4191000"/>
            <a:ext cx="8339166" cy="2092881"/>
          </a:xfrm>
          <a:prstGeom prst="rect">
            <a:avLst/>
          </a:prstGeom>
          <a:solidFill>
            <a:schemeClr val="bg1">
              <a:lumMod val="95000"/>
            </a:schemeClr>
          </a:solidFill>
        </p:spPr>
        <p:txBody>
          <a:bodyPr wrap="square">
            <a:spAutoFit/>
          </a:bodyPr>
          <a:lstStyle/>
          <a:p>
            <a:r>
              <a:rPr lang="en-US" sz="1000" b="1" dirty="0">
                <a:latin typeface="Courier New" pitchFamily="49" charset="0"/>
                <a:cs typeface="Courier New" pitchFamily="49" charset="0"/>
              </a:rPr>
              <a:t>WITH [</a:t>
            </a:r>
            <a:r>
              <a:rPr lang="en-US" sz="1000" b="1" dirty="0" err="1">
                <a:latin typeface="Courier New" pitchFamily="49" charset="0"/>
                <a:cs typeface="Courier New" pitchFamily="49" charset="0"/>
              </a:rPr>
              <a:t>ready_data</a:t>
            </a:r>
            <a:r>
              <a:rPr lang="en-US" sz="1000" b="1" dirty="0">
                <a:latin typeface="Courier New" pitchFamily="49" charset="0"/>
                <a:cs typeface="Courier New" pitchFamily="49" charset="0"/>
              </a:rPr>
              <a:t>] AS</a:t>
            </a:r>
          </a:p>
          <a:p>
            <a:r>
              <a:rPr lang="en-US" sz="1000" b="1" dirty="0">
                <a:latin typeface="Courier New" pitchFamily="49" charset="0"/>
                <a:cs typeface="Courier New" pitchFamily="49" charset="0"/>
              </a:rPr>
              <a:t>(</a:t>
            </a: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SELECT </a:t>
            </a:r>
            <a:r>
              <a:rPr lang="en-US" sz="1000" b="1" dirty="0">
                <a:latin typeface="Courier New" pitchFamily="49" charset="0"/>
                <a:cs typeface="Courier New" pitchFamily="49" charset="0"/>
              </a:rPr>
              <a:t>[subscriptions].[</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[subscriptions].[</a:t>
            </a:r>
            <a:r>
              <a:rPr lang="en-US" sz="1000" b="1" dirty="0" err="1">
                <a:latin typeface="Courier New" pitchFamily="49" charset="0"/>
                <a:cs typeface="Courier New" pitchFamily="49" charset="0"/>
              </a:rPr>
              <a:t>sb_book</a:t>
            </a:r>
            <a:r>
              <a:rPr lang="en-US" sz="1000" b="1" dirty="0">
                <a:latin typeface="Courier New" pitchFamily="49" charset="0"/>
                <a:cs typeface="Courier New" pitchFamily="49" charset="0"/>
              </a:rPr>
              <a:t>] FROM [subscriptions]</a:t>
            </a: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CROSS </a:t>
            </a:r>
            <a:r>
              <a:rPr lang="en-US" sz="1000" b="1" dirty="0">
                <a:latin typeface="Courier New" pitchFamily="49" charset="0"/>
                <a:cs typeface="Courier New" pitchFamily="49" charset="0"/>
              </a:rPr>
              <a:t>APPLY</a:t>
            </a: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a:t>
            </a:r>
            <a:endParaRPr lang="en-US" sz="1000" b="1" dirty="0">
              <a:latin typeface="Courier New" pitchFamily="49" charset="0"/>
              <a:cs typeface="Courier New" pitchFamily="49" charset="0"/>
            </a:endParaRP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SELECT </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MIN([</a:t>
            </a:r>
            <a:r>
              <a:rPr lang="en-US" sz="1000" b="1" dirty="0" err="1">
                <a:latin typeface="Courier New" pitchFamily="49" charset="0"/>
                <a:cs typeface="Courier New" pitchFamily="49" charset="0"/>
              </a:rPr>
              <a:t>sb_start</a:t>
            </a:r>
            <a:r>
              <a:rPr lang="en-US" sz="1000" b="1" dirty="0">
                <a:latin typeface="Courier New" pitchFamily="49" charset="0"/>
                <a:cs typeface="Courier New" pitchFamily="49" charset="0"/>
              </a:rPr>
              <a:t>]) AS [</a:t>
            </a:r>
            <a:r>
              <a:rPr lang="en-US" sz="1000" b="1" dirty="0" err="1">
                <a:latin typeface="Courier New" pitchFamily="49" charset="0"/>
                <a:cs typeface="Courier New" pitchFamily="49" charset="0"/>
              </a:rPr>
              <a:t>min_date</a:t>
            </a:r>
            <a:r>
              <a:rPr lang="en-US" sz="1000" b="1" dirty="0">
                <a:latin typeface="Courier New" pitchFamily="49" charset="0"/>
                <a:cs typeface="Courier New" pitchFamily="49" charset="0"/>
              </a:rPr>
              <a:t>]</a:t>
            </a: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FROM </a:t>
            </a:r>
            <a:r>
              <a:rPr lang="en-US" sz="1000" b="1" dirty="0">
                <a:latin typeface="Courier New" pitchFamily="49" charset="0"/>
                <a:cs typeface="Courier New" pitchFamily="49" charset="0"/>
              </a:rPr>
              <a:t>[subscriptions] GROUP BY [</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a:t>
            </a: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 </a:t>
            </a:r>
            <a:r>
              <a:rPr lang="en-US" sz="1000" b="1" dirty="0">
                <a:latin typeface="Courier New" pitchFamily="49" charset="0"/>
                <a:cs typeface="Courier New" pitchFamily="49" charset="0"/>
              </a:rPr>
              <a:t>AS [</a:t>
            </a:r>
            <a:r>
              <a:rPr lang="en-US" sz="1000" b="1" dirty="0" err="1" smtClean="0">
                <a:latin typeface="Courier New" pitchFamily="49" charset="0"/>
                <a:cs typeface="Courier New" pitchFamily="49" charset="0"/>
              </a:rPr>
              <a:t>dt</a:t>
            </a:r>
            <a:r>
              <a:rPr lang="en-US" sz="1000" b="1" dirty="0" smtClean="0">
                <a:latin typeface="Courier New" pitchFamily="49" charset="0"/>
                <a:cs typeface="Courier New" pitchFamily="49" charset="0"/>
              </a:rPr>
              <a:t>]</a:t>
            </a:r>
            <a:endParaRPr lang="ru-RU" sz="1000" b="1" dirty="0" smtClean="0">
              <a:latin typeface="Courier New" pitchFamily="49" charset="0"/>
              <a:cs typeface="Courier New" pitchFamily="49" charset="0"/>
            </a:endParaRPr>
          </a:p>
          <a:p>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WHERE</a:t>
            </a:r>
            <a:endParaRPr lang="ru-RU" sz="1000" b="1" dirty="0" smtClean="0">
              <a:latin typeface="Courier New" pitchFamily="49" charset="0"/>
              <a:cs typeface="Courier New" pitchFamily="49" charset="0"/>
            </a:endParaRPr>
          </a:p>
          <a:p>
            <a:r>
              <a:rPr lang="ru-RU" sz="1000" b="1" dirty="0">
                <a:latin typeface="Courier New" pitchFamily="49" charset="0"/>
                <a:cs typeface="Courier New" pitchFamily="49" charset="0"/>
              </a:rPr>
              <a:t> </a:t>
            </a:r>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[subscriptions</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dt</a:t>
            </a:r>
            <a:r>
              <a:rPr lang="en-US" sz="1000" b="1" dirty="0">
                <a:latin typeface="Courier New" pitchFamily="49" charset="0"/>
                <a:cs typeface="Courier New" pitchFamily="49" charset="0"/>
              </a:rPr>
              <a:t>].[</a:t>
            </a:r>
            <a:r>
              <a:rPr lang="en-US" sz="1000" b="1" dirty="0" err="1" smtClean="0">
                <a:latin typeface="Courier New" pitchFamily="49" charset="0"/>
                <a:cs typeface="Courier New" pitchFamily="49" charset="0"/>
              </a:rPr>
              <a:t>sb_subscriber</a:t>
            </a:r>
            <a:r>
              <a:rPr lang="en-US" sz="1000" b="1" dirty="0" smtClean="0">
                <a:latin typeface="Courier New" pitchFamily="49" charset="0"/>
                <a:cs typeface="Courier New" pitchFamily="49" charset="0"/>
              </a:rPr>
              <a:t>]</a:t>
            </a:r>
            <a:r>
              <a:rPr lang="ru-RU" sz="1000" b="1" dirty="0" smtClean="0">
                <a:latin typeface="Courier New" pitchFamily="49" charset="0"/>
                <a:cs typeface="Courier New" pitchFamily="49" charset="0"/>
              </a:rPr>
              <a:t> </a:t>
            </a:r>
            <a:r>
              <a:rPr lang="en-US" sz="1000" b="1" dirty="0" smtClean="0">
                <a:latin typeface="Courier New" pitchFamily="49" charset="0"/>
                <a:cs typeface="Courier New" pitchFamily="49" charset="0"/>
              </a:rPr>
              <a:t>AND </a:t>
            </a:r>
            <a:r>
              <a:rPr lang="en-US" sz="1000" b="1" dirty="0">
                <a:latin typeface="Courier New" pitchFamily="49" charset="0"/>
                <a:cs typeface="Courier New" pitchFamily="49" charset="0"/>
              </a:rPr>
              <a:t>[subscriptions].[</a:t>
            </a:r>
            <a:r>
              <a:rPr lang="en-US" sz="1000" b="1" dirty="0" err="1">
                <a:latin typeface="Courier New" pitchFamily="49" charset="0"/>
                <a:cs typeface="Courier New" pitchFamily="49" charset="0"/>
              </a:rPr>
              <a:t>sb_start</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dt</a:t>
            </a:r>
            <a:r>
              <a:rPr lang="en-US" sz="1000" b="1" dirty="0">
                <a:latin typeface="Courier New" pitchFamily="49" charset="0"/>
                <a:cs typeface="Courier New" pitchFamily="49" charset="0"/>
              </a:rPr>
              <a:t>].[</a:t>
            </a:r>
            <a:r>
              <a:rPr lang="en-US" sz="1000" b="1" dirty="0" err="1">
                <a:latin typeface="Courier New" pitchFamily="49" charset="0"/>
                <a:cs typeface="Courier New" pitchFamily="49" charset="0"/>
              </a:rPr>
              <a:t>min_date</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SELECT [</a:t>
            </a:r>
            <a:r>
              <a:rPr lang="en-US" sz="1000" b="1" dirty="0" err="1">
                <a:latin typeface="Courier New" pitchFamily="49" charset="0"/>
                <a:cs typeface="Courier New" pitchFamily="49" charset="0"/>
              </a:rPr>
              <a:t>s_name</a:t>
            </a:r>
            <a:r>
              <a:rPr lang="en-US" sz="1000" b="1" dirty="0">
                <a:latin typeface="Courier New" pitchFamily="49" charset="0"/>
                <a:cs typeface="Courier New" pitchFamily="49" charset="0"/>
              </a:rPr>
              <a:t>], [</a:t>
            </a:r>
            <a:r>
              <a:rPr lang="en-US" sz="1000" b="1" dirty="0" err="1">
                <a:latin typeface="Courier New" pitchFamily="49" charset="0"/>
                <a:cs typeface="Courier New" pitchFamily="49" charset="0"/>
              </a:rPr>
              <a:t>b_name</a:t>
            </a:r>
            <a:r>
              <a:rPr lang="en-US" sz="1000" b="1" dirty="0">
                <a:latin typeface="Courier New" pitchFamily="49" charset="0"/>
                <a:cs typeface="Courier New" pitchFamily="49" charset="0"/>
              </a:rPr>
              <a:t>] FROM [subscribers] JOIN [</a:t>
            </a:r>
            <a:r>
              <a:rPr lang="en-US" sz="1000" b="1" dirty="0" err="1">
                <a:latin typeface="Courier New" pitchFamily="49" charset="0"/>
                <a:cs typeface="Courier New" pitchFamily="49" charset="0"/>
              </a:rPr>
              <a:t>ready_data</a:t>
            </a:r>
            <a:r>
              <a:rPr lang="en-US" sz="1000" b="1" dirty="0">
                <a:latin typeface="Courier New" pitchFamily="49" charset="0"/>
                <a:cs typeface="Courier New" pitchFamily="49" charset="0"/>
              </a:rPr>
              <a:t>] ON [</a:t>
            </a:r>
            <a:r>
              <a:rPr lang="en-US" sz="1000" b="1" dirty="0" err="1">
                <a:latin typeface="Courier New" pitchFamily="49" charset="0"/>
                <a:cs typeface="Courier New" pitchFamily="49" charset="0"/>
              </a:rPr>
              <a:t>s_id</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sb_subscriber</a:t>
            </a:r>
            <a:r>
              <a:rPr lang="en-US" sz="1000" b="1" dirty="0">
                <a:latin typeface="Courier New" pitchFamily="49" charset="0"/>
                <a:cs typeface="Courier New" pitchFamily="49" charset="0"/>
              </a:rPr>
              <a:t>]</a:t>
            </a:r>
          </a:p>
          <a:p>
            <a:r>
              <a:rPr lang="en-US" sz="1000" b="1" dirty="0">
                <a:latin typeface="Courier New" pitchFamily="49" charset="0"/>
                <a:cs typeface="Courier New" pitchFamily="49" charset="0"/>
              </a:rPr>
              <a:t>JOIN [books] ON [</a:t>
            </a:r>
            <a:r>
              <a:rPr lang="en-US" sz="1000" b="1" dirty="0" err="1">
                <a:latin typeface="Courier New" pitchFamily="49" charset="0"/>
                <a:cs typeface="Courier New" pitchFamily="49" charset="0"/>
              </a:rPr>
              <a:t>sb_book</a:t>
            </a:r>
            <a:r>
              <a:rPr lang="en-US" sz="1000" b="1" dirty="0">
                <a:latin typeface="Courier New" pitchFamily="49" charset="0"/>
                <a:cs typeface="Courier New" pitchFamily="49" charset="0"/>
              </a:rPr>
              <a:t>] = [</a:t>
            </a:r>
            <a:r>
              <a:rPr lang="en-US" sz="1000" b="1" dirty="0" err="1">
                <a:latin typeface="Courier New" pitchFamily="49" charset="0"/>
                <a:cs typeface="Courier New" pitchFamily="49" charset="0"/>
              </a:rPr>
              <a:t>b_id</a:t>
            </a:r>
            <a:r>
              <a:rPr lang="en-US" sz="1000" b="1" dirty="0">
                <a:latin typeface="Courier New" pitchFamily="49" charset="0"/>
                <a:cs typeface="Courier New" pitchFamily="49" charset="0"/>
              </a:rPr>
              <a:t>]</a:t>
            </a:r>
          </a:p>
        </p:txBody>
      </p:sp>
    </p:spTree>
    <p:extLst>
      <p:ext uri="{BB962C8B-B14F-4D97-AF65-F5344CB8AC3E}">
        <p14:creationId xmlns:p14="http://schemas.microsoft.com/office/powerpoint/2010/main" val="1881352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Покажем «поддерево» страницы «Новости»:</a:t>
            </a:r>
            <a:endParaRPr lang="en-US" sz="2500" dirty="0">
              <a:latin typeface="Arial" pitchFamily="34" charset="0"/>
              <a:cs typeface="Arial" pitchFamily="34" charset="0"/>
            </a:endParaRPr>
          </a:p>
        </p:txBody>
      </p:sp>
      <p:sp>
        <p:nvSpPr>
          <p:cNvPr id="6" name="Rectangle 5"/>
          <p:cNvSpPr/>
          <p:nvPr/>
        </p:nvSpPr>
        <p:spPr>
          <a:xfrm>
            <a:off x="457200" y="1524000"/>
            <a:ext cx="7620000" cy="286232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WITH </a:t>
            </a:r>
            <a:r>
              <a:rPr lang="en-US" b="1" dirty="0">
                <a:solidFill>
                  <a:srgbClr val="00B0F0"/>
                </a:solidFill>
                <a:latin typeface="Courier New" panose="02070309020205020404" pitchFamily="49" charset="0"/>
                <a:cs typeface="Courier New" panose="02070309020205020404" pitchFamily="49" charset="0"/>
              </a:rPr>
              <a:t>[Tree]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p_parent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p_name</a:t>
            </a:r>
            <a:r>
              <a:rPr lang="en-US" b="1" dirty="0">
                <a:latin typeface="Courier New" panose="02070309020205020404" pitchFamily="49" charset="0"/>
                <a:cs typeface="Courier New" panose="02070309020205020404" pitchFamily="49" charset="0"/>
              </a:rPr>
              <a:t>]) AS</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SELECT [</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p_parent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p_name</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site_pages</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3</a:t>
            </a:r>
          </a:p>
          <a:p>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UNION ALL</a:t>
            </a:r>
          </a:p>
          <a:p>
            <a:r>
              <a:rPr lang="en-US" b="1" dirty="0">
                <a:latin typeface="Courier New" panose="02070309020205020404" pitchFamily="49" charset="0"/>
                <a:cs typeface="Courier New" panose="02070309020205020404" pitchFamily="49" charset="0"/>
              </a:rPr>
              <a:t> SELECT [inner].[</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[inner].[</a:t>
            </a:r>
            <a:r>
              <a:rPr lang="en-US" b="1" dirty="0" err="1">
                <a:latin typeface="Courier New" panose="02070309020205020404" pitchFamily="49" charset="0"/>
                <a:cs typeface="Courier New" panose="02070309020205020404" pitchFamily="49" charset="0"/>
              </a:rPr>
              <a:t>p_parent</a:t>
            </a:r>
            <a:r>
              <a:rPr lang="en-US" b="1" dirty="0">
                <a:latin typeface="Courier New" panose="02070309020205020404" pitchFamily="49" charset="0"/>
                <a:cs typeface="Courier New" panose="02070309020205020404" pitchFamily="49" charset="0"/>
              </a:rPr>
              <a:t>], [inner].[</a:t>
            </a:r>
            <a:r>
              <a:rPr lang="en-US" b="1" dirty="0" err="1">
                <a:latin typeface="Courier New" panose="02070309020205020404" pitchFamily="49" charset="0"/>
                <a:cs typeface="Courier New" panose="02070309020205020404" pitchFamily="49" charset="0"/>
              </a:rPr>
              <a:t>p_name</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site_pages</a:t>
            </a:r>
            <a:r>
              <a:rPr lang="en-US" b="1" dirty="0">
                <a:latin typeface="Courier New" panose="02070309020205020404" pitchFamily="49" charset="0"/>
                <a:cs typeface="Courier New" panose="02070309020205020404" pitchFamily="49" charset="0"/>
              </a:rPr>
              <a:t>] AS </a:t>
            </a:r>
            <a:r>
              <a:rPr lang="en-US" b="1" dirty="0">
                <a:solidFill>
                  <a:srgbClr val="FF66CC"/>
                </a:solidFill>
                <a:latin typeface="Courier New" panose="02070309020205020404" pitchFamily="49" charset="0"/>
                <a:cs typeface="Courier New" panose="02070309020205020404" pitchFamily="49" charset="0"/>
              </a:rPr>
              <a:t>[inner]</a:t>
            </a:r>
          </a:p>
          <a:p>
            <a:r>
              <a:rPr lang="en-US" b="1" dirty="0">
                <a:latin typeface="Courier New" panose="02070309020205020404" pitchFamily="49" charset="0"/>
                <a:cs typeface="Courier New" panose="02070309020205020404" pitchFamily="49" charset="0"/>
              </a:rPr>
              <a:t> JOIN </a:t>
            </a:r>
            <a:r>
              <a:rPr lang="en-US" b="1" dirty="0">
                <a:solidFill>
                  <a:srgbClr val="00B0F0"/>
                </a:solidFill>
                <a:latin typeface="Courier New" panose="02070309020205020404" pitchFamily="49" charset="0"/>
                <a:cs typeface="Courier New" panose="02070309020205020404" pitchFamily="49" charset="0"/>
              </a:rPr>
              <a:t>[Tree] </a:t>
            </a:r>
            <a:r>
              <a:rPr lang="en-US" b="1" dirty="0">
                <a:latin typeface="Courier New" panose="02070309020205020404" pitchFamily="49" charset="0"/>
                <a:cs typeface="Courier New" panose="02070309020205020404" pitchFamily="49" charset="0"/>
              </a:rPr>
              <a:t>ON </a:t>
            </a:r>
            <a:r>
              <a:rPr lang="en-US" b="1" dirty="0">
                <a:solidFill>
                  <a:srgbClr val="FF66CC"/>
                </a:solidFill>
                <a:latin typeface="Courier New" panose="02070309020205020404" pitchFamily="49" charset="0"/>
                <a:cs typeface="Courier New" panose="02070309020205020404" pitchFamily="49" charset="0"/>
              </a:rPr>
              <a:t>[inner].[</a:t>
            </a:r>
            <a:r>
              <a:rPr lang="en-US" b="1" dirty="0" err="1">
                <a:solidFill>
                  <a:srgbClr val="FF66CC"/>
                </a:solidFill>
                <a:latin typeface="Courier New" panose="02070309020205020404" pitchFamily="49" charset="0"/>
                <a:cs typeface="Courier New" panose="02070309020205020404" pitchFamily="49" charset="0"/>
              </a:rPr>
              <a:t>p_parent</a:t>
            </a:r>
            <a:r>
              <a:rPr lang="en-US" b="1" dirty="0">
                <a:solidFill>
                  <a:srgbClr val="FF66CC"/>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 </a:t>
            </a:r>
            <a:r>
              <a:rPr lang="en-US" b="1" dirty="0">
                <a:solidFill>
                  <a:srgbClr val="00B0F0"/>
                </a:solidFill>
                <a:latin typeface="Courier New" panose="02070309020205020404" pitchFamily="49" charset="0"/>
                <a:cs typeface="Courier New" panose="02070309020205020404" pitchFamily="49" charset="0"/>
              </a:rPr>
              <a:t>[Tree].[</a:t>
            </a:r>
            <a:r>
              <a:rPr lang="en-US" b="1" dirty="0" err="1">
                <a:solidFill>
                  <a:srgbClr val="00B0F0"/>
                </a:solidFill>
                <a:latin typeface="Courier New" panose="02070309020205020404" pitchFamily="49" charset="0"/>
                <a:cs typeface="Courier New" panose="02070309020205020404" pitchFamily="49" charset="0"/>
              </a:rPr>
              <a:t>p_id</a:t>
            </a:r>
            <a:r>
              <a:rPr lang="en-US" b="1" dirty="0">
                <a:solidFill>
                  <a:srgbClr val="00B0F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SELECT * FROM [Tree]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014788"/>
            <a:ext cx="3581400" cy="20778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51280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120</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Теперь небольшой пример на </a:t>
            </a:r>
            <a:r>
              <a:rPr lang="en-US" sz="2500" dirty="0" smtClean="0">
                <a:latin typeface="Arial" pitchFamily="34" charset="0"/>
                <a:cs typeface="Arial" pitchFamily="34" charset="0"/>
              </a:rPr>
              <a:t>CROSS JOIN:</a:t>
            </a:r>
            <a:endParaRPr lang="ru-RU" sz="2500" dirty="0" smtClean="0">
              <a:latin typeface="Arial" pitchFamily="34" charset="0"/>
              <a:cs typeface="Arial" pitchFamily="34" charset="0"/>
            </a:endParaRPr>
          </a:p>
        </p:txBody>
      </p:sp>
      <p:sp>
        <p:nvSpPr>
          <p:cNvPr id="6" name="Rectangle 5"/>
          <p:cNvSpPr/>
          <p:nvPr/>
        </p:nvSpPr>
        <p:spPr>
          <a:xfrm>
            <a:off x="304800" y="1524000"/>
            <a:ext cx="38100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c_name</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FROM </a:t>
            </a:r>
            <a:r>
              <a:rPr lang="en-US" b="1" dirty="0">
                <a:latin typeface="Courier New" panose="02070309020205020404" pitchFamily="49" charset="0"/>
                <a:cs typeface="Courier New" panose="02070309020205020404" pitchFamily="49" charset="0"/>
              </a:rPr>
              <a:t>[rooms]</a:t>
            </a:r>
          </a:p>
          <a:p>
            <a:r>
              <a:rPr lang="en-US" b="1" dirty="0">
                <a:latin typeface="Courier New" panose="02070309020205020404" pitchFamily="49" charset="0"/>
                <a:cs typeface="Courier New" panose="02070309020205020404" pitchFamily="49" charset="0"/>
              </a:rPr>
              <a:t>CROSS JOIN [computers]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0"/>
            <a:ext cx="2809875" cy="3838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40846" y="2667000"/>
            <a:ext cx="3873954" cy="477054"/>
          </a:xfrm>
          <a:prstGeom prst="rect">
            <a:avLst/>
          </a:prstGeom>
          <a:noFill/>
        </p:spPr>
        <p:txBody>
          <a:bodyPr wrap="square" rtlCol="0">
            <a:spAutoFit/>
          </a:bodyPr>
          <a:lstStyle/>
          <a:p>
            <a:r>
              <a:rPr lang="ru-RU" sz="2500" dirty="0" smtClean="0">
                <a:latin typeface="Arial" pitchFamily="34" charset="0"/>
                <a:cs typeface="Arial" pitchFamily="34" charset="0"/>
              </a:rPr>
              <a:t>Эквивалентно запросу:</a:t>
            </a:r>
          </a:p>
        </p:txBody>
      </p:sp>
      <p:sp>
        <p:nvSpPr>
          <p:cNvPr id="11" name="Rectangle 10"/>
          <p:cNvSpPr/>
          <p:nvPr/>
        </p:nvSpPr>
        <p:spPr>
          <a:xfrm>
            <a:off x="272823" y="3276600"/>
            <a:ext cx="38100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[rooms], [computers]</a:t>
            </a:r>
          </a:p>
        </p:txBody>
      </p:sp>
      <p:sp>
        <p:nvSpPr>
          <p:cNvPr id="12" name="TextBox 11"/>
          <p:cNvSpPr txBox="1"/>
          <p:nvPr/>
        </p:nvSpPr>
        <p:spPr>
          <a:xfrm>
            <a:off x="272823" y="4114800"/>
            <a:ext cx="387395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ru-RU" sz="2500" dirty="0" smtClean="0">
                <a:latin typeface="Arial" pitchFamily="34" charset="0"/>
                <a:cs typeface="Arial" pitchFamily="34" charset="0"/>
              </a:rPr>
              <a:t>Фактически, это «комбинация всех строк одной таблицы со всеми строками другой».</a:t>
            </a:r>
          </a:p>
        </p:txBody>
      </p:sp>
    </p:spTree>
    <p:extLst>
      <p:ext uri="{BB962C8B-B14F-4D97-AF65-F5344CB8AC3E}">
        <p14:creationId xmlns:p14="http://schemas.microsoft.com/office/powerpoint/2010/main" val="40060447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r>
              <a:rPr lang="ru-RU" dirty="0" smtClean="0"/>
              <a:t>: графическое представление</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121</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en-US" sz="2500" b="1" dirty="0" smtClean="0">
                <a:latin typeface="Arial" pitchFamily="34" charset="0"/>
                <a:cs typeface="Arial" pitchFamily="34" charset="0"/>
              </a:rPr>
              <a:t>JOIN, INNER JOIN, “,” (+ ON)</a:t>
            </a:r>
            <a:endParaRPr lang="ru-RU" sz="2500" b="1" dirty="0" smtClean="0">
              <a:latin typeface="Arial" pitchFamily="34" charset="0"/>
              <a:cs typeface="Arial" pitchFamily="34" charset="0"/>
            </a:endParaRPr>
          </a:p>
        </p:txBody>
      </p:sp>
      <p:sp>
        <p:nvSpPr>
          <p:cNvPr id="14" name="Rectangle 13"/>
          <p:cNvSpPr/>
          <p:nvPr/>
        </p:nvSpPr>
        <p:spPr>
          <a:xfrm>
            <a:off x="304800" y="1524000"/>
            <a:ext cx="86106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[rooms] JOIN [computers]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610600" cy="1647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91025"/>
            <a:ext cx="6505575"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2148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r>
              <a:rPr lang="ru-RU" dirty="0" smtClean="0"/>
              <a:t>: графическое представление</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122</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en-US" sz="2500" b="1" dirty="0" smtClean="0">
                <a:latin typeface="Arial" pitchFamily="34" charset="0"/>
                <a:cs typeface="Arial" pitchFamily="34" charset="0"/>
              </a:rPr>
              <a:t>CROSS JOIN, CROSS APPLY, “,” </a:t>
            </a:r>
            <a:r>
              <a:rPr lang="en-US" sz="2500" b="1" dirty="0" smtClean="0">
                <a:solidFill>
                  <a:srgbClr val="FF0000"/>
                </a:solidFill>
                <a:latin typeface="Arial" pitchFamily="34" charset="0"/>
                <a:cs typeface="Arial" pitchFamily="34" charset="0"/>
              </a:rPr>
              <a:t>(</a:t>
            </a:r>
            <a:r>
              <a:rPr lang="ru-RU" sz="2500" b="1" dirty="0" smtClean="0">
                <a:solidFill>
                  <a:srgbClr val="FF0000"/>
                </a:solidFill>
                <a:latin typeface="Arial" pitchFamily="34" charset="0"/>
                <a:cs typeface="Arial" pitchFamily="34" charset="0"/>
              </a:rPr>
              <a:t>БЕЗ</a:t>
            </a:r>
            <a:r>
              <a:rPr lang="en-US" sz="2500" b="1" dirty="0" smtClean="0">
                <a:solidFill>
                  <a:srgbClr val="FF0000"/>
                </a:solidFill>
                <a:latin typeface="Arial" pitchFamily="34" charset="0"/>
                <a:cs typeface="Arial" pitchFamily="34" charset="0"/>
              </a:rPr>
              <a:t> ON)</a:t>
            </a:r>
            <a:endParaRPr lang="ru-RU" sz="2500" b="1" dirty="0" smtClean="0">
              <a:solidFill>
                <a:srgbClr val="FF0000"/>
              </a:solidFill>
              <a:latin typeface="Arial" pitchFamily="34" charset="0"/>
              <a:cs typeface="Arial" pitchFamily="34" charset="0"/>
            </a:endParaRPr>
          </a:p>
        </p:txBody>
      </p:sp>
      <p:sp>
        <p:nvSpPr>
          <p:cNvPr id="14" name="Rectangle 13"/>
          <p:cNvSpPr/>
          <p:nvPr/>
        </p:nvSpPr>
        <p:spPr>
          <a:xfrm>
            <a:off x="304800" y="1524000"/>
            <a:ext cx="86106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a:t>
            </a:r>
            <a:r>
              <a:rPr lang="en-US" b="1" dirty="0" smtClean="0">
                <a:latin typeface="Courier New" panose="02070309020205020404" pitchFamily="49" charset="0"/>
                <a:cs typeface="Courier New" panose="02070309020205020404" pitchFamily="49" charset="0"/>
              </a:rPr>
              <a:t>rooms]</a:t>
            </a:r>
            <a:r>
              <a:rPr lang="ru-R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[computers]</a:t>
            </a:r>
            <a:endParaRPr lang="en-US" b="1" dirty="0">
              <a:latin typeface="Courier New" panose="02070309020205020404" pitchFamily="49" charset="0"/>
              <a:cs typeface="Courier New" panose="02070309020205020404" pitchFamily="49"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2181225"/>
            <a:ext cx="2809875" cy="3838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4757424"/>
            <a:ext cx="5562600" cy="1262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26348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r>
              <a:rPr lang="ru-RU" dirty="0" smtClean="0"/>
              <a:t>: графическое представление</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123</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en-US" sz="2500" b="1" dirty="0" smtClean="0">
                <a:latin typeface="Arial" pitchFamily="34" charset="0"/>
                <a:cs typeface="Arial" pitchFamily="34" charset="0"/>
              </a:rPr>
              <a:t>LEFT [OUTER] JOIN</a:t>
            </a:r>
            <a:endParaRPr lang="ru-RU" sz="2500" b="1" dirty="0" smtClean="0">
              <a:solidFill>
                <a:srgbClr val="FF0000"/>
              </a:solidFill>
              <a:latin typeface="Arial" pitchFamily="34" charset="0"/>
              <a:cs typeface="Arial" pitchFamily="34" charset="0"/>
            </a:endParaRPr>
          </a:p>
        </p:txBody>
      </p:sp>
      <p:sp>
        <p:nvSpPr>
          <p:cNvPr id="14" name="Rectangle 13"/>
          <p:cNvSpPr/>
          <p:nvPr/>
        </p:nvSpPr>
        <p:spPr>
          <a:xfrm>
            <a:off x="304800" y="15240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a:t>
            </a:r>
            <a:r>
              <a:rPr lang="en-US" b="1" dirty="0" smtClean="0">
                <a:latin typeface="Courier New" panose="02070309020205020404" pitchFamily="49" charset="0"/>
                <a:cs typeface="Courier New" panose="02070309020205020404" pitchFamily="49" charset="0"/>
              </a:rPr>
              <a:t>rooms]</a:t>
            </a:r>
          </a:p>
          <a:p>
            <a:r>
              <a:rPr lang="en-US" b="1" dirty="0" smtClean="0">
                <a:latin typeface="Courier New" panose="02070309020205020404" pitchFamily="49" charset="0"/>
                <a:cs typeface="Courier New" panose="02070309020205020404" pitchFamily="49" charset="0"/>
              </a:rPr>
              <a:t>LEFT </a:t>
            </a:r>
            <a:r>
              <a:rPr lang="en-US" b="1" dirty="0">
                <a:latin typeface="Courier New" panose="02070309020205020404" pitchFamily="49" charset="0"/>
                <a:cs typeface="Courier New" panose="02070309020205020404" pitchFamily="49" charset="0"/>
              </a:rPr>
              <a:t>JOIN [computers]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92350"/>
            <a:ext cx="4038600" cy="16645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48200"/>
            <a:ext cx="6505575"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46944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r>
              <a:rPr lang="ru-RU" dirty="0" smtClean="0"/>
              <a:t>: графическое представление</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124</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en-US" sz="2500" b="1" dirty="0" smtClean="0">
                <a:latin typeface="Arial" pitchFamily="34" charset="0"/>
                <a:cs typeface="Arial" pitchFamily="34" charset="0"/>
              </a:rPr>
              <a:t>RIGHT [OUTER] JOIN</a:t>
            </a:r>
            <a:endParaRPr lang="ru-RU" sz="2500" b="1" dirty="0" smtClean="0">
              <a:solidFill>
                <a:srgbClr val="FF0000"/>
              </a:solidFill>
              <a:latin typeface="Arial" pitchFamily="34" charset="0"/>
              <a:cs typeface="Arial" pitchFamily="34" charset="0"/>
            </a:endParaRPr>
          </a:p>
        </p:txBody>
      </p:sp>
      <p:sp>
        <p:nvSpPr>
          <p:cNvPr id="14" name="Rectangle 13"/>
          <p:cNvSpPr/>
          <p:nvPr/>
        </p:nvSpPr>
        <p:spPr>
          <a:xfrm>
            <a:off x="304800" y="15240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a:t>
            </a:r>
            <a:r>
              <a:rPr lang="en-US" b="1" dirty="0" smtClean="0">
                <a:latin typeface="Courier New" panose="02070309020205020404" pitchFamily="49" charset="0"/>
                <a:cs typeface="Courier New" panose="02070309020205020404" pitchFamily="49" charset="0"/>
              </a:rPr>
              <a:t>rooms]</a:t>
            </a:r>
          </a:p>
          <a:p>
            <a:r>
              <a:rPr lang="en-US" b="1" dirty="0" smtClean="0">
                <a:latin typeface="Courier New" panose="02070309020205020404" pitchFamily="49" charset="0"/>
                <a:cs typeface="Courier New" panose="02070309020205020404" pitchFamily="49" charset="0"/>
              </a:rPr>
              <a:t>RIGHT </a:t>
            </a:r>
            <a:r>
              <a:rPr lang="en-US" b="1" dirty="0">
                <a:latin typeface="Courier New" panose="02070309020205020404" pitchFamily="49" charset="0"/>
                <a:cs typeface="Courier New" panose="02070309020205020404" pitchFamily="49" charset="0"/>
              </a:rPr>
              <a:t>JOIN [computers]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3886200" cy="16017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19625"/>
            <a:ext cx="6505575"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3730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r>
              <a:rPr lang="ru-RU" dirty="0" smtClean="0"/>
              <a:t>: графическое представление</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125</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en-US" sz="2500" b="1" dirty="0" smtClean="0">
                <a:latin typeface="Arial" pitchFamily="34" charset="0"/>
                <a:cs typeface="Arial" pitchFamily="34" charset="0"/>
              </a:rPr>
              <a:t>FULL [OUTER] JOIN</a:t>
            </a:r>
            <a:endParaRPr lang="ru-RU" sz="2500" b="1" dirty="0" smtClean="0">
              <a:solidFill>
                <a:srgbClr val="FF0000"/>
              </a:solidFill>
              <a:latin typeface="Arial" pitchFamily="34" charset="0"/>
              <a:cs typeface="Arial" pitchFamily="34" charset="0"/>
            </a:endParaRPr>
          </a:p>
        </p:txBody>
      </p:sp>
      <p:sp>
        <p:nvSpPr>
          <p:cNvPr id="14" name="Rectangle 13"/>
          <p:cNvSpPr/>
          <p:nvPr/>
        </p:nvSpPr>
        <p:spPr>
          <a:xfrm>
            <a:off x="304800" y="15240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r_name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c_name</a:t>
            </a:r>
            <a:r>
              <a:rPr lang="en-US" b="1" dirty="0">
                <a:latin typeface="Courier New" panose="02070309020205020404" pitchFamily="49" charset="0"/>
                <a:cs typeface="Courier New" panose="02070309020205020404" pitchFamily="49" charset="0"/>
              </a:rPr>
              <a:t>] FROM [</a:t>
            </a:r>
            <a:r>
              <a:rPr lang="en-US" b="1" dirty="0" smtClean="0">
                <a:latin typeface="Courier New" panose="02070309020205020404" pitchFamily="49" charset="0"/>
                <a:cs typeface="Courier New" panose="02070309020205020404" pitchFamily="49" charset="0"/>
              </a:rPr>
              <a:t>rooms]</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FULL JOIN </a:t>
            </a:r>
            <a:r>
              <a:rPr lang="en-US" b="1" dirty="0">
                <a:latin typeface="Courier New" panose="02070309020205020404" pitchFamily="49" charset="0"/>
                <a:cs typeface="Courier New" panose="02070309020205020404" pitchFamily="49" charset="0"/>
              </a:rPr>
              <a:t>[computers] ON [</a:t>
            </a:r>
            <a:r>
              <a:rPr lang="en-US" b="1" dirty="0" err="1">
                <a:latin typeface="Courier New" panose="02070309020205020404" pitchFamily="49" charset="0"/>
                <a:cs typeface="Courier New" panose="02070309020205020404" pitchFamily="49" charset="0"/>
              </a:rPr>
              <a:t>r_id</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c_room</a:t>
            </a:r>
            <a:r>
              <a:rPr lang="en-US" b="1" dirty="0">
                <a:latin typeface="Courier New" panose="02070309020205020404" pitchFamily="49" charset="0"/>
                <a:cs typeface="Courier New" panose="02070309020205020404" pitchFamily="49"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199"/>
            <a:ext cx="4419600" cy="23450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759" y="4876800"/>
            <a:ext cx="5573641" cy="1264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6437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Разновидности </a:t>
            </a:r>
            <a:r>
              <a:rPr lang="en-US" dirty="0" smtClean="0"/>
              <a:t>JOIN</a:t>
            </a:r>
            <a:r>
              <a:rPr lang="ru-RU" dirty="0" smtClean="0"/>
              <a:t>: очень известная картинка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6781800" cy="5335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5863" y="5955268"/>
            <a:ext cx="7768537" cy="369332"/>
          </a:xfrm>
          <a:prstGeom prst="rect">
            <a:avLst/>
          </a:prstGeom>
          <a:noFill/>
        </p:spPr>
        <p:txBody>
          <a:bodyPr wrap="none" rtlCol="0">
            <a:spAutoFit/>
          </a:bodyPr>
          <a:lstStyle/>
          <a:p>
            <a:r>
              <a:rPr lang="en-US" dirty="0"/>
              <a:t>http://www.codeproject.com/Articles/33052/Visual-Representation-of-SQL-Joins</a:t>
            </a:r>
          </a:p>
        </p:txBody>
      </p:sp>
    </p:spTree>
    <p:extLst>
      <p:ext uri="{BB962C8B-B14F-4D97-AF65-F5344CB8AC3E}">
        <p14:creationId xmlns:p14="http://schemas.microsoft.com/office/powerpoint/2010/main" val="40248412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127</a:t>
            </a:fld>
            <a:endParaRPr lang="en-US" dirty="0"/>
          </a:p>
        </p:txBody>
      </p:sp>
      <p:sp>
        <p:nvSpPr>
          <p:cNvPr id="9" name="TextBox 8"/>
          <p:cNvSpPr txBox="1"/>
          <p:nvPr/>
        </p:nvSpPr>
        <p:spPr>
          <a:xfrm>
            <a:off x="304800" y="914400"/>
            <a:ext cx="8305800" cy="2015936"/>
          </a:xfrm>
          <a:prstGeom prst="rect">
            <a:avLst/>
          </a:prstGeom>
          <a:noFill/>
        </p:spPr>
        <p:txBody>
          <a:bodyPr wrap="square" rtlCol="0">
            <a:spAutoFit/>
          </a:bodyPr>
          <a:lstStyle/>
          <a:p>
            <a:r>
              <a:rPr lang="ru-RU" sz="2500" dirty="0">
                <a:latin typeface="Arial" pitchFamily="34" charset="0"/>
                <a:cs typeface="Arial" pitchFamily="34" charset="0"/>
              </a:rPr>
              <a:t>Сейчас мы рассмотрим, как ведут себя все возможные варианты JOIN в </a:t>
            </a:r>
            <a:r>
              <a:rPr lang="ru-RU" sz="2500" dirty="0" smtClean="0">
                <a:latin typeface="Arial" pitchFamily="34" charset="0"/>
                <a:cs typeface="Arial" pitchFamily="34" charset="0"/>
              </a:rPr>
              <a:t>SQL </a:t>
            </a:r>
            <a:r>
              <a:rPr lang="en-US" sz="2500" dirty="0" smtClean="0">
                <a:latin typeface="Arial" pitchFamily="34" charset="0"/>
                <a:cs typeface="Arial" pitchFamily="34" charset="0"/>
              </a:rPr>
              <a:t>Server</a:t>
            </a:r>
            <a:r>
              <a:rPr lang="ru-RU" sz="2500" dirty="0" smtClean="0">
                <a:latin typeface="Arial" pitchFamily="34" charset="0"/>
                <a:cs typeface="Arial" pitchFamily="34" charset="0"/>
              </a:rPr>
              <a:t>.</a:t>
            </a:r>
            <a:endParaRPr lang="en-US" sz="2500" dirty="0" smtClean="0">
              <a:latin typeface="Arial" pitchFamily="34" charset="0"/>
              <a:cs typeface="Arial" pitchFamily="34" charset="0"/>
            </a:endParaRPr>
          </a:p>
          <a:p>
            <a:endParaRPr lang="en-US" sz="2500" dirty="0">
              <a:latin typeface="Arial" pitchFamily="34" charset="0"/>
              <a:cs typeface="Arial" pitchFamily="34" charset="0"/>
            </a:endParaRPr>
          </a:p>
          <a:p>
            <a:r>
              <a:rPr lang="ru-RU" sz="2500" dirty="0" smtClean="0">
                <a:latin typeface="Arial" pitchFamily="34" charset="0"/>
                <a:cs typeface="Arial" pitchFamily="34" charset="0"/>
              </a:rPr>
              <a:t>Для </a:t>
            </a:r>
            <a:r>
              <a:rPr lang="ru-RU" sz="2500" dirty="0">
                <a:latin typeface="Arial" pitchFamily="34" charset="0"/>
                <a:cs typeface="Arial" pitchFamily="34" charset="0"/>
              </a:rPr>
              <a:t>проверки будем использовать уже знакомые нам таблицы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rooms</a:t>
            </a:r>
            <a:r>
              <a:rPr lang="en-US" sz="2500" dirty="0" smtClean="0">
                <a:latin typeface="Arial" pitchFamily="34" charset="0"/>
                <a:cs typeface="Arial" pitchFamily="34" charset="0"/>
              </a:rPr>
              <a:t>]</a:t>
            </a:r>
            <a:r>
              <a:rPr lang="ru-RU" sz="2500" dirty="0" smtClean="0">
                <a:latin typeface="Arial" pitchFamily="34" charset="0"/>
                <a:cs typeface="Arial" pitchFamily="34" charset="0"/>
              </a:rPr>
              <a:t> </a:t>
            </a:r>
            <a:r>
              <a:rPr lang="ru-RU" sz="2500" dirty="0">
                <a:latin typeface="Arial" pitchFamily="34" charset="0"/>
                <a:cs typeface="Arial" pitchFamily="34" charset="0"/>
              </a:rPr>
              <a:t>и </a:t>
            </a:r>
            <a:r>
              <a:rPr lang="en-US" sz="2500" dirty="0" smtClean="0">
                <a:latin typeface="Arial" pitchFamily="34" charset="0"/>
                <a:cs typeface="Arial" pitchFamily="34" charset="0"/>
              </a:rPr>
              <a:t>[</a:t>
            </a:r>
            <a:r>
              <a:rPr lang="ru-RU" sz="2500" dirty="0" err="1" smtClean="0">
                <a:latin typeface="Arial" pitchFamily="34" charset="0"/>
                <a:cs typeface="Arial" pitchFamily="34" charset="0"/>
              </a:rPr>
              <a:t>computers</a:t>
            </a:r>
            <a:r>
              <a:rPr lang="en-US" sz="2500" dirty="0" smtClean="0">
                <a:latin typeface="Arial" pitchFamily="34" charset="0"/>
                <a:cs typeface="Arial" pitchFamily="34" charset="0"/>
              </a:rPr>
              <a:t>]</a:t>
            </a:r>
            <a:r>
              <a:rPr lang="ru-RU" sz="2500" dirty="0" smtClean="0">
                <a:latin typeface="Arial" pitchFamily="34" charset="0"/>
                <a:cs typeface="Arial" pitchFamily="34" charset="0"/>
              </a:rPr>
              <a:t>.</a:t>
            </a:r>
            <a:endParaRPr lang="en-US" sz="2500" dirty="0" smtClean="0">
              <a:latin typeface="Arial" pitchFamily="34" charset="0"/>
              <a:cs typeface="Arial"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2438400" cy="1547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856" y="3886200"/>
            <a:ext cx="3679744"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37215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128</a:t>
            </a:fld>
            <a:endParaRPr lang="en-US" dirty="0"/>
          </a:p>
        </p:txBody>
      </p:sp>
      <p:sp>
        <p:nvSpPr>
          <p:cNvPr id="13" name="Rectangle 12"/>
          <p:cNvSpPr/>
          <p:nvPr/>
        </p:nvSpPr>
        <p:spPr>
          <a:xfrm>
            <a:off x="457201" y="1981200"/>
            <a:ext cx="6934199"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[computers]</a:t>
            </a:r>
            <a:endParaRPr lang="en-US" sz="2000" dirty="0">
              <a:latin typeface="Arial" pitchFamily="34" charset="0"/>
              <a:cs typeface="Arial" pitchFamily="34" charset="0"/>
            </a:endParaRPr>
          </a:p>
        </p:txBody>
      </p:sp>
      <p:sp>
        <p:nvSpPr>
          <p:cNvPr id="14" name="Rectangle 13"/>
          <p:cNvSpPr/>
          <p:nvPr/>
        </p:nvSpPr>
        <p:spPr>
          <a:xfrm>
            <a:off x="457198" y="1447800"/>
            <a:ext cx="6324603"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INNER JOIN </a:t>
            </a:r>
            <a:r>
              <a:rPr lang="en-US" sz="2000" dirty="0" smtClean="0">
                <a:latin typeface="Arial" pitchFamily="34" charset="0"/>
                <a:cs typeface="Arial" pitchFamily="34" charset="0"/>
              </a:rPr>
              <a:t>[computers]</a:t>
            </a:r>
            <a:endParaRPr lang="en-US" sz="2000" dirty="0">
              <a:latin typeface="Arial" pitchFamily="34" charset="0"/>
              <a:cs typeface="Arial" pitchFamily="34" charset="0"/>
            </a:endParaRPr>
          </a:p>
        </p:txBody>
      </p:sp>
      <p:sp>
        <p:nvSpPr>
          <p:cNvPr id="15" name="Rectangle 14"/>
          <p:cNvSpPr/>
          <p:nvPr/>
        </p:nvSpPr>
        <p:spPr>
          <a:xfrm>
            <a:off x="457200" y="2495490"/>
            <a:ext cx="6934200"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CROSS JOIN </a:t>
            </a:r>
            <a:r>
              <a:rPr lang="en-US" sz="2000" dirty="0" smtClean="0">
                <a:latin typeface="Arial" pitchFamily="34" charset="0"/>
                <a:cs typeface="Arial" pitchFamily="34" charset="0"/>
              </a:rPr>
              <a:t>[computers]</a:t>
            </a:r>
            <a:endParaRPr lang="en-US" sz="2000" dirty="0">
              <a:latin typeface="Arial" pitchFamily="34" charset="0"/>
              <a:cs typeface="Arial" pitchFamily="34" charset="0"/>
            </a:endParaRPr>
          </a:p>
        </p:txBody>
      </p:sp>
      <p:sp>
        <p:nvSpPr>
          <p:cNvPr id="16" name="TextBox 15"/>
          <p:cNvSpPr txBox="1"/>
          <p:nvPr/>
        </p:nvSpPr>
        <p:spPr>
          <a:xfrm>
            <a:off x="457200" y="3733800"/>
            <a:ext cx="8229600" cy="1631216"/>
          </a:xfrm>
          <a:prstGeom prst="rect">
            <a:avLst/>
          </a:prstGeom>
          <a:noFill/>
        </p:spPr>
        <p:txBody>
          <a:bodyPr wrap="square" rtlCol="0">
            <a:spAutoFit/>
          </a:bodyPr>
          <a:lstStyle/>
          <a:p>
            <a:r>
              <a:rPr lang="ru-RU" sz="2500" dirty="0" smtClean="0">
                <a:latin typeface="Arial" pitchFamily="34" charset="0"/>
                <a:cs typeface="Arial" pitchFamily="34" charset="0"/>
              </a:rPr>
              <a:t>Результат</a:t>
            </a:r>
            <a:r>
              <a:rPr lang="ru-RU" sz="2500" dirty="0">
                <a:latin typeface="Arial" pitchFamily="34" charset="0"/>
                <a:cs typeface="Arial" pitchFamily="34" charset="0"/>
              </a:rPr>
              <a:t>: </a:t>
            </a:r>
            <a:r>
              <a:rPr lang="ru-RU" sz="2500" dirty="0" smtClean="0">
                <a:latin typeface="Arial" pitchFamily="34" charset="0"/>
                <a:cs typeface="Arial" pitchFamily="34" charset="0"/>
              </a:rPr>
              <a:t>полный набор всех возможных комбинаций записей двух таблиц (фактически, ответ на вопрос «как можно разместить компьютеры по комнатам»).</a:t>
            </a:r>
            <a:endParaRPr lang="ru-RU" sz="2500" dirty="0">
              <a:latin typeface="Arial" pitchFamily="34" charset="0"/>
              <a:cs typeface="Arial" pitchFamily="34" charset="0"/>
            </a:endParaRPr>
          </a:p>
        </p:txBody>
      </p:sp>
      <p:sp>
        <p:nvSpPr>
          <p:cNvPr id="17" name="TextBox 16"/>
          <p:cNvSpPr txBox="1"/>
          <p:nvPr/>
        </p:nvSpPr>
        <p:spPr>
          <a:xfrm>
            <a:off x="457200" y="5466546"/>
            <a:ext cx="8229600" cy="477054"/>
          </a:xfrm>
          <a:prstGeom prst="rect">
            <a:avLst/>
          </a:prstGeom>
          <a:noFill/>
        </p:spPr>
        <p:txBody>
          <a:bodyPr wrap="square" rtlCol="0">
            <a:spAutoFit/>
          </a:bodyPr>
          <a:lstStyle/>
          <a:p>
            <a:r>
              <a:rPr lang="ru-RU" sz="2500" dirty="0" smtClean="0">
                <a:latin typeface="Arial" pitchFamily="34" charset="0"/>
                <a:cs typeface="Arial" pitchFamily="34" charset="0"/>
              </a:rPr>
              <a:t>Вот, как это выглядит…</a:t>
            </a:r>
            <a:endParaRPr lang="ru-RU" sz="2500" dirty="0">
              <a:latin typeface="Arial" pitchFamily="34" charset="0"/>
              <a:cs typeface="Arial" pitchFamily="34" charset="0"/>
            </a:endParaRPr>
          </a:p>
        </p:txBody>
      </p:sp>
      <p:sp>
        <p:nvSpPr>
          <p:cNvPr id="18" name="Rectangle 17"/>
          <p:cNvSpPr/>
          <p:nvPr/>
        </p:nvSpPr>
        <p:spPr>
          <a:xfrm>
            <a:off x="457200" y="914400"/>
            <a:ext cx="6324601"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JOIN [</a:t>
            </a:r>
            <a:r>
              <a:rPr lang="en-US" sz="2000" dirty="0" smtClean="0">
                <a:latin typeface="Arial" pitchFamily="34" charset="0"/>
                <a:cs typeface="Arial" pitchFamily="34" charset="0"/>
              </a:rPr>
              <a:t>computers]</a:t>
            </a:r>
            <a:endParaRPr lang="en-US" sz="2000" dirty="0">
              <a:latin typeface="Arial" pitchFamily="34" charset="0"/>
              <a:cs typeface="Arial" pitchFamily="34" charset="0"/>
            </a:endParaRPr>
          </a:p>
        </p:txBody>
      </p:sp>
      <p:sp>
        <p:nvSpPr>
          <p:cNvPr id="19" name="Rectangular Callout 18"/>
          <p:cNvSpPr/>
          <p:nvPr/>
        </p:nvSpPr>
        <p:spPr>
          <a:xfrm>
            <a:off x="7318248" y="710475"/>
            <a:ext cx="1752600" cy="704910"/>
          </a:xfrm>
          <a:prstGeom prst="wedgeRectCallout">
            <a:avLst>
              <a:gd name="adj1" fmla="val -49128"/>
              <a:gd name="adj2" fmla="val 818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b="1" dirty="0" smtClean="0">
                <a:latin typeface="Arial" pitchFamily="34" charset="0"/>
                <a:cs typeface="Arial" pitchFamily="34" charset="0"/>
              </a:rPr>
              <a:t>Не работает без </a:t>
            </a:r>
            <a:r>
              <a:rPr lang="en-US" b="1" dirty="0" smtClean="0">
                <a:latin typeface="Arial" pitchFamily="34" charset="0"/>
                <a:cs typeface="Arial" pitchFamily="34" charset="0"/>
              </a:rPr>
              <a:t>ON</a:t>
            </a:r>
            <a:endParaRPr lang="en-US" b="1" dirty="0">
              <a:latin typeface="Arial" pitchFamily="34" charset="0"/>
              <a:cs typeface="Arial" pitchFamily="34" charset="0"/>
            </a:endParaRPr>
          </a:p>
        </p:txBody>
      </p:sp>
      <p:sp>
        <p:nvSpPr>
          <p:cNvPr id="2" name="Right Brace 1"/>
          <p:cNvSpPr/>
          <p:nvPr/>
        </p:nvSpPr>
        <p:spPr>
          <a:xfrm>
            <a:off x="6934200" y="914401"/>
            <a:ext cx="384048" cy="93350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457200" y="3028890"/>
            <a:ext cx="6934200"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CROSS APPLY </a:t>
            </a:r>
            <a:r>
              <a:rPr lang="en-US" sz="2000" dirty="0" smtClean="0">
                <a:latin typeface="Arial" pitchFamily="34" charset="0"/>
                <a:cs typeface="Arial" pitchFamily="34" charset="0"/>
              </a:rPr>
              <a:t>[computers]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3670202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129</a:t>
            </a:fld>
            <a:endParaRPr lang="en-US" dirty="0"/>
          </a:p>
        </p:txBody>
      </p:sp>
      <p:sp>
        <p:nvSpPr>
          <p:cNvPr id="20" name="Rectangle 19"/>
          <p:cNvSpPr/>
          <p:nvPr/>
        </p:nvSpPr>
        <p:spPr>
          <a:xfrm>
            <a:off x="381000" y="838200"/>
            <a:ext cx="6934198" cy="400110"/>
          </a:xfrm>
          <a:prstGeom prst="rect">
            <a:avLst/>
          </a:prstGeom>
          <a:solidFill>
            <a:schemeClr val="bg1">
              <a:lumMod val="95000"/>
            </a:schemeClr>
          </a:solidFill>
        </p:spPr>
        <p:txBody>
          <a:bodyPr wrap="square">
            <a:spAutoFit/>
          </a:bodyPr>
          <a:lstStyle/>
          <a:p>
            <a:r>
              <a:rPr lang="en-US" sz="2000" dirty="0">
                <a:latin typeface="Arial" pitchFamily="34" charset="0"/>
                <a:cs typeface="Arial" pitchFamily="34" charset="0"/>
              </a:rPr>
              <a:t>SELECT * FROM [rooms], [computers]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4800600" cy="47080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729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a:t>
            </a:fld>
            <a:endParaRPr lang="en-US" dirty="0"/>
          </a:p>
        </p:txBody>
      </p:sp>
      <p:sp>
        <p:nvSpPr>
          <p:cNvPr id="8" name="TextBox 7"/>
          <p:cNvSpPr txBox="1"/>
          <p:nvPr/>
        </p:nvSpPr>
        <p:spPr>
          <a:xfrm>
            <a:off x="457200" y="838200"/>
            <a:ext cx="8305800" cy="3554819"/>
          </a:xfrm>
          <a:prstGeom prst="rect">
            <a:avLst/>
          </a:prstGeom>
          <a:noFill/>
        </p:spPr>
        <p:txBody>
          <a:bodyPr wrap="square" rtlCol="0">
            <a:spAutoFit/>
          </a:bodyPr>
          <a:lstStyle/>
          <a:p>
            <a:r>
              <a:rPr lang="ru-RU" sz="2500" dirty="0" smtClean="0">
                <a:latin typeface="Arial" pitchFamily="34" charset="0"/>
                <a:cs typeface="Arial" pitchFamily="34" charset="0"/>
              </a:rPr>
              <a:t>По использованию </a:t>
            </a:r>
            <a:r>
              <a:rPr lang="en-US" sz="2500" dirty="0" smtClean="0">
                <a:latin typeface="Arial" pitchFamily="34" charset="0"/>
                <a:cs typeface="Arial" pitchFamily="34" charset="0"/>
              </a:rPr>
              <a:t>WITH </a:t>
            </a:r>
            <a:r>
              <a:rPr lang="ru-RU" sz="2500" dirty="0" smtClean="0">
                <a:latin typeface="Arial" pitchFamily="34" charset="0"/>
                <a:cs typeface="Arial" pitchFamily="34" charset="0"/>
              </a:rPr>
              <a:t>есть целый перечень особенностей и ограничений (см. документацию), но самые важные из них таковы:</a:t>
            </a:r>
          </a:p>
          <a:p>
            <a:pPr marL="342900" indent="-342900">
              <a:buFont typeface="Arial" charset="0"/>
              <a:buChar char="•"/>
            </a:pPr>
            <a:r>
              <a:rPr lang="ru-RU" sz="2500" dirty="0" smtClean="0">
                <a:latin typeface="Arial" pitchFamily="34" charset="0"/>
                <a:cs typeface="Arial" pitchFamily="34" charset="0"/>
              </a:rPr>
              <a:t>В рамках одного </a:t>
            </a:r>
            <a:r>
              <a:rPr lang="en-US" sz="2500" dirty="0" smtClean="0">
                <a:latin typeface="Arial" pitchFamily="34" charset="0"/>
                <a:cs typeface="Arial" pitchFamily="34" charset="0"/>
              </a:rPr>
              <a:t>WITH </a:t>
            </a:r>
            <a:r>
              <a:rPr lang="ru-RU" sz="2500" dirty="0" smtClean="0">
                <a:latin typeface="Arial" pitchFamily="34" charset="0"/>
                <a:cs typeface="Arial" pitchFamily="34" charset="0"/>
              </a:rPr>
              <a:t>каждое </a:t>
            </a:r>
            <a:r>
              <a:rPr lang="en-US" sz="2500" dirty="0" smtClean="0">
                <a:latin typeface="Arial" pitchFamily="34" charset="0"/>
                <a:cs typeface="Arial" pitchFamily="34" charset="0"/>
              </a:rPr>
              <a:t>CTE </a:t>
            </a:r>
            <a:r>
              <a:rPr lang="ru-RU" sz="2500" dirty="0" smtClean="0">
                <a:latin typeface="Arial" pitchFamily="34" charset="0"/>
                <a:cs typeface="Arial" pitchFamily="34" charset="0"/>
              </a:rPr>
              <a:t>может ссылаться на себя или предыдущие </a:t>
            </a:r>
            <a:r>
              <a:rPr lang="en-US" sz="2500" dirty="0" smtClean="0">
                <a:latin typeface="Arial" pitchFamily="34" charset="0"/>
                <a:cs typeface="Arial" pitchFamily="34" charset="0"/>
              </a:rPr>
              <a:t>CTE, </a:t>
            </a:r>
            <a:r>
              <a:rPr lang="ru-RU" sz="2500" dirty="0" smtClean="0">
                <a:latin typeface="Arial" pitchFamily="34" charset="0"/>
                <a:cs typeface="Arial" pitchFamily="34" charset="0"/>
              </a:rPr>
              <a:t>но не «вперёд».</a:t>
            </a:r>
          </a:p>
          <a:p>
            <a:pPr marL="342900" indent="-342900">
              <a:buFont typeface="Arial" charset="0"/>
              <a:buChar char="•"/>
            </a:pPr>
            <a:r>
              <a:rPr lang="ru-RU" sz="2500" dirty="0" smtClean="0">
                <a:latin typeface="Arial" pitchFamily="34" charset="0"/>
                <a:cs typeface="Arial" pitchFamily="34" charset="0"/>
              </a:rPr>
              <a:t>Вложенные </a:t>
            </a:r>
            <a:r>
              <a:rPr lang="en-US" sz="2500" dirty="0" smtClean="0">
                <a:latin typeface="Arial" pitchFamily="34" charset="0"/>
                <a:cs typeface="Arial" pitchFamily="34" charset="0"/>
              </a:rPr>
              <a:t>WITH </a:t>
            </a:r>
            <a:r>
              <a:rPr lang="ru-RU" sz="2500" dirty="0" smtClean="0">
                <a:latin typeface="Arial" pitchFamily="34" charset="0"/>
                <a:cs typeface="Arial" pitchFamily="34" charset="0"/>
              </a:rPr>
              <a:t>не допускаются.</a:t>
            </a:r>
          </a:p>
          <a:p>
            <a:pPr marL="342900" indent="-342900">
              <a:buFont typeface="Arial" charset="0"/>
              <a:buChar char="•"/>
            </a:pPr>
            <a:r>
              <a:rPr lang="ru-RU" sz="2500" dirty="0" smtClean="0">
                <a:latin typeface="Arial" pitchFamily="34" charset="0"/>
                <a:cs typeface="Arial" pitchFamily="34" charset="0"/>
              </a:rPr>
              <a:t>Нельзя использовать </a:t>
            </a:r>
            <a:r>
              <a:rPr lang="en-US" sz="2500" dirty="0" smtClean="0">
                <a:latin typeface="Arial" pitchFamily="34" charset="0"/>
                <a:cs typeface="Arial" pitchFamily="34" charset="0"/>
              </a:rPr>
              <a:t>ORDER </a:t>
            </a:r>
            <a:r>
              <a:rPr lang="en-US" sz="2500" dirty="0">
                <a:latin typeface="Arial" pitchFamily="34" charset="0"/>
                <a:cs typeface="Arial" pitchFamily="34" charset="0"/>
              </a:rPr>
              <a:t>BY </a:t>
            </a:r>
            <a:r>
              <a:rPr lang="en-US" sz="2500" dirty="0" smtClean="0">
                <a:latin typeface="Arial" pitchFamily="34" charset="0"/>
                <a:cs typeface="Arial" pitchFamily="34" charset="0"/>
              </a:rPr>
              <a:t>(</a:t>
            </a:r>
            <a:r>
              <a:rPr lang="ru-RU" sz="2500" dirty="0" smtClean="0">
                <a:latin typeface="Arial" pitchFamily="34" charset="0"/>
                <a:cs typeface="Arial" pitchFamily="34" charset="0"/>
              </a:rPr>
              <a:t>кроме как с </a:t>
            </a:r>
            <a:r>
              <a:rPr lang="en-US" sz="2500" dirty="0" smtClean="0">
                <a:latin typeface="Arial" pitchFamily="34" charset="0"/>
                <a:cs typeface="Arial" pitchFamily="34" charset="0"/>
              </a:rPr>
              <a:t>TOP),     INTO, OPTION, FOR XML, FOR BROWSE.</a:t>
            </a:r>
          </a:p>
        </p:txBody>
      </p:sp>
      <p:sp>
        <p:nvSpPr>
          <p:cNvPr id="7" name="Rectangle 6"/>
          <p:cNvSpPr/>
          <p:nvPr/>
        </p:nvSpPr>
        <p:spPr>
          <a:xfrm>
            <a:off x="320040" y="5410200"/>
            <a:ext cx="8290560" cy="646331"/>
          </a:xfrm>
          <a:prstGeom prst="rect">
            <a:avLst/>
          </a:prstGeom>
        </p:spPr>
        <p:txBody>
          <a:bodyPr wrap="square">
            <a:spAutoFit/>
          </a:bodyPr>
          <a:lstStyle/>
          <a:p>
            <a:r>
              <a:rPr lang="ru-RU" b="1" dirty="0" smtClean="0">
                <a:latin typeface="Arial" panose="020B0604020202020204" pitchFamily="34" charset="0"/>
                <a:cs typeface="Arial" panose="020B0604020202020204" pitchFamily="34" charset="0"/>
              </a:rPr>
              <a:t>Подробности</a:t>
            </a:r>
            <a:r>
              <a:rPr lang="en-US" b="1" dirty="0" smtClean="0">
                <a:latin typeface="Arial" panose="020B0604020202020204" pitchFamily="34" charset="0"/>
                <a:cs typeface="Arial" panose="020B0604020202020204" pitchFamily="34" charset="0"/>
              </a:rPr>
              <a:t> (</a:t>
            </a:r>
            <a:r>
              <a:rPr lang="ru-RU" b="1" dirty="0" smtClean="0">
                <a:latin typeface="Arial" panose="020B0604020202020204" pitchFamily="34" charset="0"/>
                <a:cs typeface="Arial" panose="020B0604020202020204" pitchFamily="34" charset="0"/>
              </a:rPr>
              <a:t>много!</a:t>
            </a:r>
            <a:r>
              <a:rPr lang="en-US" b="1" dirty="0" smtClean="0">
                <a:latin typeface="Arial" panose="020B0604020202020204" pitchFamily="34" charset="0"/>
                <a:cs typeface="Arial" panose="020B0604020202020204" pitchFamily="34" charset="0"/>
              </a:rPr>
              <a:t>)</a:t>
            </a:r>
            <a:r>
              <a:rPr lang="ru-RU" b="1"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://technet.microsoft.com/en-us/library/ms189499.aspx</a:t>
            </a:r>
          </a:p>
        </p:txBody>
      </p:sp>
    </p:spTree>
    <p:extLst>
      <p:ext uri="{BB962C8B-B14F-4D97-AF65-F5344CB8AC3E}">
        <p14:creationId xmlns:p14="http://schemas.microsoft.com/office/powerpoint/2010/main" val="33957157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130</a:t>
            </a:fld>
            <a:endParaRPr lang="en-US" dirty="0"/>
          </a:p>
        </p:txBody>
      </p:sp>
      <p:sp>
        <p:nvSpPr>
          <p:cNvPr id="13" name="Rectangle 12"/>
          <p:cNvSpPr/>
          <p:nvPr/>
        </p:nvSpPr>
        <p:spPr>
          <a:xfrm>
            <a:off x="457201" y="1981200"/>
            <a:ext cx="8534399"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[rooms] </a:t>
            </a:r>
            <a:r>
              <a:rPr lang="en-US" sz="2000" b="1" dirty="0">
                <a:latin typeface="Arial" pitchFamily="34" charset="0"/>
                <a:cs typeface="Arial" pitchFamily="34" charset="0"/>
              </a:rPr>
              <a:t>CROSS JOIN </a:t>
            </a:r>
            <a:r>
              <a:rPr lang="en-US" sz="2000" dirty="0">
                <a:latin typeface="Arial" pitchFamily="34" charset="0"/>
                <a:cs typeface="Arial" pitchFamily="34" charset="0"/>
              </a:rPr>
              <a:t>[computers</a:t>
            </a:r>
            <a:r>
              <a:rPr lang="en-US" sz="2000" dirty="0" smtClean="0">
                <a:latin typeface="Arial" pitchFamily="34" charset="0"/>
                <a:cs typeface="Arial" pitchFamily="34" charset="0"/>
              </a:rPr>
              <a:t>]</a:t>
            </a:r>
            <a:r>
              <a:rPr lang="en-US" sz="2000" dirty="0">
                <a:latin typeface="Arial" pitchFamily="34" charset="0"/>
                <a:cs typeface="Arial" pitchFamily="34" charset="0"/>
              </a:rPr>
              <a:t> ON [</a:t>
            </a:r>
            <a:r>
              <a:rPr lang="en-US" sz="2000" dirty="0" err="1">
                <a:latin typeface="Arial" pitchFamily="34" charset="0"/>
                <a:cs typeface="Arial" pitchFamily="34" charset="0"/>
              </a:rPr>
              <a:t>r_id</a:t>
            </a:r>
            <a:r>
              <a:rPr lang="en-US" sz="2000" dirty="0">
                <a:latin typeface="Arial" pitchFamily="34" charset="0"/>
                <a:cs typeface="Arial" pitchFamily="34" charset="0"/>
              </a:rPr>
              <a:t>] = [</a:t>
            </a:r>
            <a:r>
              <a:rPr lang="en-US" sz="2000" dirty="0" err="1">
                <a:latin typeface="Arial" pitchFamily="34" charset="0"/>
                <a:cs typeface="Arial" pitchFamily="34" charset="0"/>
              </a:rPr>
              <a:t>c_room</a:t>
            </a:r>
            <a:r>
              <a:rPr lang="en-US" sz="2000" dirty="0">
                <a:latin typeface="Arial" pitchFamily="34" charset="0"/>
                <a:cs typeface="Arial" pitchFamily="34" charset="0"/>
              </a:rPr>
              <a:t>]</a:t>
            </a:r>
          </a:p>
        </p:txBody>
      </p:sp>
      <p:sp>
        <p:nvSpPr>
          <p:cNvPr id="14" name="Rectangle 13"/>
          <p:cNvSpPr/>
          <p:nvPr/>
        </p:nvSpPr>
        <p:spPr>
          <a:xfrm>
            <a:off x="457197" y="1447800"/>
            <a:ext cx="8534403"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INNER JOIN </a:t>
            </a:r>
            <a:r>
              <a:rPr lang="en-US" sz="2000" dirty="0" smtClean="0">
                <a:latin typeface="Arial" pitchFamily="34" charset="0"/>
                <a:cs typeface="Arial" pitchFamily="34" charset="0"/>
              </a:rPr>
              <a:t>[</a:t>
            </a:r>
            <a:r>
              <a:rPr lang="en-US" sz="2000" dirty="0">
                <a:latin typeface="Arial" pitchFamily="34" charset="0"/>
                <a:cs typeface="Arial" pitchFamily="34" charset="0"/>
              </a:rPr>
              <a:t>computers] ON [</a:t>
            </a:r>
            <a:r>
              <a:rPr lang="en-US" sz="2000" dirty="0" err="1">
                <a:latin typeface="Arial" pitchFamily="34" charset="0"/>
                <a:cs typeface="Arial" pitchFamily="34" charset="0"/>
              </a:rPr>
              <a:t>r_id</a:t>
            </a:r>
            <a:r>
              <a:rPr lang="en-US" sz="2000" dirty="0">
                <a:latin typeface="Arial" pitchFamily="34" charset="0"/>
                <a:cs typeface="Arial" pitchFamily="34" charset="0"/>
              </a:rPr>
              <a:t>] = [</a:t>
            </a:r>
            <a:r>
              <a:rPr lang="en-US" sz="2000" dirty="0" err="1">
                <a:latin typeface="Arial" pitchFamily="34" charset="0"/>
                <a:cs typeface="Arial" pitchFamily="34" charset="0"/>
              </a:rPr>
              <a:t>c_room</a:t>
            </a:r>
            <a:r>
              <a:rPr lang="en-US" sz="2000" dirty="0">
                <a:latin typeface="Arial" pitchFamily="34" charset="0"/>
                <a:cs typeface="Arial" pitchFamily="34" charset="0"/>
              </a:rPr>
              <a:t>]</a:t>
            </a:r>
          </a:p>
        </p:txBody>
      </p:sp>
      <p:sp>
        <p:nvSpPr>
          <p:cNvPr id="15" name="Rectangle 14"/>
          <p:cNvSpPr/>
          <p:nvPr/>
        </p:nvSpPr>
        <p:spPr>
          <a:xfrm>
            <a:off x="457200" y="2514600"/>
            <a:ext cx="8534400"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a:t>
            </a:r>
            <a:r>
              <a:rPr lang="en-US" sz="2000" dirty="0">
                <a:latin typeface="Arial" pitchFamily="34" charset="0"/>
                <a:cs typeface="Arial" pitchFamily="34" charset="0"/>
              </a:rPr>
              <a:t>computers] ON [</a:t>
            </a:r>
            <a:r>
              <a:rPr lang="en-US" sz="2000" dirty="0" err="1">
                <a:latin typeface="Arial" pitchFamily="34" charset="0"/>
                <a:cs typeface="Arial" pitchFamily="34" charset="0"/>
              </a:rPr>
              <a:t>r_id</a:t>
            </a:r>
            <a:r>
              <a:rPr lang="en-US" sz="2000" dirty="0">
                <a:latin typeface="Arial" pitchFamily="34" charset="0"/>
                <a:cs typeface="Arial" pitchFamily="34" charset="0"/>
              </a:rPr>
              <a:t>] = [</a:t>
            </a:r>
            <a:r>
              <a:rPr lang="en-US" sz="2000" dirty="0" err="1">
                <a:latin typeface="Arial" pitchFamily="34" charset="0"/>
                <a:cs typeface="Arial" pitchFamily="34" charset="0"/>
              </a:rPr>
              <a:t>c_room</a:t>
            </a:r>
            <a:r>
              <a:rPr lang="en-US" sz="2000" dirty="0">
                <a:latin typeface="Arial" pitchFamily="34" charset="0"/>
                <a:cs typeface="Arial" pitchFamily="34" charset="0"/>
              </a:rPr>
              <a:t>]</a:t>
            </a:r>
          </a:p>
        </p:txBody>
      </p:sp>
      <p:sp>
        <p:nvSpPr>
          <p:cNvPr id="18" name="Rectangle 17"/>
          <p:cNvSpPr/>
          <p:nvPr/>
        </p:nvSpPr>
        <p:spPr>
          <a:xfrm>
            <a:off x="457200" y="914400"/>
            <a:ext cx="8534400"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JOIN </a:t>
            </a:r>
            <a:r>
              <a:rPr lang="en-US" sz="2000" dirty="0" smtClean="0">
                <a:latin typeface="Arial" pitchFamily="34" charset="0"/>
                <a:cs typeface="Arial" pitchFamily="34" charset="0"/>
              </a:rPr>
              <a:t>[computers] ON [</a:t>
            </a:r>
            <a:r>
              <a:rPr lang="en-US" sz="2000" dirty="0" err="1" smtClean="0">
                <a:latin typeface="Arial" pitchFamily="34" charset="0"/>
                <a:cs typeface="Arial" pitchFamily="34" charset="0"/>
              </a:rPr>
              <a:t>r_id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c_room</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0" name="Rectangular Callout 19"/>
          <p:cNvSpPr/>
          <p:nvPr/>
        </p:nvSpPr>
        <p:spPr>
          <a:xfrm>
            <a:off x="6781800" y="4053115"/>
            <a:ext cx="2209800" cy="518885"/>
          </a:xfrm>
          <a:prstGeom prst="wedgeRectCallout">
            <a:avLst>
              <a:gd name="adj1" fmla="val 13860"/>
              <a:gd name="adj2" fmla="val -1433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b="1" dirty="0" smtClean="0">
                <a:latin typeface="Arial" pitchFamily="34" charset="0"/>
                <a:cs typeface="Arial" pitchFamily="34" charset="0"/>
              </a:rPr>
              <a:t>Не работает с </a:t>
            </a:r>
            <a:r>
              <a:rPr lang="en-US" b="1" dirty="0" smtClean="0">
                <a:latin typeface="Arial" pitchFamily="34" charset="0"/>
                <a:cs typeface="Arial" pitchFamily="34" charset="0"/>
              </a:rPr>
              <a:t>ON</a:t>
            </a:r>
            <a:endParaRPr lang="en-US" b="1" dirty="0">
              <a:latin typeface="Arial" pitchFamily="34" charset="0"/>
              <a:cs typeface="Arial"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7" y="4724400"/>
            <a:ext cx="6891454" cy="137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57200" y="3048000"/>
            <a:ext cx="8534400" cy="384721"/>
          </a:xfrm>
          <a:prstGeom prst="rect">
            <a:avLst/>
          </a:prstGeom>
          <a:solidFill>
            <a:schemeClr val="bg1">
              <a:lumMod val="95000"/>
            </a:schemeClr>
          </a:solidFill>
          <a:ln>
            <a:solidFill>
              <a:srgbClr val="FF0000"/>
            </a:solidFill>
          </a:ln>
        </p:spPr>
        <p:txBody>
          <a:bodyPr wrap="square">
            <a:spAutoFit/>
          </a:bodyPr>
          <a:lstStyle/>
          <a:p>
            <a:r>
              <a:rPr lang="en-US" sz="1900" dirty="0">
                <a:latin typeface="Arial" pitchFamily="34" charset="0"/>
                <a:cs typeface="Arial" pitchFamily="34" charset="0"/>
              </a:rPr>
              <a:t>SELECT * FROM </a:t>
            </a:r>
            <a:r>
              <a:rPr lang="en-US" sz="1900" dirty="0" smtClean="0">
                <a:latin typeface="Arial" pitchFamily="34" charset="0"/>
                <a:cs typeface="Arial" pitchFamily="34" charset="0"/>
              </a:rPr>
              <a:t>[rooms] </a:t>
            </a:r>
            <a:r>
              <a:rPr lang="en-US" sz="1900" b="1" dirty="0" smtClean="0">
                <a:latin typeface="Arial" pitchFamily="34" charset="0"/>
                <a:cs typeface="Arial" pitchFamily="34" charset="0"/>
              </a:rPr>
              <a:t>CROSS APPLY  </a:t>
            </a:r>
            <a:r>
              <a:rPr lang="en-US" sz="1900" dirty="0" smtClean="0">
                <a:latin typeface="Arial" pitchFamily="34" charset="0"/>
                <a:cs typeface="Arial" pitchFamily="34" charset="0"/>
              </a:rPr>
              <a:t>[</a:t>
            </a:r>
            <a:r>
              <a:rPr lang="en-US" sz="1900" dirty="0">
                <a:latin typeface="Arial" pitchFamily="34" charset="0"/>
                <a:cs typeface="Arial" pitchFamily="34" charset="0"/>
              </a:rPr>
              <a:t>computers] ON [</a:t>
            </a:r>
            <a:r>
              <a:rPr lang="en-US" sz="1900" dirty="0" err="1">
                <a:latin typeface="Arial" pitchFamily="34" charset="0"/>
                <a:cs typeface="Arial" pitchFamily="34" charset="0"/>
              </a:rPr>
              <a:t>r_id</a:t>
            </a:r>
            <a:r>
              <a:rPr lang="en-US" sz="1900" dirty="0">
                <a:latin typeface="Arial" pitchFamily="34" charset="0"/>
                <a:cs typeface="Arial" pitchFamily="34" charset="0"/>
              </a:rPr>
              <a:t>] = [</a:t>
            </a:r>
            <a:r>
              <a:rPr lang="en-US" sz="1900" dirty="0" err="1">
                <a:latin typeface="Arial" pitchFamily="34" charset="0"/>
                <a:cs typeface="Arial" pitchFamily="34" charset="0"/>
              </a:rPr>
              <a:t>c_room</a:t>
            </a:r>
            <a:r>
              <a:rPr lang="en-US" sz="1900" dirty="0">
                <a:latin typeface="Arial" pitchFamily="34" charset="0"/>
                <a:cs typeface="Arial" pitchFamily="34" charset="0"/>
              </a:rPr>
              <a:t>]</a:t>
            </a:r>
          </a:p>
        </p:txBody>
      </p:sp>
    </p:spTree>
    <p:extLst>
      <p:ext uri="{BB962C8B-B14F-4D97-AF65-F5344CB8AC3E}">
        <p14:creationId xmlns:p14="http://schemas.microsoft.com/office/powerpoint/2010/main" val="308503890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131</a:t>
            </a:fld>
            <a:endParaRPr lang="en-US" dirty="0"/>
          </a:p>
        </p:txBody>
      </p:sp>
      <p:sp>
        <p:nvSpPr>
          <p:cNvPr id="13" name="Rectangle 12"/>
          <p:cNvSpPr/>
          <p:nvPr/>
        </p:nvSpPr>
        <p:spPr>
          <a:xfrm>
            <a:off x="76200" y="1981200"/>
            <a:ext cx="6934200"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[rooms] </a:t>
            </a:r>
            <a:r>
              <a:rPr lang="en-US" sz="2000" b="1" dirty="0" smtClean="0">
                <a:latin typeface="Arial" pitchFamily="34" charset="0"/>
                <a:cs typeface="Arial" pitchFamily="34" charset="0"/>
              </a:rPr>
              <a:t>LEFT JOIN </a:t>
            </a:r>
            <a:r>
              <a:rPr lang="en-US" sz="2000" dirty="0">
                <a:latin typeface="Arial" pitchFamily="34" charset="0"/>
                <a:cs typeface="Arial" pitchFamily="34" charset="0"/>
              </a:rPr>
              <a:t>[computers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4" name="Rectangle 13"/>
          <p:cNvSpPr/>
          <p:nvPr/>
        </p:nvSpPr>
        <p:spPr>
          <a:xfrm>
            <a:off x="76200" y="1447800"/>
            <a:ext cx="8991600" cy="384721"/>
          </a:xfrm>
          <a:prstGeom prst="rect">
            <a:avLst/>
          </a:prstGeom>
          <a:solidFill>
            <a:schemeClr val="bg1">
              <a:lumMod val="95000"/>
            </a:schemeClr>
          </a:solidFill>
          <a:ln>
            <a:solidFill>
              <a:srgbClr val="33CC33"/>
            </a:solidFill>
          </a:ln>
        </p:spPr>
        <p:txBody>
          <a:bodyPr wrap="square">
            <a:spAutoFit/>
          </a:bodyPr>
          <a:lstStyle/>
          <a:p>
            <a:r>
              <a:rPr lang="en-US" sz="1900" dirty="0">
                <a:latin typeface="Arial" pitchFamily="34" charset="0"/>
                <a:cs typeface="Arial" pitchFamily="34" charset="0"/>
              </a:rPr>
              <a:t>SELECT * FROM </a:t>
            </a:r>
            <a:r>
              <a:rPr lang="en-US" sz="1900" dirty="0" smtClean="0">
                <a:latin typeface="Arial" pitchFamily="34" charset="0"/>
                <a:cs typeface="Arial" pitchFamily="34" charset="0"/>
              </a:rPr>
              <a:t>[rooms] </a:t>
            </a:r>
            <a:r>
              <a:rPr lang="en-US" sz="1900" b="1" dirty="0" smtClean="0">
                <a:latin typeface="Arial" pitchFamily="34" charset="0"/>
                <a:cs typeface="Arial" pitchFamily="34" charset="0"/>
              </a:rPr>
              <a:t>LEFT OUTER JOIN </a:t>
            </a:r>
            <a:r>
              <a:rPr lang="en-US" sz="1900" dirty="0" smtClean="0">
                <a:latin typeface="Arial" pitchFamily="34" charset="0"/>
                <a:cs typeface="Arial" pitchFamily="34" charset="0"/>
              </a:rPr>
              <a:t>[</a:t>
            </a:r>
            <a:r>
              <a:rPr lang="en-US" sz="1900" dirty="0">
                <a:latin typeface="Arial" pitchFamily="34" charset="0"/>
                <a:cs typeface="Arial" pitchFamily="34" charset="0"/>
              </a:rPr>
              <a:t>computers] ON [</a:t>
            </a:r>
            <a:r>
              <a:rPr lang="en-US" sz="1900" dirty="0" err="1">
                <a:latin typeface="Arial" pitchFamily="34" charset="0"/>
                <a:cs typeface="Arial" pitchFamily="34" charset="0"/>
              </a:rPr>
              <a:t>r_id</a:t>
            </a:r>
            <a:r>
              <a:rPr lang="en-US" sz="1900" dirty="0">
                <a:latin typeface="Arial" pitchFamily="34" charset="0"/>
                <a:cs typeface="Arial" pitchFamily="34" charset="0"/>
              </a:rPr>
              <a:t>] = [</a:t>
            </a:r>
            <a:r>
              <a:rPr lang="en-US" sz="1900" dirty="0" err="1">
                <a:latin typeface="Arial" pitchFamily="34" charset="0"/>
                <a:cs typeface="Arial" pitchFamily="34" charset="0"/>
              </a:rPr>
              <a:t>c_room</a:t>
            </a:r>
            <a:r>
              <a:rPr lang="en-US" sz="1900" dirty="0">
                <a:latin typeface="Arial" pitchFamily="34" charset="0"/>
                <a:cs typeface="Arial" pitchFamily="34" charset="0"/>
              </a:rPr>
              <a:t>]</a:t>
            </a:r>
          </a:p>
        </p:txBody>
      </p:sp>
      <p:sp>
        <p:nvSpPr>
          <p:cNvPr id="15" name="Rectangle 14"/>
          <p:cNvSpPr/>
          <p:nvPr/>
        </p:nvSpPr>
        <p:spPr>
          <a:xfrm>
            <a:off x="76200" y="2514600"/>
            <a:ext cx="6934200"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LEFT OUTER JOIN </a:t>
            </a:r>
            <a:r>
              <a:rPr lang="en-US" sz="2000" dirty="0" smtClean="0">
                <a:latin typeface="Arial" pitchFamily="34" charset="0"/>
                <a:cs typeface="Arial" pitchFamily="34" charset="0"/>
              </a:rPr>
              <a:t>[</a:t>
            </a:r>
            <a:r>
              <a:rPr lang="en-US" sz="2000" dirty="0">
                <a:latin typeface="Arial" pitchFamily="34" charset="0"/>
                <a:cs typeface="Arial" pitchFamily="34" charset="0"/>
              </a:rPr>
              <a:t>computers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8" name="Rectangle 17"/>
          <p:cNvSpPr/>
          <p:nvPr/>
        </p:nvSpPr>
        <p:spPr>
          <a:xfrm>
            <a:off x="76200" y="914400"/>
            <a:ext cx="8991600"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LEFT JOIN </a:t>
            </a:r>
            <a:r>
              <a:rPr lang="en-US" sz="2000" dirty="0" smtClean="0">
                <a:latin typeface="Arial" pitchFamily="34" charset="0"/>
                <a:cs typeface="Arial" pitchFamily="34" charset="0"/>
              </a:rPr>
              <a:t>[computers] ON [</a:t>
            </a:r>
            <a:r>
              <a:rPr lang="en-US" sz="2000" dirty="0" err="1" smtClean="0">
                <a:latin typeface="Arial" pitchFamily="34" charset="0"/>
                <a:cs typeface="Arial" pitchFamily="34" charset="0"/>
              </a:rPr>
              <a:t>r_id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c_room</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0" name="Rectangular Callout 19"/>
          <p:cNvSpPr/>
          <p:nvPr/>
        </p:nvSpPr>
        <p:spPr>
          <a:xfrm>
            <a:off x="7156626" y="3062515"/>
            <a:ext cx="1834973" cy="671285"/>
          </a:xfrm>
          <a:prstGeom prst="wedgeRectCallout">
            <a:avLst>
              <a:gd name="adj1" fmla="val -30395"/>
              <a:gd name="adj2" fmla="val -1342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b="1" dirty="0" smtClean="0">
                <a:latin typeface="Arial" pitchFamily="34" charset="0"/>
                <a:cs typeface="Arial" pitchFamily="34" charset="0"/>
              </a:rPr>
              <a:t>Не работает</a:t>
            </a:r>
          </a:p>
          <a:p>
            <a:pPr algn="ctr"/>
            <a:r>
              <a:rPr lang="ru-RU" b="1" dirty="0" smtClean="0">
                <a:latin typeface="Arial" pitchFamily="34" charset="0"/>
                <a:cs typeface="Arial" pitchFamily="34" charset="0"/>
              </a:rPr>
              <a:t>без </a:t>
            </a:r>
            <a:r>
              <a:rPr lang="en-US" b="1" dirty="0" smtClean="0">
                <a:latin typeface="Arial" pitchFamily="34" charset="0"/>
                <a:cs typeface="Arial" pitchFamily="34" charset="0"/>
              </a:rPr>
              <a:t>ON</a:t>
            </a:r>
            <a:endParaRPr lang="en-US" b="1" dirty="0">
              <a:latin typeface="Arial" pitchFamily="34" charset="0"/>
              <a:cs typeface="Arial" pitchFamily="34" charset="0"/>
            </a:endParaRPr>
          </a:p>
        </p:txBody>
      </p:sp>
      <p:sp>
        <p:nvSpPr>
          <p:cNvPr id="11" name="Right Brace 10"/>
          <p:cNvSpPr/>
          <p:nvPr/>
        </p:nvSpPr>
        <p:spPr>
          <a:xfrm>
            <a:off x="7156627" y="1981201"/>
            <a:ext cx="384048" cy="93350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91000"/>
            <a:ext cx="6096000" cy="1719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5185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132</a:t>
            </a:fld>
            <a:endParaRPr lang="en-US" dirty="0"/>
          </a:p>
        </p:txBody>
      </p:sp>
      <p:sp>
        <p:nvSpPr>
          <p:cNvPr id="13" name="Rectangle 12"/>
          <p:cNvSpPr/>
          <p:nvPr/>
        </p:nvSpPr>
        <p:spPr>
          <a:xfrm>
            <a:off x="76200" y="1981200"/>
            <a:ext cx="7080426"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[rooms] </a:t>
            </a:r>
            <a:r>
              <a:rPr lang="en-US" sz="2000" b="1" dirty="0" smtClean="0">
                <a:latin typeface="Arial" pitchFamily="34" charset="0"/>
                <a:cs typeface="Arial" pitchFamily="34" charset="0"/>
              </a:rPr>
              <a:t>RIGHT JOIN </a:t>
            </a:r>
            <a:r>
              <a:rPr lang="en-US" sz="2000" dirty="0">
                <a:latin typeface="Arial" pitchFamily="34" charset="0"/>
                <a:cs typeface="Arial" pitchFamily="34" charset="0"/>
              </a:rPr>
              <a:t>[computers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4" name="Rectangle 13"/>
          <p:cNvSpPr/>
          <p:nvPr/>
        </p:nvSpPr>
        <p:spPr>
          <a:xfrm>
            <a:off x="76200" y="1447800"/>
            <a:ext cx="8991600" cy="384721"/>
          </a:xfrm>
          <a:prstGeom prst="rect">
            <a:avLst/>
          </a:prstGeom>
          <a:solidFill>
            <a:schemeClr val="bg1">
              <a:lumMod val="95000"/>
            </a:schemeClr>
          </a:solidFill>
          <a:ln>
            <a:solidFill>
              <a:srgbClr val="33CC33"/>
            </a:solidFill>
          </a:ln>
        </p:spPr>
        <p:txBody>
          <a:bodyPr wrap="square">
            <a:spAutoFit/>
          </a:bodyPr>
          <a:lstStyle/>
          <a:p>
            <a:r>
              <a:rPr lang="en-US" sz="1900" dirty="0">
                <a:latin typeface="Arial" pitchFamily="34" charset="0"/>
                <a:cs typeface="Arial" pitchFamily="34" charset="0"/>
              </a:rPr>
              <a:t>SELECT * FROM </a:t>
            </a:r>
            <a:r>
              <a:rPr lang="en-US" sz="1900" dirty="0" smtClean="0">
                <a:latin typeface="Arial" pitchFamily="34" charset="0"/>
                <a:cs typeface="Arial" pitchFamily="34" charset="0"/>
              </a:rPr>
              <a:t>[rooms] </a:t>
            </a:r>
            <a:r>
              <a:rPr lang="en-US" sz="1900" b="1" dirty="0" smtClean="0">
                <a:latin typeface="Arial" pitchFamily="34" charset="0"/>
                <a:cs typeface="Arial" pitchFamily="34" charset="0"/>
              </a:rPr>
              <a:t>RIGHT OUTER JOIN </a:t>
            </a:r>
            <a:r>
              <a:rPr lang="en-US" sz="1900" dirty="0" smtClean="0">
                <a:latin typeface="Arial" pitchFamily="34" charset="0"/>
                <a:cs typeface="Arial" pitchFamily="34" charset="0"/>
              </a:rPr>
              <a:t>[</a:t>
            </a:r>
            <a:r>
              <a:rPr lang="en-US" sz="1900" dirty="0">
                <a:latin typeface="Arial" pitchFamily="34" charset="0"/>
                <a:cs typeface="Arial" pitchFamily="34" charset="0"/>
              </a:rPr>
              <a:t>computers] ON [</a:t>
            </a:r>
            <a:r>
              <a:rPr lang="en-US" sz="1900" dirty="0" err="1">
                <a:latin typeface="Arial" pitchFamily="34" charset="0"/>
                <a:cs typeface="Arial" pitchFamily="34" charset="0"/>
              </a:rPr>
              <a:t>r_id</a:t>
            </a:r>
            <a:r>
              <a:rPr lang="en-US" sz="1900" dirty="0">
                <a:latin typeface="Arial" pitchFamily="34" charset="0"/>
                <a:cs typeface="Arial" pitchFamily="34" charset="0"/>
              </a:rPr>
              <a:t>] = [</a:t>
            </a:r>
            <a:r>
              <a:rPr lang="en-US" sz="1900" dirty="0" err="1">
                <a:latin typeface="Arial" pitchFamily="34" charset="0"/>
                <a:cs typeface="Arial" pitchFamily="34" charset="0"/>
              </a:rPr>
              <a:t>c_room</a:t>
            </a:r>
            <a:r>
              <a:rPr lang="en-US" sz="1900" dirty="0">
                <a:latin typeface="Arial" pitchFamily="34" charset="0"/>
                <a:cs typeface="Arial" pitchFamily="34" charset="0"/>
              </a:rPr>
              <a:t>]</a:t>
            </a:r>
          </a:p>
        </p:txBody>
      </p:sp>
      <p:sp>
        <p:nvSpPr>
          <p:cNvPr id="15" name="Rectangle 14"/>
          <p:cNvSpPr/>
          <p:nvPr/>
        </p:nvSpPr>
        <p:spPr>
          <a:xfrm>
            <a:off x="76200" y="2514600"/>
            <a:ext cx="7080426"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RIGHT OUTER JOIN </a:t>
            </a:r>
            <a:r>
              <a:rPr lang="en-US" sz="2000" dirty="0" smtClean="0">
                <a:latin typeface="Arial" pitchFamily="34" charset="0"/>
                <a:cs typeface="Arial" pitchFamily="34" charset="0"/>
              </a:rPr>
              <a:t>[</a:t>
            </a:r>
            <a:r>
              <a:rPr lang="en-US" sz="2000" dirty="0">
                <a:latin typeface="Arial" pitchFamily="34" charset="0"/>
                <a:cs typeface="Arial" pitchFamily="34" charset="0"/>
              </a:rPr>
              <a:t>computers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8" name="Rectangle 17"/>
          <p:cNvSpPr/>
          <p:nvPr/>
        </p:nvSpPr>
        <p:spPr>
          <a:xfrm>
            <a:off x="76200" y="914400"/>
            <a:ext cx="8991600"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RIGHT JOIN </a:t>
            </a:r>
            <a:r>
              <a:rPr lang="en-US" sz="2000" dirty="0" smtClean="0">
                <a:latin typeface="Arial" pitchFamily="34" charset="0"/>
                <a:cs typeface="Arial" pitchFamily="34" charset="0"/>
              </a:rPr>
              <a:t>[computers] ON [</a:t>
            </a:r>
            <a:r>
              <a:rPr lang="en-US" sz="2000" dirty="0" err="1" smtClean="0">
                <a:latin typeface="Arial" pitchFamily="34" charset="0"/>
                <a:cs typeface="Arial" pitchFamily="34" charset="0"/>
              </a:rPr>
              <a:t>r_id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c_room</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0" name="Rectangular Callout 19"/>
          <p:cNvSpPr/>
          <p:nvPr/>
        </p:nvSpPr>
        <p:spPr>
          <a:xfrm>
            <a:off x="7232827" y="3062515"/>
            <a:ext cx="1834973" cy="671285"/>
          </a:xfrm>
          <a:prstGeom prst="wedgeRectCallout">
            <a:avLst>
              <a:gd name="adj1" fmla="val -30395"/>
              <a:gd name="adj2" fmla="val -1342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b="1" dirty="0" smtClean="0">
                <a:latin typeface="Arial" pitchFamily="34" charset="0"/>
                <a:cs typeface="Arial" pitchFamily="34" charset="0"/>
              </a:rPr>
              <a:t>Не работает</a:t>
            </a:r>
          </a:p>
          <a:p>
            <a:pPr algn="ctr"/>
            <a:r>
              <a:rPr lang="ru-RU" b="1" dirty="0" smtClean="0">
                <a:latin typeface="Arial" pitchFamily="34" charset="0"/>
                <a:cs typeface="Arial" pitchFamily="34" charset="0"/>
              </a:rPr>
              <a:t>без </a:t>
            </a:r>
            <a:r>
              <a:rPr lang="en-US" b="1" dirty="0" smtClean="0">
                <a:latin typeface="Arial" pitchFamily="34" charset="0"/>
                <a:cs typeface="Arial" pitchFamily="34" charset="0"/>
              </a:rPr>
              <a:t>ON</a:t>
            </a:r>
            <a:endParaRPr lang="en-US" b="1" dirty="0">
              <a:latin typeface="Arial" pitchFamily="34" charset="0"/>
              <a:cs typeface="Arial" pitchFamily="34" charset="0"/>
            </a:endParaRPr>
          </a:p>
        </p:txBody>
      </p:sp>
      <p:sp>
        <p:nvSpPr>
          <p:cNvPr id="11" name="Right Brace 10"/>
          <p:cNvSpPr/>
          <p:nvPr/>
        </p:nvSpPr>
        <p:spPr>
          <a:xfrm>
            <a:off x="7235952" y="1981201"/>
            <a:ext cx="384048" cy="93350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67200"/>
            <a:ext cx="5888182" cy="167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49432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a:t>JOIN: </a:t>
            </a:r>
            <a:r>
              <a:rPr lang="ru-RU" dirty="0" smtClean="0"/>
              <a:t>все виды в примерах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133</a:t>
            </a:fld>
            <a:endParaRPr lang="en-US" dirty="0"/>
          </a:p>
        </p:txBody>
      </p:sp>
      <p:sp>
        <p:nvSpPr>
          <p:cNvPr id="13" name="Rectangle 12"/>
          <p:cNvSpPr/>
          <p:nvPr/>
        </p:nvSpPr>
        <p:spPr>
          <a:xfrm>
            <a:off x="234774" y="1447800"/>
            <a:ext cx="7080426"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[rooms] </a:t>
            </a:r>
            <a:r>
              <a:rPr lang="en-US" sz="2000" b="1" dirty="0" smtClean="0">
                <a:latin typeface="Arial" pitchFamily="34" charset="0"/>
                <a:cs typeface="Arial" pitchFamily="34" charset="0"/>
              </a:rPr>
              <a:t>FULL JOIN </a:t>
            </a:r>
            <a:r>
              <a:rPr lang="en-US" sz="2000" dirty="0">
                <a:latin typeface="Arial" pitchFamily="34" charset="0"/>
                <a:cs typeface="Arial" pitchFamily="34" charset="0"/>
              </a:rPr>
              <a:t>[computers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8" name="Rectangle 17"/>
          <p:cNvSpPr/>
          <p:nvPr/>
        </p:nvSpPr>
        <p:spPr>
          <a:xfrm>
            <a:off x="228600" y="914400"/>
            <a:ext cx="8458200" cy="400110"/>
          </a:xfrm>
          <a:prstGeom prst="rect">
            <a:avLst/>
          </a:prstGeom>
          <a:solidFill>
            <a:schemeClr val="bg1">
              <a:lumMod val="95000"/>
            </a:schemeClr>
          </a:solidFill>
          <a:ln>
            <a:solidFill>
              <a:srgbClr val="33CC33"/>
            </a:solidFill>
          </a:ln>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[rooms] </a:t>
            </a:r>
            <a:r>
              <a:rPr lang="en-US" sz="2000" b="1" dirty="0" smtClean="0">
                <a:latin typeface="Arial" pitchFamily="34" charset="0"/>
                <a:cs typeface="Arial" pitchFamily="34" charset="0"/>
              </a:rPr>
              <a:t>FULL JOIN </a:t>
            </a:r>
            <a:r>
              <a:rPr lang="en-US" sz="2000" dirty="0" smtClean="0">
                <a:latin typeface="Arial" pitchFamily="34" charset="0"/>
                <a:cs typeface="Arial" pitchFamily="34" charset="0"/>
              </a:rPr>
              <a:t>[computers] ON [</a:t>
            </a:r>
            <a:r>
              <a:rPr lang="en-US" sz="2000" dirty="0" err="1" smtClean="0">
                <a:latin typeface="Arial" pitchFamily="34" charset="0"/>
                <a:cs typeface="Arial" pitchFamily="34" charset="0"/>
              </a:rPr>
              <a:t>r_id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c_room</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0" name="Rectangular Callout 19"/>
          <p:cNvSpPr/>
          <p:nvPr/>
        </p:nvSpPr>
        <p:spPr>
          <a:xfrm>
            <a:off x="6851827" y="2447074"/>
            <a:ext cx="1834973" cy="671285"/>
          </a:xfrm>
          <a:prstGeom prst="wedgeRectCallout">
            <a:avLst>
              <a:gd name="adj1" fmla="val -30395"/>
              <a:gd name="adj2" fmla="val -1342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b="1" dirty="0" smtClean="0">
                <a:latin typeface="Arial" pitchFamily="34" charset="0"/>
                <a:cs typeface="Arial" pitchFamily="34" charset="0"/>
              </a:rPr>
              <a:t>Не работает</a:t>
            </a:r>
          </a:p>
          <a:p>
            <a:pPr algn="ctr"/>
            <a:r>
              <a:rPr lang="ru-RU" b="1" dirty="0" smtClean="0">
                <a:latin typeface="Arial" pitchFamily="34" charset="0"/>
                <a:cs typeface="Arial" pitchFamily="34" charset="0"/>
              </a:rPr>
              <a:t>без </a:t>
            </a:r>
            <a:r>
              <a:rPr lang="en-US" b="1" dirty="0" smtClean="0">
                <a:latin typeface="Arial" pitchFamily="34" charset="0"/>
                <a:cs typeface="Arial" pitchFamily="34" charset="0"/>
              </a:rPr>
              <a:t>ON</a:t>
            </a:r>
            <a:endParaRPr lang="en-US" b="1"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6126"/>
            <a:ext cx="6019800" cy="21826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1433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нетипичные примеры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134</a:t>
            </a:fld>
            <a:endParaRPr lang="en-US" dirty="0"/>
          </a:p>
        </p:txBody>
      </p:sp>
      <p:sp>
        <p:nvSpPr>
          <p:cNvPr id="12" name="TextBox 11"/>
          <p:cNvSpPr txBox="1"/>
          <p:nvPr/>
        </p:nvSpPr>
        <p:spPr>
          <a:xfrm>
            <a:off x="457200" y="762000"/>
            <a:ext cx="8382000" cy="2015936"/>
          </a:xfrm>
          <a:prstGeom prst="rect">
            <a:avLst/>
          </a:prstGeom>
          <a:noFill/>
        </p:spPr>
        <p:txBody>
          <a:bodyPr wrap="square" rtlCol="0">
            <a:spAutoFit/>
          </a:bodyPr>
          <a:lstStyle/>
          <a:p>
            <a:r>
              <a:rPr lang="ru-RU" sz="2500" b="1" dirty="0">
                <a:latin typeface="Arial" pitchFamily="34" charset="0"/>
                <a:cs typeface="Arial" pitchFamily="34" charset="0"/>
              </a:rPr>
              <a:t>Q: </a:t>
            </a:r>
            <a:r>
              <a:rPr lang="ru-RU" sz="2500" dirty="0">
                <a:latin typeface="Arial" pitchFamily="34" charset="0"/>
                <a:cs typeface="Arial" pitchFamily="34" charset="0"/>
              </a:rPr>
              <a:t>Как сделать </a:t>
            </a:r>
            <a:r>
              <a:rPr lang="ru-RU" sz="2500" dirty="0" smtClean="0">
                <a:latin typeface="Arial" pitchFamily="34" charset="0"/>
                <a:cs typeface="Arial" pitchFamily="34" charset="0"/>
              </a:rPr>
              <a:t>«рекурсивный JOIN»? Например, чтобы скопировать ветку дерева.</a:t>
            </a:r>
            <a:endParaRPr lang="ru-RU" sz="2500" dirty="0">
              <a:latin typeface="Arial" pitchFamily="34" charset="0"/>
              <a:cs typeface="Arial" pitchFamily="34" charset="0"/>
            </a:endParaRPr>
          </a:p>
          <a:p>
            <a:r>
              <a:rPr lang="ru-RU" sz="2500" b="1" dirty="0">
                <a:latin typeface="Arial" pitchFamily="34" charset="0"/>
                <a:cs typeface="Arial" pitchFamily="34" charset="0"/>
              </a:rPr>
              <a:t>A: </a:t>
            </a:r>
            <a:r>
              <a:rPr lang="ru-RU" sz="2500" dirty="0" smtClean="0">
                <a:latin typeface="Arial" pitchFamily="34" charset="0"/>
                <a:cs typeface="Arial" pitchFamily="34" charset="0"/>
              </a:rPr>
              <a:t>С использованием «общего табличного выражения» (</a:t>
            </a:r>
            <a:r>
              <a:rPr lang="en-US" sz="2500" dirty="0" smtClean="0">
                <a:latin typeface="Arial" pitchFamily="34" charset="0"/>
                <a:cs typeface="Arial" pitchFamily="34" charset="0"/>
              </a:rPr>
              <a:t>CTE, common table expression</a:t>
            </a:r>
            <a:r>
              <a:rPr lang="ru-RU" sz="2500" dirty="0" smtClean="0">
                <a:latin typeface="Arial" pitchFamily="34" charset="0"/>
                <a:cs typeface="Arial" pitchFamily="34" charset="0"/>
              </a:rPr>
              <a:t>).</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Мы это уже рассматривали.</a:t>
            </a:r>
            <a:endParaRPr lang="ru-RU" sz="2500" dirty="0">
              <a:latin typeface="Arial" pitchFamily="34" charset="0"/>
              <a:cs typeface="Arial" pitchFamily="34" charset="0"/>
            </a:endParaRPr>
          </a:p>
        </p:txBody>
      </p:sp>
      <p:sp>
        <p:nvSpPr>
          <p:cNvPr id="16" name="Rectangle 15"/>
          <p:cNvSpPr/>
          <p:nvPr/>
        </p:nvSpPr>
        <p:spPr>
          <a:xfrm>
            <a:off x="152400" y="2895600"/>
            <a:ext cx="7620000" cy="286232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WITH </a:t>
            </a:r>
            <a:r>
              <a:rPr lang="en-US" b="1" dirty="0">
                <a:solidFill>
                  <a:srgbClr val="00B0F0"/>
                </a:solidFill>
                <a:latin typeface="Courier New" panose="02070309020205020404" pitchFamily="49" charset="0"/>
                <a:cs typeface="Courier New" panose="02070309020205020404" pitchFamily="49" charset="0"/>
              </a:rPr>
              <a:t>[Tree]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p_parent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p_name</a:t>
            </a:r>
            <a:r>
              <a:rPr lang="en-US" b="1" dirty="0">
                <a:latin typeface="Courier New" panose="02070309020205020404" pitchFamily="49" charset="0"/>
                <a:cs typeface="Courier New" panose="02070309020205020404" pitchFamily="49" charset="0"/>
              </a:rPr>
              <a:t>]) AS</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SELECT [</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p_parent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p_name</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site_pages</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3</a:t>
            </a:r>
          </a:p>
          <a:p>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UNION ALL</a:t>
            </a:r>
          </a:p>
          <a:p>
            <a:r>
              <a:rPr lang="en-US" b="1" dirty="0">
                <a:latin typeface="Courier New" panose="02070309020205020404" pitchFamily="49" charset="0"/>
                <a:cs typeface="Courier New" panose="02070309020205020404" pitchFamily="49" charset="0"/>
              </a:rPr>
              <a:t> SELECT [inner].[</a:t>
            </a:r>
            <a:r>
              <a:rPr lang="en-US" b="1" dirty="0" err="1">
                <a:latin typeface="Courier New" panose="02070309020205020404" pitchFamily="49" charset="0"/>
                <a:cs typeface="Courier New" panose="02070309020205020404" pitchFamily="49" charset="0"/>
              </a:rPr>
              <a:t>p_id</a:t>
            </a:r>
            <a:r>
              <a:rPr lang="en-US" b="1" dirty="0">
                <a:latin typeface="Courier New" panose="02070309020205020404" pitchFamily="49" charset="0"/>
                <a:cs typeface="Courier New" panose="02070309020205020404" pitchFamily="49" charset="0"/>
              </a:rPr>
              <a:t>], [inner].[</a:t>
            </a:r>
            <a:r>
              <a:rPr lang="en-US" b="1" dirty="0" err="1">
                <a:latin typeface="Courier New" panose="02070309020205020404" pitchFamily="49" charset="0"/>
                <a:cs typeface="Courier New" panose="02070309020205020404" pitchFamily="49" charset="0"/>
              </a:rPr>
              <a:t>p_parent</a:t>
            </a:r>
            <a:r>
              <a:rPr lang="en-US" b="1" dirty="0">
                <a:latin typeface="Courier New" panose="02070309020205020404" pitchFamily="49" charset="0"/>
                <a:cs typeface="Courier New" panose="02070309020205020404" pitchFamily="49" charset="0"/>
              </a:rPr>
              <a:t>], [inner].[</a:t>
            </a:r>
            <a:r>
              <a:rPr lang="en-US" b="1" dirty="0" err="1">
                <a:latin typeface="Courier New" panose="02070309020205020404" pitchFamily="49" charset="0"/>
                <a:cs typeface="Courier New" panose="02070309020205020404" pitchFamily="49" charset="0"/>
              </a:rPr>
              <a:t>p_name</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site_pages</a:t>
            </a:r>
            <a:r>
              <a:rPr lang="en-US" b="1" dirty="0">
                <a:latin typeface="Courier New" panose="02070309020205020404" pitchFamily="49" charset="0"/>
                <a:cs typeface="Courier New" panose="02070309020205020404" pitchFamily="49" charset="0"/>
              </a:rPr>
              <a:t>] AS </a:t>
            </a:r>
            <a:r>
              <a:rPr lang="en-US" b="1" dirty="0">
                <a:solidFill>
                  <a:srgbClr val="FF66CC"/>
                </a:solidFill>
                <a:latin typeface="Courier New" panose="02070309020205020404" pitchFamily="49" charset="0"/>
                <a:cs typeface="Courier New" panose="02070309020205020404" pitchFamily="49" charset="0"/>
              </a:rPr>
              <a:t>[inner]</a:t>
            </a:r>
          </a:p>
          <a:p>
            <a:r>
              <a:rPr lang="en-US" b="1" dirty="0">
                <a:latin typeface="Courier New" panose="02070309020205020404" pitchFamily="49" charset="0"/>
                <a:cs typeface="Courier New" panose="02070309020205020404" pitchFamily="49" charset="0"/>
              </a:rPr>
              <a:t> JOIN </a:t>
            </a:r>
            <a:r>
              <a:rPr lang="en-US" b="1" dirty="0">
                <a:solidFill>
                  <a:srgbClr val="00B0F0"/>
                </a:solidFill>
                <a:latin typeface="Courier New" panose="02070309020205020404" pitchFamily="49" charset="0"/>
                <a:cs typeface="Courier New" panose="02070309020205020404" pitchFamily="49" charset="0"/>
              </a:rPr>
              <a:t>[Tree] </a:t>
            </a:r>
            <a:r>
              <a:rPr lang="en-US" b="1" dirty="0">
                <a:latin typeface="Courier New" panose="02070309020205020404" pitchFamily="49" charset="0"/>
                <a:cs typeface="Courier New" panose="02070309020205020404" pitchFamily="49" charset="0"/>
              </a:rPr>
              <a:t>ON </a:t>
            </a:r>
            <a:r>
              <a:rPr lang="en-US" b="1" dirty="0">
                <a:solidFill>
                  <a:srgbClr val="FF66CC"/>
                </a:solidFill>
                <a:latin typeface="Courier New" panose="02070309020205020404" pitchFamily="49" charset="0"/>
                <a:cs typeface="Courier New" panose="02070309020205020404" pitchFamily="49" charset="0"/>
              </a:rPr>
              <a:t>[inner].[</a:t>
            </a:r>
            <a:r>
              <a:rPr lang="en-US" b="1" dirty="0" err="1">
                <a:solidFill>
                  <a:srgbClr val="FF66CC"/>
                </a:solidFill>
                <a:latin typeface="Courier New" panose="02070309020205020404" pitchFamily="49" charset="0"/>
                <a:cs typeface="Courier New" panose="02070309020205020404" pitchFamily="49" charset="0"/>
              </a:rPr>
              <a:t>p_parent</a:t>
            </a:r>
            <a:r>
              <a:rPr lang="en-US" b="1" dirty="0">
                <a:solidFill>
                  <a:srgbClr val="FF66CC"/>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 </a:t>
            </a:r>
            <a:r>
              <a:rPr lang="en-US" b="1" dirty="0">
                <a:solidFill>
                  <a:srgbClr val="00B0F0"/>
                </a:solidFill>
                <a:latin typeface="Courier New" panose="02070309020205020404" pitchFamily="49" charset="0"/>
                <a:cs typeface="Courier New" panose="02070309020205020404" pitchFamily="49" charset="0"/>
              </a:rPr>
              <a:t>[Tree].[</a:t>
            </a:r>
            <a:r>
              <a:rPr lang="en-US" b="1" dirty="0" err="1">
                <a:solidFill>
                  <a:srgbClr val="00B0F0"/>
                </a:solidFill>
                <a:latin typeface="Courier New" panose="02070309020205020404" pitchFamily="49" charset="0"/>
                <a:cs typeface="Courier New" panose="02070309020205020404" pitchFamily="49" charset="0"/>
              </a:rPr>
              <a:t>p_id</a:t>
            </a:r>
            <a:r>
              <a:rPr lang="en-US" b="1" dirty="0">
                <a:solidFill>
                  <a:srgbClr val="00B0F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SELECT * FROM [Tree]</a:t>
            </a: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029200"/>
            <a:ext cx="2095656" cy="1215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8258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нетипичные примеры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135</a:t>
            </a:fld>
            <a:endParaRPr lang="en-US" dirty="0"/>
          </a:p>
        </p:txBody>
      </p:sp>
      <p:sp>
        <p:nvSpPr>
          <p:cNvPr id="8" name="TextBox 7"/>
          <p:cNvSpPr txBox="1"/>
          <p:nvPr/>
        </p:nvSpPr>
        <p:spPr>
          <a:xfrm>
            <a:off x="457200" y="838200"/>
            <a:ext cx="8382000" cy="3046988"/>
          </a:xfrm>
          <a:prstGeom prst="rect">
            <a:avLst/>
          </a:prstGeom>
          <a:noFill/>
        </p:spPr>
        <p:txBody>
          <a:bodyPr wrap="square" rtlCol="0">
            <a:spAutoFit/>
          </a:bodyPr>
          <a:lstStyle/>
          <a:p>
            <a:r>
              <a:rPr lang="ru-RU" sz="2400" dirty="0" smtClean="0">
                <a:latin typeface="Arial" pitchFamily="34" charset="0"/>
                <a:cs typeface="Arial" pitchFamily="34" charset="0"/>
              </a:rPr>
              <a:t>Представим, что модель БД интернет-магазина построена по следующей логике: есть единая таблица, в которой хранятся универсальные характеристики товаров (наименование, цена, количество и т.д.), а все уникальные характеристики хранятся в отдельных таблицах, каждая из которых описывает одну категорию товаров. Далее между «единой» и «дополнительными» таблицами проведены связи типа «один к одному».</a:t>
            </a:r>
            <a:endParaRPr lang="ru-RU" sz="2400" dirty="0">
              <a:latin typeface="Arial" pitchFamily="34" charset="0"/>
              <a:cs typeface="Arial" pitchFamily="34" charset="0"/>
            </a:endParaRPr>
          </a:p>
        </p:txBody>
      </p:sp>
      <p:sp>
        <p:nvSpPr>
          <p:cNvPr id="9" name="TextBox 8"/>
          <p:cNvSpPr txBox="1"/>
          <p:nvPr/>
        </p:nvSpPr>
        <p:spPr>
          <a:xfrm>
            <a:off x="457200" y="4115812"/>
            <a:ext cx="8382000" cy="1200329"/>
          </a:xfrm>
          <a:prstGeom prst="rect">
            <a:avLst/>
          </a:prstGeom>
          <a:noFill/>
        </p:spPr>
        <p:txBody>
          <a:bodyPr wrap="square" rtlCol="0">
            <a:spAutoFit/>
          </a:bodyPr>
          <a:lstStyle/>
          <a:p>
            <a:r>
              <a:rPr lang="ru-RU" sz="2400" dirty="0" smtClean="0">
                <a:latin typeface="Arial" pitchFamily="34" charset="0"/>
                <a:cs typeface="Arial" pitchFamily="34" charset="0"/>
              </a:rPr>
              <a:t>Да, в реальности с такой моделью могут быть проблемы. Но если реализовать её вдумчиво и аккуратно, всё будет в порядке.</a:t>
            </a:r>
            <a:endParaRPr lang="ru-RU" sz="2400" dirty="0">
              <a:latin typeface="Arial" pitchFamily="34" charset="0"/>
              <a:cs typeface="Arial" pitchFamily="34" charset="0"/>
            </a:endParaRPr>
          </a:p>
        </p:txBody>
      </p:sp>
    </p:spTree>
    <p:extLst>
      <p:ext uri="{BB962C8B-B14F-4D97-AF65-F5344CB8AC3E}">
        <p14:creationId xmlns:p14="http://schemas.microsoft.com/office/powerpoint/2010/main" val="8426184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нетипичные примеры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136</a:t>
            </a:fld>
            <a:endParaRPr lang="en-US" dirty="0"/>
          </a:p>
        </p:txBody>
      </p:sp>
      <p:sp>
        <p:nvSpPr>
          <p:cNvPr id="7" name="TextBox 6"/>
          <p:cNvSpPr txBox="1"/>
          <p:nvPr/>
        </p:nvSpPr>
        <p:spPr>
          <a:xfrm>
            <a:off x="457200" y="838200"/>
            <a:ext cx="8382000" cy="461665"/>
          </a:xfrm>
          <a:prstGeom prst="rect">
            <a:avLst/>
          </a:prstGeom>
          <a:noFill/>
        </p:spPr>
        <p:txBody>
          <a:bodyPr wrap="square" rtlCol="0">
            <a:spAutoFit/>
          </a:bodyPr>
          <a:lstStyle/>
          <a:p>
            <a:r>
              <a:rPr lang="ru-RU" sz="2400" dirty="0" smtClean="0">
                <a:latin typeface="Arial" pitchFamily="34" charset="0"/>
                <a:cs typeface="Arial" pitchFamily="34" charset="0"/>
              </a:rPr>
              <a:t>Итак, вот эта модель:</a:t>
            </a:r>
            <a:endParaRPr lang="ru-RU" sz="2400" dirty="0">
              <a:latin typeface="Arial" pitchFamily="34" charset="0"/>
              <a:cs typeface="Arial" pitchFamily="34" charset="0"/>
            </a:endParaRP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09095"/>
            <a:ext cx="8382000" cy="3125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a:endCxn id="14" idx="1"/>
          </p:cNvCxnSpPr>
          <p:nvPr/>
        </p:nvCxnSpPr>
        <p:spPr>
          <a:xfrm>
            <a:off x="1600200" y="2819400"/>
            <a:ext cx="3135086" cy="169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4" idx="1"/>
          </p:cNvCxnSpPr>
          <p:nvPr/>
        </p:nvCxnSpPr>
        <p:spPr>
          <a:xfrm>
            <a:off x="1600200" y="4419600"/>
            <a:ext cx="3135086" cy="92529"/>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735286" y="4283529"/>
            <a:ext cx="1447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Unique Key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08028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нетипичные примеры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137</a:t>
            </a:fld>
            <a:endParaRPr lang="en-US" dirty="0"/>
          </a:p>
        </p:txBody>
      </p:sp>
      <p:sp>
        <p:nvSpPr>
          <p:cNvPr id="7" name="TextBox 6"/>
          <p:cNvSpPr txBox="1"/>
          <p:nvPr/>
        </p:nvSpPr>
        <p:spPr>
          <a:xfrm>
            <a:off x="457200" y="838200"/>
            <a:ext cx="8382000" cy="461665"/>
          </a:xfrm>
          <a:prstGeom prst="rect">
            <a:avLst/>
          </a:prstGeom>
          <a:noFill/>
        </p:spPr>
        <p:txBody>
          <a:bodyPr wrap="square" rtlCol="0">
            <a:spAutoFit/>
          </a:bodyPr>
          <a:lstStyle/>
          <a:p>
            <a:r>
              <a:rPr lang="ru-RU" sz="2400" dirty="0">
                <a:latin typeface="Arial" pitchFamily="34" charset="0"/>
                <a:cs typeface="Arial" pitchFamily="34" charset="0"/>
              </a:rPr>
              <a:t>Наполним таблицы данными:</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648200"/>
            <a:ext cx="3990975" cy="1504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1882141"/>
            <a:ext cx="3295650" cy="114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3595788"/>
            <a:ext cx="1914525" cy="581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82141"/>
            <a:ext cx="2533650" cy="752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595788"/>
            <a:ext cx="2828925" cy="581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352925" y="3226456"/>
            <a:ext cx="1609725" cy="369332"/>
          </a:xfrm>
          <a:prstGeom prst="rect">
            <a:avLst/>
          </a:prstGeom>
          <a:noFill/>
        </p:spPr>
        <p:txBody>
          <a:bodyPr wrap="square" rtlCol="0">
            <a:spAutoFit/>
          </a:bodyPr>
          <a:lstStyle/>
          <a:p>
            <a:r>
              <a:rPr lang="en-US" b="1" dirty="0" smtClean="0">
                <a:latin typeface="Arial" pitchFamily="34" charset="0"/>
                <a:cs typeface="Arial" pitchFamily="34" charset="0"/>
              </a:rPr>
              <a:t>[categories</a:t>
            </a:r>
            <a:r>
              <a:rPr lang="en-US" b="1" dirty="0">
                <a:latin typeface="Arial" pitchFamily="34" charset="0"/>
                <a:cs typeface="Arial" pitchFamily="34" charset="0"/>
              </a:rPr>
              <a:t>]</a:t>
            </a:r>
          </a:p>
        </p:txBody>
      </p:sp>
      <p:sp>
        <p:nvSpPr>
          <p:cNvPr id="12" name="TextBox 11"/>
          <p:cNvSpPr txBox="1"/>
          <p:nvPr/>
        </p:nvSpPr>
        <p:spPr>
          <a:xfrm>
            <a:off x="4352925" y="1511721"/>
            <a:ext cx="1609725" cy="369332"/>
          </a:xfrm>
          <a:prstGeom prst="rect">
            <a:avLst/>
          </a:prstGeom>
          <a:noFill/>
        </p:spPr>
        <p:txBody>
          <a:bodyPr wrap="square" rtlCol="0">
            <a:spAutoFit/>
          </a:bodyPr>
          <a:lstStyle/>
          <a:p>
            <a:r>
              <a:rPr lang="en-US" b="1" dirty="0" smtClean="0">
                <a:latin typeface="Arial" pitchFamily="34" charset="0"/>
                <a:cs typeface="Arial" pitchFamily="34" charset="0"/>
              </a:rPr>
              <a:t>[goods</a:t>
            </a:r>
            <a:r>
              <a:rPr lang="en-US" b="1" dirty="0">
                <a:latin typeface="Arial" pitchFamily="34" charset="0"/>
                <a:cs typeface="Arial" pitchFamily="34" charset="0"/>
              </a:rPr>
              <a:t>]</a:t>
            </a:r>
          </a:p>
        </p:txBody>
      </p:sp>
      <p:sp>
        <p:nvSpPr>
          <p:cNvPr id="13" name="TextBox 12"/>
          <p:cNvSpPr txBox="1"/>
          <p:nvPr/>
        </p:nvSpPr>
        <p:spPr>
          <a:xfrm>
            <a:off x="457200" y="3226456"/>
            <a:ext cx="1609725" cy="369332"/>
          </a:xfrm>
          <a:prstGeom prst="rect">
            <a:avLst/>
          </a:prstGeom>
          <a:noFill/>
        </p:spPr>
        <p:txBody>
          <a:bodyPr wrap="square" rtlCol="0">
            <a:spAutoFit/>
          </a:bodyPr>
          <a:lstStyle/>
          <a:p>
            <a:r>
              <a:rPr lang="en-US" b="1" dirty="0" smtClean="0">
                <a:latin typeface="Arial" pitchFamily="34" charset="0"/>
                <a:cs typeface="Arial" pitchFamily="34" charset="0"/>
              </a:rPr>
              <a:t>[</a:t>
            </a:r>
            <a:r>
              <a:rPr lang="en-US" b="1" dirty="0" err="1" smtClean="0">
                <a:latin typeface="Arial" pitchFamily="34" charset="0"/>
                <a:cs typeface="Arial" pitchFamily="34" charset="0"/>
              </a:rPr>
              <a:t>ctg_cpu</a:t>
            </a:r>
            <a:r>
              <a:rPr lang="en-US" b="1" dirty="0">
                <a:latin typeface="Arial" pitchFamily="34" charset="0"/>
                <a:cs typeface="Arial" pitchFamily="34" charset="0"/>
              </a:rPr>
              <a:t>]</a:t>
            </a:r>
          </a:p>
        </p:txBody>
      </p:sp>
      <p:sp>
        <p:nvSpPr>
          <p:cNvPr id="14" name="TextBox 13"/>
          <p:cNvSpPr txBox="1"/>
          <p:nvPr/>
        </p:nvSpPr>
        <p:spPr>
          <a:xfrm>
            <a:off x="489857" y="1512809"/>
            <a:ext cx="1800225" cy="369332"/>
          </a:xfrm>
          <a:prstGeom prst="rect">
            <a:avLst/>
          </a:prstGeom>
          <a:noFill/>
        </p:spPr>
        <p:txBody>
          <a:bodyPr wrap="square" rtlCol="0">
            <a:spAutoFit/>
          </a:bodyPr>
          <a:lstStyle/>
          <a:p>
            <a:r>
              <a:rPr lang="en-US" b="1" dirty="0" smtClean="0">
                <a:latin typeface="Arial" pitchFamily="34" charset="0"/>
                <a:cs typeface="Arial" pitchFamily="34" charset="0"/>
              </a:rPr>
              <a:t>[</a:t>
            </a:r>
            <a:r>
              <a:rPr lang="en-US" b="1" dirty="0" err="1" smtClean="0">
                <a:latin typeface="Arial" pitchFamily="34" charset="0"/>
                <a:cs typeface="Arial" pitchFamily="34" charset="0"/>
              </a:rPr>
              <a:t>ctg_printers</a:t>
            </a:r>
            <a:r>
              <a:rPr lang="en-US" b="1" dirty="0">
                <a:latin typeface="Arial" pitchFamily="34" charset="0"/>
                <a:cs typeface="Arial" pitchFamily="34" charset="0"/>
              </a:rPr>
              <a:t>]</a:t>
            </a:r>
          </a:p>
        </p:txBody>
      </p:sp>
    </p:spTree>
    <p:extLst>
      <p:ext uri="{BB962C8B-B14F-4D97-AF65-F5344CB8AC3E}">
        <p14:creationId xmlns:p14="http://schemas.microsoft.com/office/powerpoint/2010/main" val="302971979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нетипичные примеры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138</a:t>
            </a:fld>
            <a:endParaRPr lang="en-US" dirty="0"/>
          </a:p>
        </p:txBody>
      </p:sp>
      <p:sp>
        <p:nvSpPr>
          <p:cNvPr id="8" name="TextBox 7"/>
          <p:cNvSpPr txBox="1"/>
          <p:nvPr/>
        </p:nvSpPr>
        <p:spPr>
          <a:xfrm>
            <a:off x="457200" y="838200"/>
            <a:ext cx="8382000" cy="830997"/>
          </a:xfrm>
          <a:prstGeom prst="rect">
            <a:avLst/>
          </a:prstGeom>
          <a:noFill/>
        </p:spPr>
        <p:txBody>
          <a:bodyPr wrap="square" rtlCol="0">
            <a:spAutoFit/>
          </a:bodyPr>
          <a:lstStyle/>
          <a:p>
            <a:r>
              <a:rPr lang="ru-RU" sz="2400" dirty="0">
                <a:latin typeface="Arial" pitchFamily="34" charset="0"/>
                <a:cs typeface="Arial" pitchFamily="34" charset="0"/>
              </a:rPr>
              <a:t>Показать все товары заданной категории (</a:t>
            </a:r>
            <a:r>
              <a:rPr lang="en-US" sz="2400" dirty="0">
                <a:latin typeface="Arial" pitchFamily="34" charset="0"/>
                <a:cs typeface="Arial" pitchFamily="34" charset="0"/>
              </a:rPr>
              <a:t>id </a:t>
            </a:r>
            <a:r>
              <a:rPr lang="ru-RU" sz="2400" dirty="0">
                <a:latin typeface="Arial" pitchFamily="34" charset="0"/>
                <a:cs typeface="Arial" pitchFamily="34" charset="0"/>
              </a:rPr>
              <a:t>категории мы знаем):</a:t>
            </a:r>
          </a:p>
        </p:txBody>
      </p:sp>
      <p:sp>
        <p:nvSpPr>
          <p:cNvPr id="7" name="Rectangle 6"/>
          <p:cNvSpPr/>
          <p:nvPr/>
        </p:nvSpPr>
        <p:spPr>
          <a:xfrm>
            <a:off x="457200" y="1752600"/>
            <a:ext cx="8458200" cy="2862322"/>
          </a:xfrm>
          <a:prstGeom prst="rect">
            <a:avLst/>
          </a:prstGeom>
          <a:solidFill>
            <a:schemeClr val="bg1">
              <a:lumMod val="95000"/>
            </a:schemeClr>
          </a:solidFill>
        </p:spPr>
        <p:txBody>
          <a:bodyPr wrap="square">
            <a:spAutoFit/>
          </a:bodyPr>
          <a:lstStyle/>
          <a:p>
            <a:r>
              <a:rPr lang="en-US" sz="2000" dirty="0">
                <a:latin typeface="Arial" pitchFamily="34" charset="0"/>
                <a:cs typeface="Arial" pitchFamily="34" charset="0"/>
              </a:rPr>
              <a:t>DECLARE @</a:t>
            </a:r>
            <a:r>
              <a:rPr lang="en-US" sz="2000" dirty="0" err="1">
                <a:latin typeface="Arial" pitchFamily="34" charset="0"/>
                <a:cs typeface="Arial" pitchFamily="34" charset="0"/>
              </a:rPr>
              <a:t>cat_num</a:t>
            </a:r>
            <a:r>
              <a:rPr lang="en-US" sz="2000" dirty="0">
                <a:latin typeface="Arial" pitchFamily="34" charset="0"/>
                <a:cs typeface="Arial" pitchFamily="34" charset="0"/>
              </a:rPr>
              <a:t> INT;</a:t>
            </a:r>
          </a:p>
          <a:p>
            <a:r>
              <a:rPr lang="en-US" sz="2000" dirty="0">
                <a:latin typeface="Arial" pitchFamily="34" charset="0"/>
                <a:cs typeface="Arial" pitchFamily="34" charset="0"/>
              </a:rPr>
              <a:t>DECLARE @query NVARCHAR(MAX);</a:t>
            </a:r>
          </a:p>
          <a:p>
            <a:endParaRPr lang="en-US" sz="2000" dirty="0">
              <a:latin typeface="Arial" pitchFamily="34" charset="0"/>
              <a:cs typeface="Arial" pitchFamily="34" charset="0"/>
            </a:endParaRPr>
          </a:p>
          <a:p>
            <a:r>
              <a:rPr lang="en-US" sz="2000" dirty="0">
                <a:latin typeface="Arial" pitchFamily="34" charset="0"/>
                <a:cs typeface="Arial" pitchFamily="34" charset="0"/>
              </a:rPr>
              <a:t>SET @</a:t>
            </a:r>
            <a:r>
              <a:rPr lang="en-US" sz="2000" dirty="0" err="1">
                <a:latin typeface="Arial" pitchFamily="34" charset="0"/>
                <a:cs typeface="Arial" pitchFamily="34" charset="0"/>
              </a:rPr>
              <a:t>cat_num</a:t>
            </a:r>
            <a:r>
              <a:rPr lang="en-US" sz="2000" dirty="0">
                <a:latin typeface="Arial" pitchFamily="34" charset="0"/>
                <a:cs typeface="Arial" pitchFamily="34" charset="0"/>
              </a:rPr>
              <a:t> = 1; </a:t>
            </a:r>
            <a:r>
              <a:rPr lang="en-US" sz="2000" dirty="0">
                <a:solidFill>
                  <a:schemeClr val="accent5">
                    <a:lumMod val="75000"/>
                  </a:schemeClr>
                </a:solidFill>
                <a:latin typeface="Arial" pitchFamily="34" charset="0"/>
                <a:cs typeface="Arial" pitchFamily="34" charset="0"/>
              </a:rPr>
              <a:t>-- </a:t>
            </a:r>
            <a:r>
              <a:rPr lang="ru-RU" sz="2000" dirty="0">
                <a:solidFill>
                  <a:schemeClr val="accent5">
                    <a:lumMod val="75000"/>
                  </a:schemeClr>
                </a:solidFill>
                <a:latin typeface="Arial" pitchFamily="34" charset="0"/>
                <a:cs typeface="Arial" pitchFamily="34" charset="0"/>
              </a:rPr>
              <a:t>Это известный нам заранее </a:t>
            </a:r>
            <a:r>
              <a:rPr lang="en-US" sz="2000" dirty="0">
                <a:solidFill>
                  <a:schemeClr val="accent5">
                    <a:lumMod val="75000"/>
                  </a:schemeClr>
                </a:solidFill>
                <a:latin typeface="Arial" pitchFamily="34" charset="0"/>
                <a:cs typeface="Arial" pitchFamily="34" charset="0"/>
              </a:rPr>
              <a:t>id </a:t>
            </a:r>
            <a:r>
              <a:rPr lang="ru-RU" sz="2000" dirty="0">
                <a:solidFill>
                  <a:schemeClr val="accent5">
                    <a:lumMod val="75000"/>
                  </a:schemeClr>
                </a:solidFill>
                <a:latin typeface="Arial" pitchFamily="34" charset="0"/>
                <a:cs typeface="Arial" pitchFamily="34" charset="0"/>
              </a:rPr>
              <a:t>категории.</a:t>
            </a:r>
          </a:p>
          <a:p>
            <a:r>
              <a:rPr lang="en-US" sz="2000" dirty="0">
                <a:latin typeface="Arial" pitchFamily="34" charset="0"/>
                <a:cs typeface="Arial" pitchFamily="34" charset="0"/>
              </a:rPr>
              <a:t>SET @query = CONCAT('SELECT * FROM [goods] JOIN [', (SELECT [</a:t>
            </a:r>
            <a:r>
              <a:rPr lang="en-US" sz="2000" dirty="0" err="1">
                <a:latin typeface="Arial" pitchFamily="34" charset="0"/>
                <a:cs typeface="Arial" pitchFamily="34" charset="0"/>
              </a:rPr>
              <a:t>c_table</a:t>
            </a:r>
            <a:r>
              <a:rPr lang="en-US" sz="2000" dirty="0">
                <a:latin typeface="Arial" pitchFamily="34" charset="0"/>
                <a:cs typeface="Arial" pitchFamily="34" charset="0"/>
              </a:rPr>
              <a:t>] FROM [categories] WHERE [</a:t>
            </a:r>
            <a:r>
              <a:rPr lang="en-US" sz="2000" dirty="0" err="1">
                <a:latin typeface="Arial" pitchFamily="34" charset="0"/>
                <a:cs typeface="Arial" pitchFamily="34" charset="0"/>
              </a:rPr>
              <a:t>c_id</a:t>
            </a:r>
            <a:r>
              <a:rPr lang="en-US" sz="2000" dirty="0">
                <a:latin typeface="Arial" pitchFamily="34" charset="0"/>
                <a:cs typeface="Arial" pitchFamily="34" charset="0"/>
              </a:rPr>
              <a:t>]=@</a:t>
            </a:r>
            <a:r>
              <a:rPr lang="en-US" sz="2000" dirty="0" err="1">
                <a:latin typeface="Arial" pitchFamily="34" charset="0"/>
                <a:cs typeface="Arial" pitchFamily="34" charset="0"/>
              </a:rPr>
              <a:t>cat_num</a:t>
            </a:r>
            <a:r>
              <a:rPr lang="en-US" sz="2000" dirty="0">
                <a:latin typeface="Arial" pitchFamily="34" charset="0"/>
                <a:cs typeface="Arial" pitchFamily="34" charset="0"/>
              </a:rPr>
              <a:t>),'] ON [</a:t>
            </a:r>
            <a:r>
              <a:rPr lang="en-US" sz="2000" dirty="0" err="1">
                <a:latin typeface="Arial" pitchFamily="34" charset="0"/>
                <a:cs typeface="Arial" pitchFamily="34" charset="0"/>
              </a:rPr>
              <a:t>g_id</a:t>
            </a:r>
            <a:r>
              <a:rPr lang="en-US" sz="2000" dirty="0">
                <a:latin typeface="Arial" pitchFamily="34" charset="0"/>
                <a:cs typeface="Arial" pitchFamily="34" charset="0"/>
              </a:rPr>
              <a:t>]=[</a:t>
            </a:r>
            <a:r>
              <a:rPr lang="en-US" sz="2000" dirty="0" err="1">
                <a:latin typeface="Arial" pitchFamily="34" charset="0"/>
                <a:cs typeface="Arial" pitchFamily="34" charset="0"/>
              </a:rPr>
              <a:t>ctg_main_link</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r>
              <a:rPr lang="en-US" sz="2000" dirty="0">
                <a:latin typeface="Arial" pitchFamily="34" charset="0"/>
                <a:cs typeface="Arial" pitchFamily="34" charset="0"/>
              </a:rPr>
              <a:t>EXECUTE (@query);</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952999"/>
            <a:ext cx="8458200" cy="8400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93092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нетипичные примеры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139</a:t>
            </a:fld>
            <a:endParaRPr lang="en-US" dirty="0"/>
          </a:p>
        </p:txBody>
      </p:sp>
      <p:sp>
        <p:nvSpPr>
          <p:cNvPr id="8" name="TextBox 7"/>
          <p:cNvSpPr txBox="1"/>
          <p:nvPr/>
        </p:nvSpPr>
        <p:spPr>
          <a:xfrm>
            <a:off x="457200" y="838200"/>
            <a:ext cx="8382000" cy="830997"/>
          </a:xfrm>
          <a:prstGeom prst="rect">
            <a:avLst/>
          </a:prstGeom>
          <a:noFill/>
        </p:spPr>
        <p:txBody>
          <a:bodyPr wrap="square" rtlCol="0">
            <a:spAutoFit/>
          </a:bodyPr>
          <a:lstStyle/>
          <a:p>
            <a:r>
              <a:rPr lang="ru-RU" sz="2400" dirty="0">
                <a:latin typeface="Arial" pitchFamily="34" charset="0"/>
                <a:cs typeface="Arial" pitchFamily="34" charset="0"/>
              </a:rPr>
              <a:t>Показать все </a:t>
            </a:r>
            <a:r>
              <a:rPr lang="ru-RU" sz="2400" dirty="0" smtClean="0">
                <a:latin typeface="Arial" pitchFamily="34" charset="0"/>
                <a:cs typeface="Arial" pitchFamily="34" charset="0"/>
              </a:rPr>
              <a:t>«</a:t>
            </a:r>
            <a:r>
              <a:rPr lang="ru-RU" sz="2400" dirty="0" err="1" smtClean="0">
                <a:latin typeface="Arial" pitchFamily="34" charset="0"/>
                <a:cs typeface="Arial" pitchFamily="34" charset="0"/>
              </a:rPr>
              <a:t>топовые</a:t>
            </a:r>
            <a:r>
              <a:rPr lang="ru-RU" sz="2400" dirty="0" smtClean="0">
                <a:latin typeface="Arial" pitchFamily="34" charset="0"/>
                <a:cs typeface="Arial" pitchFamily="34" charset="0"/>
              </a:rPr>
              <a:t>» </a:t>
            </a:r>
            <a:r>
              <a:rPr lang="ru-RU" sz="2400" dirty="0">
                <a:latin typeface="Arial" pitchFamily="34" charset="0"/>
                <a:cs typeface="Arial" pitchFamily="34" charset="0"/>
              </a:rPr>
              <a:t>товары по убыванию цены с их категориями:</a:t>
            </a:r>
          </a:p>
        </p:txBody>
      </p:sp>
      <p:sp>
        <p:nvSpPr>
          <p:cNvPr id="7" name="Rectangle 6"/>
          <p:cNvSpPr/>
          <p:nvPr/>
        </p:nvSpPr>
        <p:spPr>
          <a:xfrm>
            <a:off x="457200" y="1752600"/>
            <a:ext cx="8458200" cy="1323439"/>
          </a:xfrm>
          <a:prstGeom prst="rect">
            <a:avLst/>
          </a:prstGeom>
          <a:solidFill>
            <a:schemeClr val="bg1">
              <a:lumMod val="95000"/>
            </a:schemeClr>
          </a:solidFill>
        </p:spPr>
        <p:txBody>
          <a:bodyPr wrap="square">
            <a:spAutoFit/>
          </a:bodyPr>
          <a:lstStyle/>
          <a:p>
            <a:r>
              <a:rPr lang="en-US" sz="2000" dirty="0">
                <a:latin typeface="Arial" pitchFamily="34" charset="0"/>
                <a:cs typeface="Arial" pitchFamily="34" charset="0"/>
              </a:rPr>
              <a:t>SELECT * FROM [</a:t>
            </a:r>
            <a:r>
              <a:rPr lang="en-US" sz="2000" dirty="0" smtClean="0">
                <a:latin typeface="Arial" pitchFamily="34" charset="0"/>
                <a:cs typeface="Arial" pitchFamily="34" charset="0"/>
              </a:rPr>
              <a:t>goods]</a:t>
            </a:r>
            <a:endParaRPr lang="ru-RU" sz="2000" dirty="0" smtClean="0">
              <a:latin typeface="Arial" pitchFamily="34" charset="0"/>
              <a:cs typeface="Arial" pitchFamily="34" charset="0"/>
            </a:endParaRPr>
          </a:p>
          <a:p>
            <a:r>
              <a:rPr lang="en-US" sz="2000" dirty="0" smtClean="0">
                <a:latin typeface="Arial" pitchFamily="34" charset="0"/>
                <a:cs typeface="Arial" pitchFamily="34" charset="0"/>
              </a:rPr>
              <a:t>JOIN </a:t>
            </a:r>
            <a:r>
              <a:rPr lang="en-US" sz="2000" dirty="0">
                <a:latin typeface="Arial" pitchFamily="34" charset="0"/>
                <a:cs typeface="Arial" pitchFamily="34" charset="0"/>
              </a:rPr>
              <a:t>[</a:t>
            </a:r>
            <a:r>
              <a:rPr lang="en-US" sz="2000" dirty="0" smtClean="0">
                <a:latin typeface="Arial" pitchFamily="34" charset="0"/>
                <a:cs typeface="Arial" pitchFamily="34" charset="0"/>
              </a:rPr>
              <a:t>categories]</a:t>
            </a:r>
            <a:r>
              <a:rPr lang="ru-RU" sz="2000" dirty="0" smtClean="0">
                <a:latin typeface="Arial" pitchFamily="34" charset="0"/>
                <a:cs typeface="Arial" pitchFamily="34" charset="0"/>
              </a:rPr>
              <a:t> </a:t>
            </a:r>
            <a:r>
              <a:rPr lang="en-US" sz="2000" dirty="0" smtClean="0">
                <a:latin typeface="Arial" pitchFamily="34" charset="0"/>
                <a:cs typeface="Arial" pitchFamily="34" charset="0"/>
              </a:rPr>
              <a:t>ON </a:t>
            </a:r>
            <a:r>
              <a:rPr lang="en-US" sz="2000" dirty="0">
                <a:latin typeface="Arial" pitchFamily="34" charset="0"/>
                <a:cs typeface="Arial" pitchFamily="34" charset="0"/>
              </a:rPr>
              <a:t>[</a:t>
            </a:r>
            <a:r>
              <a:rPr lang="en-US" sz="2000" dirty="0" err="1">
                <a:latin typeface="Arial" pitchFamily="34" charset="0"/>
                <a:cs typeface="Arial" pitchFamily="34" charset="0"/>
              </a:rPr>
              <a:t>g_cat</a:t>
            </a:r>
            <a:r>
              <a:rPr lang="en-US" sz="2000" dirty="0">
                <a:latin typeface="Arial" pitchFamily="34" charset="0"/>
                <a:cs typeface="Arial" pitchFamily="34" charset="0"/>
              </a:rPr>
              <a:t>]=[</a:t>
            </a:r>
            <a:r>
              <a:rPr lang="en-US" sz="2000" dirty="0" err="1" smtClean="0">
                <a:latin typeface="Arial" pitchFamily="34" charset="0"/>
                <a:cs typeface="Arial" pitchFamily="34" charset="0"/>
              </a:rPr>
              <a:t>c_id</a:t>
            </a:r>
            <a:r>
              <a:rPr lang="en-US" sz="2000" dirty="0" smtClean="0">
                <a:latin typeface="Arial" pitchFamily="34" charset="0"/>
                <a:cs typeface="Arial" pitchFamily="34" charset="0"/>
              </a:rPr>
              <a:t>]</a:t>
            </a:r>
            <a:endParaRPr lang="ru-RU" sz="2000" dirty="0" smtClean="0">
              <a:latin typeface="Arial" pitchFamily="34" charset="0"/>
              <a:cs typeface="Arial" pitchFamily="34" charset="0"/>
            </a:endParaRPr>
          </a:p>
          <a:p>
            <a:r>
              <a:rPr lang="en-US" sz="2000" dirty="0" smtClean="0">
                <a:latin typeface="Arial" pitchFamily="34" charset="0"/>
                <a:cs typeface="Arial" pitchFamily="34" charset="0"/>
              </a:rPr>
              <a:t>WHERE </a:t>
            </a:r>
            <a:r>
              <a:rPr lang="en-US" sz="2000" dirty="0">
                <a:latin typeface="Arial" pitchFamily="34" charset="0"/>
                <a:cs typeface="Arial" pitchFamily="34" charset="0"/>
              </a:rPr>
              <a:t>[</a:t>
            </a:r>
            <a:r>
              <a:rPr lang="en-US" sz="2000" dirty="0" err="1">
                <a:latin typeface="Arial" pitchFamily="34" charset="0"/>
                <a:cs typeface="Arial" pitchFamily="34" charset="0"/>
              </a:rPr>
              <a:t>g_top</a:t>
            </a:r>
            <a:r>
              <a:rPr lang="en-US" sz="2000" dirty="0">
                <a:latin typeface="Arial" pitchFamily="34" charset="0"/>
                <a:cs typeface="Arial" pitchFamily="34" charset="0"/>
              </a:rPr>
              <a:t>]=</a:t>
            </a:r>
            <a:r>
              <a:rPr lang="en-US" sz="2000" dirty="0" smtClean="0">
                <a:latin typeface="Arial" pitchFamily="34" charset="0"/>
                <a:cs typeface="Arial" pitchFamily="34" charset="0"/>
              </a:rPr>
              <a:t>1</a:t>
            </a:r>
            <a:endParaRPr lang="ru-RU" sz="2000" dirty="0" smtClean="0">
              <a:latin typeface="Arial" pitchFamily="34" charset="0"/>
              <a:cs typeface="Arial" pitchFamily="34" charset="0"/>
            </a:endParaRPr>
          </a:p>
          <a:p>
            <a:r>
              <a:rPr lang="en-US" sz="2000" dirty="0" smtClean="0">
                <a:latin typeface="Arial" pitchFamily="34" charset="0"/>
                <a:cs typeface="Arial" pitchFamily="34" charset="0"/>
              </a:rPr>
              <a:t>ORDER </a:t>
            </a:r>
            <a:r>
              <a:rPr lang="en-US" sz="2000" dirty="0">
                <a:latin typeface="Arial" pitchFamily="34" charset="0"/>
                <a:cs typeface="Arial" pitchFamily="34" charset="0"/>
              </a:rPr>
              <a:t>BY [</a:t>
            </a:r>
            <a:r>
              <a:rPr lang="en-US" sz="2000" dirty="0" err="1">
                <a:latin typeface="Arial" pitchFamily="34" charset="0"/>
                <a:cs typeface="Arial" pitchFamily="34" charset="0"/>
              </a:rPr>
              <a:t>g_price</a:t>
            </a:r>
            <a:r>
              <a:rPr lang="en-US" sz="2000" dirty="0">
                <a:latin typeface="Arial" pitchFamily="34" charset="0"/>
                <a:cs typeface="Arial" pitchFamily="34" charset="0"/>
              </a:rPr>
              <a:t>] DESC</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63685"/>
            <a:ext cx="8382000" cy="13664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22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ORDER BY</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a:t>
            </a:fld>
            <a:endParaRPr lang="en-US" dirty="0"/>
          </a:p>
        </p:txBody>
      </p:sp>
      <p:sp>
        <p:nvSpPr>
          <p:cNvPr id="7" name="Rectangle 6"/>
          <p:cNvSpPr/>
          <p:nvPr/>
        </p:nvSpPr>
        <p:spPr>
          <a:xfrm>
            <a:off x="304800" y="838200"/>
            <a:ext cx="5486400" cy="3231654"/>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2000" b="1" dirty="0">
                <a:solidFill>
                  <a:srgbClr val="00B050"/>
                </a:solidFill>
                <a:latin typeface="Arial" pitchFamily="34" charset="0"/>
                <a:cs typeface="Arial" pitchFamily="34" charset="0"/>
              </a:rPr>
              <a:t>    [ ORDER BY { </a:t>
            </a:r>
            <a:r>
              <a:rPr lang="en-US" sz="2000" b="1" dirty="0" err="1">
                <a:solidFill>
                  <a:srgbClr val="00B050"/>
                </a:solidFill>
                <a:latin typeface="Arial" pitchFamily="34" charset="0"/>
                <a:cs typeface="Arial" pitchFamily="34" charset="0"/>
              </a:rPr>
              <a:t>order_by_expression</a:t>
            </a:r>
            <a:r>
              <a:rPr lang="en-US" sz="2000" b="1" dirty="0">
                <a:solidFill>
                  <a:srgbClr val="00B050"/>
                </a:solidFill>
                <a:latin typeface="Arial" pitchFamily="34" charset="0"/>
                <a:cs typeface="Arial" pitchFamily="34" charset="0"/>
              </a:rPr>
              <a:t> | </a:t>
            </a:r>
            <a:r>
              <a:rPr lang="en-US" sz="2000" b="1" dirty="0" err="1">
                <a:solidFill>
                  <a:srgbClr val="00B050"/>
                </a:solidFill>
                <a:latin typeface="Arial" pitchFamily="34" charset="0"/>
                <a:cs typeface="Arial" pitchFamily="34" charset="0"/>
              </a:rPr>
              <a:t>column_position</a:t>
            </a:r>
            <a:r>
              <a:rPr lang="en-US" sz="2000" b="1" dirty="0">
                <a:solidFill>
                  <a:srgbClr val="00B050"/>
                </a:solidFill>
                <a:latin typeface="Arial" pitchFamily="34" charset="0"/>
                <a:cs typeface="Arial" pitchFamily="34" charset="0"/>
              </a:rPr>
              <a:t> [ ASC | DESC ] } </a:t>
            </a:r>
          </a:p>
          <a:p>
            <a:r>
              <a:rPr lang="en-US" sz="2000" b="1" dirty="0">
                <a:solidFill>
                  <a:srgbClr val="00B050"/>
                </a:solidFill>
                <a:latin typeface="Arial" pitchFamily="34" charset="0"/>
                <a:cs typeface="Arial" pitchFamily="34" charset="0"/>
              </a:rPr>
              <a:t>  [ ,...n ] ] </a:t>
            </a:r>
          </a:p>
          <a:p>
            <a:r>
              <a:rPr lang="en-US" sz="800" b="1" dirty="0">
                <a:latin typeface="Arial" pitchFamily="34" charset="0"/>
                <a:cs typeface="Arial" pitchFamily="34" charset="0"/>
              </a:rPr>
              <a:t>    [ &lt;FOR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a:latin typeface="Arial" pitchFamily="34" charset="0"/>
                <a:cs typeface="Arial" pitchFamily="34" charset="0"/>
              </a:rPr>
              <a:t>    [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a:latin typeface="Arial" pitchFamily="34" charset="0"/>
                <a:cs typeface="Arial" pitchFamily="34" charset="0"/>
              </a:rPr>
              <a:t>    [TOP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886200" y="2559784"/>
            <a:ext cx="5181600" cy="2785378"/>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Определяет правила сортировки: по каким полям, в каком направлении, в какой последовательности.</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Используется в функциях ранжирования.</a:t>
            </a:r>
            <a:endParaRPr lang="en-US" sz="2500" dirty="0">
              <a:latin typeface="Arial" pitchFamily="34" charset="0"/>
              <a:cs typeface="Arial" pitchFamily="34" charset="0"/>
            </a:endParaRPr>
          </a:p>
        </p:txBody>
      </p:sp>
      <p:sp>
        <p:nvSpPr>
          <p:cNvPr id="8" name="Rectangle 7"/>
          <p:cNvSpPr/>
          <p:nvPr/>
        </p:nvSpPr>
        <p:spPr>
          <a:xfrm>
            <a:off x="320040" y="5726668"/>
            <a:ext cx="8290560" cy="369332"/>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a:t>
            </a:r>
            <a:r>
              <a:rPr lang="en-US" dirty="0">
                <a:latin typeface="Arial" panose="020B0604020202020204" pitchFamily="34" charset="0"/>
                <a:cs typeface="Arial" panose="020B0604020202020204" pitchFamily="34" charset="0"/>
              </a:rPr>
              <a:t>http://technet.microsoft.com/en-us/library/ms188385.aspx</a:t>
            </a:r>
          </a:p>
        </p:txBody>
      </p:sp>
    </p:spTree>
    <p:extLst>
      <p:ext uri="{BB962C8B-B14F-4D97-AF65-F5344CB8AC3E}">
        <p14:creationId xmlns:p14="http://schemas.microsoft.com/office/powerpoint/2010/main" val="15880459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JOIN: </a:t>
            </a:r>
            <a:r>
              <a:rPr lang="ru-RU" dirty="0" smtClean="0"/>
              <a:t>какие ещё нюансы остались?</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140</a:t>
            </a:fld>
            <a:endParaRPr lang="en-US" dirty="0"/>
          </a:p>
        </p:txBody>
      </p:sp>
      <p:sp>
        <p:nvSpPr>
          <p:cNvPr id="8" name="TextBox 7"/>
          <p:cNvSpPr txBox="1"/>
          <p:nvPr/>
        </p:nvSpPr>
        <p:spPr>
          <a:xfrm>
            <a:off x="457200" y="838200"/>
            <a:ext cx="8382000" cy="461665"/>
          </a:xfrm>
          <a:prstGeom prst="rect">
            <a:avLst/>
          </a:prstGeom>
          <a:noFill/>
        </p:spPr>
        <p:txBody>
          <a:bodyPr wrap="square" rtlCol="0">
            <a:spAutoFit/>
          </a:bodyPr>
          <a:lstStyle/>
          <a:p>
            <a:r>
              <a:rPr lang="ru-RU" sz="2400" dirty="0" smtClean="0">
                <a:latin typeface="Arial" pitchFamily="34" charset="0"/>
                <a:cs typeface="Arial" pitchFamily="34" charset="0"/>
              </a:rPr>
              <a:t>Пока по </a:t>
            </a:r>
            <a:r>
              <a:rPr lang="en-US" sz="2400" dirty="0" smtClean="0">
                <a:latin typeface="Arial" pitchFamily="34" charset="0"/>
                <a:cs typeface="Arial" pitchFamily="34" charset="0"/>
              </a:rPr>
              <a:t>JOIN – </a:t>
            </a:r>
            <a:r>
              <a:rPr lang="ru-RU" sz="2400" dirty="0" smtClean="0">
                <a:latin typeface="Arial" pitchFamily="34" charset="0"/>
                <a:cs typeface="Arial" pitchFamily="34" charset="0"/>
              </a:rPr>
              <a:t>это всё.</a:t>
            </a:r>
            <a:endParaRPr lang="ru-RU" sz="2400" dirty="0">
              <a:latin typeface="Arial" pitchFamily="34" charset="0"/>
              <a:cs typeface="Arial" pitchFamily="34" charset="0"/>
            </a:endParaRPr>
          </a:p>
        </p:txBody>
      </p:sp>
      <p:sp>
        <p:nvSpPr>
          <p:cNvPr id="9" name="Rectangular Callout 8"/>
          <p:cNvSpPr/>
          <p:nvPr/>
        </p:nvSpPr>
        <p:spPr>
          <a:xfrm>
            <a:off x="3581400" y="1981200"/>
            <a:ext cx="4953000" cy="3086098"/>
          </a:xfrm>
          <a:prstGeom prst="wedgeRectCallout">
            <a:avLst>
              <a:gd name="adj1" fmla="val -81031"/>
              <a:gd name="adj2" fmla="val -6476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5000" b="1" dirty="0" smtClean="0">
                <a:latin typeface="Arial" panose="020B0604020202020204" pitchFamily="34" charset="0"/>
                <a:cs typeface="Arial" panose="020B0604020202020204" pitchFamily="34" charset="0"/>
              </a:rPr>
              <a:t>Что ещё обсудить?</a:t>
            </a:r>
            <a:endParaRPr lang="en-US" sz="5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4667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600200"/>
          </a:xfrm>
        </p:spPr>
        <p:txBody>
          <a:bodyPr/>
          <a:lstStyle/>
          <a:p>
            <a:r>
              <a:rPr lang="ru-RU" sz="3200" b="0" dirty="0" smtClean="0"/>
              <a:t>Подзапросы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141</a:t>
            </a:fld>
            <a:endParaRPr lang="en-US" dirty="0"/>
          </a:p>
        </p:txBody>
      </p:sp>
    </p:spTree>
    <p:extLst>
      <p:ext uri="{BB962C8B-B14F-4D97-AF65-F5344CB8AC3E}">
        <p14:creationId xmlns:p14="http://schemas.microsoft.com/office/powerpoint/2010/main" val="229497192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Общие сведения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142</a:t>
            </a:fld>
            <a:endParaRPr lang="en-US" dirty="0"/>
          </a:p>
        </p:txBody>
      </p:sp>
      <p:sp>
        <p:nvSpPr>
          <p:cNvPr id="7" name="TextBox 6"/>
          <p:cNvSpPr txBox="1"/>
          <p:nvPr/>
        </p:nvSpPr>
        <p:spPr>
          <a:xfrm>
            <a:off x="457200" y="838200"/>
            <a:ext cx="8382000" cy="2677656"/>
          </a:xfrm>
          <a:prstGeom prst="rect">
            <a:avLst/>
          </a:prstGeom>
          <a:noFill/>
        </p:spPr>
        <p:txBody>
          <a:bodyPr wrap="square" rtlCol="0">
            <a:spAutoFit/>
          </a:bodyPr>
          <a:lstStyle/>
          <a:p>
            <a:r>
              <a:rPr lang="ru-RU" sz="2400" dirty="0" smtClean="0">
                <a:latin typeface="Arial" pitchFamily="34" charset="0"/>
                <a:cs typeface="Arial" pitchFamily="34" charset="0"/>
              </a:rPr>
              <a:t>Подзапросы – это «запросы внутри запроса» (вложенные запросы), которые используются как источник данных для:</a:t>
            </a:r>
          </a:p>
          <a:p>
            <a:pPr marL="342900" indent="-342900">
              <a:buFont typeface="Arial" charset="0"/>
              <a:buChar char="•"/>
            </a:pPr>
            <a:r>
              <a:rPr lang="ru-RU" sz="2400" dirty="0" smtClean="0">
                <a:latin typeface="Arial" pitchFamily="34" charset="0"/>
                <a:cs typeface="Arial" pitchFamily="34" charset="0"/>
              </a:rPr>
              <a:t>получения некоего значения, используемого в операциях сравнения;</a:t>
            </a:r>
          </a:p>
          <a:p>
            <a:pPr marL="342900" indent="-342900">
              <a:buFont typeface="Arial" charset="0"/>
              <a:buChar char="•"/>
            </a:pPr>
            <a:r>
              <a:rPr lang="ru-RU" sz="2400" dirty="0" smtClean="0">
                <a:latin typeface="Arial" pitchFamily="34" charset="0"/>
                <a:cs typeface="Arial" pitchFamily="34" charset="0"/>
              </a:rPr>
              <a:t>получения набора данных, из которого в дальнейшем производится выборка «основной частью запроса».</a:t>
            </a:r>
            <a:endParaRPr lang="ru-RU" sz="2400" dirty="0">
              <a:latin typeface="Arial" pitchFamily="34" charset="0"/>
              <a:cs typeface="Arial" pitchFamily="34" charset="0"/>
            </a:endParaRPr>
          </a:p>
        </p:txBody>
      </p:sp>
      <p:sp>
        <p:nvSpPr>
          <p:cNvPr id="10" name="Rectangle 9"/>
          <p:cNvSpPr/>
          <p:nvPr/>
        </p:nvSpPr>
        <p:spPr>
          <a:xfrm>
            <a:off x="457200" y="4702314"/>
            <a:ext cx="8458200" cy="707886"/>
          </a:xfrm>
          <a:prstGeom prst="rect">
            <a:avLst/>
          </a:prstGeom>
          <a:solidFill>
            <a:schemeClr val="bg1">
              <a:lumMod val="95000"/>
            </a:schemeClr>
          </a:solidFill>
        </p:spPr>
        <p:txBody>
          <a:bodyPr wrap="square">
            <a:spAutoFit/>
          </a:bodyPr>
          <a:lstStyle/>
          <a:p>
            <a:r>
              <a:rPr lang="en-US" sz="2000" dirty="0" smtClean="0">
                <a:latin typeface="Arial" pitchFamily="34" charset="0"/>
                <a:cs typeface="Arial" pitchFamily="34" charset="0"/>
              </a:rPr>
              <a:t>DELETE FROM [</a:t>
            </a:r>
            <a:r>
              <a:rPr lang="en-US" sz="2000" dirty="0" err="1" smtClean="0">
                <a:latin typeface="Arial" pitchFamily="34" charset="0"/>
                <a:cs typeface="Arial" pitchFamily="34" charset="0"/>
              </a:rPr>
              <a:t>articles_main</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WHERE [</a:t>
            </a:r>
            <a:r>
              <a:rPr lang="en-US" sz="2000" dirty="0" err="1" smtClean="0">
                <a:latin typeface="Arial" pitchFamily="34" charset="0"/>
                <a:cs typeface="Arial" pitchFamily="34" charset="0"/>
              </a:rPr>
              <a:t>a_id</a:t>
            </a:r>
            <a:r>
              <a:rPr lang="en-US" sz="2000" dirty="0" smtClean="0">
                <a:latin typeface="Arial" pitchFamily="34" charset="0"/>
                <a:cs typeface="Arial" pitchFamily="34" charset="0"/>
              </a:rPr>
              <a:t>] IN (SELECT [</a:t>
            </a:r>
            <a:r>
              <a:rPr lang="en-US" sz="2000" dirty="0" err="1" smtClean="0">
                <a:latin typeface="Arial" pitchFamily="34" charset="0"/>
                <a:cs typeface="Arial" pitchFamily="34" charset="0"/>
              </a:rPr>
              <a:t>a_id</a:t>
            </a:r>
            <a:r>
              <a:rPr lang="en-US" sz="2000" dirty="0" smtClean="0">
                <a:latin typeface="Arial" pitchFamily="34" charset="0"/>
                <a:cs typeface="Arial" pitchFamily="34" charset="0"/>
              </a:rPr>
              <a:t>] FROM [</a:t>
            </a:r>
            <a:r>
              <a:rPr lang="en-US" sz="2000" dirty="0" err="1" smtClean="0">
                <a:latin typeface="Arial" pitchFamily="34" charset="0"/>
                <a:cs typeface="Arial" pitchFamily="34" charset="0"/>
              </a:rPr>
              <a:t>articles_archive</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1" name="TextBox 10"/>
          <p:cNvSpPr txBox="1"/>
          <p:nvPr/>
        </p:nvSpPr>
        <p:spPr>
          <a:xfrm>
            <a:off x="457200" y="3664803"/>
            <a:ext cx="8382000" cy="830997"/>
          </a:xfrm>
          <a:prstGeom prst="rect">
            <a:avLst/>
          </a:prstGeom>
          <a:noFill/>
        </p:spPr>
        <p:txBody>
          <a:bodyPr wrap="square" rtlCol="0">
            <a:spAutoFit/>
          </a:bodyPr>
          <a:lstStyle/>
          <a:p>
            <a:r>
              <a:rPr lang="ru-RU" sz="2400" dirty="0" smtClean="0">
                <a:latin typeface="Arial" pitchFamily="34" charset="0"/>
                <a:cs typeface="Arial" pitchFamily="34" charset="0"/>
              </a:rPr>
              <a:t>Например: удалить из основной таблицы все статьи, копии которых есть в архивной таблице.</a:t>
            </a:r>
            <a:endParaRPr lang="ru-RU" sz="2400" dirty="0">
              <a:latin typeface="Arial" pitchFamily="34" charset="0"/>
              <a:cs typeface="Arial" pitchFamily="34" charset="0"/>
            </a:endParaRPr>
          </a:p>
        </p:txBody>
      </p:sp>
    </p:spTree>
    <p:extLst>
      <p:ext uri="{BB962C8B-B14F-4D97-AF65-F5344CB8AC3E}">
        <p14:creationId xmlns:p14="http://schemas.microsoft.com/office/powerpoint/2010/main" val="50923130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Общие сведения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143</a:t>
            </a:fld>
            <a:endParaRPr lang="en-US" dirty="0"/>
          </a:p>
        </p:txBody>
      </p:sp>
      <p:sp>
        <p:nvSpPr>
          <p:cNvPr id="7" name="TextBox 6"/>
          <p:cNvSpPr txBox="1"/>
          <p:nvPr/>
        </p:nvSpPr>
        <p:spPr>
          <a:xfrm>
            <a:off x="457200" y="838200"/>
            <a:ext cx="8382000" cy="1569660"/>
          </a:xfrm>
          <a:prstGeom prst="rect">
            <a:avLst/>
          </a:prstGeom>
          <a:noFill/>
        </p:spPr>
        <p:txBody>
          <a:bodyPr wrap="square" rtlCol="0">
            <a:spAutoFit/>
          </a:bodyPr>
          <a:lstStyle/>
          <a:p>
            <a:r>
              <a:rPr lang="ru-RU" sz="2400" dirty="0" smtClean="0">
                <a:latin typeface="Arial" pitchFamily="34" charset="0"/>
                <a:cs typeface="Arial" pitchFamily="34" charset="0"/>
              </a:rPr>
              <a:t>В документации по </a:t>
            </a:r>
            <a:r>
              <a:rPr lang="en-US" sz="2400" dirty="0" smtClean="0">
                <a:latin typeface="Arial" pitchFamily="34" charset="0"/>
                <a:cs typeface="Arial" pitchFamily="34" charset="0"/>
              </a:rPr>
              <a:t>SQL Server </a:t>
            </a:r>
            <a:r>
              <a:rPr lang="ru-RU" sz="2400" dirty="0" smtClean="0">
                <a:latin typeface="Arial" pitchFamily="34" charset="0"/>
                <a:cs typeface="Arial" pitchFamily="34" charset="0"/>
              </a:rPr>
              <a:t>встречается интересный факт: там говорится, что в общем случае запросы с подзапросами будут работать медленнее, чем аналогичные запросы с </a:t>
            </a:r>
            <a:r>
              <a:rPr lang="en-US" sz="2400" dirty="0" smtClean="0">
                <a:latin typeface="Arial" pitchFamily="34" charset="0"/>
                <a:cs typeface="Arial" pitchFamily="34" charset="0"/>
              </a:rPr>
              <a:t>JOIN.</a:t>
            </a:r>
            <a:endParaRPr lang="ru-RU" sz="2400" dirty="0">
              <a:latin typeface="Arial" pitchFamily="34" charset="0"/>
              <a:cs typeface="Arial" pitchFamily="34" charset="0"/>
            </a:endParaRPr>
          </a:p>
        </p:txBody>
      </p:sp>
      <p:sp>
        <p:nvSpPr>
          <p:cNvPr id="8" name="Rectangle 7"/>
          <p:cNvSpPr/>
          <p:nvPr/>
        </p:nvSpPr>
        <p:spPr>
          <a:xfrm>
            <a:off x="304800" y="4694872"/>
            <a:ext cx="8610600" cy="1200329"/>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technet.microsoft.com/en-us/library/ms189575%28v=sql.105%29.aspx</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technet.microsoft.com/en-us/library/ms189543%28v=sql.105%29.aspx</a:t>
            </a:r>
          </a:p>
          <a:p>
            <a:r>
              <a:rPr lang="en-US" b="1" dirty="0">
                <a:latin typeface="Arial" panose="020B0604020202020204" pitchFamily="34" charset="0"/>
                <a:cs typeface="Arial" panose="020B0604020202020204" pitchFamily="34" charset="0"/>
              </a:rPr>
              <a:t>https://www.simple-talk.com/sql/sql-training/subqueries-in-sql-server/</a:t>
            </a:r>
          </a:p>
        </p:txBody>
      </p:sp>
    </p:spTree>
    <p:extLst>
      <p:ext uri="{BB962C8B-B14F-4D97-AF65-F5344CB8AC3E}">
        <p14:creationId xmlns:p14="http://schemas.microsoft.com/office/powerpoint/2010/main" val="108103612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Виды подзапросов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144</a:t>
            </a:fld>
            <a:endParaRPr lang="en-US" dirty="0"/>
          </a:p>
        </p:txBody>
      </p:sp>
      <p:sp>
        <p:nvSpPr>
          <p:cNvPr id="9" name="TextBox 8"/>
          <p:cNvSpPr txBox="1"/>
          <p:nvPr/>
        </p:nvSpPr>
        <p:spPr>
          <a:xfrm>
            <a:off x="457200" y="838200"/>
            <a:ext cx="8382000" cy="1938992"/>
          </a:xfrm>
          <a:prstGeom prst="rect">
            <a:avLst/>
          </a:prstGeom>
          <a:noFill/>
        </p:spPr>
        <p:txBody>
          <a:bodyPr wrap="square" rtlCol="0">
            <a:spAutoFit/>
          </a:bodyPr>
          <a:lstStyle/>
          <a:p>
            <a:r>
              <a:rPr lang="ru-RU" sz="2400" dirty="0" smtClean="0">
                <a:latin typeface="Arial" pitchFamily="34" charset="0"/>
                <a:cs typeface="Arial" pitchFamily="34" charset="0"/>
              </a:rPr>
              <a:t>Подзапросы могут возвращать:</a:t>
            </a:r>
          </a:p>
          <a:p>
            <a:pPr marL="342900" indent="-342900">
              <a:buFont typeface="Arial" pitchFamily="34" charset="0"/>
              <a:buChar char="•"/>
            </a:pPr>
            <a:r>
              <a:rPr lang="ru-RU" sz="2400" dirty="0" smtClean="0">
                <a:latin typeface="Arial" pitchFamily="34" charset="0"/>
                <a:cs typeface="Arial" pitchFamily="34" charset="0"/>
              </a:rPr>
              <a:t>одно значение – скалярные подзапросы;</a:t>
            </a:r>
          </a:p>
          <a:p>
            <a:pPr marL="342900" indent="-342900">
              <a:buFont typeface="Arial" pitchFamily="34" charset="0"/>
              <a:buChar char="•"/>
            </a:pPr>
            <a:r>
              <a:rPr lang="ru-RU" sz="2400" dirty="0" smtClean="0">
                <a:latin typeface="Arial" pitchFamily="34" charset="0"/>
                <a:cs typeface="Arial" pitchFamily="34" charset="0"/>
              </a:rPr>
              <a:t>одну строку – строчные подзапросы;</a:t>
            </a:r>
          </a:p>
          <a:p>
            <a:pPr marL="342900" indent="-342900">
              <a:buFont typeface="Arial" pitchFamily="34" charset="0"/>
              <a:buChar char="•"/>
            </a:pPr>
            <a:r>
              <a:rPr lang="ru-RU" sz="2400" dirty="0" smtClean="0">
                <a:latin typeface="Arial" pitchFamily="34" charset="0"/>
                <a:cs typeface="Arial" pitchFamily="34" charset="0"/>
              </a:rPr>
              <a:t>одну колонку – столбцовые подзапросы;</a:t>
            </a:r>
          </a:p>
          <a:p>
            <a:pPr marL="342900" indent="-342900">
              <a:buFont typeface="Arial" pitchFamily="34" charset="0"/>
              <a:buChar char="•"/>
            </a:pPr>
            <a:r>
              <a:rPr lang="ru-RU" sz="2400" dirty="0" smtClean="0">
                <a:latin typeface="Arial" pitchFamily="34" charset="0"/>
                <a:cs typeface="Arial" pitchFamily="34" charset="0"/>
              </a:rPr>
              <a:t>таблицу – табличные подзапросы.</a:t>
            </a:r>
            <a:endParaRPr lang="ru-RU" sz="2400" dirty="0">
              <a:latin typeface="Arial" pitchFamily="34" charset="0"/>
              <a:cs typeface="Arial" pitchFamily="34" charset="0"/>
            </a:endParaRPr>
          </a:p>
        </p:txBody>
      </p:sp>
      <p:sp>
        <p:nvSpPr>
          <p:cNvPr id="10" name="TextBox 9"/>
          <p:cNvSpPr txBox="1"/>
          <p:nvPr/>
        </p:nvSpPr>
        <p:spPr>
          <a:xfrm>
            <a:off x="457200" y="3664803"/>
            <a:ext cx="4343400" cy="2308324"/>
          </a:xfrm>
          <a:prstGeom prst="rect">
            <a:avLst/>
          </a:prstGeom>
          <a:noFill/>
        </p:spPr>
        <p:txBody>
          <a:bodyPr wrap="square" rtlCol="0">
            <a:spAutoFit/>
          </a:bodyPr>
          <a:lstStyle/>
          <a:p>
            <a:r>
              <a:rPr lang="ru-RU" sz="2400" dirty="0" smtClean="0">
                <a:latin typeface="Arial" pitchFamily="34" charset="0"/>
                <a:cs typeface="Arial" pitchFamily="34" charset="0"/>
              </a:rPr>
              <a:t>Каждый из этих видов подзапросов может использоваться в своём определённом контексте.</a:t>
            </a:r>
          </a:p>
          <a:p>
            <a:endParaRPr lang="ru-RU" sz="2400" dirty="0" smtClean="0">
              <a:latin typeface="Arial" pitchFamily="34" charset="0"/>
              <a:cs typeface="Arial" pitchFamily="34" charset="0"/>
            </a:endParaRPr>
          </a:p>
          <a:p>
            <a:r>
              <a:rPr lang="ru-RU" sz="2400" dirty="0" smtClean="0">
                <a:latin typeface="Arial" pitchFamily="34" charset="0"/>
                <a:cs typeface="Arial" pitchFamily="34" charset="0"/>
              </a:rPr>
              <a:t>Рассмотрим подробнее…</a:t>
            </a:r>
            <a:endParaRPr lang="ru-RU" sz="2400" dirty="0">
              <a:latin typeface="Arial" pitchFamily="34" charset="0"/>
              <a:cs typeface="Arial" pitchFamily="34" charset="0"/>
            </a:endParaRPr>
          </a:p>
        </p:txBody>
      </p:sp>
      <p:sp>
        <p:nvSpPr>
          <p:cNvPr id="2" name="Rectangular Callout 1"/>
          <p:cNvSpPr/>
          <p:nvPr/>
        </p:nvSpPr>
        <p:spPr>
          <a:xfrm>
            <a:off x="5040086" y="3810000"/>
            <a:ext cx="3810000" cy="1852137"/>
          </a:xfrm>
          <a:prstGeom prst="wedgeRectCallout">
            <a:avLst>
              <a:gd name="adj1" fmla="val -56547"/>
              <a:gd name="adj2" fmla="val -8443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600" dirty="0">
                <a:latin typeface="Arial" pitchFamily="34" charset="0"/>
                <a:cs typeface="Arial" pitchFamily="34" charset="0"/>
              </a:rPr>
              <a:t>Забавный факт: в документации по </a:t>
            </a:r>
            <a:r>
              <a:rPr lang="en-US" sz="1600" dirty="0">
                <a:latin typeface="Arial" pitchFamily="34" charset="0"/>
                <a:cs typeface="Arial" pitchFamily="34" charset="0"/>
              </a:rPr>
              <a:t>MySQL </a:t>
            </a:r>
            <a:r>
              <a:rPr lang="ru-RU" sz="1600" dirty="0">
                <a:latin typeface="Arial" pitchFamily="34" charset="0"/>
                <a:cs typeface="Arial" pitchFamily="34" charset="0"/>
              </a:rPr>
              <a:t>все четыре вида подзапросов выделяются явно и описаны отдельно, в то время как в документации по </a:t>
            </a:r>
            <a:r>
              <a:rPr lang="en-US" sz="1600" dirty="0">
                <a:latin typeface="Arial" pitchFamily="34" charset="0"/>
                <a:cs typeface="Arial" pitchFamily="34" charset="0"/>
              </a:rPr>
              <a:t>SQL Server </a:t>
            </a:r>
            <a:r>
              <a:rPr lang="ru-RU" sz="1600" dirty="0">
                <a:latin typeface="Arial" pitchFamily="34" charset="0"/>
                <a:cs typeface="Arial" pitchFamily="34" charset="0"/>
              </a:rPr>
              <a:t>никакого деления и подробного описания нет.</a:t>
            </a:r>
            <a:endParaRPr lang="en-US" sz="1600" dirty="0">
              <a:latin typeface="Arial" pitchFamily="34" charset="0"/>
              <a:cs typeface="Arial" pitchFamily="34" charset="0"/>
            </a:endParaRPr>
          </a:p>
          <a:p>
            <a:pPr algn="ctr"/>
            <a:endParaRPr lang="en-US" sz="1600" dirty="0"/>
          </a:p>
        </p:txBody>
      </p:sp>
    </p:spTree>
    <p:extLst>
      <p:ext uri="{BB962C8B-B14F-4D97-AF65-F5344CB8AC3E}">
        <p14:creationId xmlns:p14="http://schemas.microsoft.com/office/powerpoint/2010/main" val="271648891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Скалярные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145</a:t>
            </a:fld>
            <a:endParaRPr lang="en-US" dirty="0"/>
          </a:p>
        </p:txBody>
      </p:sp>
      <p:sp>
        <p:nvSpPr>
          <p:cNvPr id="7" name="TextBox 6"/>
          <p:cNvSpPr txBox="1"/>
          <p:nvPr/>
        </p:nvSpPr>
        <p:spPr>
          <a:xfrm>
            <a:off x="457200" y="838200"/>
            <a:ext cx="8382000" cy="2462213"/>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Скалярный подзапрос возвращает одно значение.</a:t>
            </a:r>
          </a:p>
          <a:p>
            <a:pPr>
              <a:spcBef>
                <a:spcPts val="600"/>
              </a:spcBef>
            </a:pPr>
            <a:r>
              <a:rPr lang="ru-RU" sz="2400" dirty="0" smtClean="0">
                <a:latin typeface="Arial" pitchFamily="34" charset="0"/>
                <a:cs typeface="Arial" pitchFamily="34" charset="0"/>
              </a:rPr>
              <a:t>Если в результате выполнения подзапроса получается пустой результат, значением подзапроса считается </a:t>
            </a:r>
            <a:r>
              <a:rPr lang="en-US" sz="2400" dirty="0" smtClean="0">
                <a:latin typeface="Arial" pitchFamily="34" charset="0"/>
                <a:cs typeface="Arial" pitchFamily="34" charset="0"/>
              </a:rPr>
              <a:t>NULL.</a:t>
            </a:r>
          </a:p>
          <a:p>
            <a:pPr>
              <a:spcBef>
                <a:spcPts val="600"/>
              </a:spcBef>
            </a:pPr>
            <a:r>
              <a:rPr lang="ru-RU" sz="2400" dirty="0">
                <a:latin typeface="Arial" pitchFamily="34" charset="0"/>
                <a:cs typeface="Arial" pitchFamily="34" charset="0"/>
              </a:rPr>
              <a:t>Например: </a:t>
            </a:r>
            <a:r>
              <a:rPr lang="ru-RU" sz="2400" dirty="0" smtClean="0">
                <a:latin typeface="Arial" pitchFamily="34" charset="0"/>
                <a:cs typeface="Arial" pitchFamily="34" charset="0"/>
              </a:rPr>
              <a:t>показать </a:t>
            </a:r>
            <a:r>
              <a:rPr lang="ru-RU" sz="2400" dirty="0">
                <a:latin typeface="Arial" pitchFamily="34" charset="0"/>
                <a:cs typeface="Arial" pitchFamily="34" charset="0"/>
              </a:rPr>
              <a:t>людей, чей возраст больше среднего возраста</a:t>
            </a:r>
            <a:r>
              <a:rPr lang="ru-RU" sz="2400" dirty="0" smtClean="0">
                <a:latin typeface="Arial" pitchFamily="34" charset="0"/>
                <a:cs typeface="Arial" pitchFamily="34" charset="0"/>
              </a:rPr>
              <a:t>:</a:t>
            </a:r>
          </a:p>
        </p:txBody>
      </p:sp>
      <p:sp>
        <p:nvSpPr>
          <p:cNvPr id="2" name="Rectangle 1"/>
          <p:cNvSpPr/>
          <p:nvPr/>
        </p:nvSpPr>
        <p:spPr>
          <a:xfrm>
            <a:off x="457200" y="3352800"/>
            <a:ext cx="8382000" cy="1569660"/>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DECLARE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TABLE([name] NVARCHAR(255), [age] TINYINT);</a:t>
            </a:r>
          </a:p>
          <a:p>
            <a:r>
              <a:rPr lang="en-US" sz="1600" b="1" dirty="0">
                <a:latin typeface="Courier New" panose="02070309020205020404" pitchFamily="49" charset="0"/>
                <a:cs typeface="Courier New" panose="02070309020205020404" pitchFamily="49" charset="0"/>
              </a:rPr>
              <a:t>INSERT INTO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VALUES</a:t>
            </a:r>
            <a:endParaRPr lang="ru-R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N'Jack</a:t>
            </a:r>
            <a:r>
              <a:rPr lang="en-US" sz="1600" b="1" dirty="0">
                <a:latin typeface="Courier New" panose="02070309020205020404" pitchFamily="49" charset="0"/>
                <a:cs typeface="Courier New" panose="02070309020205020404" pitchFamily="49" charset="0"/>
              </a:rPr>
              <a:t>', 20), (</a:t>
            </a:r>
            <a:r>
              <a:rPr lang="en-US" sz="1600" b="1" dirty="0" err="1">
                <a:latin typeface="Courier New" panose="02070309020205020404" pitchFamily="49" charset="0"/>
                <a:cs typeface="Courier New" panose="02070309020205020404" pitchFamily="49" charset="0"/>
              </a:rPr>
              <a:t>N'John</a:t>
            </a:r>
            <a:r>
              <a:rPr lang="en-US" sz="1600" b="1" dirty="0">
                <a:latin typeface="Courier New" panose="02070309020205020404" pitchFamily="49" charset="0"/>
                <a:cs typeface="Courier New" panose="02070309020205020404" pitchFamily="49" charset="0"/>
              </a:rPr>
              <a:t>', 30</a:t>
            </a:r>
            <a:r>
              <a:rPr lang="en-US" sz="1600" b="1" dirty="0" smtClean="0">
                <a:latin typeface="Courier New" panose="02070309020205020404" pitchFamily="49" charset="0"/>
                <a:cs typeface="Courier New" panose="02070309020205020404" pitchFamily="49" charset="0"/>
              </a:rPr>
              <a:t>),</a:t>
            </a:r>
            <a:endParaRPr lang="ru-R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N'Alex</a:t>
            </a:r>
            <a:r>
              <a:rPr lang="en-US" sz="1600" b="1" dirty="0">
                <a:latin typeface="Courier New" panose="02070309020205020404" pitchFamily="49" charset="0"/>
                <a:cs typeface="Courier New" panose="02070309020205020404" pitchFamily="49" charset="0"/>
              </a:rPr>
              <a:t>', 35), (</a:t>
            </a:r>
            <a:r>
              <a:rPr lang="en-US" sz="1600" b="1" dirty="0" err="1">
                <a:latin typeface="Courier New" panose="02070309020205020404" pitchFamily="49" charset="0"/>
                <a:cs typeface="Courier New" panose="02070309020205020404" pitchFamily="49" charset="0"/>
              </a:rPr>
              <a:t>N'Bob</a:t>
            </a:r>
            <a:r>
              <a:rPr lang="en-US" sz="1600" b="1" dirty="0">
                <a:latin typeface="Courier New" panose="02070309020205020404" pitchFamily="49" charset="0"/>
                <a:cs typeface="Courier New" panose="02070309020205020404" pitchFamily="49" charset="0"/>
              </a:rPr>
              <a:t>', 40), (</a:t>
            </a:r>
            <a:r>
              <a:rPr lang="en-US" sz="1600" b="1" dirty="0" err="1">
                <a:latin typeface="Courier New" panose="02070309020205020404" pitchFamily="49" charset="0"/>
                <a:cs typeface="Courier New" panose="02070309020205020404" pitchFamily="49" charset="0"/>
              </a:rPr>
              <a:t>N'Joe</a:t>
            </a:r>
            <a:r>
              <a:rPr lang="en-US" sz="1600" b="1" dirty="0">
                <a:latin typeface="Courier New" panose="02070309020205020404" pitchFamily="49" charset="0"/>
                <a:cs typeface="Courier New" panose="02070309020205020404" pitchFamily="49" charset="0"/>
              </a:rPr>
              <a:t>', 90);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SELECT * FROM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WHERE [age] &gt; </a:t>
            </a:r>
            <a:r>
              <a:rPr lang="en-US" sz="1600" b="1" dirty="0">
                <a:solidFill>
                  <a:srgbClr val="0070C0"/>
                </a:solidFill>
                <a:latin typeface="Courier New" panose="02070309020205020404" pitchFamily="49" charset="0"/>
                <a:cs typeface="Courier New" panose="02070309020205020404" pitchFamily="49" charset="0"/>
              </a:rPr>
              <a:t>(SELECT AVG([age]) FROM @</a:t>
            </a:r>
            <a:r>
              <a:rPr lang="en-US" sz="1600" b="1" dirty="0" err="1">
                <a:solidFill>
                  <a:srgbClr val="0070C0"/>
                </a:solidFill>
                <a:latin typeface="Courier New" panose="02070309020205020404" pitchFamily="49" charset="0"/>
                <a:cs typeface="Courier New" panose="02070309020205020404" pitchFamily="49" charset="0"/>
              </a:rPr>
              <a:t>tbl</a:t>
            </a:r>
            <a:r>
              <a:rPr lang="en-US" sz="1600" b="1" dirty="0">
                <a:solidFill>
                  <a:srgbClr val="0070C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029200"/>
            <a:ext cx="1095375" cy="1152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5105399"/>
            <a:ext cx="2198914" cy="8562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4657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Скалярные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146</a:t>
            </a:fld>
            <a:endParaRPr lang="en-US" dirty="0"/>
          </a:p>
        </p:txBody>
      </p:sp>
      <p:sp>
        <p:nvSpPr>
          <p:cNvPr id="9" name="TextBox 8"/>
          <p:cNvSpPr txBox="1"/>
          <p:nvPr/>
        </p:nvSpPr>
        <p:spPr>
          <a:xfrm>
            <a:off x="457200" y="838200"/>
            <a:ext cx="838200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Ещё один пример – поиск записей, результат выборки которых с некоторым полем, встречается заданное количество раз.</a:t>
            </a:r>
            <a:endParaRPr lang="ru-RU" sz="2400" dirty="0">
              <a:latin typeface="Arial" pitchFamily="34" charset="0"/>
              <a:cs typeface="Arial" pitchFamily="34" charset="0"/>
            </a:endParaRPr>
          </a:p>
        </p:txBody>
      </p:sp>
      <p:sp>
        <p:nvSpPr>
          <p:cNvPr id="10" name="TextBox 9"/>
          <p:cNvSpPr txBox="1"/>
          <p:nvPr/>
        </p:nvSpPr>
        <p:spPr>
          <a:xfrm>
            <a:off x="457200" y="2133600"/>
            <a:ext cx="4495800" cy="164660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Например: найти всех однофамильцев, которых в таблице по трое.</a:t>
            </a:r>
          </a:p>
          <a:p>
            <a:pPr>
              <a:spcBef>
                <a:spcPts val="600"/>
              </a:spcBef>
            </a:pPr>
            <a:r>
              <a:rPr lang="ru-RU" sz="2400" dirty="0" smtClean="0">
                <a:latin typeface="Arial" pitchFamily="34" charset="0"/>
                <a:cs typeface="Arial" pitchFamily="34" charset="0"/>
              </a:rPr>
              <a:t>Сначала создадим таблицу:</a:t>
            </a:r>
            <a:endParaRPr lang="ru-RU" sz="2400" dirty="0">
              <a:latin typeface="Arial" pitchFamily="34" charset="0"/>
              <a:cs typeface="Arial" pitchFamily="34" charset="0"/>
            </a:endParaRPr>
          </a:p>
        </p:txBody>
      </p:sp>
      <p:sp>
        <p:nvSpPr>
          <p:cNvPr id="11" name="Rectangle 10"/>
          <p:cNvSpPr/>
          <p:nvPr/>
        </p:nvSpPr>
        <p:spPr>
          <a:xfrm>
            <a:off x="5257800" y="1752600"/>
            <a:ext cx="3657600" cy="4478149"/>
          </a:xfrm>
          <a:prstGeom prst="rect">
            <a:avLst/>
          </a:prstGeom>
          <a:solidFill>
            <a:schemeClr val="bg1">
              <a:lumMod val="95000"/>
            </a:schemeClr>
          </a:solidFill>
        </p:spPr>
        <p:txBody>
          <a:bodyPr wrap="square">
            <a:spAutoFit/>
          </a:bodyPr>
          <a:lstStyle/>
          <a:p>
            <a:r>
              <a:rPr lang="en-US" sz="1900" dirty="0">
                <a:latin typeface="Courier New" panose="02070309020205020404" pitchFamily="49" charset="0"/>
                <a:cs typeface="Courier New" panose="02070309020205020404" pitchFamily="49" charset="0"/>
              </a:rPr>
              <a:t>DECLARE @</a:t>
            </a:r>
            <a:r>
              <a:rPr lang="en-US" sz="1900" dirty="0" err="1" smtClean="0">
                <a:latin typeface="Courier New" panose="02070309020205020404" pitchFamily="49" charset="0"/>
                <a:cs typeface="Courier New" panose="02070309020205020404" pitchFamily="49" charset="0"/>
              </a:rPr>
              <a:t>tbl</a:t>
            </a:r>
            <a:r>
              <a:rPr lang="ru-RU" sz="1900" dirty="0" smtClean="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TABLE</a:t>
            </a:r>
            <a:endParaRPr lang="ru-RU" sz="1900" dirty="0" smtClean="0">
              <a:latin typeface="Courier New" panose="02070309020205020404" pitchFamily="49" charset="0"/>
              <a:cs typeface="Courier New" panose="02070309020205020404" pitchFamily="49" charset="0"/>
            </a:endParaRPr>
          </a:p>
          <a:p>
            <a:r>
              <a:rPr lang="en-US" sz="1900" dirty="0" smtClean="0">
                <a:latin typeface="Courier New" panose="02070309020205020404" pitchFamily="49" charset="0"/>
                <a:cs typeface="Courier New" panose="02070309020205020404" pitchFamily="49" charset="0"/>
              </a:rPr>
              <a:t>([</a:t>
            </a:r>
            <a:r>
              <a:rPr lang="en-US" sz="1900" dirty="0">
                <a:latin typeface="Courier New" panose="02070309020205020404" pitchFamily="49" charset="0"/>
                <a:cs typeface="Courier New" panose="02070309020205020404" pitchFamily="49" charset="0"/>
              </a:rPr>
              <a:t>name] NVARCHAR(255</a:t>
            </a:r>
            <a:r>
              <a:rPr lang="en-US" sz="1900" dirty="0" smtClean="0">
                <a:latin typeface="Courier New" panose="02070309020205020404" pitchFamily="49" charset="0"/>
                <a:cs typeface="Courier New" panose="02070309020205020404" pitchFamily="49" charset="0"/>
              </a:rPr>
              <a:t>),</a:t>
            </a:r>
            <a:endParaRPr lang="ru-RU" sz="1900" dirty="0" smtClean="0">
              <a:latin typeface="Courier New" panose="02070309020205020404" pitchFamily="49" charset="0"/>
              <a:cs typeface="Courier New" panose="02070309020205020404" pitchFamily="49" charset="0"/>
            </a:endParaRPr>
          </a:p>
          <a:p>
            <a:r>
              <a:rPr lang="en-US" sz="1900" dirty="0" smtClean="0">
                <a:latin typeface="Courier New" panose="02070309020205020404" pitchFamily="49" charset="0"/>
                <a:cs typeface="Courier New" panose="02070309020205020404" pitchFamily="49" charset="0"/>
              </a:rPr>
              <a:t>[</a:t>
            </a:r>
            <a:r>
              <a:rPr lang="en-US" sz="1900" dirty="0">
                <a:latin typeface="Courier New" panose="02070309020205020404" pitchFamily="49" charset="0"/>
                <a:cs typeface="Courier New" panose="02070309020205020404" pitchFamily="49" charset="0"/>
              </a:rPr>
              <a:t>surname] NVARCHAR(255));</a:t>
            </a:r>
          </a:p>
          <a:p>
            <a:r>
              <a:rPr lang="en-US" sz="1900" dirty="0">
                <a:latin typeface="Courier New" panose="02070309020205020404" pitchFamily="49" charset="0"/>
                <a:cs typeface="Courier New" panose="02070309020205020404" pitchFamily="49" charset="0"/>
              </a:rPr>
              <a:t>INSERT INTO @</a:t>
            </a:r>
            <a:r>
              <a:rPr lang="en-US" sz="1900" dirty="0" err="1">
                <a:latin typeface="Courier New" panose="02070309020205020404" pitchFamily="49" charset="0"/>
                <a:cs typeface="Courier New" panose="02070309020205020404" pitchFamily="49" charset="0"/>
              </a:rPr>
              <a:t>tbl</a:t>
            </a:r>
            <a:r>
              <a:rPr lang="en-US" sz="1900" dirty="0">
                <a:latin typeface="Courier New" panose="02070309020205020404" pitchFamily="49" charset="0"/>
                <a:cs typeface="Courier New" panose="02070309020205020404" pitchFamily="49" charset="0"/>
              </a:rPr>
              <a:t> VALUES</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N'Joe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N'Black</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N'John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N'Black</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N'Alex</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N'Black</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N'John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N'Smith</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N'Helen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N'Smith</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N'Jakkie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N'Smith</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N'Ivan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N'Susanin</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N'Vasiliy</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N'Pupkin</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N'Ilya</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N'Muromets</a:t>
            </a:r>
            <a:r>
              <a:rPr lang="en-US" sz="1900" dirty="0">
                <a:latin typeface="Courier New" panose="02070309020205020404" pitchFamily="49" charset="0"/>
                <a:cs typeface="Courier New" panose="02070309020205020404" pitchFamily="49" charset="0"/>
              </a:rPr>
              <a:t>'),</a:t>
            </a:r>
          </a:p>
          <a:p>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N'Zmey</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N'Gorynych</a:t>
            </a:r>
            <a:r>
              <a:rPr lang="en-US" sz="1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40946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ru-RU" dirty="0" smtClean="0"/>
              <a:t>Скалярные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147</a:t>
            </a:fld>
            <a:endParaRPr lang="en-US" dirty="0"/>
          </a:p>
        </p:txBody>
      </p:sp>
      <p:sp>
        <p:nvSpPr>
          <p:cNvPr id="9" name="TextBox 8"/>
          <p:cNvSpPr txBox="1"/>
          <p:nvPr/>
        </p:nvSpPr>
        <p:spPr>
          <a:xfrm>
            <a:off x="457200" y="8382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Теперь рассмотрим два решения.</a:t>
            </a:r>
            <a:endParaRPr lang="ru-RU" sz="2400" dirty="0">
              <a:latin typeface="Arial" pitchFamily="34" charset="0"/>
              <a:cs typeface="Arial" pitchFamily="34" charset="0"/>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6531"/>
            <a:ext cx="1952625" cy="26209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120" y="3200400"/>
            <a:ext cx="1918905"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57200" y="1367135"/>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Классическое:</a:t>
            </a:r>
            <a:endParaRPr lang="ru-RU" sz="2400" dirty="0">
              <a:latin typeface="Arial" pitchFamily="34" charset="0"/>
              <a:cs typeface="Arial" pitchFamily="34" charset="0"/>
            </a:endParaRPr>
          </a:p>
        </p:txBody>
      </p:sp>
      <p:sp>
        <p:nvSpPr>
          <p:cNvPr id="13" name="TextBox 12"/>
          <p:cNvSpPr txBox="1"/>
          <p:nvPr/>
        </p:nvSpPr>
        <p:spPr>
          <a:xfrm>
            <a:off x="457200" y="3272135"/>
            <a:ext cx="617220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Со скалярным (к тому же т.н. «взаимосвязанным»</a:t>
            </a:r>
            <a:r>
              <a:rPr lang="en-US" sz="2400" dirty="0" smtClean="0">
                <a:latin typeface="Arial" pitchFamily="34" charset="0"/>
                <a:cs typeface="Arial" pitchFamily="34" charset="0"/>
              </a:rPr>
              <a:t>, </a:t>
            </a:r>
            <a:r>
              <a:rPr lang="ru-RU" sz="2400" dirty="0" smtClean="0">
                <a:latin typeface="Arial" pitchFamily="34" charset="0"/>
                <a:cs typeface="Arial" pitchFamily="34" charset="0"/>
              </a:rPr>
              <a:t>«</a:t>
            </a:r>
            <a:r>
              <a:rPr lang="ru-RU" sz="2400" dirty="0" err="1" smtClean="0">
                <a:latin typeface="Arial" pitchFamily="34" charset="0"/>
                <a:cs typeface="Arial" pitchFamily="34" charset="0"/>
              </a:rPr>
              <a:t>скоррелированным</a:t>
            </a:r>
            <a:r>
              <a:rPr lang="ru-RU" sz="2400" dirty="0" smtClean="0">
                <a:latin typeface="Arial" pitchFamily="34" charset="0"/>
                <a:cs typeface="Arial" pitchFamily="34" charset="0"/>
              </a:rPr>
              <a:t>») подзапросом:</a:t>
            </a:r>
            <a:endParaRPr lang="ru-RU" sz="2400" dirty="0">
              <a:latin typeface="Arial" pitchFamily="34" charset="0"/>
              <a:cs typeface="Arial" pitchFamily="34" charset="0"/>
            </a:endParaRPr>
          </a:p>
        </p:txBody>
      </p:sp>
      <p:sp>
        <p:nvSpPr>
          <p:cNvPr id="2" name="Rectangle 1"/>
          <p:cNvSpPr/>
          <p:nvPr/>
        </p:nvSpPr>
        <p:spPr>
          <a:xfrm>
            <a:off x="457200" y="1894582"/>
            <a:ext cx="6400800" cy="1077218"/>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[name], [surname] FROM @</a:t>
            </a:r>
            <a:r>
              <a:rPr lang="en-US" sz="1600" b="1" dirty="0" err="1" smtClean="0">
                <a:latin typeface="Courier New" panose="02070309020205020404" pitchFamily="49" charset="0"/>
                <a:cs typeface="Courier New" panose="02070309020205020404" pitchFamily="49" charset="0"/>
              </a:rPr>
              <a:t>tbl</a:t>
            </a:r>
            <a:endParaRPr lang="ru-R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WHERE </a:t>
            </a:r>
            <a:r>
              <a:rPr lang="en-US" sz="1600" b="1" dirty="0">
                <a:latin typeface="Courier New" panose="02070309020205020404" pitchFamily="49" charset="0"/>
                <a:cs typeface="Courier New" panose="02070309020205020404" pitchFamily="49" charset="0"/>
              </a:rPr>
              <a:t>[surname] IN</a:t>
            </a:r>
          </a:p>
          <a:p>
            <a:r>
              <a:rPr lang="en-US" sz="1600" b="1" dirty="0">
                <a:latin typeface="Courier New" panose="02070309020205020404" pitchFamily="49" charset="0"/>
                <a:cs typeface="Courier New" panose="02070309020205020404" pitchFamily="49" charset="0"/>
              </a:rPr>
              <a:t>(SELECT DISTINCT [surname] AS [count] FROM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GROUP BY [surname] HAVING COUNT([name])=3</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4" name="Rectangle 13"/>
          <p:cNvSpPr/>
          <p:nvPr/>
        </p:nvSpPr>
        <p:spPr>
          <a:xfrm>
            <a:off x="457200" y="4620161"/>
            <a:ext cx="6400800" cy="1323439"/>
          </a:xfrm>
          <a:prstGeom prst="rect">
            <a:avLst/>
          </a:prstGeom>
          <a:solidFill>
            <a:schemeClr val="bg1">
              <a:lumMod val="95000"/>
            </a:schemeClr>
          </a:solidFill>
        </p:spPr>
        <p:txBody>
          <a:bodyPr wrap="square">
            <a:spAutoFit/>
          </a:bodyPr>
          <a:lstStyle/>
          <a:p>
            <a:r>
              <a:rPr lang="en-US" sz="1600" b="1" dirty="0" smtClean="0">
                <a:latin typeface="Courier New" panose="02070309020205020404" pitchFamily="49" charset="0"/>
                <a:cs typeface="Courier New" panose="02070309020205020404" pitchFamily="49" charset="0"/>
              </a:rPr>
              <a:t>SELECT </a:t>
            </a:r>
            <a:r>
              <a:rPr lang="en-US" sz="1600" b="1" dirty="0">
                <a:latin typeface="Courier New" panose="02070309020205020404" pitchFamily="49" charset="0"/>
                <a:cs typeface="Courier New" panose="02070309020205020404" pitchFamily="49" charset="0"/>
              </a:rPr>
              <a:t>[name], [surname] FROM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AS [</a:t>
            </a:r>
            <a:r>
              <a:rPr lang="en-US" sz="1600" b="1" dirty="0" err="1">
                <a:latin typeface="Courier New" panose="02070309020205020404" pitchFamily="49" charset="0"/>
                <a:cs typeface="Courier New" panose="02070309020205020404" pitchFamily="49" charset="0"/>
              </a:rPr>
              <a:t>OuterTable</a:t>
            </a:r>
            <a:r>
              <a:rPr lang="en-US" sz="1600" b="1" dirty="0">
                <a:latin typeface="Courier New" panose="02070309020205020404" pitchFamily="49" charset="0"/>
                <a:cs typeface="Courier New" panose="02070309020205020404" pitchFamily="49" charset="0"/>
              </a:rPr>
              <a:t>] WHERE</a:t>
            </a:r>
          </a:p>
          <a:p>
            <a:r>
              <a:rPr lang="en-US" sz="1600" b="1" dirty="0">
                <a:solidFill>
                  <a:srgbClr val="0070C0"/>
                </a:solidFill>
                <a:latin typeface="Courier New" panose="02070309020205020404" pitchFamily="49" charset="0"/>
                <a:cs typeface="Courier New" panose="02070309020205020404" pitchFamily="49" charset="0"/>
              </a:rPr>
              <a:t>(SELECT COUNT(*) FROM @</a:t>
            </a:r>
            <a:r>
              <a:rPr lang="en-US" sz="1600" b="1" dirty="0" err="1">
                <a:solidFill>
                  <a:srgbClr val="0070C0"/>
                </a:solidFill>
                <a:latin typeface="Courier New" panose="02070309020205020404" pitchFamily="49" charset="0"/>
                <a:cs typeface="Courier New" panose="02070309020205020404" pitchFamily="49" charset="0"/>
              </a:rPr>
              <a:t>tbl</a:t>
            </a:r>
            <a:r>
              <a:rPr lang="en-US" sz="1600" b="1" dirty="0">
                <a:solidFill>
                  <a:srgbClr val="0070C0"/>
                </a:solidFill>
                <a:latin typeface="Courier New" panose="02070309020205020404" pitchFamily="49" charset="0"/>
                <a:cs typeface="Courier New" panose="02070309020205020404" pitchFamily="49" charset="0"/>
              </a:rPr>
              <a:t> AS [</a:t>
            </a:r>
            <a:r>
              <a:rPr lang="en-US" sz="1600" b="1" dirty="0" err="1">
                <a:solidFill>
                  <a:srgbClr val="0070C0"/>
                </a:solidFill>
                <a:latin typeface="Courier New" panose="02070309020205020404" pitchFamily="49" charset="0"/>
                <a:cs typeface="Courier New" panose="02070309020205020404" pitchFamily="49" charset="0"/>
              </a:rPr>
              <a:t>InnerTable</a:t>
            </a:r>
            <a:r>
              <a:rPr lang="en-US" sz="1600" b="1" dirty="0">
                <a:solidFill>
                  <a:srgbClr val="0070C0"/>
                </a:solidFill>
                <a:latin typeface="Courier New" panose="02070309020205020404" pitchFamily="49" charset="0"/>
                <a:cs typeface="Courier New" panose="02070309020205020404" pitchFamily="49" charset="0"/>
              </a:rPr>
              <a:t>]</a:t>
            </a:r>
          </a:p>
          <a:p>
            <a:r>
              <a:rPr lang="en-US" sz="1600" b="1" dirty="0">
                <a:solidFill>
                  <a:srgbClr val="0070C0"/>
                </a:solidFill>
                <a:latin typeface="Courier New" panose="02070309020205020404" pitchFamily="49" charset="0"/>
                <a:cs typeface="Courier New" panose="02070309020205020404" pitchFamily="49" charset="0"/>
              </a:rPr>
              <a:t>WHERE [</a:t>
            </a:r>
            <a:r>
              <a:rPr lang="en-US" sz="1600" b="1" dirty="0" err="1">
                <a:solidFill>
                  <a:srgbClr val="0070C0"/>
                </a:solidFill>
                <a:latin typeface="Courier New" panose="02070309020205020404" pitchFamily="49" charset="0"/>
                <a:cs typeface="Courier New" panose="02070309020205020404" pitchFamily="49" charset="0"/>
              </a:rPr>
              <a:t>OuterTable</a:t>
            </a:r>
            <a:r>
              <a:rPr lang="en-US" sz="1600" b="1" dirty="0">
                <a:solidFill>
                  <a:srgbClr val="0070C0"/>
                </a:solidFill>
                <a:latin typeface="Courier New" panose="02070309020205020404" pitchFamily="49" charset="0"/>
                <a:cs typeface="Courier New" panose="02070309020205020404" pitchFamily="49" charset="0"/>
              </a:rPr>
              <a:t>].[surname]=[</a:t>
            </a:r>
            <a:r>
              <a:rPr lang="en-US" sz="1600" b="1" dirty="0" err="1">
                <a:solidFill>
                  <a:srgbClr val="0070C0"/>
                </a:solidFill>
                <a:latin typeface="Courier New" panose="02070309020205020404" pitchFamily="49" charset="0"/>
                <a:cs typeface="Courier New" panose="02070309020205020404" pitchFamily="49" charset="0"/>
              </a:rPr>
              <a:t>InnerTable</a:t>
            </a:r>
            <a:r>
              <a:rPr lang="en-US" sz="1600" b="1" dirty="0">
                <a:solidFill>
                  <a:srgbClr val="0070C0"/>
                </a:solidFill>
                <a:latin typeface="Courier New" panose="02070309020205020404" pitchFamily="49" charset="0"/>
                <a:cs typeface="Courier New" panose="02070309020205020404" pitchFamily="49" charset="0"/>
              </a:rPr>
              <a:t>].[Surname])</a:t>
            </a:r>
            <a:r>
              <a:rPr lang="en-US" sz="1600" b="1" dirty="0">
                <a:latin typeface="Courier New" panose="02070309020205020404" pitchFamily="49" charset="0"/>
                <a:cs typeface="Courier New" panose="02070309020205020404" pitchFamily="49" charset="0"/>
              </a:rPr>
              <a:t> = 3</a:t>
            </a:r>
          </a:p>
        </p:txBody>
      </p:sp>
    </p:spTree>
    <p:extLst>
      <p:ext uri="{BB962C8B-B14F-4D97-AF65-F5344CB8AC3E}">
        <p14:creationId xmlns:p14="http://schemas.microsoft.com/office/powerpoint/2010/main" val="18012967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ru-RU" dirty="0" smtClean="0"/>
              <a:t>Скалярные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148</a:t>
            </a:fld>
            <a:endParaRPr lang="en-US" dirty="0"/>
          </a:p>
        </p:txBody>
      </p:sp>
      <p:sp>
        <p:nvSpPr>
          <p:cNvPr id="9" name="TextBox 8"/>
          <p:cNvSpPr txBox="1"/>
          <p:nvPr/>
        </p:nvSpPr>
        <p:spPr>
          <a:xfrm>
            <a:off x="457200" y="8382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Хорошая задача для исследования: какой вариант работает быстрее?</a:t>
            </a:r>
            <a:endParaRPr lang="ru-RU" sz="2400" dirty="0">
              <a:latin typeface="Arial" pitchFamily="34" charset="0"/>
              <a:cs typeface="Arial" pitchFamily="34" charset="0"/>
            </a:endParaRPr>
          </a:p>
        </p:txBody>
      </p:sp>
      <p:sp>
        <p:nvSpPr>
          <p:cNvPr id="12" name="TextBox 11"/>
          <p:cNvSpPr txBox="1"/>
          <p:nvPr/>
        </p:nvSpPr>
        <p:spPr>
          <a:xfrm>
            <a:off x="457200" y="16764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Этот:</a:t>
            </a:r>
            <a:endParaRPr lang="ru-RU" sz="2400" dirty="0">
              <a:latin typeface="Arial" pitchFamily="34" charset="0"/>
              <a:cs typeface="Arial" pitchFamily="34" charset="0"/>
            </a:endParaRPr>
          </a:p>
        </p:txBody>
      </p:sp>
      <p:sp>
        <p:nvSpPr>
          <p:cNvPr id="13" name="TextBox 12"/>
          <p:cNvSpPr txBox="1"/>
          <p:nvPr/>
        </p:nvSpPr>
        <p:spPr>
          <a:xfrm>
            <a:off x="457200" y="3653135"/>
            <a:ext cx="61722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Или этот:</a:t>
            </a:r>
            <a:endParaRPr lang="ru-RU" sz="2400" dirty="0">
              <a:latin typeface="Arial" pitchFamily="34" charset="0"/>
              <a:cs typeface="Arial" pitchFamily="34" charset="0"/>
            </a:endParaRPr>
          </a:p>
        </p:txBody>
      </p:sp>
      <p:sp>
        <p:nvSpPr>
          <p:cNvPr id="2" name="Rectangle 1"/>
          <p:cNvSpPr/>
          <p:nvPr/>
        </p:nvSpPr>
        <p:spPr>
          <a:xfrm>
            <a:off x="457200" y="2123182"/>
            <a:ext cx="6400800" cy="1077218"/>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[name], [surname] FROM @</a:t>
            </a:r>
            <a:r>
              <a:rPr lang="en-US" sz="1600" b="1" dirty="0" err="1" smtClean="0">
                <a:latin typeface="Courier New" panose="02070309020205020404" pitchFamily="49" charset="0"/>
                <a:cs typeface="Courier New" panose="02070309020205020404" pitchFamily="49" charset="0"/>
              </a:rPr>
              <a:t>tbl</a:t>
            </a:r>
            <a:endParaRPr lang="ru-R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WHERE </a:t>
            </a:r>
            <a:r>
              <a:rPr lang="en-US" sz="1600" b="1" dirty="0">
                <a:latin typeface="Courier New" panose="02070309020205020404" pitchFamily="49" charset="0"/>
                <a:cs typeface="Courier New" panose="02070309020205020404" pitchFamily="49" charset="0"/>
              </a:rPr>
              <a:t>[surname] IN</a:t>
            </a:r>
          </a:p>
          <a:p>
            <a:r>
              <a:rPr lang="en-US" sz="1600" b="1" dirty="0">
                <a:latin typeface="Courier New" panose="02070309020205020404" pitchFamily="49" charset="0"/>
                <a:cs typeface="Courier New" panose="02070309020205020404" pitchFamily="49" charset="0"/>
              </a:rPr>
              <a:t>(SELECT DISTINCT [surname] AS [count] FROM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GROUP BY [surname] HAVING COUNT([name])=3</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4" name="Rectangle 13"/>
          <p:cNvSpPr/>
          <p:nvPr/>
        </p:nvSpPr>
        <p:spPr>
          <a:xfrm>
            <a:off x="457200" y="4191000"/>
            <a:ext cx="6400800" cy="1323439"/>
          </a:xfrm>
          <a:prstGeom prst="rect">
            <a:avLst/>
          </a:prstGeom>
          <a:solidFill>
            <a:schemeClr val="bg1">
              <a:lumMod val="95000"/>
            </a:schemeClr>
          </a:solidFill>
        </p:spPr>
        <p:txBody>
          <a:bodyPr wrap="square">
            <a:spAutoFit/>
          </a:bodyPr>
          <a:lstStyle/>
          <a:p>
            <a:r>
              <a:rPr lang="en-US" sz="1600" b="1" dirty="0" smtClean="0">
                <a:latin typeface="Courier New" panose="02070309020205020404" pitchFamily="49" charset="0"/>
                <a:cs typeface="Courier New" panose="02070309020205020404" pitchFamily="49" charset="0"/>
              </a:rPr>
              <a:t>SELECT </a:t>
            </a:r>
            <a:r>
              <a:rPr lang="en-US" sz="1600" b="1" dirty="0">
                <a:latin typeface="Courier New" panose="02070309020205020404" pitchFamily="49" charset="0"/>
                <a:cs typeface="Courier New" panose="02070309020205020404" pitchFamily="49" charset="0"/>
              </a:rPr>
              <a:t>[name], [surname] FROM @</a:t>
            </a:r>
            <a:r>
              <a:rPr lang="en-US" sz="1600" b="1" dirty="0" err="1">
                <a:latin typeface="Courier New" panose="02070309020205020404" pitchFamily="49" charset="0"/>
                <a:cs typeface="Courier New" panose="02070309020205020404" pitchFamily="49" charset="0"/>
              </a:rPr>
              <a:t>tbl</a:t>
            </a:r>
            <a:r>
              <a:rPr lang="en-US" sz="1600" b="1" dirty="0">
                <a:latin typeface="Courier New" panose="02070309020205020404" pitchFamily="49" charset="0"/>
                <a:cs typeface="Courier New" panose="02070309020205020404" pitchFamily="49" charset="0"/>
              </a:rPr>
              <a:t> AS [</a:t>
            </a:r>
            <a:r>
              <a:rPr lang="en-US" sz="1600" b="1" dirty="0" err="1">
                <a:latin typeface="Courier New" panose="02070309020205020404" pitchFamily="49" charset="0"/>
                <a:cs typeface="Courier New" panose="02070309020205020404" pitchFamily="49" charset="0"/>
              </a:rPr>
              <a:t>OuterTable</a:t>
            </a:r>
            <a:r>
              <a:rPr lang="en-US" sz="1600" b="1" dirty="0">
                <a:latin typeface="Courier New" panose="02070309020205020404" pitchFamily="49" charset="0"/>
                <a:cs typeface="Courier New" panose="02070309020205020404" pitchFamily="49" charset="0"/>
              </a:rPr>
              <a:t>] WHERE</a:t>
            </a:r>
          </a:p>
          <a:p>
            <a:r>
              <a:rPr lang="en-US" sz="1600" b="1" dirty="0">
                <a:solidFill>
                  <a:srgbClr val="0070C0"/>
                </a:solidFill>
                <a:latin typeface="Courier New" panose="02070309020205020404" pitchFamily="49" charset="0"/>
                <a:cs typeface="Courier New" panose="02070309020205020404" pitchFamily="49" charset="0"/>
              </a:rPr>
              <a:t>(SELECT COUNT(*) FROM @</a:t>
            </a:r>
            <a:r>
              <a:rPr lang="en-US" sz="1600" b="1" dirty="0" err="1">
                <a:solidFill>
                  <a:srgbClr val="0070C0"/>
                </a:solidFill>
                <a:latin typeface="Courier New" panose="02070309020205020404" pitchFamily="49" charset="0"/>
                <a:cs typeface="Courier New" panose="02070309020205020404" pitchFamily="49" charset="0"/>
              </a:rPr>
              <a:t>tbl</a:t>
            </a:r>
            <a:r>
              <a:rPr lang="en-US" sz="1600" b="1" dirty="0">
                <a:solidFill>
                  <a:srgbClr val="0070C0"/>
                </a:solidFill>
                <a:latin typeface="Courier New" panose="02070309020205020404" pitchFamily="49" charset="0"/>
                <a:cs typeface="Courier New" panose="02070309020205020404" pitchFamily="49" charset="0"/>
              </a:rPr>
              <a:t> AS [</a:t>
            </a:r>
            <a:r>
              <a:rPr lang="en-US" sz="1600" b="1" dirty="0" err="1">
                <a:solidFill>
                  <a:srgbClr val="0070C0"/>
                </a:solidFill>
                <a:latin typeface="Courier New" panose="02070309020205020404" pitchFamily="49" charset="0"/>
                <a:cs typeface="Courier New" panose="02070309020205020404" pitchFamily="49" charset="0"/>
              </a:rPr>
              <a:t>InnerTable</a:t>
            </a:r>
            <a:r>
              <a:rPr lang="en-US" sz="1600" b="1" dirty="0">
                <a:solidFill>
                  <a:srgbClr val="0070C0"/>
                </a:solidFill>
                <a:latin typeface="Courier New" panose="02070309020205020404" pitchFamily="49" charset="0"/>
                <a:cs typeface="Courier New" panose="02070309020205020404" pitchFamily="49" charset="0"/>
              </a:rPr>
              <a:t>]</a:t>
            </a:r>
          </a:p>
          <a:p>
            <a:r>
              <a:rPr lang="en-US" sz="1600" b="1" dirty="0">
                <a:solidFill>
                  <a:srgbClr val="0070C0"/>
                </a:solidFill>
                <a:latin typeface="Courier New" panose="02070309020205020404" pitchFamily="49" charset="0"/>
                <a:cs typeface="Courier New" panose="02070309020205020404" pitchFamily="49" charset="0"/>
              </a:rPr>
              <a:t>WHERE [</a:t>
            </a:r>
            <a:r>
              <a:rPr lang="en-US" sz="1600" b="1" dirty="0" err="1">
                <a:solidFill>
                  <a:srgbClr val="0070C0"/>
                </a:solidFill>
                <a:latin typeface="Courier New" panose="02070309020205020404" pitchFamily="49" charset="0"/>
                <a:cs typeface="Courier New" panose="02070309020205020404" pitchFamily="49" charset="0"/>
              </a:rPr>
              <a:t>OuterTable</a:t>
            </a:r>
            <a:r>
              <a:rPr lang="en-US" sz="1600" b="1" dirty="0">
                <a:solidFill>
                  <a:srgbClr val="0070C0"/>
                </a:solidFill>
                <a:latin typeface="Courier New" panose="02070309020205020404" pitchFamily="49" charset="0"/>
                <a:cs typeface="Courier New" panose="02070309020205020404" pitchFamily="49" charset="0"/>
              </a:rPr>
              <a:t>].[surname]=[</a:t>
            </a:r>
            <a:r>
              <a:rPr lang="en-US" sz="1600" b="1" dirty="0" err="1">
                <a:solidFill>
                  <a:srgbClr val="0070C0"/>
                </a:solidFill>
                <a:latin typeface="Courier New" panose="02070309020205020404" pitchFamily="49" charset="0"/>
                <a:cs typeface="Courier New" panose="02070309020205020404" pitchFamily="49" charset="0"/>
              </a:rPr>
              <a:t>InnerTable</a:t>
            </a:r>
            <a:r>
              <a:rPr lang="en-US" sz="1600" b="1" dirty="0">
                <a:solidFill>
                  <a:srgbClr val="0070C0"/>
                </a:solidFill>
                <a:latin typeface="Courier New" panose="02070309020205020404" pitchFamily="49" charset="0"/>
                <a:cs typeface="Courier New" panose="02070309020205020404" pitchFamily="49" charset="0"/>
              </a:rPr>
              <a:t>].[Surname])</a:t>
            </a:r>
            <a:r>
              <a:rPr lang="en-US" sz="1600" b="1" dirty="0">
                <a:latin typeface="Courier New" panose="02070309020205020404" pitchFamily="49" charset="0"/>
                <a:cs typeface="Courier New" panose="02070309020205020404" pitchFamily="49" charset="0"/>
              </a:rPr>
              <a:t> = 3</a:t>
            </a:r>
          </a:p>
        </p:txBody>
      </p:sp>
      <p:sp>
        <p:nvSpPr>
          <p:cNvPr id="6" name="Rectangular Callout 5"/>
          <p:cNvSpPr/>
          <p:nvPr/>
        </p:nvSpPr>
        <p:spPr>
          <a:xfrm>
            <a:off x="7467600" y="2438400"/>
            <a:ext cx="1219200" cy="1521059"/>
          </a:xfrm>
          <a:prstGeom prst="wedgeRectCallout">
            <a:avLst>
              <a:gd name="adj1" fmla="val -86841"/>
              <a:gd name="adj2" fmla="val 1239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0" dirty="0" smtClean="0">
                <a:latin typeface="Arial" panose="020B0604020202020204" pitchFamily="34" charset="0"/>
                <a:cs typeface="Arial" panose="020B0604020202020204" pitchFamily="34" charset="0"/>
              </a:rPr>
              <a:t>?</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00147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Скалярные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149</a:t>
            </a:fld>
            <a:endParaRPr lang="en-US" dirty="0"/>
          </a:p>
        </p:txBody>
      </p:sp>
      <p:sp>
        <p:nvSpPr>
          <p:cNvPr id="9" name="TextBox 8"/>
          <p:cNvSpPr txBox="1"/>
          <p:nvPr/>
        </p:nvSpPr>
        <p:spPr>
          <a:xfrm>
            <a:off x="457200" y="8382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Общий принцип использования подзапросов в операциях сравнения может быть выражен так:</a:t>
            </a:r>
            <a:endParaRPr lang="ru-RU" sz="2400" dirty="0">
              <a:latin typeface="Arial" pitchFamily="34" charset="0"/>
              <a:cs typeface="Arial" pitchFamily="34" charset="0"/>
            </a:endParaRPr>
          </a:p>
        </p:txBody>
      </p:sp>
      <p:sp>
        <p:nvSpPr>
          <p:cNvPr id="10" name="Rectangle 9"/>
          <p:cNvSpPr/>
          <p:nvPr/>
        </p:nvSpPr>
        <p:spPr>
          <a:xfrm>
            <a:off x="457200" y="1828800"/>
            <a:ext cx="8458200" cy="400110"/>
          </a:xfrm>
          <a:prstGeom prst="rect">
            <a:avLst/>
          </a:prstGeom>
          <a:solidFill>
            <a:schemeClr val="bg1">
              <a:lumMod val="95000"/>
            </a:schemeClr>
          </a:solidFill>
        </p:spPr>
        <p:txBody>
          <a:bodyPr wrap="square">
            <a:spAutoFit/>
          </a:bodyPr>
          <a:lstStyle/>
          <a:p>
            <a:r>
              <a:rPr lang="ru-RU" sz="2000" dirty="0" smtClean="0">
                <a:latin typeface="Arial" pitchFamily="34" charset="0"/>
                <a:cs typeface="Arial" pitchFamily="34" charset="0"/>
              </a:rPr>
              <a:t>ОПЕРАНД </a:t>
            </a:r>
            <a:r>
              <a:rPr lang="ru-RU" sz="2000" dirty="0" err="1" smtClean="0">
                <a:latin typeface="Arial" pitchFamily="34" charset="0"/>
                <a:cs typeface="Arial" pitchFamily="34" charset="0"/>
              </a:rPr>
              <a:t>операция_сравнения</a:t>
            </a:r>
            <a:r>
              <a:rPr lang="ru-RU" sz="2000" dirty="0" smtClean="0">
                <a:latin typeface="Arial" pitchFamily="34" charset="0"/>
                <a:cs typeface="Arial" pitchFamily="34" charset="0"/>
              </a:rPr>
              <a:t> (ПОДЗАПРОС)</a:t>
            </a:r>
            <a:endParaRPr lang="en-US" sz="2000" dirty="0">
              <a:latin typeface="Arial" pitchFamily="34" charset="0"/>
              <a:cs typeface="Arial" pitchFamily="34" charset="0"/>
            </a:endParaRPr>
          </a:p>
        </p:txBody>
      </p:sp>
      <p:sp>
        <p:nvSpPr>
          <p:cNvPr id="11" name="TextBox 10"/>
          <p:cNvSpPr txBox="1"/>
          <p:nvPr/>
        </p:nvSpPr>
        <p:spPr>
          <a:xfrm>
            <a:off x="457200" y="2521803"/>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Операциями сравнения могут быть:</a:t>
            </a:r>
          </a:p>
        </p:txBody>
      </p:sp>
      <p:sp>
        <p:nvSpPr>
          <p:cNvPr id="12" name="Rectangle 11"/>
          <p:cNvSpPr/>
          <p:nvPr/>
        </p:nvSpPr>
        <p:spPr>
          <a:xfrm>
            <a:off x="457200" y="3124200"/>
            <a:ext cx="8458200" cy="400110"/>
          </a:xfrm>
          <a:prstGeom prst="rect">
            <a:avLst/>
          </a:prstGeom>
          <a:solidFill>
            <a:schemeClr val="bg1">
              <a:lumMod val="95000"/>
            </a:schemeClr>
          </a:solidFill>
        </p:spPr>
        <p:txBody>
          <a:bodyPr wrap="square">
            <a:spAutoFit/>
          </a:bodyPr>
          <a:lstStyle/>
          <a:p>
            <a:r>
              <a:rPr lang="en-US" sz="2000" dirty="0">
                <a:latin typeface="Arial" pitchFamily="34" charset="0"/>
                <a:cs typeface="Arial" pitchFamily="34" charset="0"/>
              </a:rPr>
              <a:t>=  &gt;  &lt;  &gt;=  &lt;=  &lt;&gt;  </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961134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ORDER BY</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В качестве простого примера рассмотрим такой код:</a:t>
            </a:r>
            <a:endParaRPr lang="en-US" sz="2500" dirty="0" smtClean="0">
              <a:latin typeface="Arial" pitchFamily="34" charset="0"/>
              <a:cs typeface="Arial" pitchFamily="34" charset="0"/>
            </a:endParaRPr>
          </a:p>
        </p:txBody>
      </p:sp>
      <p:sp>
        <p:nvSpPr>
          <p:cNvPr id="9" name="Rectangle 8"/>
          <p:cNvSpPr/>
          <p:nvPr/>
        </p:nvSpPr>
        <p:spPr>
          <a:xfrm>
            <a:off x="457200" y="1524000"/>
            <a:ext cx="8153400" cy="646331"/>
          </a:xfrm>
          <a:prstGeom prst="rect">
            <a:avLst/>
          </a:prstGeom>
          <a:solidFill>
            <a:schemeClr val="bg1">
              <a:lumMod val="95000"/>
            </a:schemeClr>
          </a:solidFill>
        </p:spPr>
        <p:txBody>
          <a:bodyPr wrap="square">
            <a:spAutoFit/>
          </a:bodyPr>
          <a:lstStyle/>
          <a:p>
            <a:r>
              <a:rPr lang="en-US" b="1" dirty="0" smtClean="0">
                <a:latin typeface="Courier New" panose="02070309020205020404" pitchFamily="49" charset="0"/>
                <a:cs typeface="Courier New" panose="02070309020205020404" pitchFamily="49" charset="0"/>
              </a:rPr>
              <a:t>SELECT * FROM [subscriptions]</a:t>
            </a:r>
          </a:p>
          <a:p>
            <a:r>
              <a:rPr lang="en-US" b="1" dirty="0" smtClean="0">
                <a:latin typeface="Courier New" panose="02070309020205020404" pitchFamily="49" charset="0"/>
                <a:cs typeface="Courier New" panose="02070309020205020404" pitchFamily="49" charset="0"/>
              </a:rPr>
              <a:t>ORDER BY [</a:t>
            </a:r>
            <a:r>
              <a:rPr lang="en-US" b="1" dirty="0" err="1" smtClean="0">
                <a:latin typeface="Courier New" panose="02070309020205020404" pitchFamily="49" charset="0"/>
                <a:cs typeface="Courier New" panose="02070309020205020404" pitchFamily="49" charset="0"/>
              </a:rPr>
              <a:t>sb_subscriber</a:t>
            </a:r>
            <a:r>
              <a:rPr lang="en-US" b="1" dirty="0" smtClean="0">
                <a:latin typeface="Courier New" panose="02070309020205020404" pitchFamily="49" charset="0"/>
                <a:cs typeface="Courier New" panose="02070309020205020404" pitchFamily="49" charset="0"/>
              </a:rPr>
              <a:t>] ASC, [</a:t>
            </a:r>
            <a:r>
              <a:rPr lang="en-US" b="1" dirty="0" err="1" smtClean="0">
                <a:latin typeface="Courier New" panose="02070309020205020404" pitchFamily="49" charset="0"/>
                <a:cs typeface="Courier New" panose="02070309020205020404" pitchFamily="49" charset="0"/>
              </a:rPr>
              <a:t>sb_start</a:t>
            </a:r>
            <a:r>
              <a:rPr lang="en-US" b="1" dirty="0" smtClean="0">
                <a:latin typeface="Courier New" panose="02070309020205020404" pitchFamily="49" charset="0"/>
                <a:cs typeface="Courier New" panose="02070309020205020404" pitchFamily="49" charset="0"/>
              </a:rPr>
              <a:t>] DESC</a:t>
            </a:r>
            <a:endParaRPr lang="en-US" b="1" dirty="0">
              <a:latin typeface="Courier New" panose="02070309020205020404" pitchFamily="49" charset="0"/>
              <a:cs typeface="Courier New" panose="02070309020205020404"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96254"/>
            <a:ext cx="8153400" cy="26187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52600" y="2971800"/>
            <a:ext cx="685800" cy="289560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743200" y="2971800"/>
            <a:ext cx="0" cy="2895600"/>
          </a:xfrm>
          <a:prstGeom prst="straightConnector1">
            <a:avLst/>
          </a:prstGeom>
          <a:ln w="6350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52600" y="2418546"/>
            <a:ext cx="990600" cy="477054"/>
          </a:xfrm>
          <a:prstGeom prst="rect">
            <a:avLst/>
          </a:prstGeom>
          <a:noFill/>
        </p:spPr>
        <p:txBody>
          <a:bodyPr wrap="square" rtlCol="0">
            <a:spAutoFit/>
          </a:bodyPr>
          <a:lstStyle/>
          <a:p>
            <a:pPr algn="ctr"/>
            <a:r>
              <a:rPr lang="en-US" sz="2500" b="1" dirty="0" smtClean="0">
                <a:solidFill>
                  <a:srgbClr val="00CC00"/>
                </a:solidFill>
                <a:latin typeface="Arial" panose="020B0604020202020204" pitchFamily="34" charset="0"/>
                <a:cs typeface="Arial" panose="020B0604020202020204" pitchFamily="34" charset="0"/>
              </a:rPr>
              <a:t>ASC</a:t>
            </a:r>
            <a:endParaRPr lang="en-US" sz="2500" b="1" dirty="0">
              <a:solidFill>
                <a:srgbClr val="00CC00"/>
              </a:solidFill>
              <a:latin typeface="Arial" panose="020B0604020202020204" pitchFamily="34" charset="0"/>
              <a:cs typeface="Arial" panose="020B0604020202020204" pitchFamily="34" charset="0"/>
            </a:endParaRPr>
          </a:p>
        </p:txBody>
      </p:sp>
      <p:sp>
        <p:nvSpPr>
          <p:cNvPr id="14" name="Rectangle 13"/>
          <p:cNvSpPr/>
          <p:nvPr/>
        </p:nvSpPr>
        <p:spPr>
          <a:xfrm>
            <a:off x="4419600" y="2971800"/>
            <a:ext cx="1447800" cy="1905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19600" y="4953000"/>
            <a:ext cx="144780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4267200" y="2971800"/>
            <a:ext cx="0" cy="190500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5029200"/>
            <a:ext cx="0" cy="83820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200" y="2418546"/>
            <a:ext cx="1600200" cy="477054"/>
          </a:xfrm>
          <a:prstGeom prst="rect">
            <a:avLst/>
          </a:prstGeom>
          <a:noFill/>
        </p:spPr>
        <p:txBody>
          <a:bodyPr wrap="square" rtlCol="0">
            <a:spAutoFit/>
          </a:bodyPr>
          <a:lstStyle/>
          <a:p>
            <a:pPr algn="ctr"/>
            <a:r>
              <a:rPr lang="en-US" sz="2500" b="1" dirty="0" smtClean="0">
                <a:solidFill>
                  <a:srgbClr val="0070C0"/>
                </a:solidFill>
                <a:latin typeface="Arial" panose="020B0604020202020204" pitchFamily="34" charset="0"/>
                <a:cs typeface="Arial" panose="020B0604020202020204" pitchFamily="34" charset="0"/>
              </a:rPr>
              <a:t>DESC</a:t>
            </a:r>
            <a:endParaRPr lang="en-US" sz="25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42997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Скалярные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150</a:t>
            </a:fld>
            <a:endParaRPr lang="en-US" dirty="0"/>
          </a:p>
        </p:txBody>
      </p:sp>
      <p:sp>
        <p:nvSpPr>
          <p:cNvPr id="9" name="TextBox 8"/>
          <p:cNvSpPr txBox="1"/>
          <p:nvPr/>
        </p:nvSpPr>
        <p:spPr>
          <a:xfrm>
            <a:off x="457200" y="838200"/>
            <a:ext cx="8382000" cy="1200329"/>
          </a:xfrm>
          <a:prstGeom prst="rect">
            <a:avLst/>
          </a:prstGeom>
          <a:noFill/>
        </p:spPr>
        <p:txBody>
          <a:bodyPr wrap="square" rtlCol="0">
            <a:spAutoFit/>
          </a:bodyPr>
          <a:lstStyle/>
          <a:p>
            <a:pPr>
              <a:spcBef>
                <a:spcPts val="600"/>
              </a:spcBef>
            </a:pPr>
            <a:r>
              <a:rPr lang="ru-RU" sz="2400" b="1" dirty="0" smtClean="0">
                <a:latin typeface="Arial" pitchFamily="34" charset="0"/>
                <a:cs typeface="Arial" pitchFamily="34" charset="0"/>
              </a:rPr>
              <a:t>Внимание!</a:t>
            </a:r>
            <a:r>
              <a:rPr lang="ru-RU" sz="2400" dirty="0" smtClean="0">
                <a:latin typeface="Arial" pitchFamily="34" charset="0"/>
                <a:cs typeface="Arial" pitchFamily="34" charset="0"/>
              </a:rPr>
              <a:t> По определению скалярный подзапрос возвращает ровно одно значение! Не колонку значений и не строку значений!</a:t>
            </a:r>
            <a:endParaRPr lang="ru-RU" sz="2400" dirty="0">
              <a:latin typeface="Arial" pitchFamily="34" charset="0"/>
              <a:cs typeface="Arial" pitchFamily="34" charset="0"/>
            </a:endParaRPr>
          </a:p>
        </p:txBody>
      </p:sp>
      <p:sp>
        <p:nvSpPr>
          <p:cNvPr id="11" name="TextBox 10"/>
          <p:cNvSpPr txBox="1"/>
          <p:nvPr/>
        </p:nvSpPr>
        <p:spPr>
          <a:xfrm>
            <a:off x="457200" y="21336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Если это правило нарушить:</a:t>
            </a:r>
          </a:p>
        </p:txBody>
      </p:sp>
      <p:sp>
        <p:nvSpPr>
          <p:cNvPr id="12" name="Rectangle 11"/>
          <p:cNvSpPr/>
          <p:nvPr/>
        </p:nvSpPr>
        <p:spPr>
          <a:xfrm>
            <a:off x="457200" y="2735997"/>
            <a:ext cx="8458200" cy="707886"/>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err="1">
                <a:latin typeface="Arial" pitchFamily="34" charset="0"/>
                <a:cs typeface="Arial" pitchFamily="34" charset="0"/>
              </a:rPr>
              <a:t>tbl</a:t>
            </a:r>
            <a:r>
              <a:rPr lang="en-US" sz="2000" dirty="0">
                <a:latin typeface="Arial" pitchFamily="34" charset="0"/>
                <a:cs typeface="Arial" pitchFamily="34" charset="0"/>
              </a:rPr>
              <a:t> WHERE [age] &gt; (SELECT TOP 1 [name], [age] FROM @</a:t>
            </a:r>
            <a:r>
              <a:rPr lang="en-US" sz="2000" dirty="0" err="1">
                <a:latin typeface="Arial" pitchFamily="34" charset="0"/>
                <a:cs typeface="Arial" pitchFamily="34" charset="0"/>
              </a:rPr>
              <a:t>tbl</a:t>
            </a:r>
            <a:r>
              <a:rPr lang="en-US" sz="2000" dirty="0">
                <a:latin typeface="Arial" pitchFamily="34" charset="0"/>
                <a:cs typeface="Arial" pitchFamily="34" charset="0"/>
              </a:rPr>
              <a:t>);</a:t>
            </a:r>
          </a:p>
        </p:txBody>
      </p:sp>
      <p:sp>
        <p:nvSpPr>
          <p:cNvPr id="13" name="Rectangle 12"/>
          <p:cNvSpPr/>
          <p:nvPr/>
        </p:nvSpPr>
        <p:spPr>
          <a:xfrm>
            <a:off x="457200" y="4267200"/>
            <a:ext cx="8458200" cy="400110"/>
          </a:xfrm>
          <a:prstGeom prst="rect">
            <a:avLst/>
          </a:prstGeom>
          <a:solidFill>
            <a:schemeClr val="bg1">
              <a:lumMod val="95000"/>
            </a:schemeClr>
          </a:solidFill>
          <a:ln>
            <a:solidFill>
              <a:srgbClr val="FF0000"/>
            </a:solidFill>
          </a:ln>
        </p:spPr>
        <p:txBody>
          <a:bodyPr wrap="square">
            <a:spAutoFit/>
          </a:bodyPr>
          <a:lstStyle/>
          <a:p>
            <a:r>
              <a:rPr lang="en-US" sz="2000" dirty="0">
                <a:latin typeface="Arial" pitchFamily="34" charset="0"/>
                <a:cs typeface="Arial" pitchFamily="34" charset="0"/>
              </a:rPr>
              <a:t>SELECT * FROM @</a:t>
            </a:r>
            <a:r>
              <a:rPr lang="en-US" sz="2000" dirty="0" err="1">
                <a:latin typeface="Arial" pitchFamily="34" charset="0"/>
                <a:cs typeface="Arial" pitchFamily="34" charset="0"/>
              </a:rPr>
              <a:t>tbl</a:t>
            </a:r>
            <a:r>
              <a:rPr lang="en-US" sz="2000" dirty="0">
                <a:latin typeface="Arial" pitchFamily="34" charset="0"/>
                <a:cs typeface="Arial" pitchFamily="34" charset="0"/>
              </a:rPr>
              <a:t> WHERE [age] &gt; (SELECT [age] FROM @</a:t>
            </a:r>
            <a:r>
              <a:rPr lang="en-US" sz="2000" dirty="0" err="1">
                <a:latin typeface="Arial" pitchFamily="34" charset="0"/>
                <a:cs typeface="Arial" pitchFamily="34" charset="0"/>
              </a:rPr>
              <a:t>tbl</a:t>
            </a:r>
            <a:r>
              <a:rPr lang="en-US" sz="2000" dirty="0">
                <a:latin typeface="Arial" pitchFamily="34" charset="0"/>
                <a:cs typeface="Arial" pitchFamily="34" charset="0"/>
              </a:rPr>
              <a:t>);</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8458200" cy="3466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953000"/>
            <a:ext cx="8458200" cy="7689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8830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151</a:t>
            </a:fld>
            <a:endParaRPr lang="en-US" dirty="0"/>
          </a:p>
        </p:txBody>
      </p:sp>
      <p:sp>
        <p:nvSpPr>
          <p:cNvPr id="13" name="TextBox 12"/>
          <p:cNvSpPr txBox="1"/>
          <p:nvPr/>
        </p:nvSpPr>
        <p:spPr>
          <a:xfrm>
            <a:off x="457200" y="838200"/>
            <a:ext cx="8382000" cy="2092881"/>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Для понимания того, как работают подзапросы с этими ключевыми словами, нужно вспомнить логику.</a:t>
            </a:r>
          </a:p>
          <a:p>
            <a:pPr>
              <a:spcBef>
                <a:spcPts val="600"/>
              </a:spcBef>
            </a:pPr>
            <a:endParaRPr lang="ru-RU"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Проще всего – со словом </a:t>
            </a:r>
            <a:r>
              <a:rPr lang="en-US" sz="2400" dirty="0" smtClean="0">
                <a:latin typeface="Arial" pitchFamily="34" charset="0"/>
                <a:cs typeface="Arial" pitchFamily="34" charset="0"/>
              </a:rPr>
              <a:t>IN. </a:t>
            </a:r>
            <a:r>
              <a:rPr lang="ru-RU" sz="2400" dirty="0" smtClean="0">
                <a:latin typeface="Arial" pitchFamily="34" charset="0"/>
                <a:cs typeface="Arial" pitchFamily="34" charset="0"/>
              </a:rPr>
              <a:t>Оно определяет вхождение (</a:t>
            </a:r>
            <a:r>
              <a:rPr lang="en-US" sz="2400" dirty="0" smtClean="0">
                <a:latin typeface="Arial" pitchFamily="34" charset="0"/>
                <a:cs typeface="Arial" pitchFamily="34" charset="0"/>
              </a:rPr>
              <a:t>IN</a:t>
            </a:r>
            <a:r>
              <a:rPr lang="ru-RU" sz="2400" dirty="0" smtClean="0">
                <a:latin typeface="Arial" pitchFamily="34" charset="0"/>
                <a:cs typeface="Arial" pitchFamily="34" charset="0"/>
              </a:rPr>
              <a:t>)</a:t>
            </a:r>
            <a:r>
              <a:rPr lang="en-US" sz="2400" dirty="0" smtClean="0">
                <a:latin typeface="Arial" pitchFamily="34" charset="0"/>
                <a:cs typeface="Arial" pitchFamily="34" charset="0"/>
              </a:rPr>
              <a:t> </a:t>
            </a:r>
            <a:r>
              <a:rPr lang="ru-RU" sz="2400" dirty="0" smtClean="0">
                <a:latin typeface="Arial" pitchFamily="34" charset="0"/>
                <a:cs typeface="Arial" pitchFamily="34" charset="0"/>
              </a:rPr>
              <a:t>или не вхождение (</a:t>
            </a:r>
            <a:r>
              <a:rPr lang="en-US" sz="2400" dirty="0" smtClean="0">
                <a:latin typeface="Arial" pitchFamily="34" charset="0"/>
                <a:cs typeface="Arial" pitchFamily="34" charset="0"/>
              </a:rPr>
              <a:t>NOT IN</a:t>
            </a:r>
            <a:r>
              <a:rPr lang="ru-RU" sz="2400" dirty="0" smtClean="0">
                <a:latin typeface="Arial" pitchFamily="34" charset="0"/>
                <a:cs typeface="Arial" pitchFamily="34" charset="0"/>
              </a:rPr>
              <a:t>)</a:t>
            </a:r>
            <a:r>
              <a:rPr lang="en-US" sz="2400" dirty="0" smtClean="0">
                <a:latin typeface="Arial" pitchFamily="34" charset="0"/>
                <a:cs typeface="Arial" pitchFamily="34" charset="0"/>
              </a:rPr>
              <a:t> </a:t>
            </a:r>
            <a:r>
              <a:rPr lang="ru-RU" sz="2400" dirty="0" smtClean="0">
                <a:latin typeface="Arial" pitchFamily="34" charset="0"/>
                <a:cs typeface="Arial" pitchFamily="34" charset="0"/>
              </a:rPr>
              <a:t>элемента в некий набор.</a:t>
            </a:r>
            <a:endParaRPr lang="ru-RU" sz="2400" dirty="0">
              <a:latin typeface="Arial" pitchFamily="34" charset="0"/>
              <a:cs typeface="Arial" pitchFamily="34" charset="0"/>
            </a:endParaRPr>
          </a:p>
        </p:txBody>
      </p:sp>
      <p:sp>
        <p:nvSpPr>
          <p:cNvPr id="14" name="Rectangle 13"/>
          <p:cNvSpPr/>
          <p:nvPr/>
        </p:nvSpPr>
        <p:spPr>
          <a:xfrm>
            <a:off x="990600" y="32004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15" name="Rectangle 14"/>
          <p:cNvSpPr/>
          <p:nvPr/>
        </p:nvSpPr>
        <p:spPr>
          <a:xfrm>
            <a:off x="1828800" y="32004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IN</a:t>
            </a:r>
            <a:endParaRPr lang="en-US" sz="2500" b="1" dirty="0">
              <a:latin typeface="Arial" pitchFamily="34" charset="0"/>
              <a:cs typeface="Arial" pitchFamily="34" charset="0"/>
            </a:endParaRPr>
          </a:p>
        </p:txBody>
      </p:sp>
      <p:sp>
        <p:nvSpPr>
          <p:cNvPr id="16" name="Rectangle 15"/>
          <p:cNvSpPr/>
          <p:nvPr/>
        </p:nvSpPr>
        <p:spPr>
          <a:xfrm>
            <a:off x="3352800" y="32004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10, 2, </a:t>
            </a:r>
            <a:r>
              <a:rPr lang="en-US" sz="2500" b="1" dirty="0" smtClean="0">
                <a:solidFill>
                  <a:srgbClr val="0070C0"/>
                </a:solidFill>
                <a:latin typeface="Arial" pitchFamily="34" charset="0"/>
                <a:cs typeface="Arial" pitchFamily="34" charset="0"/>
              </a:rPr>
              <a:t>5</a:t>
            </a:r>
            <a:r>
              <a:rPr lang="en-US" sz="2500" b="1" dirty="0" smtClean="0">
                <a:latin typeface="Arial" pitchFamily="34" charset="0"/>
                <a:cs typeface="Arial" pitchFamily="34" charset="0"/>
              </a:rPr>
              <a:t>, 45, 2, 11</a:t>
            </a:r>
            <a:endParaRPr lang="en-US" sz="2500" b="1" dirty="0">
              <a:latin typeface="Arial" pitchFamily="34" charset="0"/>
              <a:cs typeface="Arial" pitchFamily="34" charset="0"/>
            </a:endParaRPr>
          </a:p>
        </p:txBody>
      </p:sp>
      <p:sp>
        <p:nvSpPr>
          <p:cNvPr id="17" name="Rectangle 16"/>
          <p:cNvSpPr/>
          <p:nvPr/>
        </p:nvSpPr>
        <p:spPr>
          <a:xfrm>
            <a:off x="6858000" y="32004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18" name="Rectangle 17"/>
          <p:cNvSpPr/>
          <p:nvPr/>
        </p:nvSpPr>
        <p:spPr>
          <a:xfrm>
            <a:off x="990600" y="38862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a:latin typeface="Arial" pitchFamily="34" charset="0"/>
                <a:cs typeface="Arial" pitchFamily="34" charset="0"/>
              </a:rPr>
              <a:t>7</a:t>
            </a:r>
          </a:p>
        </p:txBody>
      </p:sp>
      <p:sp>
        <p:nvSpPr>
          <p:cNvPr id="19" name="Rectangle 18"/>
          <p:cNvSpPr/>
          <p:nvPr/>
        </p:nvSpPr>
        <p:spPr>
          <a:xfrm>
            <a:off x="1828800" y="38862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IN</a:t>
            </a:r>
            <a:endParaRPr lang="en-US" sz="2500" b="1" dirty="0">
              <a:latin typeface="Arial" pitchFamily="34" charset="0"/>
              <a:cs typeface="Arial" pitchFamily="34" charset="0"/>
            </a:endParaRPr>
          </a:p>
        </p:txBody>
      </p:sp>
      <p:sp>
        <p:nvSpPr>
          <p:cNvPr id="20" name="Rectangle 19"/>
          <p:cNvSpPr/>
          <p:nvPr/>
        </p:nvSpPr>
        <p:spPr>
          <a:xfrm>
            <a:off x="3352800" y="38862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10, 2, </a:t>
            </a:r>
            <a:r>
              <a:rPr lang="en-US" sz="2500" b="1" dirty="0" smtClean="0">
                <a:solidFill>
                  <a:schemeClr val="tx1"/>
                </a:solidFill>
                <a:latin typeface="Arial" pitchFamily="34" charset="0"/>
                <a:cs typeface="Arial" pitchFamily="34" charset="0"/>
              </a:rPr>
              <a:t>5</a:t>
            </a:r>
            <a:r>
              <a:rPr lang="en-US" sz="2500" b="1" dirty="0" smtClean="0">
                <a:latin typeface="Arial" pitchFamily="34" charset="0"/>
                <a:cs typeface="Arial" pitchFamily="34" charset="0"/>
              </a:rPr>
              <a:t>, 45, 2, 11</a:t>
            </a:r>
            <a:endParaRPr lang="en-US" sz="2500" b="1" dirty="0">
              <a:latin typeface="Arial" pitchFamily="34" charset="0"/>
              <a:cs typeface="Arial" pitchFamily="34" charset="0"/>
            </a:endParaRPr>
          </a:p>
        </p:txBody>
      </p:sp>
      <p:sp>
        <p:nvSpPr>
          <p:cNvPr id="21" name="Rectangle 20"/>
          <p:cNvSpPr/>
          <p:nvPr/>
        </p:nvSpPr>
        <p:spPr>
          <a:xfrm>
            <a:off x="6858000" y="38862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22" name="Rectangle 21"/>
          <p:cNvSpPr/>
          <p:nvPr/>
        </p:nvSpPr>
        <p:spPr>
          <a:xfrm>
            <a:off x="990600" y="47244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23" name="Rectangle 22"/>
          <p:cNvSpPr/>
          <p:nvPr/>
        </p:nvSpPr>
        <p:spPr>
          <a:xfrm>
            <a:off x="1828800" y="47244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solidFill>
                  <a:srgbClr val="FF0000"/>
                </a:solidFill>
                <a:latin typeface="Arial" pitchFamily="34" charset="0"/>
                <a:cs typeface="Arial" pitchFamily="34" charset="0"/>
              </a:rPr>
              <a:t>NOT</a:t>
            </a:r>
            <a:r>
              <a:rPr lang="en-US" sz="2500" b="1" dirty="0" smtClean="0">
                <a:latin typeface="Arial" pitchFamily="34" charset="0"/>
                <a:cs typeface="Arial" pitchFamily="34" charset="0"/>
              </a:rPr>
              <a:t> IN</a:t>
            </a:r>
            <a:endParaRPr lang="en-US" sz="2500" b="1" dirty="0">
              <a:latin typeface="Arial" pitchFamily="34" charset="0"/>
              <a:cs typeface="Arial" pitchFamily="34" charset="0"/>
            </a:endParaRPr>
          </a:p>
        </p:txBody>
      </p:sp>
      <p:sp>
        <p:nvSpPr>
          <p:cNvPr id="24" name="Rectangle 23"/>
          <p:cNvSpPr/>
          <p:nvPr/>
        </p:nvSpPr>
        <p:spPr>
          <a:xfrm>
            <a:off x="3352800" y="47244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10, 2, </a:t>
            </a:r>
            <a:r>
              <a:rPr lang="en-US" sz="2500" b="1" dirty="0" smtClean="0">
                <a:solidFill>
                  <a:srgbClr val="0070C0"/>
                </a:solidFill>
                <a:latin typeface="Arial" pitchFamily="34" charset="0"/>
                <a:cs typeface="Arial" pitchFamily="34" charset="0"/>
              </a:rPr>
              <a:t>5</a:t>
            </a:r>
            <a:r>
              <a:rPr lang="en-US" sz="2500" b="1" dirty="0" smtClean="0">
                <a:latin typeface="Arial" pitchFamily="34" charset="0"/>
                <a:cs typeface="Arial" pitchFamily="34" charset="0"/>
              </a:rPr>
              <a:t>, 45, 2, 11</a:t>
            </a:r>
            <a:endParaRPr lang="en-US" sz="2500" b="1" dirty="0">
              <a:latin typeface="Arial" pitchFamily="34" charset="0"/>
              <a:cs typeface="Arial" pitchFamily="34" charset="0"/>
            </a:endParaRPr>
          </a:p>
        </p:txBody>
      </p:sp>
      <p:sp>
        <p:nvSpPr>
          <p:cNvPr id="25" name="Rectangle 24"/>
          <p:cNvSpPr/>
          <p:nvPr/>
        </p:nvSpPr>
        <p:spPr>
          <a:xfrm>
            <a:off x="6858000" y="47244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26" name="Rectangle 25"/>
          <p:cNvSpPr/>
          <p:nvPr/>
        </p:nvSpPr>
        <p:spPr>
          <a:xfrm>
            <a:off x="990600" y="54102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a:latin typeface="Arial" pitchFamily="34" charset="0"/>
                <a:cs typeface="Arial" pitchFamily="34" charset="0"/>
              </a:rPr>
              <a:t>7</a:t>
            </a:r>
          </a:p>
        </p:txBody>
      </p:sp>
      <p:sp>
        <p:nvSpPr>
          <p:cNvPr id="27" name="Rectangle 26"/>
          <p:cNvSpPr/>
          <p:nvPr/>
        </p:nvSpPr>
        <p:spPr>
          <a:xfrm>
            <a:off x="1828800" y="54102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solidFill>
                  <a:srgbClr val="FF0000"/>
                </a:solidFill>
                <a:latin typeface="Arial" pitchFamily="34" charset="0"/>
                <a:cs typeface="Arial" pitchFamily="34" charset="0"/>
              </a:rPr>
              <a:t>NOT</a:t>
            </a:r>
            <a:r>
              <a:rPr lang="en-US" sz="2500" b="1" dirty="0" smtClean="0">
                <a:latin typeface="Arial" pitchFamily="34" charset="0"/>
                <a:cs typeface="Arial" pitchFamily="34" charset="0"/>
              </a:rPr>
              <a:t> IN</a:t>
            </a:r>
            <a:endParaRPr lang="en-US" sz="2500" b="1" dirty="0">
              <a:latin typeface="Arial" pitchFamily="34" charset="0"/>
              <a:cs typeface="Arial" pitchFamily="34" charset="0"/>
            </a:endParaRPr>
          </a:p>
        </p:txBody>
      </p:sp>
      <p:sp>
        <p:nvSpPr>
          <p:cNvPr id="28" name="Rectangle 27"/>
          <p:cNvSpPr/>
          <p:nvPr/>
        </p:nvSpPr>
        <p:spPr>
          <a:xfrm>
            <a:off x="3352800" y="54102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10, 2, </a:t>
            </a:r>
            <a:r>
              <a:rPr lang="en-US" sz="2500" b="1" dirty="0" smtClean="0">
                <a:solidFill>
                  <a:schemeClr val="tx1"/>
                </a:solidFill>
                <a:latin typeface="Arial" pitchFamily="34" charset="0"/>
                <a:cs typeface="Arial" pitchFamily="34" charset="0"/>
              </a:rPr>
              <a:t>5</a:t>
            </a:r>
            <a:r>
              <a:rPr lang="en-US" sz="2500" b="1" dirty="0" smtClean="0">
                <a:latin typeface="Arial" pitchFamily="34" charset="0"/>
                <a:cs typeface="Arial" pitchFamily="34" charset="0"/>
              </a:rPr>
              <a:t>, 45, 2, 11</a:t>
            </a:r>
            <a:endParaRPr lang="en-US" sz="2500" b="1" dirty="0">
              <a:latin typeface="Arial" pitchFamily="34" charset="0"/>
              <a:cs typeface="Arial" pitchFamily="34" charset="0"/>
            </a:endParaRPr>
          </a:p>
        </p:txBody>
      </p:sp>
      <p:sp>
        <p:nvSpPr>
          <p:cNvPr id="29" name="Rectangle 28"/>
          <p:cNvSpPr/>
          <p:nvPr/>
        </p:nvSpPr>
        <p:spPr>
          <a:xfrm>
            <a:off x="6858000" y="54102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Tree>
    <p:extLst>
      <p:ext uri="{BB962C8B-B14F-4D97-AF65-F5344CB8AC3E}">
        <p14:creationId xmlns:p14="http://schemas.microsoft.com/office/powerpoint/2010/main" val="333256701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152</a:t>
            </a:fld>
            <a:endParaRPr lang="en-US" dirty="0"/>
          </a:p>
        </p:txBody>
      </p:sp>
      <p:sp>
        <p:nvSpPr>
          <p:cNvPr id="13" name="TextBox 12"/>
          <p:cNvSpPr txBox="1"/>
          <p:nvPr/>
        </p:nvSpPr>
        <p:spPr>
          <a:xfrm>
            <a:off x="457200" y="8382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Теперь рассмотрим </a:t>
            </a:r>
            <a:r>
              <a:rPr lang="en-US" sz="2400" dirty="0" smtClean="0">
                <a:latin typeface="Arial" pitchFamily="34" charset="0"/>
                <a:cs typeface="Arial" pitchFamily="34" charset="0"/>
              </a:rPr>
              <a:t>ANY:</a:t>
            </a:r>
            <a:endParaRPr lang="ru-RU" sz="2400" dirty="0">
              <a:latin typeface="Arial" pitchFamily="34" charset="0"/>
              <a:cs typeface="Arial" pitchFamily="34" charset="0"/>
            </a:endParaRPr>
          </a:p>
        </p:txBody>
      </p:sp>
      <p:sp>
        <p:nvSpPr>
          <p:cNvPr id="14" name="Rectangle 13"/>
          <p:cNvSpPr/>
          <p:nvPr/>
        </p:nvSpPr>
        <p:spPr>
          <a:xfrm>
            <a:off x="609600" y="15240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15" name="Rectangle 14"/>
          <p:cNvSpPr/>
          <p:nvPr/>
        </p:nvSpPr>
        <p:spPr>
          <a:xfrm>
            <a:off x="1447800" y="15240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&lt; ANY</a:t>
            </a:r>
            <a:endParaRPr lang="en-US" sz="2500" b="1" dirty="0">
              <a:latin typeface="Arial" pitchFamily="34" charset="0"/>
              <a:cs typeface="Arial" pitchFamily="34" charset="0"/>
            </a:endParaRPr>
          </a:p>
        </p:txBody>
      </p:sp>
      <p:sp>
        <p:nvSpPr>
          <p:cNvPr id="16" name="Rectangle 15"/>
          <p:cNvSpPr/>
          <p:nvPr/>
        </p:nvSpPr>
        <p:spPr>
          <a:xfrm>
            <a:off x="2971800" y="15240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0070C0"/>
                </a:solidFill>
                <a:latin typeface="Arial" pitchFamily="34" charset="0"/>
                <a:cs typeface="Arial" pitchFamily="34" charset="0"/>
              </a:rPr>
              <a:t>10</a:t>
            </a:r>
            <a:r>
              <a:rPr lang="en-US" sz="2500" b="1" dirty="0" smtClean="0">
                <a:latin typeface="Arial" pitchFamily="34" charset="0"/>
                <a:cs typeface="Arial" pitchFamily="34" charset="0"/>
              </a:rPr>
              <a:t>, 2, </a:t>
            </a:r>
            <a:r>
              <a:rPr lang="en-US" sz="2500" b="1" dirty="0" smtClean="0">
                <a:solidFill>
                  <a:schemeClr val="tx1"/>
                </a:solidFill>
                <a:latin typeface="Arial" pitchFamily="34" charset="0"/>
                <a:cs typeface="Arial" pitchFamily="34" charset="0"/>
              </a:rPr>
              <a:t>5</a:t>
            </a:r>
            <a:r>
              <a:rPr lang="en-US" sz="2500" b="1" dirty="0" smtClean="0">
                <a:latin typeface="Arial" pitchFamily="34" charset="0"/>
                <a:cs typeface="Arial" pitchFamily="34" charset="0"/>
              </a:rPr>
              <a:t>, </a:t>
            </a:r>
            <a:r>
              <a:rPr lang="en-US" sz="2500" b="1" dirty="0" smtClean="0">
                <a:solidFill>
                  <a:srgbClr val="0070C0"/>
                </a:solidFill>
                <a:latin typeface="Arial" pitchFamily="34" charset="0"/>
                <a:cs typeface="Arial" pitchFamily="34" charset="0"/>
              </a:rPr>
              <a:t>45</a:t>
            </a:r>
            <a:r>
              <a:rPr lang="en-US" sz="2500" b="1" dirty="0" smtClean="0">
                <a:latin typeface="Arial" pitchFamily="34" charset="0"/>
                <a:cs typeface="Arial" pitchFamily="34" charset="0"/>
              </a:rPr>
              <a:t>, 2, </a:t>
            </a:r>
            <a:r>
              <a:rPr lang="en-US" sz="2500" b="1" dirty="0" smtClean="0">
                <a:solidFill>
                  <a:srgbClr val="0070C0"/>
                </a:solidFill>
                <a:latin typeface="Arial" pitchFamily="34" charset="0"/>
                <a:cs typeface="Arial" pitchFamily="34" charset="0"/>
              </a:rPr>
              <a:t>11</a:t>
            </a:r>
            <a:endParaRPr lang="en-US" sz="2500" b="1" dirty="0">
              <a:solidFill>
                <a:srgbClr val="0070C0"/>
              </a:solidFill>
              <a:latin typeface="Arial" pitchFamily="34" charset="0"/>
              <a:cs typeface="Arial" pitchFamily="34" charset="0"/>
            </a:endParaRPr>
          </a:p>
        </p:txBody>
      </p:sp>
      <p:sp>
        <p:nvSpPr>
          <p:cNvPr id="17" name="Rectangle 16"/>
          <p:cNvSpPr/>
          <p:nvPr/>
        </p:nvSpPr>
        <p:spPr>
          <a:xfrm>
            <a:off x="6477000" y="15240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18" name="Rectangle 17"/>
          <p:cNvSpPr/>
          <p:nvPr/>
        </p:nvSpPr>
        <p:spPr>
          <a:xfrm>
            <a:off x="609600" y="22098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19" name="Rectangle 18"/>
          <p:cNvSpPr/>
          <p:nvPr/>
        </p:nvSpPr>
        <p:spPr>
          <a:xfrm>
            <a:off x="1447800" y="2209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a:latin typeface="Arial" pitchFamily="34" charset="0"/>
                <a:cs typeface="Arial" pitchFamily="34" charset="0"/>
              </a:rPr>
              <a:t>&gt;</a:t>
            </a:r>
            <a:r>
              <a:rPr lang="en-US" sz="2500" b="1" dirty="0" smtClean="0">
                <a:latin typeface="Arial" pitchFamily="34" charset="0"/>
                <a:cs typeface="Arial" pitchFamily="34" charset="0"/>
              </a:rPr>
              <a:t> ANY</a:t>
            </a:r>
            <a:endParaRPr lang="en-US" sz="2500" b="1" dirty="0">
              <a:latin typeface="Arial" pitchFamily="34" charset="0"/>
              <a:cs typeface="Arial" pitchFamily="34" charset="0"/>
            </a:endParaRPr>
          </a:p>
        </p:txBody>
      </p:sp>
      <p:sp>
        <p:nvSpPr>
          <p:cNvPr id="20" name="Rectangle 19"/>
          <p:cNvSpPr/>
          <p:nvPr/>
        </p:nvSpPr>
        <p:spPr>
          <a:xfrm>
            <a:off x="2971800" y="22098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chemeClr val="tx1"/>
                </a:solidFill>
                <a:latin typeface="Arial" pitchFamily="34" charset="0"/>
                <a:cs typeface="Arial" pitchFamily="34" charset="0"/>
              </a:rPr>
              <a:t>10,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5, 45,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11</a:t>
            </a:r>
            <a:endParaRPr lang="en-US" sz="2500" b="1" dirty="0">
              <a:solidFill>
                <a:schemeClr val="tx1"/>
              </a:solidFill>
              <a:latin typeface="Arial" pitchFamily="34" charset="0"/>
              <a:cs typeface="Arial" pitchFamily="34" charset="0"/>
            </a:endParaRPr>
          </a:p>
        </p:txBody>
      </p:sp>
      <p:sp>
        <p:nvSpPr>
          <p:cNvPr id="21" name="Rectangle 20"/>
          <p:cNvSpPr/>
          <p:nvPr/>
        </p:nvSpPr>
        <p:spPr>
          <a:xfrm>
            <a:off x="6477000" y="22098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22" name="Rectangle 21"/>
          <p:cNvSpPr/>
          <p:nvPr/>
        </p:nvSpPr>
        <p:spPr>
          <a:xfrm>
            <a:off x="609600" y="28956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23" name="Rectangle 22"/>
          <p:cNvSpPr/>
          <p:nvPr/>
        </p:nvSpPr>
        <p:spPr>
          <a:xfrm>
            <a:off x="1447800" y="28956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 ANY</a:t>
            </a:r>
            <a:endParaRPr lang="en-US" sz="2500" b="1" dirty="0">
              <a:latin typeface="Arial" pitchFamily="34" charset="0"/>
              <a:cs typeface="Arial" pitchFamily="34" charset="0"/>
            </a:endParaRPr>
          </a:p>
        </p:txBody>
      </p:sp>
      <p:sp>
        <p:nvSpPr>
          <p:cNvPr id="24" name="Rectangle 23"/>
          <p:cNvSpPr/>
          <p:nvPr/>
        </p:nvSpPr>
        <p:spPr>
          <a:xfrm>
            <a:off x="2971800" y="28956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chemeClr val="tx1"/>
                </a:solidFill>
                <a:latin typeface="Arial" pitchFamily="34" charset="0"/>
                <a:cs typeface="Arial" pitchFamily="34" charset="0"/>
              </a:rPr>
              <a:t>10, 2, </a:t>
            </a:r>
            <a:r>
              <a:rPr lang="en-US" sz="2500" b="1" dirty="0" smtClean="0">
                <a:solidFill>
                  <a:srgbClr val="0070C0"/>
                </a:solidFill>
                <a:latin typeface="Arial" pitchFamily="34" charset="0"/>
                <a:cs typeface="Arial" pitchFamily="34" charset="0"/>
              </a:rPr>
              <a:t>5</a:t>
            </a:r>
            <a:r>
              <a:rPr lang="en-US" sz="2500" b="1" dirty="0" smtClean="0">
                <a:solidFill>
                  <a:schemeClr val="tx1"/>
                </a:solidFill>
                <a:latin typeface="Arial" pitchFamily="34" charset="0"/>
                <a:cs typeface="Arial" pitchFamily="34" charset="0"/>
              </a:rPr>
              <a:t>, 45, 2, 11</a:t>
            </a:r>
            <a:endParaRPr lang="en-US" sz="2500" b="1" dirty="0">
              <a:solidFill>
                <a:schemeClr val="tx1"/>
              </a:solidFill>
              <a:latin typeface="Arial" pitchFamily="34" charset="0"/>
              <a:cs typeface="Arial" pitchFamily="34" charset="0"/>
            </a:endParaRPr>
          </a:p>
        </p:txBody>
      </p:sp>
      <p:sp>
        <p:nvSpPr>
          <p:cNvPr id="25" name="Rectangle 24"/>
          <p:cNvSpPr/>
          <p:nvPr/>
        </p:nvSpPr>
        <p:spPr>
          <a:xfrm>
            <a:off x="6477000" y="28956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26" name="Rectangle 25"/>
          <p:cNvSpPr/>
          <p:nvPr/>
        </p:nvSpPr>
        <p:spPr>
          <a:xfrm>
            <a:off x="609600" y="35814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27" name="Rectangle 26"/>
          <p:cNvSpPr/>
          <p:nvPr/>
        </p:nvSpPr>
        <p:spPr>
          <a:xfrm>
            <a:off x="1447800" y="35814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 ANY</a:t>
            </a:r>
            <a:endParaRPr lang="en-US" sz="2500" b="1" dirty="0">
              <a:latin typeface="Arial" pitchFamily="34" charset="0"/>
              <a:cs typeface="Arial" pitchFamily="34" charset="0"/>
            </a:endParaRPr>
          </a:p>
        </p:txBody>
      </p:sp>
      <p:sp>
        <p:nvSpPr>
          <p:cNvPr id="28" name="Rectangle 27"/>
          <p:cNvSpPr/>
          <p:nvPr/>
        </p:nvSpPr>
        <p:spPr>
          <a:xfrm>
            <a:off x="2971800" y="35814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0070C0"/>
                </a:solidFill>
                <a:latin typeface="Arial" pitchFamily="34" charset="0"/>
                <a:cs typeface="Arial" pitchFamily="34" charset="0"/>
              </a:rPr>
              <a:t>10</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5, </a:t>
            </a:r>
            <a:r>
              <a:rPr lang="en-US" sz="2500" b="1" dirty="0" smtClean="0">
                <a:solidFill>
                  <a:srgbClr val="0070C0"/>
                </a:solidFill>
                <a:latin typeface="Arial" pitchFamily="34" charset="0"/>
                <a:cs typeface="Arial" pitchFamily="34" charset="0"/>
              </a:rPr>
              <a:t>45</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11</a:t>
            </a:r>
            <a:endParaRPr lang="en-US" sz="2500" b="1" dirty="0">
              <a:solidFill>
                <a:srgbClr val="0070C0"/>
              </a:solidFill>
              <a:latin typeface="Arial" pitchFamily="34" charset="0"/>
              <a:cs typeface="Arial" pitchFamily="34" charset="0"/>
            </a:endParaRPr>
          </a:p>
        </p:txBody>
      </p:sp>
      <p:sp>
        <p:nvSpPr>
          <p:cNvPr id="29" name="Rectangle 28"/>
          <p:cNvSpPr/>
          <p:nvPr/>
        </p:nvSpPr>
        <p:spPr>
          <a:xfrm>
            <a:off x="6477000" y="35814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30" name="Rectangle 29"/>
          <p:cNvSpPr/>
          <p:nvPr/>
        </p:nvSpPr>
        <p:spPr>
          <a:xfrm>
            <a:off x="609600" y="42672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31" name="Rectangle 30"/>
          <p:cNvSpPr/>
          <p:nvPr/>
        </p:nvSpPr>
        <p:spPr>
          <a:xfrm>
            <a:off x="1447800" y="42672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&lt; ANY</a:t>
            </a:r>
            <a:endParaRPr lang="en-US" sz="2500" b="1" dirty="0">
              <a:latin typeface="Arial" pitchFamily="34" charset="0"/>
              <a:cs typeface="Arial" pitchFamily="34" charset="0"/>
            </a:endParaRPr>
          </a:p>
        </p:txBody>
      </p:sp>
      <p:sp>
        <p:nvSpPr>
          <p:cNvPr id="32" name="Rectangle 31"/>
          <p:cNvSpPr/>
          <p:nvPr/>
        </p:nvSpPr>
        <p:spPr>
          <a:xfrm>
            <a:off x="2971800" y="42672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chemeClr val="tx1"/>
                </a:solidFill>
                <a:latin typeface="Arial" pitchFamily="34" charset="0"/>
                <a:cs typeface="Arial" pitchFamily="34" charset="0"/>
              </a:rPr>
              <a:t>0, 1, 2, 1, -5, 3, 4</a:t>
            </a:r>
            <a:endParaRPr lang="en-US" sz="2500" b="1" dirty="0">
              <a:solidFill>
                <a:schemeClr val="tx1"/>
              </a:solidFill>
              <a:latin typeface="Arial" pitchFamily="34" charset="0"/>
              <a:cs typeface="Arial" pitchFamily="34" charset="0"/>
            </a:endParaRPr>
          </a:p>
        </p:txBody>
      </p:sp>
      <p:sp>
        <p:nvSpPr>
          <p:cNvPr id="33" name="Rectangle 32"/>
          <p:cNvSpPr/>
          <p:nvPr/>
        </p:nvSpPr>
        <p:spPr>
          <a:xfrm>
            <a:off x="6477000" y="42672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34" name="Rectangle 33"/>
          <p:cNvSpPr/>
          <p:nvPr/>
        </p:nvSpPr>
        <p:spPr>
          <a:xfrm>
            <a:off x="609600" y="49530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35" name="Rectangle 34"/>
          <p:cNvSpPr/>
          <p:nvPr/>
        </p:nvSpPr>
        <p:spPr>
          <a:xfrm>
            <a:off x="1447800" y="49530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a:latin typeface="Arial" pitchFamily="34" charset="0"/>
                <a:cs typeface="Arial" pitchFamily="34" charset="0"/>
              </a:rPr>
              <a:t>&gt;</a:t>
            </a:r>
            <a:r>
              <a:rPr lang="en-US" sz="2500" b="1" dirty="0" smtClean="0">
                <a:latin typeface="Arial" pitchFamily="34" charset="0"/>
                <a:cs typeface="Arial" pitchFamily="34" charset="0"/>
              </a:rPr>
              <a:t> ANY</a:t>
            </a:r>
            <a:endParaRPr lang="en-US" sz="2500" b="1" dirty="0">
              <a:latin typeface="Arial" pitchFamily="34" charset="0"/>
              <a:cs typeface="Arial" pitchFamily="34" charset="0"/>
            </a:endParaRPr>
          </a:p>
        </p:txBody>
      </p:sp>
      <p:sp>
        <p:nvSpPr>
          <p:cNvPr id="36" name="Rectangle 35"/>
          <p:cNvSpPr/>
          <p:nvPr/>
        </p:nvSpPr>
        <p:spPr>
          <a:xfrm>
            <a:off x="2971800" y="49530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a:solidFill>
                  <a:srgbClr val="0070C0"/>
                </a:solidFill>
                <a:latin typeface="Arial" pitchFamily="34" charset="0"/>
                <a:cs typeface="Arial" pitchFamily="34" charset="0"/>
              </a:rPr>
              <a:t>0</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1</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2</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1</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-5</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3</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4</a:t>
            </a:r>
          </a:p>
        </p:txBody>
      </p:sp>
      <p:sp>
        <p:nvSpPr>
          <p:cNvPr id="37" name="Rectangle 36"/>
          <p:cNvSpPr/>
          <p:nvPr/>
        </p:nvSpPr>
        <p:spPr>
          <a:xfrm>
            <a:off x="6477000" y="49530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38" name="Rectangle 37"/>
          <p:cNvSpPr/>
          <p:nvPr/>
        </p:nvSpPr>
        <p:spPr>
          <a:xfrm>
            <a:off x="609600" y="56388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39" name="Rectangle 38"/>
          <p:cNvSpPr/>
          <p:nvPr/>
        </p:nvSpPr>
        <p:spPr>
          <a:xfrm>
            <a:off x="1447800" y="5638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 ANY</a:t>
            </a:r>
            <a:endParaRPr lang="en-US" sz="2500" b="1" dirty="0">
              <a:latin typeface="Arial" pitchFamily="34" charset="0"/>
              <a:cs typeface="Arial" pitchFamily="34" charset="0"/>
            </a:endParaRPr>
          </a:p>
        </p:txBody>
      </p:sp>
      <p:sp>
        <p:nvSpPr>
          <p:cNvPr id="40" name="Rectangle 39"/>
          <p:cNvSpPr/>
          <p:nvPr/>
        </p:nvSpPr>
        <p:spPr>
          <a:xfrm>
            <a:off x="2971800" y="56388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a:solidFill>
                  <a:schemeClr val="tx1"/>
                </a:solidFill>
                <a:latin typeface="Arial" pitchFamily="34" charset="0"/>
                <a:cs typeface="Arial" pitchFamily="34" charset="0"/>
              </a:rPr>
              <a:t>0, 1, 2, 1, -5, 3, 4</a:t>
            </a:r>
          </a:p>
        </p:txBody>
      </p:sp>
      <p:sp>
        <p:nvSpPr>
          <p:cNvPr id="41" name="Rectangle 40"/>
          <p:cNvSpPr/>
          <p:nvPr/>
        </p:nvSpPr>
        <p:spPr>
          <a:xfrm>
            <a:off x="6477000" y="56388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Tree>
    <p:extLst>
      <p:ext uri="{BB962C8B-B14F-4D97-AF65-F5344CB8AC3E}">
        <p14:creationId xmlns:p14="http://schemas.microsoft.com/office/powerpoint/2010/main" val="408843992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153</a:t>
            </a:fld>
            <a:endParaRPr lang="en-US" dirty="0"/>
          </a:p>
        </p:txBody>
      </p:sp>
      <p:sp>
        <p:nvSpPr>
          <p:cNvPr id="13" name="TextBox 12"/>
          <p:cNvSpPr txBox="1"/>
          <p:nvPr/>
        </p:nvSpPr>
        <p:spPr>
          <a:xfrm>
            <a:off x="457200" y="8382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 наконец, рассмотрим </a:t>
            </a:r>
            <a:r>
              <a:rPr lang="en-US" sz="2400" dirty="0" smtClean="0">
                <a:latin typeface="Arial" pitchFamily="34" charset="0"/>
                <a:cs typeface="Arial" pitchFamily="34" charset="0"/>
              </a:rPr>
              <a:t>ALL:</a:t>
            </a:r>
            <a:endParaRPr lang="ru-RU" sz="2400" dirty="0">
              <a:latin typeface="Arial" pitchFamily="34" charset="0"/>
              <a:cs typeface="Arial" pitchFamily="34" charset="0"/>
            </a:endParaRPr>
          </a:p>
        </p:txBody>
      </p:sp>
      <p:sp>
        <p:nvSpPr>
          <p:cNvPr id="14" name="Rectangle 13"/>
          <p:cNvSpPr/>
          <p:nvPr/>
        </p:nvSpPr>
        <p:spPr>
          <a:xfrm>
            <a:off x="609600" y="15240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15" name="Rectangle 14"/>
          <p:cNvSpPr/>
          <p:nvPr/>
        </p:nvSpPr>
        <p:spPr>
          <a:xfrm>
            <a:off x="1447800" y="15240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&lt; ALL</a:t>
            </a:r>
            <a:endParaRPr lang="en-US" sz="2500" b="1" dirty="0">
              <a:latin typeface="Arial" pitchFamily="34" charset="0"/>
              <a:cs typeface="Arial" pitchFamily="34" charset="0"/>
            </a:endParaRPr>
          </a:p>
        </p:txBody>
      </p:sp>
      <p:sp>
        <p:nvSpPr>
          <p:cNvPr id="16" name="Rectangle 15"/>
          <p:cNvSpPr/>
          <p:nvPr/>
        </p:nvSpPr>
        <p:spPr>
          <a:xfrm>
            <a:off x="2971800" y="15240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0070C0"/>
                </a:solidFill>
                <a:latin typeface="Arial" pitchFamily="34" charset="0"/>
                <a:cs typeface="Arial" pitchFamily="34" charset="0"/>
              </a:rPr>
              <a:t>10</a:t>
            </a:r>
            <a:r>
              <a:rPr lang="en-US" sz="2500" b="1" dirty="0" smtClean="0">
                <a:latin typeface="Arial" pitchFamily="34" charset="0"/>
                <a:cs typeface="Arial" pitchFamily="34" charset="0"/>
              </a:rPr>
              <a:t>, </a:t>
            </a:r>
            <a:r>
              <a:rPr lang="en-US" sz="2500" b="1" dirty="0" smtClean="0">
                <a:solidFill>
                  <a:srgbClr val="FF0000"/>
                </a:solidFill>
                <a:latin typeface="Arial" pitchFamily="34" charset="0"/>
                <a:cs typeface="Arial" pitchFamily="34" charset="0"/>
              </a:rPr>
              <a:t>2</a:t>
            </a:r>
            <a:r>
              <a:rPr lang="en-US" sz="2500" b="1" dirty="0" smtClean="0">
                <a:latin typeface="Arial" pitchFamily="34" charset="0"/>
                <a:cs typeface="Arial" pitchFamily="34" charset="0"/>
              </a:rPr>
              <a:t>, </a:t>
            </a:r>
            <a:r>
              <a:rPr lang="en-US" sz="2500" b="1" dirty="0" smtClean="0">
                <a:solidFill>
                  <a:srgbClr val="FF0000"/>
                </a:solidFill>
                <a:latin typeface="Arial" pitchFamily="34" charset="0"/>
                <a:cs typeface="Arial" pitchFamily="34" charset="0"/>
              </a:rPr>
              <a:t>5</a:t>
            </a:r>
            <a:r>
              <a:rPr lang="en-US" sz="2500" b="1" dirty="0" smtClean="0">
                <a:latin typeface="Arial" pitchFamily="34" charset="0"/>
                <a:cs typeface="Arial" pitchFamily="34" charset="0"/>
              </a:rPr>
              <a:t>, </a:t>
            </a:r>
            <a:r>
              <a:rPr lang="en-US" sz="2500" b="1" dirty="0" smtClean="0">
                <a:solidFill>
                  <a:srgbClr val="0070C0"/>
                </a:solidFill>
                <a:latin typeface="Arial" pitchFamily="34" charset="0"/>
                <a:cs typeface="Arial" pitchFamily="34" charset="0"/>
              </a:rPr>
              <a:t>45</a:t>
            </a:r>
            <a:r>
              <a:rPr lang="en-US" sz="2500" b="1" dirty="0" smtClean="0">
                <a:latin typeface="Arial" pitchFamily="34" charset="0"/>
                <a:cs typeface="Arial" pitchFamily="34" charset="0"/>
              </a:rPr>
              <a:t>, </a:t>
            </a:r>
            <a:r>
              <a:rPr lang="en-US" sz="2500" b="1" dirty="0" smtClean="0">
                <a:solidFill>
                  <a:srgbClr val="FF0000"/>
                </a:solidFill>
                <a:latin typeface="Arial" pitchFamily="34" charset="0"/>
                <a:cs typeface="Arial" pitchFamily="34" charset="0"/>
              </a:rPr>
              <a:t>2</a:t>
            </a:r>
            <a:r>
              <a:rPr lang="en-US" sz="2500" b="1" dirty="0" smtClean="0">
                <a:latin typeface="Arial" pitchFamily="34" charset="0"/>
                <a:cs typeface="Arial" pitchFamily="34" charset="0"/>
              </a:rPr>
              <a:t>, </a:t>
            </a:r>
            <a:r>
              <a:rPr lang="en-US" sz="2500" b="1" dirty="0" smtClean="0">
                <a:solidFill>
                  <a:srgbClr val="0070C0"/>
                </a:solidFill>
                <a:latin typeface="Arial" pitchFamily="34" charset="0"/>
                <a:cs typeface="Arial" pitchFamily="34" charset="0"/>
              </a:rPr>
              <a:t>11</a:t>
            </a:r>
            <a:endParaRPr lang="en-US" sz="2500" b="1" dirty="0">
              <a:solidFill>
                <a:srgbClr val="0070C0"/>
              </a:solidFill>
              <a:latin typeface="Arial" pitchFamily="34" charset="0"/>
              <a:cs typeface="Arial" pitchFamily="34" charset="0"/>
            </a:endParaRPr>
          </a:p>
        </p:txBody>
      </p:sp>
      <p:sp>
        <p:nvSpPr>
          <p:cNvPr id="17" name="Rectangle 16"/>
          <p:cNvSpPr/>
          <p:nvPr/>
        </p:nvSpPr>
        <p:spPr>
          <a:xfrm>
            <a:off x="6477000" y="15240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18" name="Rectangle 17"/>
          <p:cNvSpPr/>
          <p:nvPr/>
        </p:nvSpPr>
        <p:spPr>
          <a:xfrm>
            <a:off x="609600" y="22098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19" name="Rectangle 18"/>
          <p:cNvSpPr/>
          <p:nvPr/>
        </p:nvSpPr>
        <p:spPr>
          <a:xfrm>
            <a:off x="1447800" y="2209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a:latin typeface="Arial" pitchFamily="34" charset="0"/>
                <a:cs typeface="Arial" pitchFamily="34" charset="0"/>
              </a:rPr>
              <a:t>&gt;</a:t>
            </a:r>
            <a:r>
              <a:rPr lang="en-US" sz="2500" b="1" dirty="0" smtClean="0">
                <a:latin typeface="Arial" pitchFamily="34" charset="0"/>
                <a:cs typeface="Arial" pitchFamily="34" charset="0"/>
              </a:rPr>
              <a:t> ALL</a:t>
            </a:r>
            <a:endParaRPr lang="en-US" sz="2500" b="1" dirty="0">
              <a:latin typeface="Arial" pitchFamily="34" charset="0"/>
              <a:cs typeface="Arial" pitchFamily="34" charset="0"/>
            </a:endParaRPr>
          </a:p>
        </p:txBody>
      </p:sp>
      <p:sp>
        <p:nvSpPr>
          <p:cNvPr id="20" name="Rectangle 19"/>
          <p:cNvSpPr/>
          <p:nvPr/>
        </p:nvSpPr>
        <p:spPr>
          <a:xfrm>
            <a:off x="2971800" y="22098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FF0000"/>
                </a:solidFill>
                <a:latin typeface="Arial" pitchFamily="34" charset="0"/>
                <a:cs typeface="Arial" pitchFamily="34" charset="0"/>
              </a:rPr>
              <a:t>10</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5</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45</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11</a:t>
            </a:r>
            <a:endParaRPr lang="en-US" sz="2500" b="1" dirty="0">
              <a:solidFill>
                <a:srgbClr val="FF0000"/>
              </a:solidFill>
              <a:latin typeface="Arial" pitchFamily="34" charset="0"/>
              <a:cs typeface="Arial" pitchFamily="34" charset="0"/>
            </a:endParaRPr>
          </a:p>
        </p:txBody>
      </p:sp>
      <p:sp>
        <p:nvSpPr>
          <p:cNvPr id="21" name="Rectangle 20"/>
          <p:cNvSpPr/>
          <p:nvPr/>
        </p:nvSpPr>
        <p:spPr>
          <a:xfrm>
            <a:off x="6477000" y="22098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22" name="Rectangle 21"/>
          <p:cNvSpPr/>
          <p:nvPr/>
        </p:nvSpPr>
        <p:spPr>
          <a:xfrm>
            <a:off x="609600" y="28956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23" name="Rectangle 22"/>
          <p:cNvSpPr/>
          <p:nvPr/>
        </p:nvSpPr>
        <p:spPr>
          <a:xfrm>
            <a:off x="1447800" y="28956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 ALL</a:t>
            </a:r>
            <a:endParaRPr lang="en-US" sz="2500" b="1" dirty="0">
              <a:latin typeface="Arial" pitchFamily="34" charset="0"/>
              <a:cs typeface="Arial" pitchFamily="34" charset="0"/>
            </a:endParaRPr>
          </a:p>
        </p:txBody>
      </p:sp>
      <p:sp>
        <p:nvSpPr>
          <p:cNvPr id="24" name="Rectangle 23"/>
          <p:cNvSpPr/>
          <p:nvPr/>
        </p:nvSpPr>
        <p:spPr>
          <a:xfrm>
            <a:off x="2971800" y="28956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FF0000"/>
                </a:solidFill>
                <a:latin typeface="Arial" pitchFamily="34" charset="0"/>
                <a:cs typeface="Arial" pitchFamily="34" charset="0"/>
              </a:rPr>
              <a:t>10</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5</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45</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11</a:t>
            </a:r>
            <a:endParaRPr lang="en-US" sz="2500" b="1" dirty="0">
              <a:solidFill>
                <a:srgbClr val="FF0000"/>
              </a:solidFill>
              <a:latin typeface="Arial" pitchFamily="34" charset="0"/>
              <a:cs typeface="Arial" pitchFamily="34" charset="0"/>
            </a:endParaRPr>
          </a:p>
        </p:txBody>
      </p:sp>
      <p:sp>
        <p:nvSpPr>
          <p:cNvPr id="25" name="Rectangle 24"/>
          <p:cNvSpPr/>
          <p:nvPr/>
        </p:nvSpPr>
        <p:spPr>
          <a:xfrm>
            <a:off x="6477000" y="28956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26" name="Rectangle 25"/>
          <p:cNvSpPr/>
          <p:nvPr/>
        </p:nvSpPr>
        <p:spPr>
          <a:xfrm>
            <a:off x="609600" y="35814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27" name="Rectangle 26"/>
          <p:cNvSpPr/>
          <p:nvPr/>
        </p:nvSpPr>
        <p:spPr>
          <a:xfrm>
            <a:off x="1447800" y="35814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 ALL</a:t>
            </a:r>
            <a:endParaRPr lang="en-US" sz="2500" b="1" dirty="0">
              <a:latin typeface="Arial" pitchFamily="34" charset="0"/>
              <a:cs typeface="Arial" pitchFamily="34" charset="0"/>
            </a:endParaRPr>
          </a:p>
        </p:txBody>
      </p:sp>
      <p:sp>
        <p:nvSpPr>
          <p:cNvPr id="28" name="Rectangle 27"/>
          <p:cNvSpPr/>
          <p:nvPr/>
        </p:nvSpPr>
        <p:spPr>
          <a:xfrm>
            <a:off x="2971800" y="35814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0070C0"/>
                </a:solidFill>
                <a:latin typeface="Arial" pitchFamily="34" charset="0"/>
                <a:cs typeface="Arial" pitchFamily="34" charset="0"/>
              </a:rPr>
              <a:t>10</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5</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45</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0070C0"/>
                </a:solidFill>
                <a:latin typeface="Arial" pitchFamily="34" charset="0"/>
                <a:cs typeface="Arial" pitchFamily="34" charset="0"/>
              </a:rPr>
              <a:t>11</a:t>
            </a:r>
            <a:endParaRPr lang="en-US" sz="2500" b="1" dirty="0">
              <a:solidFill>
                <a:srgbClr val="0070C0"/>
              </a:solidFill>
              <a:latin typeface="Arial" pitchFamily="34" charset="0"/>
              <a:cs typeface="Arial" pitchFamily="34" charset="0"/>
            </a:endParaRPr>
          </a:p>
        </p:txBody>
      </p:sp>
      <p:sp>
        <p:nvSpPr>
          <p:cNvPr id="29" name="Rectangle 28"/>
          <p:cNvSpPr/>
          <p:nvPr/>
        </p:nvSpPr>
        <p:spPr>
          <a:xfrm>
            <a:off x="6477000" y="35814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30" name="Rectangle 29"/>
          <p:cNvSpPr/>
          <p:nvPr/>
        </p:nvSpPr>
        <p:spPr>
          <a:xfrm>
            <a:off x="609600" y="42672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31" name="Rectangle 30"/>
          <p:cNvSpPr/>
          <p:nvPr/>
        </p:nvSpPr>
        <p:spPr>
          <a:xfrm>
            <a:off x="1447800" y="42672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smtClean="0">
                <a:latin typeface="Arial" pitchFamily="34" charset="0"/>
                <a:cs typeface="Arial" pitchFamily="34" charset="0"/>
              </a:rPr>
              <a:t>&lt; ALL</a:t>
            </a:r>
            <a:endParaRPr lang="en-US" sz="2500" b="1" dirty="0">
              <a:latin typeface="Arial" pitchFamily="34" charset="0"/>
              <a:cs typeface="Arial" pitchFamily="34" charset="0"/>
            </a:endParaRPr>
          </a:p>
        </p:txBody>
      </p:sp>
      <p:sp>
        <p:nvSpPr>
          <p:cNvPr id="32" name="Rectangle 31"/>
          <p:cNvSpPr/>
          <p:nvPr/>
        </p:nvSpPr>
        <p:spPr>
          <a:xfrm>
            <a:off x="2971800" y="42672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solidFill>
                  <a:srgbClr val="FF0000"/>
                </a:solidFill>
                <a:latin typeface="Arial" pitchFamily="34" charset="0"/>
                <a:cs typeface="Arial" pitchFamily="34" charset="0"/>
              </a:rPr>
              <a:t>0</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1</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2</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1</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-5</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3</a:t>
            </a:r>
            <a:r>
              <a:rPr lang="en-US" sz="2500" b="1" dirty="0" smtClean="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4</a:t>
            </a:r>
            <a:endParaRPr lang="en-US" sz="2500" b="1" dirty="0">
              <a:solidFill>
                <a:srgbClr val="FF0000"/>
              </a:solidFill>
              <a:latin typeface="Arial" pitchFamily="34" charset="0"/>
              <a:cs typeface="Arial" pitchFamily="34" charset="0"/>
            </a:endParaRPr>
          </a:p>
        </p:txBody>
      </p:sp>
      <p:sp>
        <p:nvSpPr>
          <p:cNvPr id="33" name="Rectangle 32"/>
          <p:cNvSpPr/>
          <p:nvPr/>
        </p:nvSpPr>
        <p:spPr>
          <a:xfrm>
            <a:off x="6477000" y="42672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
        <p:nvSpPr>
          <p:cNvPr id="34" name="Rectangle 33"/>
          <p:cNvSpPr/>
          <p:nvPr/>
        </p:nvSpPr>
        <p:spPr>
          <a:xfrm>
            <a:off x="609600" y="49530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35" name="Rectangle 34"/>
          <p:cNvSpPr/>
          <p:nvPr/>
        </p:nvSpPr>
        <p:spPr>
          <a:xfrm>
            <a:off x="1447800" y="49530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a:latin typeface="Arial" pitchFamily="34" charset="0"/>
                <a:cs typeface="Arial" pitchFamily="34" charset="0"/>
              </a:rPr>
              <a:t>&gt;</a:t>
            </a:r>
            <a:r>
              <a:rPr lang="en-US" sz="2500" b="1" dirty="0" smtClean="0">
                <a:latin typeface="Arial" pitchFamily="34" charset="0"/>
                <a:cs typeface="Arial" pitchFamily="34" charset="0"/>
              </a:rPr>
              <a:t> ALL</a:t>
            </a:r>
            <a:endParaRPr lang="en-US" sz="2500" b="1" dirty="0">
              <a:latin typeface="Arial" pitchFamily="34" charset="0"/>
              <a:cs typeface="Arial" pitchFamily="34" charset="0"/>
            </a:endParaRPr>
          </a:p>
        </p:txBody>
      </p:sp>
      <p:sp>
        <p:nvSpPr>
          <p:cNvPr id="36" name="Rectangle 35"/>
          <p:cNvSpPr/>
          <p:nvPr/>
        </p:nvSpPr>
        <p:spPr>
          <a:xfrm>
            <a:off x="2971800" y="49530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a:solidFill>
                  <a:srgbClr val="0070C0"/>
                </a:solidFill>
                <a:latin typeface="Arial" pitchFamily="34" charset="0"/>
                <a:cs typeface="Arial" pitchFamily="34" charset="0"/>
              </a:rPr>
              <a:t>0</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1</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2</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1</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-5</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3</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4</a:t>
            </a:r>
          </a:p>
        </p:txBody>
      </p:sp>
      <p:sp>
        <p:nvSpPr>
          <p:cNvPr id="37" name="Rectangle 36"/>
          <p:cNvSpPr/>
          <p:nvPr/>
        </p:nvSpPr>
        <p:spPr>
          <a:xfrm>
            <a:off x="6477000" y="4953000"/>
            <a:ext cx="914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500" b="1" dirty="0" smtClean="0">
                <a:latin typeface="Arial" pitchFamily="34" charset="0"/>
                <a:cs typeface="Arial" pitchFamily="34" charset="0"/>
              </a:rPr>
              <a:t>OK</a:t>
            </a:r>
            <a:endParaRPr lang="en-US" sz="2500" b="1" dirty="0">
              <a:latin typeface="Arial" pitchFamily="34" charset="0"/>
              <a:cs typeface="Arial" pitchFamily="34" charset="0"/>
            </a:endParaRPr>
          </a:p>
        </p:txBody>
      </p:sp>
      <p:sp>
        <p:nvSpPr>
          <p:cNvPr id="38" name="Rectangle 37"/>
          <p:cNvSpPr/>
          <p:nvPr/>
        </p:nvSpPr>
        <p:spPr>
          <a:xfrm>
            <a:off x="609600" y="5638800"/>
            <a:ext cx="6477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smtClean="0">
                <a:latin typeface="Arial" pitchFamily="34" charset="0"/>
                <a:cs typeface="Arial" pitchFamily="34" charset="0"/>
              </a:rPr>
              <a:t>5</a:t>
            </a:r>
            <a:endParaRPr lang="en-US" sz="2500" b="1" dirty="0">
              <a:latin typeface="Arial" pitchFamily="34" charset="0"/>
              <a:cs typeface="Arial" pitchFamily="34" charset="0"/>
            </a:endParaRPr>
          </a:p>
        </p:txBody>
      </p:sp>
      <p:sp>
        <p:nvSpPr>
          <p:cNvPr id="39" name="Rectangle 38"/>
          <p:cNvSpPr/>
          <p:nvPr/>
        </p:nvSpPr>
        <p:spPr>
          <a:xfrm>
            <a:off x="1447800" y="5638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500" b="1" dirty="0">
                <a:latin typeface="Arial" pitchFamily="34" charset="0"/>
                <a:cs typeface="Arial" pitchFamily="34" charset="0"/>
              </a:rPr>
              <a:t>&gt;</a:t>
            </a:r>
            <a:r>
              <a:rPr lang="en-US" sz="2500" b="1" dirty="0" smtClean="0">
                <a:latin typeface="Arial" pitchFamily="34" charset="0"/>
                <a:cs typeface="Arial" pitchFamily="34" charset="0"/>
              </a:rPr>
              <a:t> ALL</a:t>
            </a:r>
            <a:endParaRPr lang="en-US" sz="2500" b="1" dirty="0">
              <a:latin typeface="Arial" pitchFamily="34" charset="0"/>
              <a:cs typeface="Arial" pitchFamily="34" charset="0"/>
            </a:endParaRPr>
          </a:p>
        </p:txBody>
      </p:sp>
      <p:sp>
        <p:nvSpPr>
          <p:cNvPr id="40" name="Rectangle 39"/>
          <p:cNvSpPr/>
          <p:nvPr/>
        </p:nvSpPr>
        <p:spPr>
          <a:xfrm>
            <a:off x="2971800" y="5638800"/>
            <a:ext cx="3276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500" b="1" dirty="0">
                <a:solidFill>
                  <a:srgbClr val="0070C0"/>
                </a:solidFill>
                <a:latin typeface="Arial" pitchFamily="34" charset="0"/>
                <a:cs typeface="Arial" pitchFamily="34" charset="0"/>
              </a:rPr>
              <a:t>0</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1</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2</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1</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-5</a:t>
            </a:r>
            <a:r>
              <a:rPr lang="en-US" sz="2500" b="1" dirty="0">
                <a:solidFill>
                  <a:schemeClr val="tx1"/>
                </a:solidFill>
                <a:latin typeface="Arial" pitchFamily="34" charset="0"/>
                <a:cs typeface="Arial" pitchFamily="34" charset="0"/>
              </a:rPr>
              <a:t>, </a:t>
            </a:r>
            <a:r>
              <a:rPr lang="en-US" sz="2500" b="1" dirty="0">
                <a:solidFill>
                  <a:srgbClr val="0070C0"/>
                </a:solidFill>
                <a:latin typeface="Arial" pitchFamily="34" charset="0"/>
                <a:cs typeface="Arial" pitchFamily="34" charset="0"/>
              </a:rPr>
              <a:t>3</a:t>
            </a:r>
            <a:r>
              <a:rPr lang="en-US" sz="2500" b="1" dirty="0">
                <a:solidFill>
                  <a:schemeClr val="tx1"/>
                </a:solidFill>
                <a:latin typeface="Arial" pitchFamily="34" charset="0"/>
                <a:cs typeface="Arial" pitchFamily="34" charset="0"/>
              </a:rPr>
              <a:t>, </a:t>
            </a:r>
            <a:r>
              <a:rPr lang="en-US" sz="2500" b="1" dirty="0" smtClean="0">
                <a:solidFill>
                  <a:srgbClr val="FF0000"/>
                </a:solidFill>
                <a:latin typeface="Arial" pitchFamily="34" charset="0"/>
                <a:cs typeface="Arial" pitchFamily="34" charset="0"/>
              </a:rPr>
              <a:t>999</a:t>
            </a:r>
            <a:endParaRPr lang="en-US" sz="2500" b="1" dirty="0">
              <a:solidFill>
                <a:srgbClr val="FF0000"/>
              </a:solidFill>
              <a:latin typeface="Arial" pitchFamily="34" charset="0"/>
              <a:cs typeface="Arial" pitchFamily="34" charset="0"/>
            </a:endParaRPr>
          </a:p>
        </p:txBody>
      </p:sp>
      <p:sp>
        <p:nvSpPr>
          <p:cNvPr id="41" name="Rectangle 40"/>
          <p:cNvSpPr/>
          <p:nvPr/>
        </p:nvSpPr>
        <p:spPr>
          <a:xfrm>
            <a:off x="6477000" y="5638800"/>
            <a:ext cx="914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smtClean="0">
                <a:latin typeface="Arial" pitchFamily="34" charset="0"/>
                <a:cs typeface="Arial" pitchFamily="34" charset="0"/>
              </a:rPr>
              <a:t>NO!</a:t>
            </a:r>
            <a:endParaRPr lang="en-US" sz="2500" b="1" dirty="0">
              <a:latin typeface="Arial" pitchFamily="34" charset="0"/>
              <a:cs typeface="Arial" pitchFamily="34" charset="0"/>
            </a:endParaRPr>
          </a:p>
        </p:txBody>
      </p:sp>
    </p:spTree>
    <p:extLst>
      <p:ext uri="{BB962C8B-B14F-4D97-AF65-F5344CB8AC3E}">
        <p14:creationId xmlns:p14="http://schemas.microsoft.com/office/powerpoint/2010/main" val="408843992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154</a:t>
            </a:fld>
            <a:endParaRPr lang="en-US" dirty="0"/>
          </a:p>
        </p:txBody>
      </p:sp>
      <p:sp>
        <p:nvSpPr>
          <p:cNvPr id="30" name="TextBox 29"/>
          <p:cNvSpPr txBox="1"/>
          <p:nvPr/>
        </p:nvSpPr>
        <p:spPr>
          <a:xfrm>
            <a:off x="457200" y="838200"/>
            <a:ext cx="8382000" cy="1277273"/>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 1 (очень жизненный, часто бывают ошибки): удалить статьи, </a:t>
            </a:r>
            <a:r>
              <a:rPr lang="en-US" sz="2400" dirty="0" smtClean="0">
                <a:latin typeface="Arial" pitchFamily="34" charset="0"/>
                <a:cs typeface="Arial" pitchFamily="34" charset="0"/>
              </a:rPr>
              <a:t>id </a:t>
            </a:r>
            <a:r>
              <a:rPr lang="ru-RU" sz="2400" dirty="0" smtClean="0">
                <a:latin typeface="Arial" pitchFamily="34" charset="0"/>
                <a:cs typeface="Arial" pitchFamily="34" charset="0"/>
              </a:rPr>
              <a:t>которых нам известны.</a:t>
            </a:r>
          </a:p>
          <a:p>
            <a:pPr>
              <a:spcBef>
                <a:spcPts val="600"/>
              </a:spcBef>
            </a:pPr>
            <a:r>
              <a:rPr lang="ru-RU" sz="2400" dirty="0" smtClean="0">
                <a:latin typeface="Arial" pitchFamily="34" charset="0"/>
                <a:cs typeface="Arial" pitchFamily="34" charset="0"/>
              </a:rPr>
              <a:t>Варианты решений:</a:t>
            </a:r>
          </a:p>
        </p:txBody>
      </p:sp>
      <p:sp>
        <p:nvSpPr>
          <p:cNvPr id="31" name="Rectangle 30"/>
          <p:cNvSpPr/>
          <p:nvPr/>
        </p:nvSpPr>
        <p:spPr>
          <a:xfrm>
            <a:off x="457200" y="2209800"/>
            <a:ext cx="5867400" cy="461665"/>
          </a:xfrm>
          <a:prstGeom prst="rect">
            <a:avLst/>
          </a:prstGeom>
        </p:spPr>
        <p:txBody>
          <a:bodyPr wrap="square">
            <a:spAutoFit/>
          </a:bodyPr>
          <a:lstStyle/>
          <a:p>
            <a:pPr>
              <a:spcBef>
                <a:spcPts val="600"/>
              </a:spcBef>
            </a:pPr>
            <a:r>
              <a:rPr lang="en-US" sz="2400" dirty="0" smtClean="0">
                <a:latin typeface="Arial" pitchFamily="34" charset="0"/>
                <a:cs typeface="Arial" pitchFamily="34" charset="0"/>
              </a:rPr>
              <a:t>[</a:t>
            </a:r>
            <a:r>
              <a:rPr lang="ru-RU" sz="2400" dirty="0" smtClean="0">
                <a:latin typeface="Arial" pitchFamily="34" charset="0"/>
                <a:cs typeface="Arial" pitchFamily="34" charset="0"/>
              </a:rPr>
              <a:t>ПЛОХО!</a:t>
            </a:r>
            <a:r>
              <a:rPr lang="en-US" sz="2400" dirty="0" smtClean="0">
                <a:latin typeface="Arial" pitchFamily="34" charset="0"/>
                <a:cs typeface="Arial" pitchFamily="34" charset="0"/>
              </a:rPr>
              <a:t>]</a:t>
            </a:r>
            <a:r>
              <a:rPr lang="ru-RU" sz="2400" dirty="0" smtClean="0">
                <a:latin typeface="Arial" pitchFamily="34" charset="0"/>
                <a:cs typeface="Arial" pitchFamily="34" charset="0"/>
              </a:rPr>
              <a:t> Цикл </a:t>
            </a:r>
            <a:r>
              <a:rPr lang="ru-RU" sz="2400" dirty="0">
                <a:latin typeface="Arial" pitchFamily="34" charset="0"/>
                <a:cs typeface="Arial" pitchFamily="34" charset="0"/>
              </a:rPr>
              <a:t>с </a:t>
            </a:r>
            <a:r>
              <a:rPr lang="ru-RU" sz="2400" dirty="0" smtClean="0">
                <a:latin typeface="Arial" pitchFamily="34" charset="0"/>
                <a:cs typeface="Arial" pitchFamily="34" charset="0"/>
              </a:rPr>
              <a:t>запросами вида</a:t>
            </a:r>
            <a:r>
              <a:rPr lang="en-US" sz="2400" dirty="0" smtClean="0">
                <a:latin typeface="Arial" pitchFamily="34" charset="0"/>
                <a:cs typeface="Arial" pitchFamily="34" charset="0"/>
              </a:rPr>
              <a:t>:</a:t>
            </a:r>
            <a:endParaRPr lang="ru-RU" sz="2400" dirty="0">
              <a:latin typeface="Arial" pitchFamily="34" charset="0"/>
              <a:cs typeface="Arial" pitchFamily="34" charset="0"/>
            </a:endParaRPr>
          </a:p>
        </p:txBody>
      </p:sp>
      <p:sp>
        <p:nvSpPr>
          <p:cNvPr id="32" name="Rectangle 31"/>
          <p:cNvSpPr/>
          <p:nvPr/>
        </p:nvSpPr>
        <p:spPr>
          <a:xfrm>
            <a:off x="487680" y="2667000"/>
            <a:ext cx="7741920" cy="400110"/>
          </a:xfrm>
          <a:prstGeom prst="rect">
            <a:avLst/>
          </a:prstGeom>
          <a:solidFill>
            <a:schemeClr val="bg1">
              <a:lumMod val="95000"/>
            </a:schemeClr>
          </a:solidFill>
          <a:ln>
            <a:solidFill>
              <a:srgbClr val="FF0000"/>
            </a:solidFill>
          </a:ln>
        </p:spPr>
        <p:txBody>
          <a:bodyPr wrap="none">
            <a:noAutofit/>
          </a:bodyPr>
          <a:lstStyle/>
          <a:p>
            <a:r>
              <a:rPr lang="en-US" sz="2000" dirty="0">
                <a:latin typeface="Arial" pitchFamily="34" charset="0"/>
                <a:cs typeface="Arial" pitchFamily="34" charset="0"/>
              </a:rPr>
              <a:t>DELETE … WHERE [</a:t>
            </a:r>
            <a:r>
              <a:rPr lang="en-US" sz="2000" dirty="0" smtClean="0">
                <a:latin typeface="Arial" pitchFamily="34" charset="0"/>
                <a:cs typeface="Arial" pitchFamily="34" charset="0"/>
              </a:rPr>
              <a:t>id] </a:t>
            </a:r>
            <a:r>
              <a:rPr lang="en-US" sz="2000" dirty="0">
                <a:latin typeface="Arial" pitchFamily="34" charset="0"/>
                <a:cs typeface="Arial" pitchFamily="34" charset="0"/>
              </a:rPr>
              <a:t>= {id</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33" name="Rectangle 32"/>
          <p:cNvSpPr/>
          <p:nvPr/>
        </p:nvSpPr>
        <p:spPr>
          <a:xfrm>
            <a:off x="457200" y="3272135"/>
            <a:ext cx="4572000" cy="461665"/>
          </a:xfrm>
          <a:prstGeom prst="rect">
            <a:avLst/>
          </a:prstGeom>
        </p:spPr>
        <p:txBody>
          <a:bodyPr>
            <a:spAutoFit/>
          </a:bodyPr>
          <a:lstStyle/>
          <a:p>
            <a:pPr>
              <a:spcBef>
                <a:spcPts val="600"/>
              </a:spcBef>
            </a:pPr>
            <a:r>
              <a:rPr lang="en-US" sz="2400" dirty="0" smtClean="0">
                <a:latin typeface="Arial" pitchFamily="34" charset="0"/>
                <a:cs typeface="Arial" pitchFamily="34" charset="0"/>
              </a:rPr>
              <a:t>[</a:t>
            </a:r>
            <a:r>
              <a:rPr lang="ru-RU" sz="2400" dirty="0" smtClean="0">
                <a:latin typeface="Arial" pitchFamily="34" charset="0"/>
                <a:cs typeface="Arial" pitchFamily="34" charset="0"/>
              </a:rPr>
              <a:t>ПЛОХО!</a:t>
            </a:r>
            <a:r>
              <a:rPr lang="en-US" sz="2400" dirty="0" smtClean="0">
                <a:latin typeface="Arial" pitchFamily="34" charset="0"/>
                <a:cs typeface="Arial" pitchFamily="34" charset="0"/>
              </a:rPr>
              <a:t>]</a:t>
            </a:r>
            <a:r>
              <a:rPr lang="ru-RU" sz="2400" dirty="0" smtClean="0">
                <a:latin typeface="Arial" pitchFamily="34" charset="0"/>
                <a:cs typeface="Arial" pitchFamily="34" charset="0"/>
              </a:rPr>
              <a:t> Запрос вида</a:t>
            </a:r>
            <a:r>
              <a:rPr lang="en-US" sz="2400" dirty="0" smtClean="0">
                <a:latin typeface="Arial" pitchFamily="34" charset="0"/>
                <a:cs typeface="Arial" pitchFamily="34" charset="0"/>
              </a:rPr>
              <a:t>:</a:t>
            </a:r>
            <a:endParaRPr lang="ru-RU" sz="2400" dirty="0">
              <a:latin typeface="Arial" pitchFamily="34" charset="0"/>
              <a:cs typeface="Arial" pitchFamily="34" charset="0"/>
            </a:endParaRPr>
          </a:p>
        </p:txBody>
      </p:sp>
      <p:sp>
        <p:nvSpPr>
          <p:cNvPr id="34" name="Rectangle 33"/>
          <p:cNvSpPr/>
          <p:nvPr/>
        </p:nvSpPr>
        <p:spPr>
          <a:xfrm>
            <a:off x="487680" y="3733800"/>
            <a:ext cx="7741920" cy="400110"/>
          </a:xfrm>
          <a:prstGeom prst="rect">
            <a:avLst/>
          </a:prstGeom>
          <a:solidFill>
            <a:schemeClr val="bg1">
              <a:lumMod val="95000"/>
            </a:schemeClr>
          </a:solidFill>
          <a:ln>
            <a:solidFill>
              <a:srgbClr val="FF0000"/>
            </a:solidFill>
          </a:ln>
        </p:spPr>
        <p:txBody>
          <a:bodyPr wrap="none">
            <a:noAutofit/>
          </a:bodyPr>
          <a:lstStyle/>
          <a:p>
            <a:pPr>
              <a:spcBef>
                <a:spcPts val="600"/>
              </a:spcBef>
            </a:pPr>
            <a:r>
              <a:rPr lang="en-US" sz="2000" dirty="0">
                <a:latin typeface="Arial" pitchFamily="34" charset="0"/>
                <a:cs typeface="Arial" pitchFamily="34" charset="0"/>
              </a:rPr>
              <a:t>DELETE … WHERE </a:t>
            </a:r>
            <a:r>
              <a:rPr lang="en-US" sz="2000" dirty="0" smtClean="0">
                <a:latin typeface="Arial" pitchFamily="34" charset="0"/>
                <a:cs typeface="Arial" pitchFamily="34" charset="0"/>
              </a:rPr>
              <a:t>[id]={</a:t>
            </a:r>
            <a:r>
              <a:rPr lang="en-US" sz="2000" dirty="0">
                <a:latin typeface="Arial" pitchFamily="34" charset="0"/>
                <a:cs typeface="Arial" pitchFamily="34" charset="0"/>
              </a:rPr>
              <a:t>id1} OR </a:t>
            </a:r>
            <a:r>
              <a:rPr lang="en-US" sz="2000" dirty="0" smtClean="0">
                <a:latin typeface="Arial" pitchFamily="34" charset="0"/>
                <a:cs typeface="Arial" pitchFamily="34" charset="0"/>
              </a:rPr>
              <a:t>[id]={</a:t>
            </a:r>
            <a:r>
              <a:rPr lang="en-US" sz="2000" dirty="0">
                <a:latin typeface="Arial" pitchFamily="34" charset="0"/>
                <a:cs typeface="Arial" pitchFamily="34" charset="0"/>
              </a:rPr>
              <a:t>id2} OR … OR </a:t>
            </a:r>
            <a:r>
              <a:rPr lang="en-US" sz="2000" dirty="0" smtClean="0">
                <a:latin typeface="Arial" pitchFamily="34" charset="0"/>
                <a:cs typeface="Arial" pitchFamily="34" charset="0"/>
              </a:rPr>
              <a:t>[id]={</a:t>
            </a:r>
            <a:r>
              <a:rPr lang="en-US" sz="2000" dirty="0">
                <a:latin typeface="Arial" pitchFamily="34" charset="0"/>
                <a:cs typeface="Arial" pitchFamily="34" charset="0"/>
              </a:rPr>
              <a:t>id999}</a:t>
            </a:r>
          </a:p>
        </p:txBody>
      </p:sp>
      <p:sp>
        <p:nvSpPr>
          <p:cNvPr id="35" name="Rectangle 34"/>
          <p:cNvSpPr/>
          <p:nvPr/>
        </p:nvSpPr>
        <p:spPr>
          <a:xfrm>
            <a:off x="457200" y="4343400"/>
            <a:ext cx="4572000" cy="461665"/>
          </a:xfrm>
          <a:prstGeom prst="rect">
            <a:avLst/>
          </a:prstGeom>
        </p:spPr>
        <p:txBody>
          <a:bodyPr>
            <a:spAutoFit/>
          </a:bodyPr>
          <a:lstStyle/>
          <a:p>
            <a:pPr>
              <a:spcBef>
                <a:spcPts val="600"/>
              </a:spcBef>
            </a:pPr>
            <a:r>
              <a:rPr lang="en-US" sz="2400" dirty="0" smtClean="0">
                <a:latin typeface="Arial" pitchFamily="34" charset="0"/>
                <a:cs typeface="Arial" pitchFamily="34" charset="0"/>
              </a:rPr>
              <a:t>[</a:t>
            </a:r>
            <a:r>
              <a:rPr lang="ru-RU" sz="2400" dirty="0" smtClean="0">
                <a:latin typeface="Arial" pitchFamily="34" charset="0"/>
                <a:cs typeface="Arial" pitchFamily="34" charset="0"/>
              </a:rPr>
              <a:t>ХОРОШО!</a:t>
            </a:r>
            <a:r>
              <a:rPr lang="en-US" sz="2400" dirty="0" smtClean="0">
                <a:latin typeface="Arial" pitchFamily="34" charset="0"/>
                <a:cs typeface="Arial" pitchFamily="34" charset="0"/>
              </a:rPr>
              <a:t>]</a:t>
            </a:r>
            <a:r>
              <a:rPr lang="ru-RU" sz="2400" dirty="0" smtClean="0">
                <a:latin typeface="Arial" pitchFamily="34" charset="0"/>
                <a:cs typeface="Arial" pitchFamily="34" charset="0"/>
              </a:rPr>
              <a:t> Запрос вида</a:t>
            </a:r>
            <a:r>
              <a:rPr lang="en-US" sz="2400" dirty="0" smtClean="0">
                <a:latin typeface="Arial" pitchFamily="34" charset="0"/>
                <a:cs typeface="Arial" pitchFamily="34" charset="0"/>
              </a:rPr>
              <a:t>:</a:t>
            </a:r>
            <a:endParaRPr lang="ru-RU" sz="2400" dirty="0">
              <a:latin typeface="Arial" pitchFamily="34" charset="0"/>
              <a:cs typeface="Arial" pitchFamily="34" charset="0"/>
            </a:endParaRPr>
          </a:p>
        </p:txBody>
      </p:sp>
      <p:sp>
        <p:nvSpPr>
          <p:cNvPr id="36" name="Rectangle 35"/>
          <p:cNvSpPr/>
          <p:nvPr/>
        </p:nvSpPr>
        <p:spPr>
          <a:xfrm>
            <a:off x="457200" y="5350074"/>
            <a:ext cx="4572000" cy="461665"/>
          </a:xfrm>
          <a:prstGeom prst="rect">
            <a:avLst/>
          </a:prstGeom>
        </p:spPr>
        <p:txBody>
          <a:bodyPr>
            <a:spAutoFit/>
          </a:bodyPr>
          <a:lstStyle/>
          <a:p>
            <a:pPr>
              <a:spcBef>
                <a:spcPts val="600"/>
              </a:spcBef>
            </a:pPr>
            <a:r>
              <a:rPr lang="en-US" sz="2400" dirty="0" smtClean="0">
                <a:latin typeface="Arial" pitchFamily="34" charset="0"/>
                <a:cs typeface="Arial" pitchFamily="34" charset="0"/>
              </a:rPr>
              <a:t>[</a:t>
            </a:r>
            <a:r>
              <a:rPr lang="ru-RU" sz="2400" dirty="0" smtClean="0">
                <a:latin typeface="Arial" pitchFamily="34" charset="0"/>
                <a:cs typeface="Arial" pitchFamily="34" charset="0"/>
              </a:rPr>
              <a:t>ХОРОШО!</a:t>
            </a:r>
            <a:r>
              <a:rPr lang="en-US" sz="2400" dirty="0" smtClean="0">
                <a:latin typeface="Arial" pitchFamily="34" charset="0"/>
                <a:cs typeface="Arial" pitchFamily="34" charset="0"/>
              </a:rPr>
              <a:t>]</a:t>
            </a:r>
            <a:r>
              <a:rPr lang="ru-RU" sz="2400" dirty="0" smtClean="0">
                <a:latin typeface="Arial" pitchFamily="34" charset="0"/>
                <a:cs typeface="Arial" pitchFamily="34" charset="0"/>
              </a:rPr>
              <a:t> Запрос вида</a:t>
            </a:r>
            <a:r>
              <a:rPr lang="en-US" sz="2400" dirty="0" smtClean="0">
                <a:latin typeface="Arial" pitchFamily="34" charset="0"/>
                <a:cs typeface="Arial" pitchFamily="34" charset="0"/>
              </a:rPr>
              <a:t>:</a:t>
            </a:r>
            <a:endParaRPr lang="ru-RU" sz="2400" dirty="0">
              <a:latin typeface="Arial" pitchFamily="34" charset="0"/>
              <a:cs typeface="Arial" pitchFamily="34" charset="0"/>
            </a:endParaRPr>
          </a:p>
        </p:txBody>
      </p:sp>
      <p:sp>
        <p:nvSpPr>
          <p:cNvPr id="37" name="Rectangle 36"/>
          <p:cNvSpPr/>
          <p:nvPr/>
        </p:nvSpPr>
        <p:spPr>
          <a:xfrm>
            <a:off x="457199" y="4793695"/>
            <a:ext cx="7741920" cy="400110"/>
          </a:xfrm>
          <a:prstGeom prst="rect">
            <a:avLst/>
          </a:prstGeom>
          <a:solidFill>
            <a:schemeClr val="bg1">
              <a:lumMod val="95000"/>
            </a:schemeClr>
          </a:solidFill>
          <a:ln>
            <a:solidFill>
              <a:srgbClr val="00CC00"/>
            </a:solidFill>
          </a:ln>
        </p:spPr>
        <p:txBody>
          <a:bodyPr wrap="none">
            <a:noAutofit/>
          </a:bodyPr>
          <a:lstStyle/>
          <a:p>
            <a:pPr>
              <a:spcBef>
                <a:spcPts val="600"/>
              </a:spcBef>
            </a:pPr>
            <a:r>
              <a:rPr lang="en-US" sz="2000" dirty="0">
                <a:latin typeface="Arial" pitchFamily="34" charset="0"/>
                <a:cs typeface="Arial" pitchFamily="34" charset="0"/>
              </a:rPr>
              <a:t>DELETE … WHERE </a:t>
            </a:r>
            <a:r>
              <a:rPr lang="en-US" sz="2000" dirty="0" smtClean="0">
                <a:latin typeface="Arial" pitchFamily="34" charset="0"/>
                <a:cs typeface="Arial" pitchFamily="34" charset="0"/>
              </a:rPr>
              <a:t>[id] </a:t>
            </a:r>
            <a:r>
              <a:rPr lang="en-US" sz="2000" dirty="0">
                <a:latin typeface="Arial" pitchFamily="34" charset="0"/>
                <a:cs typeface="Arial" pitchFamily="34" charset="0"/>
              </a:rPr>
              <a:t>IN (10, 14, 87, 174)</a:t>
            </a:r>
          </a:p>
        </p:txBody>
      </p:sp>
      <p:sp>
        <p:nvSpPr>
          <p:cNvPr id="38" name="Rectangle 37"/>
          <p:cNvSpPr/>
          <p:nvPr/>
        </p:nvSpPr>
        <p:spPr>
          <a:xfrm>
            <a:off x="457200" y="5815609"/>
            <a:ext cx="7741920" cy="400110"/>
          </a:xfrm>
          <a:prstGeom prst="rect">
            <a:avLst/>
          </a:prstGeom>
          <a:solidFill>
            <a:schemeClr val="bg1">
              <a:lumMod val="95000"/>
            </a:schemeClr>
          </a:solidFill>
          <a:ln>
            <a:solidFill>
              <a:srgbClr val="00CC00"/>
            </a:solidFill>
          </a:ln>
        </p:spPr>
        <p:txBody>
          <a:bodyPr wrap="none">
            <a:noAutofit/>
          </a:bodyPr>
          <a:lstStyle/>
          <a:p>
            <a:pPr>
              <a:spcBef>
                <a:spcPts val="600"/>
              </a:spcBef>
            </a:pPr>
            <a:r>
              <a:rPr lang="en-US" sz="2000" dirty="0">
                <a:latin typeface="Arial" pitchFamily="34" charset="0"/>
                <a:cs typeface="Arial" pitchFamily="34" charset="0"/>
              </a:rPr>
              <a:t>DELETE … WHERE </a:t>
            </a:r>
            <a:r>
              <a:rPr lang="en-US" sz="2000" dirty="0" smtClean="0">
                <a:latin typeface="Arial" pitchFamily="34" charset="0"/>
                <a:cs typeface="Arial" pitchFamily="34" charset="0"/>
              </a:rPr>
              <a:t>[id] </a:t>
            </a:r>
            <a:r>
              <a:rPr lang="en-US" sz="2000" dirty="0">
                <a:latin typeface="Arial" pitchFamily="34" charset="0"/>
                <a:cs typeface="Arial" pitchFamily="34" charset="0"/>
              </a:rPr>
              <a:t>IN </a:t>
            </a:r>
            <a:r>
              <a:rPr lang="en-US" sz="2000" b="1" dirty="0">
                <a:latin typeface="Arial" pitchFamily="34" charset="0"/>
                <a:cs typeface="Arial" pitchFamily="34" charset="0"/>
              </a:rPr>
              <a:t>(SELECT </a:t>
            </a:r>
            <a:r>
              <a:rPr lang="en-US" sz="2000" b="1" dirty="0" smtClean="0">
                <a:latin typeface="Arial" pitchFamily="34" charset="0"/>
                <a:cs typeface="Arial" pitchFamily="34" charset="0"/>
              </a:rPr>
              <a:t>[id] </a:t>
            </a:r>
            <a:r>
              <a:rPr lang="en-US" sz="2000" b="1" dirty="0">
                <a:latin typeface="Arial" pitchFamily="34" charset="0"/>
                <a:cs typeface="Arial" pitchFamily="34" charset="0"/>
              </a:rPr>
              <a:t>FROM </a:t>
            </a:r>
            <a:r>
              <a:rPr lang="en-US" sz="2000" b="1" dirty="0" smtClean="0">
                <a:latin typeface="Arial" pitchFamily="34" charset="0"/>
                <a:cs typeface="Arial" pitchFamily="34" charset="0"/>
              </a:rPr>
              <a:t>[victims])</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26470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8600" y="1676400"/>
            <a:ext cx="8534400" cy="1923604"/>
          </a:xfrm>
          <a:prstGeom prst="rect">
            <a:avLst/>
          </a:prstGeom>
          <a:solidFill>
            <a:schemeClr val="bg1">
              <a:lumMod val="95000"/>
            </a:schemeClr>
          </a:solidFill>
          <a:ln>
            <a:noFill/>
          </a:ln>
        </p:spPr>
        <p:txBody>
          <a:bodyPr wrap="square">
            <a:spAutoFit/>
          </a:bodyPr>
          <a:lstStyle/>
          <a:p>
            <a:r>
              <a:rPr lang="en-US" sz="1700" b="1" dirty="0">
                <a:latin typeface="Courier New" panose="02070309020205020404" pitchFamily="49" charset="0"/>
                <a:cs typeface="Courier New" panose="02070309020205020404" pitchFamily="49" charset="0"/>
              </a:rPr>
              <a:t>DECLARE @</a:t>
            </a:r>
            <a:r>
              <a:rPr lang="en-US" sz="1700" b="1" dirty="0" err="1">
                <a:latin typeface="Courier New" panose="02070309020205020404" pitchFamily="49" charset="0"/>
                <a:cs typeface="Courier New" panose="02070309020205020404" pitchFamily="49" charset="0"/>
              </a:rPr>
              <a:t>tbl</a:t>
            </a:r>
            <a:r>
              <a:rPr lang="en-US" sz="1700" b="1" dirty="0">
                <a:latin typeface="Courier New" panose="02070309020205020404" pitchFamily="49" charset="0"/>
                <a:cs typeface="Courier New" panose="02070309020205020404" pitchFamily="49" charset="0"/>
              </a:rPr>
              <a:t> TABLE([name] NVARCHAR(255), [age] TINYINT);</a:t>
            </a:r>
          </a:p>
          <a:p>
            <a:r>
              <a:rPr lang="en-US" sz="1700" b="1" dirty="0">
                <a:latin typeface="Courier New" panose="02070309020205020404" pitchFamily="49" charset="0"/>
                <a:cs typeface="Courier New" panose="02070309020205020404" pitchFamily="49" charset="0"/>
              </a:rPr>
              <a:t>INSERT INTO @</a:t>
            </a:r>
            <a:r>
              <a:rPr lang="en-US" sz="1700" b="1" dirty="0" err="1">
                <a:latin typeface="Courier New" panose="02070309020205020404" pitchFamily="49" charset="0"/>
                <a:cs typeface="Courier New" panose="02070309020205020404" pitchFamily="49" charset="0"/>
              </a:rPr>
              <a:t>tbl</a:t>
            </a:r>
            <a:r>
              <a:rPr lang="en-US" sz="1700" b="1" dirty="0">
                <a:latin typeface="Courier New" panose="02070309020205020404" pitchFamily="49" charset="0"/>
                <a:cs typeface="Courier New" panose="02070309020205020404" pitchFamily="49" charset="0"/>
              </a:rPr>
              <a:t> VALUES</a:t>
            </a:r>
          </a:p>
          <a:p>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N'Jack</a:t>
            </a:r>
            <a:r>
              <a:rPr lang="en-US" sz="1700" b="1" dirty="0">
                <a:latin typeface="Courier New" panose="02070309020205020404" pitchFamily="49" charset="0"/>
                <a:cs typeface="Courier New" panose="02070309020205020404" pitchFamily="49" charset="0"/>
              </a:rPr>
              <a:t>', 20), (</a:t>
            </a:r>
            <a:r>
              <a:rPr lang="en-US" sz="1700" b="1" dirty="0" err="1">
                <a:latin typeface="Courier New" panose="02070309020205020404" pitchFamily="49" charset="0"/>
                <a:cs typeface="Courier New" panose="02070309020205020404" pitchFamily="49" charset="0"/>
              </a:rPr>
              <a:t>N'John</a:t>
            </a:r>
            <a:r>
              <a:rPr lang="en-US" sz="1700" b="1" dirty="0">
                <a:latin typeface="Courier New" panose="02070309020205020404" pitchFamily="49" charset="0"/>
                <a:cs typeface="Courier New" panose="02070309020205020404" pitchFamily="49" charset="0"/>
              </a:rPr>
              <a:t>', 30),</a:t>
            </a:r>
          </a:p>
          <a:p>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N'Alex</a:t>
            </a:r>
            <a:r>
              <a:rPr lang="en-US" sz="1700" b="1" dirty="0">
                <a:latin typeface="Courier New" panose="02070309020205020404" pitchFamily="49" charset="0"/>
                <a:cs typeface="Courier New" panose="02070309020205020404" pitchFamily="49" charset="0"/>
              </a:rPr>
              <a:t>', 35), (</a:t>
            </a:r>
            <a:r>
              <a:rPr lang="en-US" sz="1700" b="1" dirty="0" err="1">
                <a:latin typeface="Courier New" panose="02070309020205020404" pitchFamily="49" charset="0"/>
                <a:cs typeface="Courier New" panose="02070309020205020404" pitchFamily="49" charset="0"/>
              </a:rPr>
              <a:t>N'Bob</a:t>
            </a:r>
            <a:r>
              <a:rPr lang="en-US" sz="1700" b="1" dirty="0">
                <a:latin typeface="Courier New" panose="02070309020205020404" pitchFamily="49" charset="0"/>
                <a:cs typeface="Courier New" panose="02070309020205020404" pitchFamily="49" charset="0"/>
              </a:rPr>
              <a:t>', 40), (</a:t>
            </a:r>
            <a:r>
              <a:rPr lang="en-US" sz="1700" b="1" dirty="0" err="1">
                <a:latin typeface="Courier New" panose="02070309020205020404" pitchFamily="49" charset="0"/>
                <a:cs typeface="Courier New" panose="02070309020205020404" pitchFamily="49" charset="0"/>
              </a:rPr>
              <a:t>N'Joe</a:t>
            </a:r>
            <a:r>
              <a:rPr lang="en-US" sz="1700" b="1" dirty="0">
                <a:latin typeface="Courier New" panose="02070309020205020404" pitchFamily="49" charset="0"/>
                <a:cs typeface="Courier New" panose="02070309020205020404" pitchFamily="49" charset="0"/>
              </a:rPr>
              <a:t>', 90);</a:t>
            </a:r>
          </a:p>
          <a:p>
            <a:endParaRPr lang="en-US" sz="1700" b="1" dirty="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SELECT * FROM @</a:t>
            </a:r>
            <a:r>
              <a:rPr lang="en-US" sz="1700" b="1" dirty="0" err="1">
                <a:latin typeface="Courier New" panose="02070309020205020404" pitchFamily="49" charset="0"/>
                <a:cs typeface="Courier New" panose="02070309020205020404" pitchFamily="49" charset="0"/>
              </a:rPr>
              <a:t>tbl</a:t>
            </a:r>
            <a:r>
              <a:rPr lang="en-US" sz="1700" b="1" dirty="0">
                <a:latin typeface="Courier New" panose="02070309020205020404" pitchFamily="49" charset="0"/>
                <a:cs typeface="Courier New" panose="02070309020205020404" pitchFamily="49" charset="0"/>
              </a:rPr>
              <a:t> WHERE [age] </a:t>
            </a:r>
            <a:r>
              <a:rPr lang="en-US" sz="1700" b="1" dirty="0" smtClean="0">
                <a:latin typeface="Courier New" panose="02070309020205020404" pitchFamily="49" charset="0"/>
                <a:cs typeface="Courier New" panose="02070309020205020404" pitchFamily="49" charset="0"/>
              </a:rPr>
              <a:t>&lt;</a:t>
            </a:r>
          </a:p>
          <a:p>
            <a:r>
              <a:rPr lang="en-US" sz="1700" b="1" dirty="0" smtClean="0">
                <a:solidFill>
                  <a:srgbClr val="0070C0"/>
                </a:solidFill>
                <a:latin typeface="Courier New" panose="02070309020205020404" pitchFamily="49" charset="0"/>
                <a:cs typeface="Courier New" panose="02070309020205020404" pitchFamily="49" charset="0"/>
              </a:rPr>
              <a:t>ANY</a:t>
            </a:r>
            <a:r>
              <a:rPr lang="en-US" sz="1700" b="1" dirty="0" smtClean="0">
                <a:latin typeface="Courier New" panose="02070309020205020404" pitchFamily="49" charset="0"/>
                <a:cs typeface="Courier New" panose="02070309020205020404" pitchFamily="49" charset="0"/>
              </a:rPr>
              <a:t>(SELECT </a:t>
            </a:r>
            <a:r>
              <a:rPr lang="en-US" sz="1700" b="1" dirty="0">
                <a:latin typeface="Courier New" panose="02070309020205020404" pitchFamily="49" charset="0"/>
                <a:cs typeface="Courier New" panose="02070309020205020404" pitchFamily="49" charset="0"/>
              </a:rPr>
              <a:t>* FROM (VALUES (</a:t>
            </a:r>
            <a:r>
              <a:rPr lang="en-US" sz="1700" b="1" dirty="0">
                <a:solidFill>
                  <a:srgbClr val="0070C0"/>
                </a:solidFill>
                <a:latin typeface="Courier New" panose="02070309020205020404" pitchFamily="49" charset="0"/>
                <a:cs typeface="Courier New" panose="02070309020205020404" pitchFamily="49" charset="0"/>
              </a:rPr>
              <a:t>35</a:t>
            </a:r>
            <a:r>
              <a:rPr lang="en-US" sz="1700" b="1" dirty="0">
                <a:latin typeface="Courier New" panose="02070309020205020404" pitchFamily="49" charset="0"/>
                <a:cs typeface="Courier New" panose="02070309020205020404" pitchFamily="49" charset="0"/>
              </a:rPr>
              <a:t>), (</a:t>
            </a:r>
            <a:r>
              <a:rPr lang="en-US" sz="1700" b="1" dirty="0">
                <a:solidFill>
                  <a:srgbClr val="0070C0"/>
                </a:solidFill>
                <a:latin typeface="Courier New" panose="02070309020205020404" pitchFamily="49" charset="0"/>
                <a:cs typeface="Courier New" panose="02070309020205020404" pitchFamily="49" charset="0"/>
              </a:rPr>
              <a:t>45</a:t>
            </a:r>
            <a:r>
              <a:rPr lang="en-US" sz="1700" b="1" dirty="0">
                <a:latin typeface="Courier New" panose="02070309020205020404" pitchFamily="49" charset="0"/>
                <a:cs typeface="Courier New" panose="02070309020205020404" pitchFamily="49" charset="0"/>
              </a:rPr>
              <a:t>), (</a:t>
            </a:r>
            <a:r>
              <a:rPr lang="en-US" sz="1700" b="1" dirty="0">
                <a:solidFill>
                  <a:srgbClr val="0070C0"/>
                </a:solidFill>
                <a:latin typeface="Courier New" panose="02070309020205020404" pitchFamily="49" charset="0"/>
                <a:cs typeface="Courier New" panose="02070309020205020404" pitchFamily="49" charset="0"/>
              </a:rPr>
              <a:t>55</a:t>
            </a:r>
            <a:r>
              <a:rPr lang="en-US" sz="1700" b="1" dirty="0">
                <a:latin typeface="Courier New" panose="02070309020205020404" pitchFamily="49" charset="0"/>
                <a:cs typeface="Courier New" panose="02070309020205020404" pitchFamily="49" charset="0"/>
              </a:rPr>
              <a:t>)) AS [</a:t>
            </a:r>
            <a:r>
              <a:rPr lang="en-US" sz="1700" b="1" dirty="0" err="1">
                <a:latin typeface="Courier New" panose="02070309020205020404" pitchFamily="49" charset="0"/>
                <a:cs typeface="Courier New" panose="02070309020205020404" pitchFamily="49" charset="0"/>
              </a:rPr>
              <a:t>tmp</a:t>
            </a:r>
            <a:r>
              <a:rPr lang="en-US" sz="1700" b="1" dirty="0">
                <a:latin typeface="Courier New" panose="02070309020205020404" pitchFamily="49" charset="0"/>
                <a:cs typeface="Courier New" panose="02070309020205020404" pitchFamily="49" charset="0"/>
              </a:rPr>
              <a:t>]([t]));</a:t>
            </a:r>
          </a:p>
        </p:txBody>
      </p:sp>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155</a:t>
            </a:fld>
            <a:endParaRPr lang="en-US" dirty="0"/>
          </a:p>
        </p:txBody>
      </p:sp>
      <p:sp>
        <p:nvSpPr>
          <p:cNvPr id="14" name="TextBox 13"/>
          <p:cNvSpPr txBox="1"/>
          <p:nvPr/>
        </p:nvSpPr>
        <p:spPr>
          <a:xfrm>
            <a:off x="457200" y="8382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 </a:t>
            </a:r>
            <a:r>
              <a:rPr lang="en-US" sz="2400" dirty="0" smtClean="0">
                <a:latin typeface="Arial" pitchFamily="34" charset="0"/>
                <a:cs typeface="Arial" pitchFamily="34" charset="0"/>
              </a:rPr>
              <a:t>2: </a:t>
            </a:r>
            <a:r>
              <a:rPr lang="ru-RU" sz="2400" dirty="0" smtClean="0">
                <a:latin typeface="Arial" pitchFamily="34" charset="0"/>
                <a:cs typeface="Arial" pitchFamily="34" charset="0"/>
              </a:rPr>
              <a:t>показать людей моложе ЛЮБОГО из указанных возрастов.</a:t>
            </a:r>
          </a:p>
        </p:txBody>
      </p:sp>
      <p:sp>
        <p:nvSpPr>
          <p:cNvPr id="17" name="Rectangular Callout 16"/>
          <p:cNvSpPr/>
          <p:nvPr/>
        </p:nvSpPr>
        <p:spPr>
          <a:xfrm>
            <a:off x="5007429" y="4267200"/>
            <a:ext cx="3733800" cy="1371600"/>
          </a:xfrm>
          <a:prstGeom prst="wedgeRectCallout">
            <a:avLst>
              <a:gd name="adj1" fmla="val -68308"/>
              <a:gd name="adj2" fmla="val -7745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itchFamily="34" charset="0"/>
                <a:cs typeface="Arial" pitchFamily="34" charset="0"/>
              </a:rPr>
              <a:t>Вот и пригодилось создание таблиц «на лету», т.к. в </a:t>
            </a:r>
            <a:r>
              <a:rPr lang="en-US" dirty="0" smtClean="0">
                <a:latin typeface="Arial" pitchFamily="34" charset="0"/>
                <a:cs typeface="Arial" pitchFamily="34" charset="0"/>
              </a:rPr>
              <a:t>ANY </a:t>
            </a:r>
            <a:r>
              <a:rPr lang="ru-RU" dirty="0" smtClean="0">
                <a:latin typeface="Arial" pitchFamily="34" charset="0"/>
                <a:cs typeface="Arial" pitchFamily="34" charset="0"/>
              </a:rPr>
              <a:t>нельзя передать набор аргументов.</a:t>
            </a:r>
            <a:endParaRPr lang="en-US" dirty="0">
              <a:latin typeface="Arial" pitchFamily="34" charset="0"/>
              <a:cs typeface="Arial" pitchFamily="34" charset="0"/>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267200"/>
            <a:ext cx="1982739"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615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156</a:t>
            </a:fld>
            <a:endParaRPr lang="en-US" dirty="0"/>
          </a:p>
        </p:txBody>
      </p:sp>
      <p:sp>
        <p:nvSpPr>
          <p:cNvPr id="9" name="TextBox 8"/>
          <p:cNvSpPr txBox="1"/>
          <p:nvPr/>
        </p:nvSpPr>
        <p:spPr>
          <a:xfrm>
            <a:off x="457200" y="8382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 </a:t>
            </a:r>
            <a:r>
              <a:rPr lang="ru-RU" sz="2400" dirty="0">
                <a:latin typeface="Arial" pitchFamily="34" charset="0"/>
                <a:cs typeface="Arial" pitchFamily="34" charset="0"/>
              </a:rPr>
              <a:t>3</a:t>
            </a:r>
            <a:r>
              <a:rPr lang="en-US" sz="2400" dirty="0" smtClean="0">
                <a:latin typeface="Arial" pitchFamily="34" charset="0"/>
                <a:cs typeface="Arial" pitchFamily="34" charset="0"/>
              </a:rPr>
              <a:t>: </a:t>
            </a:r>
            <a:r>
              <a:rPr lang="ru-RU" sz="2400" dirty="0" smtClean="0">
                <a:latin typeface="Arial" pitchFamily="34" charset="0"/>
                <a:cs typeface="Arial" pitchFamily="34" charset="0"/>
              </a:rPr>
              <a:t>показать людей моложе ВСЕХ указанных возрастов.</a:t>
            </a:r>
          </a:p>
        </p:txBody>
      </p:sp>
      <p:sp>
        <p:nvSpPr>
          <p:cNvPr id="10" name="Rectangle 9"/>
          <p:cNvSpPr/>
          <p:nvPr/>
        </p:nvSpPr>
        <p:spPr>
          <a:xfrm>
            <a:off x="228600" y="1676400"/>
            <a:ext cx="8534400" cy="1923604"/>
          </a:xfrm>
          <a:prstGeom prst="rect">
            <a:avLst/>
          </a:prstGeom>
          <a:solidFill>
            <a:schemeClr val="bg1">
              <a:lumMod val="95000"/>
            </a:schemeClr>
          </a:solidFill>
          <a:ln>
            <a:noFill/>
          </a:ln>
        </p:spPr>
        <p:txBody>
          <a:bodyPr wrap="square">
            <a:spAutoFit/>
          </a:bodyPr>
          <a:lstStyle/>
          <a:p>
            <a:r>
              <a:rPr lang="en-US" sz="1700" b="1" dirty="0">
                <a:latin typeface="Courier New" panose="02070309020205020404" pitchFamily="49" charset="0"/>
                <a:cs typeface="Courier New" panose="02070309020205020404" pitchFamily="49" charset="0"/>
              </a:rPr>
              <a:t>DECLARE @</a:t>
            </a:r>
            <a:r>
              <a:rPr lang="en-US" sz="1700" b="1" dirty="0" err="1">
                <a:latin typeface="Courier New" panose="02070309020205020404" pitchFamily="49" charset="0"/>
                <a:cs typeface="Courier New" panose="02070309020205020404" pitchFamily="49" charset="0"/>
              </a:rPr>
              <a:t>tbl</a:t>
            </a:r>
            <a:r>
              <a:rPr lang="en-US" sz="1700" b="1" dirty="0">
                <a:latin typeface="Courier New" panose="02070309020205020404" pitchFamily="49" charset="0"/>
                <a:cs typeface="Courier New" panose="02070309020205020404" pitchFamily="49" charset="0"/>
              </a:rPr>
              <a:t> TABLE([name] NVARCHAR(255), [age] TINYINT);</a:t>
            </a:r>
          </a:p>
          <a:p>
            <a:r>
              <a:rPr lang="en-US" sz="1700" b="1" dirty="0">
                <a:latin typeface="Courier New" panose="02070309020205020404" pitchFamily="49" charset="0"/>
                <a:cs typeface="Courier New" panose="02070309020205020404" pitchFamily="49" charset="0"/>
              </a:rPr>
              <a:t>INSERT INTO @</a:t>
            </a:r>
            <a:r>
              <a:rPr lang="en-US" sz="1700" b="1" dirty="0" err="1">
                <a:latin typeface="Courier New" panose="02070309020205020404" pitchFamily="49" charset="0"/>
                <a:cs typeface="Courier New" panose="02070309020205020404" pitchFamily="49" charset="0"/>
              </a:rPr>
              <a:t>tbl</a:t>
            </a:r>
            <a:r>
              <a:rPr lang="en-US" sz="1700" b="1" dirty="0">
                <a:latin typeface="Courier New" panose="02070309020205020404" pitchFamily="49" charset="0"/>
                <a:cs typeface="Courier New" panose="02070309020205020404" pitchFamily="49" charset="0"/>
              </a:rPr>
              <a:t> VALUES</a:t>
            </a:r>
          </a:p>
          <a:p>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N'Jack</a:t>
            </a:r>
            <a:r>
              <a:rPr lang="en-US" sz="1700" b="1" dirty="0">
                <a:latin typeface="Courier New" panose="02070309020205020404" pitchFamily="49" charset="0"/>
                <a:cs typeface="Courier New" panose="02070309020205020404" pitchFamily="49" charset="0"/>
              </a:rPr>
              <a:t>', 20), (</a:t>
            </a:r>
            <a:r>
              <a:rPr lang="en-US" sz="1700" b="1" dirty="0" err="1">
                <a:latin typeface="Courier New" panose="02070309020205020404" pitchFamily="49" charset="0"/>
                <a:cs typeface="Courier New" panose="02070309020205020404" pitchFamily="49" charset="0"/>
              </a:rPr>
              <a:t>N'John</a:t>
            </a:r>
            <a:r>
              <a:rPr lang="en-US" sz="1700" b="1" dirty="0">
                <a:latin typeface="Courier New" panose="02070309020205020404" pitchFamily="49" charset="0"/>
                <a:cs typeface="Courier New" panose="02070309020205020404" pitchFamily="49" charset="0"/>
              </a:rPr>
              <a:t>', 30),</a:t>
            </a:r>
          </a:p>
          <a:p>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N'Alex</a:t>
            </a:r>
            <a:r>
              <a:rPr lang="en-US" sz="1700" b="1" dirty="0">
                <a:latin typeface="Courier New" panose="02070309020205020404" pitchFamily="49" charset="0"/>
                <a:cs typeface="Courier New" panose="02070309020205020404" pitchFamily="49" charset="0"/>
              </a:rPr>
              <a:t>', 35), (</a:t>
            </a:r>
            <a:r>
              <a:rPr lang="en-US" sz="1700" b="1" dirty="0" err="1">
                <a:latin typeface="Courier New" panose="02070309020205020404" pitchFamily="49" charset="0"/>
                <a:cs typeface="Courier New" panose="02070309020205020404" pitchFamily="49" charset="0"/>
              </a:rPr>
              <a:t>N'Bob</a:t>
            </a:r>
            <a:r>
              <a:rPr lang="en-US" sz="1700" b="1" dirty="0">
                <a:latin typeface="Courier New" panose="02070309020205020404" pitchFamily="49" charset="0"/>
                <a:cs typeface="Courier New" panose="02070309020205020404" pitchFamily="49" charset="0"/>
              </a:rPr>
              <a:t>', 40), (</a:t>
            </a:r>
            <a:r>
              <a:rPr lang="en-US" sz="1700" b="1" dirty="0" err="1">
                <a:latin typeface="Courier New" panose="02070309020205020404" pitchFamily="49" charset="0"/>
                <a:cs typeface="Courier New" panose="02070309020205020404" pitchFamily="49" charset="0"/>
              </a:rPr>
              <a:t>N'Joe</a:t>
            </a:r>
            <a:r>
              <a:rPr lang="en-US" sz="1700" b="1" dirty="0">
                <a:latin typeface="Courier New" panose="02070309020205020404" pitchFamily="49" charset="0"/>
                <a:cs typeface="Courier New" panose="02070309020205020404" pitchFamily="49" charset="0"/>
              </a:rPr>
              <a:t>', 90);</a:t>
            </a:r>
          </a:p>
          <a:p>
            <a:endParaRPr lang="en-US" sz="1700" b="1" dirty="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SELECT * FROM @</a:t>
            </a:r>
            <a:r>
              <a:rPr lang="en-US" sz="1700" b="1" dirty="0" err="1">
                <a:latin typeface="Courier New" panose="02070309020205020404" pitchFamily="49" charset="0"/>
                <a:cs typeface="Courier New" panose="02070309020205020404" pitchFamily="49" charset="0"/>
              </a:rPr>
              <a:t>tbl</a:t>
            </a:r>
            <a:r>
              <a:rPr lang="en-US" sz="1700" b="1" dirty="0">
                <a:latin typeface="Courier New" panose="02070309020205020404" pitchFamily="49" charset="0"/>
                <a:cs typeface="Courier New" panose="02070309020205020404" pitchFamily="49" charset="0"/>
              </a:rPr>
              <a:t> WHERE [age] </a:t>
            </a:r>
            <a:r>
              <a:rPr lang="en-US" sz="1700" b="1" dirty="0" smtClean="0">
                <a:latin typeface="Courier New" panose="02070309020205020404" pitchFamily="49" charset="0"/>
                <a:cs typeface="Courier New" panose="02070309020205020404" pitchFamily="49" charset="0"/>
              </a:rPr>
              <a:t>&lt;</a:t>
            </a:r>
          </a:p>
          <a:p>
            <a:r>
              <a:rPr lang="en-US" sz="1700" b="1" dirty="0" smtClean="0">
                <a:solidFill>
                  <a:srgbClr val="0070C0"/>
                </a:solidFill>
                <a:latin typeface="Courier New" panose="02070309020205020404" pitchFamily="49" charset="0"/>
                <a:cs typeface="Courier New" panose="02070309020205020404" pitchFamily="49" charset="0"/>
              </a:rPr>
              <a:t>ALL</a:t>
            </a:r>
            <a:r>
              <a:rPr lang="en-US" sz="1700" b="1" dirty="0" smtClean="0">
                <a:latin typeface="Courier New" panose="02070309020205020404" pitchFamily="49" charset="0"/>
                <a:cs typeface="Courier New" panose="02070309020205020404" pitchFamily="49" charset="0"/>
              </a:rPr>
              <a:t>(SELECT </a:t>
            </a:r>
            <a:r>
              <a:rPr lang="en-US" sz="1700" b="1" dirty="0">
                <a:latin typeface="Courier New" panose="02070309020205020404" pitchFamily="49" charset="0"/>
                <a:cs typeface="Courier New" panose="02070309020205020404" pitchFamily="49" charset="0"/>
              </a:rPr>
              <a:t>* FROM (VALUES (</a:t>
            </a:r>
            <a:r>
              <a:rPr lang="en-US" sz="1700" b="1" dirty="0">
                <a:solidFill>
                  <a:srgbClr val="0070C0"/>
                </a:solidFill>
                <a:latin typeface="Courier New" panose="02070309020205020404" pitchFamily="49" charset="0"/>
                <a:cs typeface="Courier New" panose="02070309020205020404" pitchFamily="49" charset="0"/>
              </a:rPr>
              <a:t>35</a:t>
            </a:r>
            <a:r>
              <a:rPr lang="en-US" sz="1700" b="1" dirty="0">
                <a:latin typeface="Courier New" panose="02070309020205020404" pitchFamily="49" charset="0"/>
                <a:cs typeface="Courier New" panose="02070309020205020404" pitchFamily="49" charset="0"/>
              </a:rPr>
              <a:t>), (</a:t>
            </a:r>
            <a:r>
              <a:rPr lang="en-US" sz="1700" b="1" dirty="0">
                <a:solidFill>
                  <a:srgbClr val="0070C0"/>
                </a:solidFill>
                <a:latin typeface="Courier New" panose="02070309020205020404" pitchFamily="49" charset="0"/>
                <a:cs typeface="Courier New" panose="02070309020205020404" pitchFamily="49" charset="0"/>
              </a:rPr>
              <a:t>45</a:t>
            </a:r>
            <a:r>
              <a:rPr lang="en-US" sz="1700" b="1" dirty="0">
                <a:latin typeface="Courier New" panose="02070309020205020404" pitchFamily="49" charset="0"/>
                <a:cs typeface="Courier New" panose="02070309020205020404" pitchFamily="49" charset="0"/>
              </a:rPr>
              <a:t>), (</a:t>
            </a:r>
            <a:r>
              <a:rPr lang="en-US" sz="1700" b="1" dirty="0">
                <a:solidFill>
                  <a:srgbClr val="0070C0"/>
                </a:solidFill>
                <a:latin typeface="Courier New" panose="02070309020205020404" pitchFamily="49" charset="0"/>
                <a:cs typeface="Courier New" panose="02070309020205020404" pitchFamily="49" charset="0"/>
              </a:rPr>
              <a:t>55</a:t>
            </a:r>
            <a:r>
              <a:rPr lang="en-US" sz="1700" b="1" dirty="0">
                <a:latin typeface="Courier New" panose="02070309020205020404" pitchFamily="49" charset="0"/>
                <a:cs typeface="Courier New" panose="02070309020205020404" pitchFamily="49" charset="0"/>
              </a:rPr>
              <a:t>)) AS [</a:t>
            </a:r>
            <a:r>
              <a:rPr lang="en-US" sz="1700" b="1" dirty="0" err="1">
                <a:latin typeface="Courier New" panose="02070309020205020404" pitchFamily="49" charset="0"/>
                <a:cs typeface="Courier New" panose="02070309020205020404" pitchFamily="49" charset="0"/>
              </a:rPr>
              <a:t>tmp</a:t>
            </a:r>
            <a:r>
              <a:rPr lang="en-US" sz="1700" b="1" dirty="0">
                <a:latin typeface="Courier New" panose="02070309020205020404" pitchFamily="49" charset="0"/>
                <a:cs typeface="Courier New" panose="02070309020205020404" pitchFamily="49" charset="0"/>
              </a:rPr>
              <a:t>]([t]));</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2133600" cy="11725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03721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IN, ANY, ALL</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157</a:t>
            </a:fld>
            <a:endParaRPr lang="en-US" dirty="0"/>
          </a:p>
        </p:txBody>
      </p:sp>
      <p:sp>
        <p:nvSpPr>
          <p:cNvPr id="8" name="TextBox 7"/>
          <p:cNvSpPr txBox="1"/>
          <p:nvPr/>
        </p:nvSpPr>
        <p:spPr>
          <a:xfrm>
            <a:off x="457200" y="838200"/>
            <a:ext cx="8382000" cy="2092881"/>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Важный момент!</a:t>
            </a:r>
          </a:p>
          <a:p>
            <a:pPr>
              <a:spcBef>
                <a:spcPts val="600"/>
              </a:spcBef>
            </a:pPr>
            <a:r>
              <a:rPr lang="ru-RU" sz="2400" dirty="0" smtClean="0">
                <a:latin typeface="Arial" pitchFamily="34" charset="0"/>
                <a:cs typeface="Arial" pitchFamily="34" charset="0"/>
              </a:rPr>
              <a:t>При использовании </a:t>
            </a:r>
            <a:r>
              <a:rPr lang="en-US" sz="2400" dirty="0" smtClean="0">
                <a:latin typeface="Arial" pitchFamily="34" charset="0"/>
                <a:cs typeface="Arial" pitchFamily="34" charset="0"/>
              </a:rPr>
              <a:t>ALL </a:t>
            </a:r>
            <a:r>
              <a:rPr lang="ru-RU" sz="2400" dirty="0" smtClean="0">
                <a:latin typeface="Arial" pitchFamily="34" charset="0"/>
                <a:cs typeface="Arial" pitchFamily="34" charset="0"/>
              </a:rPr>
              <a:t>надо помнить, что результат будет </a:t>
            </a:r>
            <a:r>
              <a:rPr lang="en-US" sz="2400" dirty="0" smtClean="0">
                <a:latin typeface="Arial" pitchFamily="34" charset="0"/>
                <a:cs typeface="Arial" pitchFamily="34" charset="0"/>
              </a:rPr>
              <a:t>TRUE, </a:t>
            </a:r>
            <a:r>
              <a:rPr lang="ru-RU" sz="2400" dirty="0" smtClean="0">
                <a:latin typeface="Arial" pitchFamily="34" charset="0"/>
                <a:cs typeface="Arial" pitchFamily="34" charset="0"/>
              </a:rPr>
              <a:t>если подзапрос вернёт пустое значение.</a:t>
            </a:r>
          </a:p>
          <a:p>
            <a:pPr>
              <a:spcBef>
                <a:spcPts val="600"/>
              </a:spcBef>
            </a:pPr>
            <a:r>
              <a:rPr lang="ru-RU" sz="2400" dirty="0" smtClean="0">
                <a:latin typeface="Arial" pitchFamily="34" charset="0"/>
                <a:cs typeface="Arial" pitchFamily="34" charset="0"/>
              </a:rPr>
              <a:t>При этом агрегирующие функции (</a:t>
            </a:r>
            <a:r>
              <a:rPr lang="en-US" sz="2400" dirty="0" smtClean="0">
                <a:latin typeface="Arial" pitchFamily="34" charset="0"/>
                <a:cs typeface="Arial" pitchFamily="34" charset="0"/>
              </a:rPr>
              <a:t>MIN, MAX, etc</a:t>
            </a:r>
            <a:r>
              <a:rPr lang="ru-RU" sz="2400" dirty="0" smtClean="0">
                <a:latin typeface="Arial" pitchFamily="34" charset="0"/>
                <a:cs typeface="Arial" pitchFamily="34" charset="0"/>
              </a:rPr>
              <a:t>)</a:t>
            </a:r>
            <a:r>
              <a:rPr lang="en-US" sz="2400" dirty="0" smtClean="0">
                <a:latin typeface="Arial" pitchFamily="34" charset="0"/>
                <a:cs typeface="Arial" pitchFamily="34" charset="0"/>
              </a:rPr>
              <a:t> </a:t>
            </a:r>
            <a:r>
              <a:rPr lang="ru-RU" sz="2400" dirty="0" smtClean="0">
                <a:latin typeface="Arial" pitchFamily="34" charset="0"/>
                <a:cs typeface="Arial" pitchFamily="34" charset="0"/>
              </a:rPr>
              <a:t>на пустом множестве возвращают </a:t>
            </a:r>
            <a:r>
              <a:rPr lang="en-US" sz="2400" dirty="0" smtClean="0">
                <a:latin typeface="Arial" pitchFamily="34" charset="0"/>
                <a:cs typeface="Arial" pitchFamily="34" charset="0"/>
              </a:rPr>
              <a:t>NULL.</a:t>
            </a:r>
            <a:endParaRPr lang="ru-RU" sz="2400" dirty="0" smtClean="0">
              <a:latin typeface="Arial" pitchFamily="34" charset="0"/>
              <a:cs typeface="Arial" pitchFamily="34" charset="0"/>
            </a:endParaRPr>
          </a:p>
        </p:txBody>
      </p:sp>
      <p:sp>
        <p:nvSpPr>
          <p:cNvPr id="11" name="Rectangle 10"/>
          <p:cNvSpPr/>
          <p:nvPr/>
        </p:nvSpPr>
        <p:spPr>
          <a:xfrm>
            <a:off x="533400" y="2980492"/>
            <a:ext cx="6400800" cy="969496"/>
          </a:xfrm>
          <a:prstGeom prst="rect">
            <a:avLst/>
          </a:prstGeom>
          <a:solidFill>
            <a:schemeClr val="bg1">
              <a:lumMod val="95000"/>
            </a:schemeClr>
          </a:solidFill>
          <a:ln>
            <a:noFill/>
          </a:ln>
        </p:spPr>
        <p:txBody>
          <a:bodyPr wrap="square">
            <a:spAutoFit/>
          </a:bodyPr>
          <a:lstStyle/>
          <a:p>
            <a:r>
              <a:rPr lang="en-US" sz="1900" b="1" dirty="0">
                <a:latin typeface="Courier New" panose="02070309020205020404" pitchFamily="49" charset="0"/>
                <a:cs typeface="Courier New" panose="02070309020205020404" pitchFamily="49" charset="0"/>
              </a:rPr>
              <a:t>SELECT * FROM @</a:t>
            </a:r>
            <a:r>
              <a:rPr lang="en-US" sz="1900" b="1" dirty="0" err="1">
                <a:latin typeface="Courier New" panose="02070309020205020404" pitchFamily="49" charset="0"/>
                <a:cs typeface="Courier New" panose="02070309020205020404" pitchFamily="49" charset="0"/>
              </a:rPr>
              <a:t>tbl</a:t>
            </a:r>
            <a:r>
              <a:rPr lang="en-US" sz="1900" b="1" dirty="0">
                <a:latin typeface="Courier New" panose="02070309020205020404" pitchFamily="49" charset="0"/>
                <a:cs typeface="Courier New" panose="02070309020205020404" pitchFamily="49" charset="0"/>
              </a:rPr>
              <a:t> WHERE [age] &lt;</a:t>
            </a:r>
          </a:p>
          <a:p>
            <a:r>
              <a:rPr lang="en-US" sz="1900" b="1" dirty="0">
                <a:solidFill>
                  <a:srgbClr val="0070C0"/>
                </a:solidFill>
                <a:latin typeface="Courier New" panose="02070309020205020404" pitchFamily="49" charset="0"/>
                <a:cs typeface="Courier New" panose="02070309020205020404" pitchFamily="49" charset="0"/>
              </a:rPr>
              <a:t>ALL</a:t>
            </a:r>
            <a:r>
              <a:rPr lang="en-US" sz="1900" b="1" dirty="0">
                <a:latin typeface="Courier New" panose="02070309020205020404" pitchFamily="49" charset="0"/>
                <a:cs typeface="Courier New" panose="02070309020205020404" pitchFamily="49" charset="0"/>
              </a:rPr>
              <a:t>(SELECT * FROM (VALUES (35), (45), (55)) AS [</a:t>
            </a:r>
            <a:r>
              <a:rPr lang="en-US" sz="1900" b="1" dirty="0" err="1">
                <a:latin typeface="Courier New" panose="02070309020205020404" pitchFamily="49" charset="0"/>
                <a:cs typeface="Courier New" panose="02070309020205020404" pitchFamily="49" charset="0"/>
              </a:rPr>
              <a:t>tmp</a:t>
            </a:r>
            <a:r>
              <a:rPr lang="en-US" sz="1900" b="1" dirty="0">
                <a:latin typeface="Courier New" panose="02070309020205020404" pitchFamily="49" charset="0"/>
                <a:cs typeface="Courier New" panose="02070309020205020404" pitchFamily="49" charset="0"/>
              </a:rPr>
              <a:t>]([t]) </a:t>
            </a:r>
            <a:r>
              <a:rPr lang="en-US" sz="1900" b="1" dirty="0">
                <a:solidFill>
                  <a:srgbClr val="FF0000"/>
                </a:solidFill>
                <a:latin typeface="Courier New" panose="02070309020205020404" pitchFamily="49" charset="0"/>
                <a:cs typeface="Courier New" panose="02070309020205020404" pitchFamily="49" charset="0"/>
              </a:rPr>
              <a:t>WHERE [t]=999</a:t>
            </a:r>
            <a:r>
              <a:rPr lang="en-US" sz="1900" b="1" dirty="0">
                <a:latin typeface="Courier New" panose="02070309020205020404" pitchFamily="49" charset="0"/>
                <a:cs typeface="Courier New" panose="02070309020205020404" pitchFamily="49" charset="0"/>
              </a:rPr>
              <a:t>);</a:t>
            </a:r>
          </a:p>
        </p:txBody>
      </p:sp>
      <p:sp>
        <p:nvSpPr>
          <p:cNvPr id="12" name="Rectangle 11"/>
          <p:cNvSpPr/>
          <p:nvPr/>
        </p:nvSpPr>
        <p:spPr>
          <a:xfrm>
            <a:off x="533400" y="5278904"/>
            <a:ext cx="6400800" cy="969496"/>
          </a:xfrm>
          <a:prstGeom prst="rect">
            <a:avLst/>
          </a:prstGeom>
          <a:solidFill>
            <a:schemeClr val="bg1">
              <a:lumMod val="95000"/>
            </a:schemeClr>
          </a:solidFill>
          <a:ln>
            <a:noFill/>
          </a:ln>
        </p:spPr>
        <p:txBody>
          <a:bodyPr wrap="square">
            <a:spAutoFit/>
          </a:bodyPr>
          <a:lstStyle/>
          <a:p>
            <a:r>
              <a:rPr lang="en-US" sz="1900" b="1" dirty="0">
                <a:latin typeface="Courier New" panose="02070309020205020404" pitchFamily="49" charset="0"/>
                <a:cs typeface="Courier New" panose="02070309020205020404" pitchFamily="49" charset="0"/>
              </a:rPr>
              <a:t>SELECT * FROM @</a:t>
            </a:r>
            <a:r>
              <a:rPr lang="en-US" sz="1900" b="1" dirty="0" err="1">
                <a:latin typeface="Courier New" panose="02070309020205020404" pitchFamily="49" charset="0"/>
                <a:cs typeface="Courier New" panose="02070309020205020404" pitchFamily="49" charset="0"/>
              </a:rPr>
              <a:t>tbl</a:t>
            </a:r>
            <a:r>
              <a:rPr lang="en-US" sz="1900" b="1" dirty="0">
                <a:latin typeface="Courier New" panose="02070309020205020404" pitchFamily="49" charset="0"/>
                <a:cs typeface="Courier New" panose="02070309020205020404" pitchFamily="49" charset="0"/>
              </a:rPr>
              <a:t> WHERE [age] &lt;</a:t>
            </a:r>
          </a:p>
          <a:p>
            <a:r>
              <a:rPr lang="en-US" sz="1900" b="1" dirty="0">
                <a:latin typeface="Courier New" panose="02070309020205020404" pitchFamily="49" charset="0"/>
                <a:cs typeface="Courier New" panose="02070309020205020404" pitchFamily="49" charset="0"/>
              </a:rPr>
              <a:t>(SELECT </a:t>
            </a:r>
            <a:r>
              <a:rPr lang="en-US" sz="1900" b="1" dirty="0">
                <a:solidFill>
                  <a:srgbClr val="0070C0"/>
                </a:solidFill>
                <a:latin typeface="Courier New" panose="02070309020205020404" pitchFamily="49" charset="0"/>
                <a:cs typeface="Courier New" panose="02070309020205020404" pitchFamily="49" charset="0"/>
              </a:rPr>
              <a:t>MAX([t]) </a:t>
            </a:r>
            <a:r>
              <a:rPr lang="en-US" sz="1900" b="1" dirty="0">
                <a:latin typeface="Courier New" panose="02070309020205020404" pitchFamily="49" charset="0"/>
                <a:cs typeface="Courier New" panose="02070309020205020404" pitchFamily="49" charset="0"/>
              </a:rPr>
              <a:t>FROM (VALUES (35), (45), (55)) AS [</a:t>
            </a:r>
            <a:r>
              <a:rPr lang="en-US" sz="1900" b="1" dirty="0" err="1">
                <a:latin typeface="Courier New" panose="02070309020205020404" pitchFamily="49" charset="0"/>
                <a:cs typeface="Courier New" panose="02070309020205020404" pitchFamily="49" charset="0"/>
              </a:rPr>
              <a:t>tmp</a:t>
            </a:r>
            <a:r>
              <a:rPr lang="en-US" sz="1900" b="1" dirty="0">
                <a:latin typeface="Courier New" panose="02070309020205020404" pitchFamily="49" charset="0"/>
                <a:cs typeface="Courier New" panose="02070309020205020404" pitchFamily="49" charset="0"/>
              </a:rPr>
              <a:t>]([t]) </a:t>
            </a:r>
            <a:r>
              <a:rPr lang="en-US" sz="1900" b="1" dirty="0">
                <a:solidFill>
                  <a:srgbClr val="FF0000"/>
                </a:solidFill>
                <a:latin typeface="Courier New" panose="02070309020205020404" pitchFamily="49" charset="0"/>
                <a:cs typeface="Courier New" panose="02070309020205020404" pitchFamily="49" charset="0"/>
              </a:rPr>
              <a:t>WHERE [t]=999</a:t>
            </a:r>
            <a:r>
              <a:rPr lang="en-US" sz="1900" b="1" dirty="0">
                <a:latin typeface="Courier New" panose="02070309020205020404" pitchFamily="49" charset="0"/>
                <a:cs typeface="Courier New" panose="02070309020205020404" pitchFamily="49" charset="0"/>
              </a:rPr>
              <a:t>);</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980491"/>
            <a:ext cx="1352550" cy="142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5278904"/>
            <a:ext cx="1352550" cy="251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69054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возвращающие ряды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158</a:t>
            </a:fld>
            <a:endParaRPr lang="en-US" dirty="0"/>
          </a:p>
        </p:txBody>
      </p:sp>
      <p:sp>
        <p:nvSpPr>
          <p:cNvPr id="8" name="TextBox 7"/>
          <p:cNvSpPr txBox="1"/>
          <p:nvPr/>
        </p:nvSpPr>
        <p:spPr>
          <a:xfrm>
            <a:off x="457200" y="838200"/>
            <a:ext cx="8382000" cy="2092881"/>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В </a:t>
            </a:r>
            <a:r>
              <a:rPr lang="en-US" sz="2400" dirty="0" smtClean="0">
                <a:latin typeface="Arial" pitchFamily="34" charset="0"/>
                <a:cs typeface="Arial" pitchFamily="34" charset="0"/>
              </a:rPr>
              <a:t>MS SQL Server </a:t>
            </a:r>
            <a:r>
              <a:rPr lang="ru-RU" sz="2400" b="1" dirty="0" smtClean="0">
                <a:solidFill>
                  <a:srgbClr val="FF0000"/>
                </a:solidFill>
                <a:latin typeface="Arial" pitchFamily="34" charset="0"/>
                <a:cs typeface="Arial" pitchFamily="34" charset="0"/>
              </a:rPr>
              <a:t>в явном и отдельном виде не поддерживаются</a:t>
            </a:r>
            <a:r>
              <a:rPr lang="ru-RU" sz="2400" dirty="0" smtClean="0">
                <a:latin typeface="Arial" pitchFamily="34" charset="0"/>
                <a:cs typeface="Arial" pitchFamily="34" charset="0"/>
              </a:rPr>
              <a:t>, являясь частным случаем табличных подзапросов.</a:t>
            </a:r>
          </a:p>
          <a:p>
            <a:pPr>
              <a:spcBef>
                <a:spcPts val="600"/>
              </a:spcBef>
            </a:pPr>
            <a:endParaRPr lang="ru-RU"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При этом в </a:t>
            </a:r>
            <a:r>
              <a:rPr lang="en-US" sz="2400" dirty="0" smtClean="0">
                <a:latin typeface="Arial" pitchFamily="34" charset="0"/>
                <a:cs typeface="Arial" pitchFamily="34" charset="0"/>
              </a:rPr>
              <a:t>MySQL </a:t>
            </a:r>
            <a:r>
              <a:rPr lang="ru-RU" sz="2400" dirty="0" smtClean="0">
                <a:latin typeface="Arial" pitchFamily="34" charset="0"/>
                <a:cs typeface="Arial" pitchFamily="34" charset="0"/>
              </a:rPr>
              <a:t>возможно такое:</a:t>
            </a:r>
          </a:p>
        </p:txBody>
      </p:sp>
      <p:sp>
        <p:nvSpPr>
          <p:cNvPr id="10" name="Rectangle 9"/>
          <p:cNvSpPr/>
          <p:nvPr/>
        </p:nvSpPr>
        <p:spPr>
          <a:xfrm>
            <a:off x="457199" y="3048000"/>
            <a:ext cx="8229601" cy="800219"/>
          </a:xfrm>
          <a:prstGeom prst="rect">
            <a:avLst/>
          </a:prstGeom>
          <a:solidFill>
            <a:schemeClr val="bg1">
              <a:lumMod val="95000"/>
            </a:schemeClr>
          </a:solidFill>
        </p:spPr>
        <p:txBody>
          <a:bodyPr wrap="square">
            <a:spAutoFit/>
          </a:bodyPr>
          <a:lstStyle/>
          <a:p>
            <a:pPr>
              <a:spcBef>
                <a:spcPts val="600"/>
              </a:spcBef>
            </a:pPr>
            <a:r>
              <a:rPr lang="en-US" sz="2300" dirty="0">
                <a:latin typeface="Arial" pitchFamily="34" charset="0"/>
                <a:cs typeface="Arial" pitchFamily="34" charset="0"/>
              </a:rPr>
              <a:t>SELECT * FROM `candidates` WHERE (`name`, `surname`) = (SELECT `name`, `surname` FROM `recommended`)</a:t>
            </a:r>
            <a:endParaRPr lang="ru-RU" sz="2300" dirty="0">
              <a:latin typeface="Arial" pitchFamily="34" charset="0"/>
              <a:cs typeface="Arial" pitchFamily="34" charset="0"/>
            </a:endParaRPr>
          </a:p>
        </p:txBody>
      </p:sp>
      <p:sp>
        <p:nvSpPr>
          <p:cNvPr id="13" name="Rectangular Callout 12"/>
          <p:cNvSpPr/>
          <p:nvPr/>
        </p:nvSpPr>
        <p:spPr>
          <a:xfrm>
            <a:off x="5007429" y="4267200"/>
            <a:ext cx="3733800" cy="1371600"/>
          </a:xfrm>
          <a:prstGeom prst="wedgeRectCallout">
            <a:avLst>
              <a:gd name="adj1" fmla="val -68308"/>
              <a:gd name="adj2" fmla="val -7745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500" dirty="0" smtClean="0">
                <a:latin typeface="Arial" pitchFamily="34" charset="0"/>
                <a:cs typeface="Arial" pitchFamily="34" charset="0"/>
              </a:rPr>
              <a:t>В </a:t>
            </a:r>
            <a:r>
              <a:rPr lang="en-US" sz="2500" dirty="0" smtClean="0">
                <a:latin typeface="Arial" pitchFamily="34" charset="0"/>
                <a:cs typeface="Arial" pitchFamily="34" charset="0"/>
              </a:rPr>
              <a:t>SQL Server </a:t>
            </a:r>
            <a:r>
              <a:rPr lang="ru-RU" sz="2500" dirty="0" smtClean="0">
                <a:latin typeface="Arial" pitchFamily="34" charset="0"/>
                <a:cs typeface="Arial" pitchFamily="34" charset="0"/>
              </a:rPr>
              <a:t>так нельзя.</a:t>
            </a:r>
            <a:endParaRPr lang="en-US" sz="2500" dirty="0">
              <a:latin typeface="Arial" pitchFamily="34" charset="0"/>
              <a:cs typeface="Arial" pitchFamily="34" charset="0"/>
            </a:endParaRPr>
          </a:p>
        </p:txBody>
      </p:sp>
    </p:spTree>
    <p:extLst>
      <p:ext uri="{BB962C8B-B14F-4D97-AF65-F5344CB8AC3E}">
        <p14:creationId xmlns:p14="http://schemas.microsoft.com/office/powerpoint/2010/main" val="5843178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со словами </a:t>
            </a:r>
            <a:r>
              <a:rPr lang="en-US" dirty="0" smtClean="0"/>
              <a:t>[NOT] EXISTS</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159</a:t>
            </a:fld>
            <a:endParaRPr lang="en-US" dirty="0"/>
          </a:p>
        </p:txBody>
      </p:sp>
      <p:sp>
        <p:nvSpPr>
          <p:cNvPr id="9" name="TextBox 8"/>
          <p:cNvSpPr txBox="1"/>
          <p:nvPr/>
        </p:nvSpPr>
        <p:spPr>
          <a:xfrm>
            <a:off x="457200" y="838200"/>
            <a:ext cx="8382000" cy="216982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Такие подзапросы используются для различения всего лишь двух вариантов:</a:t>
            </a:r>
          </a:p>
          <a:p>
            <a:pPr marL="342900" indent="-342900">
              <a:spcBef>
                <a:spcPts val="600"/>
              </a:spcBef>
              <a:buFont typeface="Arial" pitchFamily="34" charset="0"/>
              <a:buChar char="•"/>
            </a:pPr>
            <a:r>
              <a:rPr lang="ru-RU" sz="2400" dirty="0" smtClean="0">
                <a:latin typeface="Arial" pitchFamily="34" charset="0"/>
                <a:cs typeface="Arial" pitchFamily="34" charset="0"/>
              </a:rPr>
              <a:t>подзапрос вернул пустой </a:t>
            </a:r>
            <a:r>
              <a:rPr lang="en-US" sz="2400" dirty="0" smtClean="0">
                <a:latin typeface="Arial" pitchFamily="34" charset="0"/>
                <a:cs typeface="Arial" pitchFamily="34" charset="0"/>
              </a:rPr>
              <a:t>(EXISTS == false)</a:t>
            </a:r>
            <a:r>
              <a:rPr lang="ru-RU" sz="2400" dirty="0" smtClean="0">
                <a:latin typeface="Arial" pitchFamily="34" charset="0"/>
                <a:cs typeface="Arial" pitchFamily="34" charset="0"/>
              </a:rPr>
              <a:t> результат</a:t>
            </a:r>
          </a:p>
          <a:p>
            <a:pPr>
              <a:spcBef>
                <a:spcPts val="600"/>
              </a:spcBef>
            </a:pPr>
            <a:r>
              <a:rPr lang="ru-RU" sz="2400" dirty="0" smtClean="0">
                <a:latin typeface="Arial" pitchFamily="34" charset="0"/>
                <a:cs typeface="Arial" pitchFamily="34" charset="0"/>
              </a:rPr>
              <a:t>или</a:t>
            </a:r>
            <a:endParaRPr lang="ru-RU" sz="2400" dirty="0">
              <a:latin typeface="Arial" pitchFamily="34" charset="0"/>
              <a:cs typeface="Arial" pitchFamily="34" charset="0"/>
            </a:endParaRPr>
          </a:p>
          <a:p>
            <a:pPr marL="342900" indent="-342900">
              <a:spcBef>
                <a:spcPts val="600"/>
              </a:spcBef>
              <a:buFont typeface="Arial" pitchFamily="34" charset="0"/>
              <a:buChar char="•"/>
            </a:pPr>
            <a:r>
              <a:rPr lang="ru-RU" sz="2400" dirty="0">
                <a:latin typeface="Arial" pitchFamily="34" charset="0"/>
                <a:cs typeface="Arial" pitchFamily="34" charset="0"/>
              </a:rPr>
              <a:t>подзапрос вернул </a:t>
            </a:r>
            <a:r>
              <a:rPr lang="ru-RU" sz="2400" dirty="0" smtClean="0">
                <a:latin typeface="Arial" pitchFamily="34" charset="0"/>
                <a:cs typeface="Arial" pitchFamily="34" charset="0"/>
              </a:rPr>
              <a:t>непустой (</a:t>
            </a:r>
            <a:r>
              <a:rPr lang="en-US" sz="2400" dirty="0" smtClean="0">
                <a:latin typeface="Arial" pitchFamily="34" charset="0"/>
                <a:cs typeface="Arial" pitchFamily="34" charset="0"/>
              </a:rPr>
              <a:t>EXISTS == true</a:t>
            </a:r>
            <a:r>
              <a:rPr lang="ru-RU" sz="2400" dirty="0" smtClean="0">
                <a:latin typeface="Arial" pitchFamily="34" charset="0"/>
                <a:cs typeface="Arial" pitchFamily="34" charset="0"/>
              </a:rPr>
              <a:t>)</a:t>
            </a:r>
            <a:r>
              <a:rPr lang="en-US" sz="2400" dirty="0" smtClean="0">
                <a:latin typeface="Arial" pitchFamily="34" charset="0"/>
                <a:cs typeface="Arial" pitchFamily="34" charset="0"/>
              </a:rPr>
              <a:t> </a:t>
            </a:r>
            <a:r>
              <a:rPr lang="ru-RU" sz="2400" dirty="0" smtClean="0">
                <a:latin typeface="Arial" pitchFamily="34" charset="0"/>
                <a:cs typeface="Arial" pitchFamily="34" charset="0"/>
              </a:rPr>
              <a:t>результат.</a:t>
            </a:r>
            <a:endParaRPr lang="en-US" sz="2400" dirty="0" smtClean="0">
              <a:latin typeface="Arial" pitchFamily="34" charset="0"/>
              <a:cs typeface="Arial" pitchFamily="34" charset="0"/>
            </a:endParaRPr>
          </a:p>
        </p:txBody>
      </p:sp>
      <p:sp>
        <p:nvSpPr>
          <p:cNvPr id="2" name="Rectangle 1"/>
          <p:cNvSpPr/>
          <p:nvPr/>
        </p:nvSpPr>
        <p:spPr>
          <a:xfrm>
            <a:off x="457200" y="3200400"/>
            <a:ext cx="8382000" cy="2308324"/>
          </a:xfrm>
          <a:prstGeom prst="rect">
            <a:avLst/>
          </a:prstGeom>
          <a:solidFill>
            <a:schemeClr val="bg1">
              <a:lumMod val="95000"/>
            </a:schemeClr>
          </a:solidFill>
        </p:spPr>
        <p:txBody>
          <a:bodyPr wrap="square">
            <a:spAutoFit/>
          </a:bodyPr>
          <a:lstStyle/>
          <a:p>
            <a:r>
              <a:rPr lang="en-US" b="1" dirty="0">
                <a:solidFill>
                  <a:srgbClr val="0070C0"/>
                </a:solidFill>
                <a:latin typeface="Courier New" panose="02070309020205020404" pitchFamily="49" charset="0"/>
                <a:cs typeface="Courier New" panose="02070309020205020404" pitchFamily="49" charset="0"/>
              </a:rPr>
              <a:t>IF </a:t>
            </a:r>
            <a:r>
              <a:rPr lang="en-US" b="1" dirty="0" smtClean="0">
                <a:solidFill>
                  <a:srgbClr val="0070C0"/>
                </a:solidFill>
                <a:latin typeface="Courier New" panose="02070309020205020404" pitchFamily="49" charset="0"/>
                <a:cs typeface="Courier New" panose="02070309020205020404" pitchFamily="49" charset="0"/>
              </a:rPr>
              <a:t>EXISTS</a:t>
            </a:r>
          </a:p>
          <a:p>
            <a:r>
              <a:rPr lang="en-US" b="1" dirty="0" smtClean="0">
                <a:solidFill>
                  <a:srgbClr val="0070C0"/>
                </a:solidFill>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SELECT </a:t>
            </a:r>
            <a:r>
              <a:rPr lang="en-US" b="1" dirty="0">
                <a:solidFill>
                  <a:srgbClr val="0070C0"/>
                </a:solidFill>
                <a:latin typeface="Courier New" panose="02070309020205020404" pitchFamily="49" charset="0"/>
                <a:cs typeface="Courier New" panose="02070309020205020404" pitchFamily="49" charset="0"/>
              </a:rPr>
              <a:t>TOP 1 [</a:t>
            </a:r>
            <a:r>
              <a:rPr lang="en-US" b="1" dirty="0" err="1" smtClean="0">
                <a:solidFill>
                  <a:srgbClr val="0070C0"/>
                </a:solidFill>
                <a:latin typeface="Courier New" panose="02070309020205020404" pitchFamily="49" charset="0"/>
                <a:cs typeface="Courier New" panose="02070309020205020404" pitchFamily="49" charset="0"/>
              </a:rPr>
              <a:t>sb_subscriber</a:t>
            </a:r>
            <a:r>
              <a:rPr lang="en-US" b="1" dirty="0" smtClean="0">
                <a:solidFill>
                  <a:srgbClr val="0070C0"/>
                </a:solidFill>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FROM </a:t>
            </a:r>
            <a:r>
              <a:rPr lang="en-US" b="1" dirty="0">
                <a:solidFill>
                  <a:srgbClr val="0070C0"/>
                </a:solidFill>
                <a:latin typeface="Courier New" panose="02070309020205020404" pitchFamily="49" charset="0"/>
                <a:cs typeface="Courier New" panose="02070309020205020404" pitchFamily="49" charset="0"/>
              </a:rPr>
              <a:t>[subscriptions] WHERE [</a:t>
            </a:r>
            <a:r>
              <a:rPr lang="en-US" b="1" dirty="0" err="1">
                <a:solidFill>
                  <a:srgbClr val="0070C0"/>
                </a:solidFill>
                <a:latin typeface="Courier New" panose="02070309020205020404" pitchFamily="49" charset="0"/>
                <a:cs typeface="Courier New" panose="02070309020205020404" pitchFamily="49" charset="0"/>
              </a:rPr>
              <a:t>sb_book</a:t>
            </a:r>
            <a:r>
              <a:rPr lang="en-US" b="1" dirty="0">
                <a:solidFill>
                  <a:srgbClr val="0070C0"/>
                </a:solidFill>
                <a:latin typeface="Courier New" panose="02070309020205020404" pitchFamily="49" charset="0"/>
                <a:cs typeface="Courier New" panose="02070309020205020404" pitchFamily="49" charset="0"/>
              </a:rPr>
              <a:t>]&lt;=</a:t>
            </a:r>
            <a:r>
              <a:rPr lang="en-US" b="1" dirty="0" smtClean="0">
                <a:solidFill>
                  <a:srgbClr val="0070C0"/>
                </a:solidFill>
                <a:latin typeface="Courier New" panose="02070309020205020404" pitchFamily="49" charset="0"/>
                <a:cs typeface="Courier New" panose="02070309020205020404" pitchFamily="49" charset="0"/>
              </a:rPr>
              <a:t>0</a:t>
            </a:r>
          </a:p>
          <a:p>
            <a:r>
              <a:rPr lang="en-US" b="1" dirty="0" smtClean="0">
                <a:solidFill>
                  <a:srgbClr val="0070C0"/>
                </a:solidFill>
                <a:latin typeface="Courier New" panose="02070309020205020404" pitchFamily="49" charset="0"/>
                <a:cs typeface="Courier New" panose="02070309020205020404" pitchFamily="49" charset="0"/>
              </a:rPr>
              <a:t>)</a:t>
            </a:r>
            <a:endParaRPr lang="en-US" b="1" dirty="0">
              <a:solidFill>
                <a:srgbClr val="0070C0"/>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SELECT 'Error detected!';</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ELSE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SELECT 'OK';</a:t>
            </a:r>
          </a:p>
        </p:txBody>
      </p:sp>
    </p:spTree>
    <p:extLst>
      <p:ext uri="{BB962C8B-B14F-4D97-AF65-F5344CB8AC3E}">
        <p14:creationId xmlns:p14="http://schemas.microsoft.com/office/powerpoint/2010/main" val="2762940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ORDER BY</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Интерес представляет </a:t>
            </a:r>
            <a:r>
              <a:rPr lang="en-US" sz="2500" dirty="0" err="1" smtClean="0">
                <a:latin typeface="Arial" pitchFamily="34" charset="0"/>
                <a:cs typeface="Arial" pitchFamily="34" charset="0"/>
              </a:rPr>
              <a:t>order_by_expression</a:t>
            </a:r>
            <a:r>
              <a:rPr lang="ru-RU" sz="2500" dirty="0" smtClean="0">
                <a:latin typeface="Arial" pitchFamily="34" charset="0"/>
                <a:cs typeface="Arial" pitchFamily="34" charset="0"/>
              </a:rPr>
              <a:t>:</a:t>
            </a:r>
            <a:endParaRPr lang="en-US" sz="2500" dirty="0" smtClean="0">
              <a:latin typeface="Arial" pitchFamily="34" charset="0"/>
              <a:cs typeface="Arial" pitchFamily="34" charset="0"/>
            </a:endParaRPr>
          </a:p>
        </p:txBody>
      </p:sp>
      <p:sp>
        <p:nvSpPr>
          <p:cNvPr id="9" name="Rectangle 8"/>
          <p:cNvSpPr/>
          <p:nvPr/>
        </p:nvSpPr>
        <p:spPr>
          <a:xfrm>
            <a:off x="457200" y="1524000"/>
            <a:ext cx="8153400" cy="1477328"/>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ORDER BY </a:t>
            </a:r>
            <a:r>
              <a:rPr lang="en-US" b="1" dirty="0" err="1">
                <a:latin typeface="Courier New" panose="02070309020205020404" pitchFamily="49" charset="0"/>
                <a:cs typeface="Courier New" panose="02070309020205020404" pitchFamily="49" charset="0"/>
              </a:rPr>
              <a:t>order_by_expression</a:t>
            </a:r>
            <a:endParaRPr lang="en-US" b="1" dirty="0">
              <a:latin typeface="Courier New" panose="02070309020205020404" pitchFamily="49" charset="0"/>
              <a:cs typeface="Courier New" panose="02070309020205020404" pitchFamily="49" charset="0"/>
            </a:endParaRPr>
          </a:p>
          <a:p>
            <a:r>
              <a:rPr lang="en-US" b="1" dirty="0">
                <a:solidFill>
                  <a:srgbClr val="FF6600"/>
                </a:solidFill>
                <a:latin typeface="Courier New" panose="02070309020205020404" pitchFamily="49" charset="0"/>
                <a:cs typeface="Courier New" panose="02070309020205020404" pitchFamily="49" charset="0"/>
              </a:rPr>
              <a:t>    [ COLLATE </a:t>
            </a:r>
            <a:r>
              <a:rPr lang="en-US" b="1" dirty="0" err="1">
                <a:solidFill>
                  <a:srgbClr val="FF6600"/>
                </a:solidFill>
                <a:latin typeface="Courier New" panose="02070309020205020404" pitchFamily="49" charset="0"/>
                <a:cs typeface="Courier New" panose="02070309020205020404" pitchFamily="49" charset="0"/>
              </a:rPr>
              <a:t>collation_name</a:t>
            </a:r>
            <a:r>
              <a:rPr lang="en-US" b="1" dirty="0">
                <a:solidFill>
                  <a:srgbClr val="FF6600"/>
                </a:solidFill>
                <a:latin typeface="Courier New" panose="02070309020205020404" pitchFamily="49" charset="0"/>
                <a:cs typeface="Courier New" panose="02070309020205020404" pitchFamily="49" charset="0"/>
              </a:rPr>
              <a:t> ] </a:t>
            </a:r>
          </a:p>
          <a:p>
            <a:r>
              <a:rPr lang="en-US" b="1" dirty="0">
                <a:solidFill>
                  <a:srgbClr val="0070C0"/>
                </a:solidFill>
                <a:latin typeface="Courier New" panose="02070309020205020404" pitchFamily="49" charset="0"/>
                <a:cs typeface="Courier New" panose="02070309020205020404" pitchFamily="49" charset="0"/>
              </a:rPr>
              <a:t>    [ ASC | DESC ] </a:t>
            </a:r>
          </a:p>
          <a:p>
            <a:r>
              <a:rPr lang="en-US" b="1" dirty="0">
                <a:solidFill>
                  <a:srgbClr val="0070C0"/>
                </a:solidFill>
                <a:latin typeface="Courier New" panose="02070309020205020404" pitchFamily="49" charset="0"/>
                <a:cs typeface="Courier New" panose="02070309020205020404" pitchFamily="49" charset="0"/>
              </a:rPr>
              <a:t>    [ ,...n ] </a:t>
            </a:r>
          </a:p>
          <a:p>
            <a:r>
              <a:rPr lang="en-US" b="1" dirty="0">
                <a:solidFill>
                  <a:srgbClr val="FF0000"/>
                </a:solidFill>
                <a:latin typeface="Courier New" panose="02070309020205020404" pitchFamily="49" charset="0"/>
                <a:cs typeface="Courier New" panose="02070309020205020404" pitchFamily="49" charset="0"/>
              </a:rPr>
              <a:t>[ &lt;</a:t>
            </a:r>
            <a:r>
              <a:rPr lang="en-US" b="1" dirty="0" err="1">
                <a:solidFill>
                  <a:srgbClr val="FF0000"/>
                </a:solidFill>
                <a:latin typeface="Courier New" panose="02070309020205020404" pitchFamily="49" charset="0"/>
                <a:cs typeface="Courier New" panose="02070309020205020404" pitchFamily="49" charset="0"/>
              </a:rPr>
              <a:t>offset_fetch</a:t>
            </a:r>
            <a:r>
              <a:rPr lang="en-US" b="1" dirty="0">
                <a:solidFill>
                  <a:srgbClr val="FF0000"/>
                </a:solidFill>
                <a:latin typeface="Courier New" panose="02070309020205020404" pitchFamily="49" charset="0"/>
                <a:cs typeface="Courier New" panose="02070309020205020404" pitchFamily="49" charset="0"/>
              </a:rPr>
              <a:t>&gt; ]</a:t>
            </a:r>
          </a:p>
        </p:txBody>
      </p:sp>
      <p:sp>
        <p:nvSpPr>
          <p:cNvPr id="6" name="Rectangular Callout 5"/>
          <p:cNvSpPr/>
          <p:nvPr/>
        </p:nvSpPr>
        <p:spPr>
          <a:xfrm>
            <a:off x="5943600" y="1348782"/>
            <a:ext cx="2286000" cy="1069848"/>
          </a:xfrm>
          <a:prstGeom prst="wedgeRectCallout">
            <a:avLst>
              <a:gd name="adj1" fmla="val -101500"/>
              <a:gd name="adj2" fmla="val 1549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О кодировках – чуть позже.</a:t>
            </a:r>
            <a:endParaRPr lang="en-US" sz="2300" dirty="0">
              <a:latin typeface="Arial" panose="020B0604020202020204" pitchFamily="34" charset="0"/>
              <a:cs typeface="Arial" panose="020B0604020202020204" pitchFamily="34" charset="0"/>
            </a:endParaRPr>
          </a:p>
        </p:txBody>
      </p:sp>
      <p:sp>
        <p:nvSpPr>
          <p:cNvPr id="17" name="Rectangular Callout 16"/>
          <p:cNvSpPr/>
          <p:nvPr/>
        </p:nvSpPr>
        <p:spPr>
          <a:xfrm>
            <a:off x="4533900" y="2571030"/>
            <a:ext cx="2400300" cy="1069848"/>
          </a:xfrm>
          <a:prstGeom prst="wedgeRectCallout">
            <a:avLst>
              <a:gd name="adj1" fmla="val -113500"/>
              <a:gd name="adj2" fmla="val -728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Это уже рассматривали.</a:t>
            </a:r>
            <a:endParaRPr lang="en-US" sz="2300" dirty="0">
              <a:latin typeface="Arial" panose="020B0604020202020204" pitchFamily="34" charset="0"/>
              <a:cs typeface="Arial" panose="020B0604020202020204" pitchFamily="34" charset="0"/>
            </a:endParaRPr>
          </a:p>
        </p:txBody>
      </p:sp>
      <p:sp>
        <p:nvSpPr>
          <p:cNvPr id="18" name="Rectangular Callout 17"/>
          <p:cNvSpPr/>
          <p:nvPr/>
        </p:nvSpPr>
        <p:spPr>
          <a:xfrm>
            <a:off x="1600200" y="3105954"/>
            <a:ext cx="2400300" cy="1069848"/>
          </a:xfrm>
          <a:prstGeom prst="wedgeRectCallout">
            <a:avLst>
              <a:gd name="adj1" fmla="val -64611"/>
              <a:gd name="adj2" fmla="val -543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А вот это – интересно.</a:t>
            </a:r>
            <a:endParaRPr lang="en-US" sz="2300" dirty="0">
              <a:latin typeface="Arial" panose="020B0604020202020204" pitchFamily="34" charset="0"/>
              <a:cs typeface="Arial" panose="020B0604020202020204" pitchFamily="34" charset="0"/>
            </a:endParaRPr>
          </a:p>
        </p:txBody>
      </p:sp>
      <p:sp>
        <p:nvSpPr>
          <p:cNvPr id="20" name="Rectangle 19"/>
          <p:cNvSpPr/>
          <p:nvPr/>
        </p:nvSpPr>
        <p:spPr>
          <a:xfrm>
            <a:off x="304800" y="4343400"/>
            <a:ext cx="8458200" cy="1815882"/>
          </a:xfrm>
          <a:prstGeom prst="rect">
            <a:avLst/>
          </a:prstGeom>
          <a:solidFill>
            <a:schemeClr val="bg1">
              <a:lumMod val="9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offset_fetch</a:t>
            </a:r>
            <a:r>
              <a:rPr lang="en-US" sz="1400" b="1" dirty="0">
                <a:latin typeface="Courier New" panose="02070309020205020404" pitchFamily="49" charset="0"/>
                <a:cs typeface="Courier New" panose="02070309020205020404" pitchFamily="49" charset="0"/>
              </a:rPr>
              <a:t>&gt;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OFFSET { </a:t>
            </a:r>
            <a:r>
              <a:rPr lang="en-US" sz="1400" b="1" dirty="0" err="1">
                <a:latin typeface="Courier New" panose="02070309020205020404" pitchFamily="49" charset="0"/>
                <a:cs typeface="Courier New" panose="02070309020205020404" pitchFamily="49" charset="0"/>
              </a:rPr>
              <a:t>integer_constant</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offset_row_count_expression</a:t>
            </a:r>
            <a:r>
              <a:rPr lang="en-US" sz="1400" b="1" dirty="0">
                <a:latin typeface="Courier New" panose="02070309020205020404" pitchFamily="49" charset="0"/>
                <a:cs typeface="Courier New" panose="02070309020205020404" pitchFamily="49" charset="0"/>
              </a:rPr>
              <a:t> } { ROW | ROWS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FETCH { FIRST | NEXT } {</a:t>
            </a:r>
            <a:r>
              <a:rPr lang="en-US" sz="1400" b="1" dirty="0" err="1">
                <a:latin typeface="Courier New" panose="02070309020205020404" pitchFamily="49" charset="0"/>
                <a:cs typeface="Courier New" panose="02070309020205020404" pitchFamily="49" charset="0"/>
              </a:rPr>
              <a:t>integer_constant</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fetch_row_count_expression</a:t>
            </a:r>
            <a:r>
              <a:rPr lang="en-US" sz="1400" b="1" dirty="0">
                <a:latin typeface="Courier New" panose="02070309020205020404" pitchFamily="49" charset="0"/>
                <a:cs typeface="Courier New" panose="02070309020205020404" pitchFamily="49" charset="0"/>
              </a:rPr>
              <a:t> } { ROW | ROWS } ONLY</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endParaRPr lang="en-US" sz="1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800926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Взаимосвязанные запросы и подзапросы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160</a:t>
            </a:fld>
            <a:endParaRPr lang="en-US" dirty="0"/>
          </a:p>
        </p:txBody>
      </p:sp>
      <p:sp>
        <p:nvSpPr>
          <p:cNvPr id="7" name="TextBox 6"/>
          <p:cNvSpPr txBox="1"/>
          <p:nvPr/>
        </p:nvSpPr>
        <p:spPr>
          <a:xfrm>
            <a:off x="457200" y="838200"/>
            <a:ext cx="838200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Запрос и подзапрос считаются взаимосвязанными (</a:t>
            </a:r>
            <a:r>
              <a:rPr lang="en-US" sz="2400" dirty="0" smtClean="0">
                <a:latin typeface="Arial" pitchFamily="34" charset="0"/>
                <a:cs typeface="Arial" pitchFamily="34" charset="0"/>
              </a:rPr>
              <a:t>correlated</a:t>
            </a:r>
            <a:r>
              <a:rPr lang="ru-RU" sz="2400" dirty="0" smtClean="0">
                <a:latin typeface="Arial" pitchFamily="34" charset="0"/>
                <a:cs typeface="Arial" pitchFamily="34" charset="0"/>
              </a:rPr>
              <a:t>), если подзапрос обращается к таблице (или таблицам), которая используется во внешнем запросе.</a:t>
            </a:r>
            <a:endParaRPr lang="en-US" sz="2400" dirty="0" smtClean="0">
              <a:latin typeface="Arial" pitchFamily="34" charset="0"/>
              <a:cs typeface="Arial" pitchFamily="34" charset="0"/>
            </a:endParaRPr>
          </a:p>
        </p:txBody>
      </p:sp>
      <p:sp>
        <p:nvSpPr>
          <p:cNvPr id="8" name="TextBox 7"/>
          <p:cNvSpPr txBox="1"/>
          <p:nvPr/>
        </p:nvSpPr>
        <p:spPr>
          <a:xfrm>
            <a:off x="457200" y="2209800"/>
            <a:ext cx="8382000" cy="1200329"/>
          </a:xfrm>
          <a:prstGeom prst="rect">
            <a:avLst/>
          </a:prstGeom>
          <a:noFill/>
        </p:spPr>
        <p:txBody>
          <a:bodyPr wrap="square" rtlCol="0">
            <a:spAutoFit/>
          </a:bodyPr>
          <a:lstStyle/>
          <a:p>
            <a:r>
              <a:rPr lang="ru-RU" sz="2400" dirty="0" smtClean="0">
                <a:latin typeface="Arial" pitchFamily="34" charset="0"/>
                <a:cs typeface="Arial" pitchFamily="34" charset="0"/>
              </a:rPr>
              <a:t>Иллюстрацию такой ситуации мы только что рассматривали в примере про показ однофамильцев, которых по трое.</a:t>
            </a:r>
            <a:endParaRPr lang="ru-RU" sz="2400" dirty="0">
              <a:latin typeface="Arial" pitchFamily="34" charset="0"/>
              <a:cs typeface="Arial" pitchFamily="34" charset="0"/>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495800"/>
            <a:ext cx="1918905"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57200" y="3505200"/>
            <a:ext cx="8382000" cy="923330"/>
          </a:xfrm>
          <a:prstGeom prst="rect">
            <a:avLst/>
          </a:prstGeom>
          <a:solidFill>
            <a:schemeClr val="bg1">
              <a:lumMod val="95000"/>
            </a:schemeClr>
          </a:solidFill>
        </p:spPr>
        <p:txBody>
          <a:bodyPr wrap="square">
            <a:spAutoFit/>
          </a:bodyPr>
          <a:lstStyle/>
          <a:p>
            <a:r>
              <a:rPr lang="en-US" b="1" dirty="0" smtClean="0">
                <a:latin typeface="Courier New" panose="02070309020205020404" pitchFamily="49" charset="0"/>
                <a:cs typeface="Courier New" panose="02070309020205020404" pitchFamily="49" charset="0"/>
              </a:rPr>
              <a:t>SELECT </a:t>
            </a:r>
            <a:r>
              <a:rPr lang="en-US" b="1" dirty="0">
                <a:latin typeface="Courier New" panose="02070309020205020404" pitchFamily="49" charset="0"/>
                <a:cs typeface="Courier New" panose="02070309020205020404" pitchFamily="49" charset="0"/>
              </a:rPr>
              <a:t>[name], [surname] FROM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 AS </a:t>
            </a:r>
            <a:r>
              <a:rPr lang="en-US" b="1" dirty="0">
                <a:solidFill>
                  <a:srgbClr val="7030A0"/>
                </a:solidFill>
                <a:latin typeface="Courier New" panose="02070309020205020404" pitchFamily="49" charset="0"/>
                <a:cs typeface="Courier New" panose="02070309020205020404" pitchFamily="49" charset="0"/>
              </a:rPr>
              <a:t>[</a:t>
            </a:r>
            <a:r>
              <a:rPr lang="en-US" b="1" dirty="0" err="1">
                <a:solidFill>
                  <a:srgbClr val="7030A0"/>
                </a:solidFill>
                <a:latin typeface="Courier New" panose="02070309020205020404" pitchFamily="49" charset="0"/>
                <a:cs typeface="Courier New" panose="02070309020205020404" pitchFamily="49" charset="0"/>
              </a:rPr>
              <a:t>OuterTable</a:t>
            </a:r>
            <a:r>
              <a:rPr lang="en-US" b="1" dirty="0">
                <a:solidFill>
                  <a:srgbClr val="7030A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WHERE</a:t>
            </a:r>
          </a:p>
          <a:p>
            <a:r>
              <a:rPr lang="en-US" b="1" dirty="0">
                <a:solidFill>
                  <a:srgbClr val="0070C0"/>
                </a:solidFill>
                <a:latin typeface="Courier New" panose="02070309020205020404" pitchFamily="49" charset="0"/>
                <a:cs typeface="Courier New" panose="02070309020205020404" pitchFamily="49" charset="0"/>
              </a:rPr>
              <a:t>(SELECT COUNT(*) FROM @</a:t>
            </a:r>
            <a:r>
              <a:rPr lang="en-US" b="1" dirty="0" err="1">
                <a:solidFill>
                  <a:srgbClr val="0070C0"/>
                </a:solidFill>
                <a:latin typeface="Courier New" panose="02070309020205020404" pitchFamily="49" charset="0"/>
                <a:cs typeface="Courier New" panose="02070309020205020404" pitchFamily="49" charset="0"/>
              </a:rPr>
              <a:t>tbl</a:t>
            </a:r>
            <a:r>
              <a:rPr lang="en-US" b="1" dirty="0">
                <a:solidFill>
                  <a:srgbClr val="0070C0"/>
                </a:solidFill>
                <a:latin typeface="Courier New" panose="02070309020205020404" pitchFamily="49" charset="0"/>
                <a:cs typeface="Courier New" panose="02070309020205020404" pitchFamily="49" charset="0"/>
              </a:rPr>
              <a:t> AS </a:t>
            </a:r>
            <a:r>
              <a:rPr lang="en-US" b="1" dirty="0">
                <a:solidFill>
                  <a:schemeClr val="accent3">
                    <a:lumMod val="50000"/>
                  </a:schemeClr>
                </a:solidFill>
                <a:latin typeface="Courier New" panose="02070309020205020404" pitchFamily="49" charset="0"/>
                <a:cs typeface="Courier New" panose="02070309020205020404" pitchFamily="49" charset="0"/>
              </a:rPr>
              <a:t>[</a:t>
            </a:r>
            <a:r>
              <a:rPr lang="en-US" b="1" dirty="0" err="1">
                <a:solidFill>
                  <a:schemeClr val="accent3">
                    <a:lumMod val="50000"/>
                  </a:schemeClr>
                </a:solidFill>
                <a:latin typeface="Courier New" panose="02070309020205020404" pitchFamily="49" charset="0"/>
                <a:cs typeface="Courier New" panose="02070309020205020404" pitchFamily="49" charset="0"/>
              </a:rPr>
              <a:t>InnerTable</a:t>
            </a:r>
            <a:r>
              <a:rPr lang="en-US" b="1" dirty="0">
                <a:solidFill>
                  <a:schemeClr val="accent3">
                    <a:lumMod val="50000"/>
                  </a:schemeClr>
                </a:solidFill>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WHERE </a:t>
            </a:r>
            <a:r>
              <a:rPr lang="en-US" b="1" dirty="0">
                <a:solidFill>
                  <a:srgbClr val="7030A0"/>
                </a:solidFill>
                <a:latin typeface="Courier New" panose="02070309020205020404" pitchFamily="49" charset="0"/>
                <a:cs typeface="Courier New" panose="02070309020205020404" pitchFamily="49" charset="0"/>
              </a:rPr>
              <a:t>[</a:t>
            </a:r>
            <a:r>
              <a:rPr lang="en-US" b="1" dirty="0" err="1">
                <a:solidFill>
                  <a:srgbClr val="7030A0"/>
                </a:solidFill>
                <a:latin typeface="Courier New" panose="02070309020205020404" pitchFamily="49" charset="0"/>
                <a:cs typeface="Courier New" panose="02070309020205020404" pitchFamily="49" charset="0"/>
              </a:rPr>
              <a:t>OuterTable</a:t>
            </a:r>
            <a:r>
              <a:rPr lang="en-US" b="1" dirty="0">
                <a:solidFill>
                  <a:srgbClr val="7030A0"/>
                </a:solidFill>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.[surname]=</a:t>
            </a:r>
            <a:r>
              <a:rPr lang="en-US" b="1" dirty="0">
                <a:solidFill>
                  <a:schemeClr val="accent3">
                    <a:lumMod val="50000"/>
                  </a:schemeClr>
                </a:solidFill>
                <a:latin typeface="Courier New" panose="02070309020205020404" pitchFamily="49" charset="0"/>
                <a:cs typeface="Courier New" panose="02070309020205020404" pitchFamily="49" charset="0"/>
              </a:rPr>
              <a:t>[</a:t>
            </a:r>
            <a:r>
              <a:rPr lang="en-US" b="1" dirty="0" err="1">
                <a:solidFill>
                  <a:schemeClr val="accent3">
                    <a:lumMod val="50000"/>
                  </a:schemeClr>
                </a:solidFill>
                <a:latin typeface="Courier New" panose="02070309020205020404" pitchFamily="49" charset="0"/>
                <a:cs typeface="Courier New" panose="02070309020205020404" pitchFamily="49" charset="0"/>
              </a:rPr>
              <a:t>InnerTable</a:t>
            </a:r>
            <a:r>
              <a:rPr lang="en-US" b="1" dirty="0">
                <a:solidFill>
                  <a:schemeClr val="accent3">
                    <a:lumMod val="50000"/>
                  </a:schemeClr>
                </a:solidFill>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.[Surname])</a:t>
            </a:r>
            <a:r>
              <a:rPr lang="en-US" b="1" dirty="0">
                <a:latin typeface="Courier New" panose="02070309020205020404" pitchFamily="49" charset="0"/>
                <a:cs typeface="Courier New" panose="02070309020205020404" pitchFamily="49" charset="0"/>
              </a:rPr>
              <a:t> = 3</a:t>
            </a:r>
          </a:p>
        </p:txBody>
      </p:sp>
    </p:spTree>
    <p:extLst>
      <p:ext uri="{BB962C8B-B14F-4D97-AF65-F5344CB8AC3E}">
        <p14:creationId xmlns:p14="http://schemas.microsoft.com/office/powerpoint/2010/main" val="285555499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как источник данных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161</a:t>
            </a:fld>
            <a:endParaRPr lang="en-US" dirty="0"/>
          </a:p>
        </p:txBody>
      </p:sp>
      <p:sp>
        <p:nvSpPr>
          <p:cNvPr id="9" name="TextBox 8"/>
          <p:cNvSpPr txBox="1"/>
          <p:nvPr/>
        </p:nvSpPr>
        <p:spPr>
          <a:xfrm>
            <a:off x="457200" y="838200"/>
            <a:ext cx="8382000" cy="1938992"/>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В некоторых случаях необходимый результат нельзя получить «за один раз», т.е. необходимо подготовить промежуточный результат, а уже на его основе – конечный. В таких случаях промежуточный результат обычно генерируется подзапросами.</a:t>
            </a:r>
            <a:endParaRPr lang="en-US" sz="2400" dirty="0" smtClean="0">
              <a:latin typeface="Arial" pitchFamily="34" charset="0"/>
              <a:cs typeface="Arial" pitchFamily="34" charset="0"/>
            </a:endParaRPr>
          </a:p>
        </p:txBody>
      </p:sp>
      <p:sp>
        <p:nvSpPr>
          <p:cNvPr id="12" name="TextBox 11"/>
          <p:cNvSpPr txBox="1"/>
          <p:nvPr/>
        </p:nvSpPr>
        <p:spPr>
          <a:xfrm>
            <a:off x="457200" y="3524071"/>
            <a:ext cx="8382000" cy="461665"/>
          </a:xfrm>
          <a:prstGeom prst="rect">
            <a:avLst/>
          </a:prstGeom>
          <a:noFill/>
        </p:spPr>
        <p:txBody>
          <a:bodyPr wrap="square" rtlCol="0">
            <a:spAutoFit/>
          </a:bodyPr>
          <a:lstStyle/>
          <a:p>
            <a:r>
              <a:rPr lang="ru-RU" sz="2400" dirty="0" smtClean="0">
                <a:latin typeface="Arial" pitchFamily="34" charset="0"/>
                <a:cs typeface="Arial" pitchFamily="34" charset="0"/>
              </a:rPr>
              <a:t>Рассмотрим пример…</a:t>
            </a:r>
            <a:endParaRPr lang="ru-RU" sz="2400" dirty="0">
              <a:latin typeface="Arial" pitchFamily="34" charset="0"/>
              <a:cs typeface="Arial" pitchFamily="34" charset="0"/>
            </a:endParaRPr>
          </a:p>
        </p:txBody>
      </p:sp>
    </p:spTree>
    <p:extLst>
      <p:ext uri="{BB962C8B-B14F-4D97-AF65-F5344CB8AC3E}">
        <p14:creationId xmlns:p14="http://schemas.microsoft.com/office/powerpoint/2010/main" val="19850947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как источник данных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162</a:t>
            </a:fld>
            <a:endParaRPr lang="en-US" dirty="0"/>
          </a:p>
        </p:txBody>
      </p:sp>
      <p:sp>
        <p:nvSpPr>
          <p:cNvPr id="7" name="TextBox 6"/>
          <p:cNvSpPr txBox="1"/>
          <p:nvPr/>
        </p:nvSpPr>
        <p:spPr>
          <a:xfrm>
            <a:off x="457200" y="838200"/>
            <a:ext cx="838200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Необходимо выяснить «среднюю стоимость категорий товаров» (где «стоимость категории» определяется как сумма стоимости всех её товаров).</a:t>
            </a:r>
            <a:endParaRPr lang="en-US" sz="2400" dirty="0" smtClean="0">
              <a:latin typeface="Arial" pitchFamily="34" charset="0"/>
              <a:cs typeface="Arial" pitchFamily="34" charset="0"/>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3" y="2590800"/>
            <a:ext cx="6563360"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7236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как источник данных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163</a:t>
            </a:fld>
            <a:endParaRPr lang="en-US" dirty="0"/>
          </a:p>
        </p:txBody>
      </p:sp>
      <p:sp>
        <p:nvSpPr>
          <p:cNvPr id="8" name="TextBox 7"/>
          <p:cNvSpPr txBox="1"/>
          <p:nvPr/>
        </p:nvSpPr>
        <p:spPr>
          <a:xfrm>
            <a:off x="457200" y="8382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Эту задачу нельзя решить «в лоб» вот таким запросом:</a:t>
            </a:r>
            <a:endParaRPr lang="en-US" sz="2400" dirty="0" smtClean="0">
              <a:latin typeface="Arial" pitchFamily="34" charset="0"/>
              <a:cs typeface="Arial" pitchFamily="34" charset="0"/>
            </a:endParaRPr>
          </a:p>
        </p:txBody>
      </p:sp>
      <p:sp>
        <p:nvSpPr>
          <p:cNvPr id="9" name="Rectangle 8"/>
          <p:cNvSpPr/>
          <p:nvPr/>
        </p:nvSpPr>
        <p:spPr>
          <a:xfrm>
            <a:off x="304800" y="1447800"/>
            <a:ext cx="8229601" cy="877163"/>
          </a:xfrm>
          <a:prstGeom prst="rect">
            <a:avLst/>
          </a:prstGeom>
          <a:solidFill>
            <a:schemeClr val="bg1">
              <a:lumMod val="95000"/>
            </a:schemeClr>
          </a:solidFill>
          <a:ln>
            <a:solidFill>
              <a:srgbClr val="FF0000"/>
            </a:solidFill>
          </a:ln>
        </p:spPr>
        <p:txBody>
          <a:bodyPr wrap="square">
            <a:spAutoFit/>
          </a:bodyPr>
          <a:lstStyle/>
          <a:p>
            <a:pPr>
              <a:spcBef>
                <a:spcPts val="600"/>
              </a:spcBef>
            </a:pPr>
            <a:r>
              <a:rPr lang="en-US" sz="2300" dirty="0">
                <a:latin typeface="Arial" pitchFamily="34" charset="0"/>
                <a:cs typeface="Arial" pitchFamily="34" charset="0"/>
              </a:rPr>
              <a:t>SELECT AVG(SUM([</a:t>
            </a:r>
            <a:r>
              <a:rPr lang="en-US" sz="2300" dirty="0" err="1">
                <a:latin typeface="Arial" pitchFamily="34" charset="0"/>
                <a:cs typeface="Arial" pitchFamily="34" charset="0"/>
              </a:rPr>
              <a:t>g_price</a:t>
            </a:r>
            <a:r>
              <a:rPr lang="en-US" sz="2300" dirty="0" smtClean="0">
                <a:latin typeface="Arial" pitchFamily="34" charset="0"/>
                <a:cs typeface="Arial" pitchFamily="34" charset="0"/>
              </a:rPr>
              <a:t>]))</a:t>
            </a:r>
            <a:r>
              <a:rPr lang="ru-RU" sz="2300" dirty="0" smtClean="0">
                <a:latin typeface="Arial" pitchFamily="34" charset="0"/>
                <a:cs typeface="Arial" pitchFamily="34" charset="0"/>
              </a:rPr>
              <a:t> </a:t>
            </a:r>
            <a:r>
              <a:rPr lang="en-US" sz="2300" dirty="0" smtClean="0">
                <a:latin typeface="Arial" pitchFamily="34" charset="0"/>
                <a:cs typeface="Arial" pitchFamily="34" charset="0"/>
              </a:rPr>
              <a:t>FROM </a:t>
            </a:r>
            <a:r>
              <a:rPr lang="en-US" sz="2300" dirty="0">
                <a:latin typeface="Arial" pitchFamily="34" charset="0"/>
                <a:cs typeface="Arial" pitchFamily="34" charset="0"/>
              </a:rPr>
              <a:t>[</a:t>
            </a:r>
            <a:r>
              <a:rPr lang="en-US" sz="2300" dirty="0" smtClean="0">
                <a:latin typeface="Arial" pitchFamily="34" charset="0"/>
                <a:cs typeface="Arial" pitchFamily="34" charset="0"/>
              </a:rPr>
              <a:t>goods]</a:t>
            </a:r>
            <a:endParaRPr lang="ru-RU" sz="2300" dirty="0" smtClean="0">
              <a:latin typeface="Arial" pitchFamily="34" charset="0"/>
              <a:cs typeface="Arial" pitchFamily="34" charset="0"/>
            </a:endParaRPr>
          </a:p>
          <a:p>
            <a:pPr>
              <a:spcBef>
                <a:spcPts val="600"/>
              </a:spcBef>
            </a:pPr>
            <a:r>
              <a:rPr lang="en-US" sz="2300" dirty="0" smtClean="0">
                <a:latin typeface="Arial" pitchFamily="34" charset="0"/>
                <a:cs typeface="Arial" pitchFamily="34" charset="0"/>
              </a:rPr>
              <a:t>GROUP </a:t>
            </a:r>
            <a:r>
              <a:rPr lang="en-US" sz="2300" dirty="0">
                <a:latin typeface="Arial" pitchFamily="34" charset="0"/>
                <a:cs typeface="Arial" pitchFamily="34" charset="0"/>
              </a:rPr>
              <a:t>BY [</a:t>
            </a:r>
            <a:r>
              <a:rPr lang="en-US" sz="2300" dirty="0" err="1">
                <a:latin typeface="Arial" pitchFamily="34" charset="0"/>
                <a:cs typeface="Arial" pitchFamily="34" charset="0"/>
              </a:rPr>
              <a:t>g_cat</a:t>
            </a:r>
            <a:r>
              <a:rPr lang="en-US" sz="2300" dirty="0">
                <a:latin typeface="Arial" pitchFamily="34" charset="0"/>
                <a:cs typeface="Arial" pitchFamily="34" charset="0"/>
              </a:rPr>
              <a:t>]</a:t>
            </a:r>
            <a:endParaRPr lang="ru-RU" sz="2300" dirty="0">
              <a:latin typeface="Arial" pitchFamily="34" charset="0"/>
              <a:cs typeface="Arial" pitchFamily="34" charset="0"/>
            </a:endParaRPr>
          </a:p>
        </p:txBody>
      </p:sp>
      <p:sp>
        <p:nvSpPr>
          <p:cNvPr id="11" name="TextBox 10"/>
          <p:cNvSpPr txBox="1"/>
          <p:nvPr/>
        </p:nvSpPr>
        <p:spPr>
          <a:xfrm>
            <a:off x="457200" y="32004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А вот такой запрос работает:</a:t>
            </a:r>
            <a:endParaRPr lang="en-US" sz="2400" dirty="0" smtClean="0">
              <a:latin typeface="Arial" pitchFamily="34" charset="0"/>
              <a:cs typeface="Arial" pitchFamily="34" charset="0"/>
            </a:endParaRPr>
          </a:p>
        </p:txBody>
      </p:sp>
      <p:sp>
        <p:nvSpPr>
          <p:cNvPr id="12" name="Rectangle 11"/>
          <p:cNvSpPr/>
          <p:nvPr/>
        </p:nvSpPr>
        <p:spPr>
          <a:xfrm>
            <a:off x="304800" y="3810000"/>
            <a:ext cx="8229601" cy="1154162"/>
          </a:xfrm>
          <a:prstGeom prst="rect">
            <a:avLst/>
          </a:prstGeom>
          <a:solidFill>
            <a:schemeClr val="bg1">
              <a:lumMod val="95000"/>
            </a:schemeClr>
          </a:solidFill>
          <a:ln>
            <a:solidFill>
              <a:srgbClr val="00CC00"/>
            </a:solidFill>
          </a:ln>
        </p:spPr>
        <p:txBody>
          <a:bodyPr wrap="square">
            <a:spAutoFit/>
          </a:bodyPr>
          <a:lstStyle/>
          <a:p>
            <a:pPr>
              <a:spcBef>
                <a:spcPts val="600"/>
              </a:spcBef>
            </a:pPr>
            <a:r>
              <a:rPr lang="en-US" sz="2300" dirty="0" smtClean="0">
                <a:latin typeface="Arial" pitchFamily="34" charset="0"/>
                <a:cs typeface="Arial" pitchFamily="34" charset="0"/>
              </a:rPr>
              <a:t>SELECT AVG([</a:t>
            </a:r>
            <a:r>
              <a:rPr lang="en-US" sz="2300" dirty="0" err="1" smtClean="0">
                <a:latin typeface="Arial" pitchFamily="34" charset="0"/>
                <a:cs typeface="Arial" pitchFamily="34" charset="0"/>
              </a:rPr>
              <a:t>inner_sum</a:t>
            </a:r>
            <a:r>
              <a:rPr lang="en-US" sz="2300" dirty="0" smtClean="0">
                <a:latin typeface="Arial" pitchFamily="34" charset="0"/>
                <a:cs typeface="Arial" pitchFamily="34" charset="0"/>
              </a:rPr>
              <a:t>]) FROM </a:t>
            </a:r>
            <a:r>
              <a:rPr lang="en-US" sz="2300" dirty="0" smtClean="0">
                <a:solidFill>
                  <a:srgbClr val="0070C0"/>
                </a:solidFill>
                <a:latin typeface="Arial" pitchFamily="34" charset="0"/>
                <a:cs typeface="Arial" pitchFamily="34" charset="0"/>
              </a:rPr>
              <a:t>(SELECT SUM([</a:t>
            </a:r>
            <a:r>
              <a:rPr lang="en-US" sz="2300" dirty="0" err="1" smtClean="0">
                <a:solidFill>
                  <a:srgbClr val="0070C0"/>
                </a:solidFill>
                <a:latin typeface="Arial" pitchFamily="34" charset="0"/>
                <a:cs typeface="Arial" pitchFamily="34" charset="0"/>
              </a:rPr>
              <a:t>g_price</a:t>
            </a:r>
            <a:r>
              <a:rPr lang="en-US" sz="2300" dirty="0" smtClean="0">
                <a:solidFill>
                  <a:srgbClr val="0070C0"/>
                </a:solidFill>
                <a:latin typeface="Arial" pitchFamily="34" charset="0"/>
                <a:cs typeface="Arial" pitchFamily="34" charset="0"/>
              </a:rPr>
              <a:t>]) AS [</a:t>
            </a:r>
            <a:r>
              <a:rPr lang="en-US" sz="2300" dirty="0" err="1" smtClean="0">
                <a:solidFill>
                  <a:srgbClr val="0070C0"/>
                </a:solidFill>
                <a:latin typeface="Arial" pitchFamily="34" charset="0"/>
                <a:cs typeface="Arial" pitchFamily="34" charset="0"/>
              </a:rPr>
              <a:t>inner_sum</a:t>
            </a:r>
            <a:r>
              <a:rPr lang="en-US" sz="2300" dirty="0" smtClean="0">
                <a:solidFill>
                  <a:srgbClr val="0070C0"/>
                </a:solidFill>
                <a:latin typeface="Arial" pitchFamily="34" charset="0"/>
                <a:cs typeface="Arial" pitchFamily="34" charset="0"/>
              </a:rPr>
              <a:t>] FROM [goods] GROUP BY [</a:t>
            </a:r>
            <a:r>
              <a:rPr lang="en-US" sz="2300" dirty="0" err="1" smtClean="0">
                <a:solidFill>
                  <a:srgbClr val="0070C0"/>
                </a:solidFill>
                <a:latin typeface="Arial" pitchFamily="34" charset="0"/>
                <a:cs typeface="Arial" pitchFamily="34" charset="0"/>
              </a:rPr>
              <a:t>g_cat</a:t>
            </a:r>
            <a:r>
              <a:rPr lang="en-US" sz="2300" dirty="0" smtClean="0">
                <a:solidFill>
                  <a:srgbClr val="0070C0"/>
                </a:solidFill>
                <a:latin typeface="Arial" pitchFamily="34" charset="0"/>
                <a:cs typeface="Arial" pitchFamily="34" charset="0"/>
              </a:rPr>
              <a:t>])</a:t>
            </a:r>
            <a:r>
              <a:rPr lang="en-US" sz="2300" dirty="0" smtClean="0">
                <a:latin typeface="Arial" pitchFamily="34" charset="0"/>
                <a:cs typeface="Arial" pitchFamily="34" charset="0"/>
              </a:rPr>
              <a:t> AS [</a:t>
            </a:r>
            <a:r>
              <a:rPr lang="en-US" sz="2300" dirty="0" err="1" smtClean="0">
                <a:latin typeface="Arial" pitchFamily="34" charset="0"/>
                <a:cs typeface="Arial" pitchFamily="34" charset="0"/>
              </a:rPr>
              <a:t>inner_result</a:t>
            </a:r>
            <a:r>
              <a:rPr lang="en-US" sz="2300" dirty="0" smtClean="0">
                <a:latin typeface="Arial" pitchFamily="34" charset="0"/>
                <a:cs typeface="Arial" pitchFamily="34" charset="0"/>
              </a:rPr>
              <a:t>]</a:t>
            </a:r>
            <a:endParaRPr lang="ru-RU" sz="2300" dirty="0">
              <a:latin typeface="Arial" pitchFamily="34" charset="0"/>
              <a:cs typeface="Arial" pitchFamily="34" charset="0"/>
            </a:endParaRP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153" y="2101125"/>
            <a:ext cx="5792047" cy="718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006495"/>
            <a:ext cx="2438400" cy="7281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77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Подзапросы как источник данных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164</a:t>
            </a:fld>
            <a:endParaRPr lang="en-US" dirty="0"/>
          </a:p>
        </p:txBody>
      </p:sp>
      <p:sp>
        <p:nvSpPr>
          <p:cNvPr id="13" name="TextBox 12"/>
          <p:cNvSpPr txBox="1"/>
          <p:nvPr/>
        </p:nvSpPr>
        <p:spPr>
          <a:xfrm>
            <a:off x="457200" y="9144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Для наглядности посмотрим, что возвращает подзапрос:</a:t>
            </a:r>
            <a:endParaRPr lang="en-US" sz="2400" dirty="0" smtClean="0">
              <a:latin typeface="Arial" pitchFamily="34" charset="0"/>
              <a:cs typeface="Arial" pitchFamily="34" charset="0"/>
            </a:endParaRPr>
          </a:p>
        </p:txBody>
      </p:sp>
      <p:sp>
        <p:nvSpPr>
          <p:cNvPr id="14" name="Rectangle 13"/>
          <p:cNvSpPr/>
          <p:nvPr/>
        </p:nvSpPr>
        <p:spPr>
          <a:xfrm>
            <a:off x="304800" y="1524000"/>
            <a:ext cx="8229601" cy="800219"/>
          </a:xfrm>
          <a:prstGeom prst="rect">
            <a:avLst/>
          </a:prstGeom>
          <a:solidFill>
            <a:schemeClr val="bg1">
              <a:lumMod val="95000"/>
            </a:schemeClr>
          </a:solidFill>
          <a:ln>
            <a:noFill/>
          </a:ln>
        </p:spPr>
        <p:txBody>
          <a:bodyPr wrap="square">
            <a:spAutoFit/>
          </a:bodyPr>
          <a:lstStyle/>
          <a:p>
            <a:pPr>
              <a:spcBef>
                <a:spcPts val="600"/>
              </a:spcBef>
            </a:pPr>
            <a:r>
              <a:rPr lang="en-US" sz="2300" dirty="0">
                <a:latin typeface="Arial" pitchFamily="34" charset="0"/>
                <a:cs typeface="Arial" pitchFamily="34" charset="0"/>
              </a:rPr>
              <a:t>SELECT SUM([</a:t>
            </a:r>
            <a:r>
              <a:rPr lang="en-US" sz="2300" dirty="0" err="1">
                <a:latin typeface="Arial" pitchFamily="34" charset="0"/>
                <a:cs typeface="Arial" pitchFamily="34" charset="0"/>
              </a:rPr>
              <a:t>g_price</a:t>
            </a:r>
            <a:r>
              <a:rPr lang="en-US" sz="2300" dirty="0">
                <a:latin typeface="Arial" pitchFamily="34" charset="0"/>
                <a:cs typeface="Arial" pitchFamily="34" charset="0"/>
              </a:rPr>
              <a:t>]) AS [</a:t>
            </a:r>
            <a:r>
              <a:rPr lang="en-US" sz="2300" dirty="0" err="1">
                <a:latin typeface="Arial" pitchFamily="34" charset="0"/>
                <a:cs typeface="Arial" pitchFamily="34" charset="0"/>
              </a:rPr>
              <a:t>inner_sum</a:t>
            </a:r>
            <a:r>
              <a:rPr lang="en-US" sz="2300" dirty="0">
                <a:latin typeface="Arial" pitchFamily="34" charset="0"/>
                <a:cs typeface="Arial" pitchFamily="34" charset="0"/>
              </a:rPr>
              <a:t>] FROM [goods] GROUP BY [</a:t>
            </a:r>
            <a:r>
              <a:rPr lang="en-US" sz="2300" dirty="0" err="1">
                <a:latin typeface="Arial" pitchFamily="34" charset="0"/>
                <a:cs typeface="Arial" pitchFamily="34" charset="0"/>
              </a:rPr>
              <a:t>g_cat</a:t>
            </a:r>
            <a:r>
              <a:rPr lang="en-US" sz="2300" dirty="0">
                <a:latin typeface="Arial" pitchFamily="34" charset="0"/>
                <a:cs typeface="Arial" pitchFamily="34" charset="0"/>
              </a:rPr>
              <a:t>]</a:t>
            </a:r>
            <a:endParaRPr lang="ru-RU" sz="2300" dirty="0">
              <a:latin typeface="Arial" pitchFamily="34" charset="0"/>
              <a:cs typeface="Arial" pitchFamily="34" charset="0"/>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05088"/>
            <a:ext cx="3276600" cy="19848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97332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Преобразование подзапросов в запросы с 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165</a:t>
            </a:fld>
            <a:endParaRPr lang="en-US" dirty="0"/>
          </a:p>
        </p:txBody>
      </p:sp>
      <p:sp>
        <p:nvSpPr>
          <p:cNvPr id="8" name="TextBox 7"/>
          <p:cNvSpPr txBox="1"/>
          <p:nvPr/>
        </p:nvSpPr>
        <p:spPr>
          <a:xfrm>
            <a:off x="457200" y="914400"/>
            <a:ext cx="8382000" cy="2462213"/>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Иногда подзапросы эффективнее запросов с </a:t>
            </a:r>
            <a:r>
              <a:rPr lang="en-US" sz="2400" dirty="0" smtClean="0">
                <a:latin typeface="Arial" pitchFamily="34" charset="0"/>
                <a:cs typeface="Arial" pitchFamily="34" charset="0"/>
              </a:rPr>
              <a:t>JOIN. </a:t>
            </a:r>
            <a:r>
              <a:rPr lang="ru-RU" sz="2400" dirty="0" smtClean="0">
                <a:latin typeface="Arial" pitchFamily="34" charset="0"/>
                <a:cs typeface="Arial" pitchFamily="34" charset="0"/>
              </a:rPr>
              <a:t>Но иногда – наоборот, запросы с </a:t>
            </a:r>
            <a:r>
              <a:rPr lang="en-US" sz="2400" dirty="0" smtClean="0">
                <a:latin typeface="Arial" pitchFamily="34" charset="0"/>
                <a:cs typeface="Arial" pitchFamily="34" charset="0"/>
              </a:rPr>
              <a:t>JOIN </a:t>
            </a:r>
            <a:r>
              <a:rPr lang="ru-RU" sz="2400" dirty="0" smtClean="0">
                <a:latin typeface="Arial" pitchFamily="34" charset="0"/>
                <a:cs typeface="Arial" pitchFamily="34" charset="0"/>
              </a:rPr>
              <a:t>оказываются более выгодными по тем или иным критериям.</a:t>
            </a:r>
          </a:p>
          <a:p>
            <a:pPr>
              <a:spcBef>
                <a:spcPts val="600"/>
              </a:spcBef>
            </a:pPr>
            <a:endParaRPr lang="ru-RU"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Рассмотрим пару случаев преобразования подзапросов в запросы с </a:t>
            </a:r>
            <a:r>
              <a:rPr lang="en-US" sz="2400" dirty="0" smtClean="0">
                <a:latin typeface="Arial" pitchFamily="34" charset="0"/>
                <a:cs typeface="Arial" pitchFamily="34" charset="0"/>
              </a:rPr>
              <a:t>JOIN…</a:t>
            </a:r>
          </a:p>
        </p:txBody>
      </p:sp>
    </p:spTree>
    <p:extLst>
      <p:ext uri="{BB962C8B-B14F-4D97-AF65-F5344CB8AC3E}">
        <p14:creationId xmlns:p14="http://schemas.microsoft.com/office/powerpoint/2010/main" val="31736449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Преобразование подзапросов в запросы с 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166</a:t>
            </a:fld>
            <a:endParaRPr lang="en-US" dirty="0"/>
          </a:p>
        </p:txBody>
      </p:sp>
      <p:sp>
        <p:nvSpPr>
          <p:cNvPr id="6" name="TextBox 5"/>
          <p:cNvSpPr txBox="1"/>
          <p:nvPr/>
        </p:nvSpPr>
        <p:spPr>
          <a:xfrm>
            <a:off x="304800" y="9144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Самый частый случай – замена </a:t>
            </a:r>
            <a:r>
              <a:rPr lang="en-US" sz="2400" dirty="0" smtClean="0">
                <a:latin typeface="Arial" pitchFamily="34" charset="0"/>
                <a:cs typeface="Arial" pitchFamily="34" charset="0"/>
              </a:rPr>
              <a:t>IN </a:t>
            </a:r>
            <a:r>
              <a:rPr lang="ru-RU" sz="2400" dirty="0" smtClean="0">
                <a:latin typeface="Arial" pitchFamily="34" charset="0"/>
                <a:cs typeface="Arial" pitchFamily="34" charset="0"/>
              </a:rPr>
              <a:t>и подзапроса, т.е. вместо</a:t>
            </a:r>
            <a:endParaRPr lang="en-US" sz="2400" dirty="0" smtClean="0">
              <a:latin typeface="Arial" pitchFamily="34" charset="0"/>
              <a:cs typeface="Arial" pitchFamily="34" charset="0"/>
            </a:endParaRPr>
          </a:p>
        </p:txBody>
      </p:sp>
      <p:sp>
        <p:nvSpPr>
          <p:cNvPr id="7" name="Rectangle 6"/>
          <p:cNvSpPr/>
          <p:nvPr/>
        </p:nvSpPr>
        <p:spPr>
          <a:xfrm>
            <a:off x="304800" y="1905000"/>
            <a:ext cx="8229601" cy="877163"/>
          </a:xfrm>
          <a:prstGeom prst="rect">
            <a:avLst/>
          </a:prstGeom>
          <a:solidFill>
            <a:schemeClr val="bg1">
              <a:lumMod val="95000"/>
            </a:schemeClr>
          </a:solidFill>
          <a:ln>
            <a:noFill/>
          </a:ln>
        </p:spPr>
        <p:txBody>
          <a:bodyPr wrap="square">
            <a:spAutoFit/>
          </a:bodyPr>
          <a:lstStyle/>
          <a:p>
            <a:pPr>
              <a:spcBef>
                <a:spcPts val="600"/>
              </a:spcBef>
            </a:pPr>
            <a:r>
              <a:rPr lang="en-US" sz="2300" dirty="0">
                <a:latin typeface="Arial" pitchFamily="34" charset="0"/>
                <a:cs typeface="Arial" pitchFamily="34" charset="0"/>
              </a:rPr>
              <a:t>SELECT * FROM </a:t>
            </a:r>
            <a:r>
              <a:rPr lang="en-US" sz="2300" dirty="0" smtClean="0">
                <a:latin typeface="Arial" pitchFamily="34" charset="0"/>
                <a:cs typeface="Arial" pitchFamily="34" charset="0"/>
              </a:rPr>
              <a:t>[t1</a:t>
            </a:r>
            <a:r>
              <a:rPr lang="en-US" sz="2300" dirty="0">
                <a:latin typeface="Arial" pitchFamily="34" charset="0"/>
                <a:cs typeface="Arial" pitchFamily="34" charset="0"/>
              </a:rPr>
              <a:t>]</a:t>
            </a:r>
            <a:r>
              <a:rPr lang="en-US" sz="2300" dirty="0" smtClean="0">
                <a:latin typeface="Arial" pitchFamily="34" charset="0"/>
                <a:cs typeface="Arial" pitchFamily="34" charset="0"/>
              </a:rPr>
              <a:t> </a:t>
            </a:r>
            <a:r>
              <a:rPr lang="en-US" sz="2300" dirty="0">
                <a:latin typeface="Arial" pitchFamily="34" charset="0"/>
                <a:cs typeface="Arial" pitchFamily="34" charset="0"/>
              </a:rPr>
              <a:t>WHERE </a:t>
            </a:r>
            <a:r>
              <a:rPr lang="en-US" sz="2300" dirty="0" smtClean="0">
                <a:latin typeface="Arial" pitchFamily="34" charset="0"/>
                <a:cs typeface="Arial" pitchFamily="34" charset="0"/>
              </a:rPr>
              <a:t>[id] IN</a:t>
            </a:r>
          </a:p>
          <a:p>
            <a:pPr>
              <a:spcBef>
                <a:spcPts val="600"/>
              </a:spcBef>
            </a:pPr>
            <a:r>
              <a:rPr lang="en-US" sz="2300" dirty="0" smtClean="0">
                <a:latin typeface="Arial" pitchFamily="34" charset="0"/>
                <a:cs typeface="Arial" pitchFamily="34" charset="0"/>
              </a:rPr>
              <a:t>(SELECT [id] </a:t>
            </a:r>
            <a:r>
              <a:rPr lang="en-US" sz="2300" dirty="0">
                <a:latin typeface="Arial" pitchFamily="34" charset="0"/>
                <a:cs typeface="Arial" pitchFamily="34" charset="0"/>
              </a:rPr>
              <a:t>FROM </a:t>
            </a:r>
            <a:r>
              <a:rPr lang="en-US" sz="2300" dirty="0" smtClean="0">
                <a:latin typeface="Arial" pitchFamily="34" charset="0"/>
                <a:cs typeface="Arial" pitchFamily="34" charset="0"/>
              </a:rPr>
              <a:t>[t2])</a:t>
            </a:r>
            <a:endParaRPr lang="ru-RU" sz="2300" dirty="0">
              <a:latin typeface="Arial" pitchFamily="34" charset="0"/>
              <a:cs typeface="Arial" pitchFamily="34" charset="0"/>
            </a:endParaRPr>
          </a:p>
        </p:txBody>
      </p:sp>
      <p:sp>
        <p:nvSpPr>
          <p:cNvPr id="9" name="TextBox 8"/>
          <p:cNvSpPr txBox="1"/>
          <p:nvPr/>
        </p:nvSpPr>
        <p:spPr>
          <a:xfrm>
            <a:off x="304800" y="3048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можно написать:</a:t>
            </a:r>
            <a:endParaRPr lang="en-US" sz="2400" dirty="0" smtClean="0">
              <a:latin typeface="Arial" pitchFamily="34" charset="0"/>
              <a:cs typeface="Arial" pitchFamily="34" charset="0"/>
            </a:endParaRPr>
          </a:p>
        </p:txBody>
      </p:sp>
      <p:sp>
        <p:nvSpPr>
          <p:cNvPr id="10" name="Rectangle 9"/>
          <p:cNvSpPr/>
          <p:nvPr/>
        </p:nvSpPr>
        <p:spPr>
          <a:xfrm>
            <a:off x="304800" y="3657600"/>
            <a:ext cx="8229601" cy="877163"/>
          </a:xfrm>
          <a:prstGeom prst="rect">
            <a:avLst/>
          </a:prstGeom>
          <a:solidFill>
            <a:schemeClr val="bg1">
              <a:lumMod val="95000"/>
            </a:schemeClr>
          </a:solidFill>
          <a:ln>
            <a:noFill/>
          </a:ln>
        </p:spPr>
        <p:txBody>
          <a:bodyPr wrap="square">
            <a:spAutoFit/>
          </a:bodyPr>
          <a:lstStyle/>
          <a:p>
            <a:pPr>
              <a:spcBef>
                <a:spcPts val="600"/>
              </a:spcBef>
            </a:pPr>
            <a:r>
              <a:rPr lang="en-US" sz="2300" dirty="0">
                <a:latin typeface="Arial" pitchFamily="34" charset="0"/>
                <a:cs typeface="Arial" pitchFamily="34" charset="0"/>
              </a:rPr>
              <a:t>SELECT DISTINCT </a:t>
            </a:r>
            <a:r>
              <a:rPr lang="en-US" sz="2300" dirty="0" smtClean="0">
                <a:latin typeface="Arial" pitchFamily="34" charset="0"/>
                <a:cs typeface="Arial" pitchFamily="34" charset="0"/>
              </a:rPr>
              <a:t>[t1].* </a:t>
            </a:r>
            <a:r>
              <a:rPr lang="en-US" sz="2300" dirty="0">
                <a:latin typeface="Arial" pitchFamily="34" charset="0"/>
                <a:cs typeface="Arial" pitchFamily="34" charset="0"/>
              </a:rPr>
              <a:t>FROM </a:t>
            </a:r>
            <a:r>
              <a:rPr lang="en-US" sz="2300" dirty="0" smtClean="0">
                <a:latin typeface="Arial" pitchFamily="34" charset="0"/>
                <a:cs typeface="Arial" pitchFamily="34" charset="0"/>
              </a:rPr>
              <a:t>[t1], [t2]</a:t>
            </a:r>
          </a:p>
          <a:p>
            <a:pPr>
              <a:spcBef>
                <a:spcPts val="600"/>
              </a:spcBef>
            </a:pPr>
            <a:r>
              <a:rPr lang="en-US" sz="2300" dirty="0" smtClean="0">
                <a:latin typeface="Arial" pitchFamily="34" charset="0"/>
                <a:cs typeface="Arial" pitchFamily="34" charset="0"/>
              </a:rPr>
              <a:t>WHERE [t1].[id]=[t2].[id]</a:t>
            </a:r>
            <a:endParaRPr lang="ru-RU" sz="2300" dirty="0">
              <a:latin typeface="Arial" pitchFamily="34" charset="0"/>
              <a:cs typeface="Arial" pitchFamily="34" charset="0"/>
            </a:endParaRPr>
          </a:p>
        </p:txBody>
      </p:sp>
    </p:spTree>
    <p:extLst>
      <p:ext uri="{BB962C8B-B14F-4D97-AF65-F5344CB8AC3E}">
        <p14:creationId xmlns:p14="http://schemas.microsoft.com/office/powerpoint/2010/main" val="39561733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Преобразование подзапросов в запросы с JOIN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167</a:t>
            </a:fld>
            <a:endParaRPr lang="en-US" dirty="0"/>
          </a:p>
        </p:txBody>
      </p:sp>
      <p:sp>
        <p:nvSpPr>
          <p:cNvPr id="6" name="TextBox 5"/>
          <p:cNvSpPr txBox="1"/>
          <p:nvPr/>
        </p:nvSpPr>
        <p:spPr>
          <a:xfrm>
            <a:off x="304800" y="914400"/>
            <a:ext cx="838200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Ещё один случай – использование внешних объединений вместо </a:t>
            </a:r>
            <a:r>
              <a:rPr lang="en-US" sz="2400" dirty="0" smtClean="0">
                <a:latin typeface="Arial" pitchFamily="34" charset="0"/>
                <a:cs typeface="Arial" pitchFamily="34" charset="0"/>
              </a:rPr>
              <a:t>IN </a:t>
            </a:r>
            <a:r>
              <a:rPr lang="ru-RU" sz="2400" dirty="0" smtClean="0">
                <a:latin typeface="Arial" pitchFamily="34" charset="0"/>
                <a:cs typeface="Arial" pitchFamily="34" charset="0"/>
              </a:rPr>
              <a:t>или </a:t>
            </a:r>
            <a:r>
              <a:rPr lang="en-US" sz="2400" dirty="0" smtClean="0">
                <a:latin typeface="Arial" pitchFamily="34" charset="0"/>
                <a:cs typeface="Arial" pitchFamily="34" charset="0"/>
              </a:rPr>
              <a:t>EXISTS</a:t>
            </a:r>
            <a:r>
              <a:rPr lang="ru-RU" sz="2400" dirty="0" smtClean="0">
                <a:latin typeface="Arial" pitchFamily="34" charset="0"/>
                <a:cs typeface="Arial" pitchFamily="34" charset="0"/>
              </a:rPr>
              <a:t>. Например эти два запроса</a:t>
            </a:r>
            <a:endParaRPr lang="en-US" sz="2400" dirty="0" smtClean="0">
              <a:latin typeface="Arial" pitchFamily="34" charset="0"/>
              <a:cs typeface="Arial" pitchFamily="34" charset="0"/>
            </a:endParaRPr>
          </a:p>
        </p:txBody>
      </p:sp>
      <p:sp>
        <p:nvSpPr>
          <p:cNvPr id="7" name="Rectangle 6"/>
          <p:cNvSpPr/>
          <p:nvPr/>
        </p:nvSpPr>
        <p:spPr>
          <a:xfrm>
            <a:off x="304800" y="2170837"/>
            <a:ext cx="8229601" cy="877163"/>
          </a:xfrm>
          <a:prstGeom prst="rect">
            <a:avLst/>
          </a:prstGeom>
          <a:solidFill>
            <a:schemeClr val="bg1">
              <a:lumMod val="95000"/>
            </a:schemeClr>
          </a:solidFill>
          <a:ln>
            <a:noFill/>
          </a:ln>
        </p:spPr>
        <p:txBody>
          <a:bodyPr wrap="square">
            <a:spAutoFit/>
          </a:bodyPr>
          <a:lstStyle/>
          <a:p>
            <a:pPr>
              <a:spcBef>
                <a:spcPts val="600"/>
              </a:spcBef>
            </a:pPr>
            <a:r>
              <a:rPr lang="en-US" sz="2300" dirty="0">
                <a:latin typeface="Arial" pitchFamily="34" charset="0"/>
                <a:cs typeface="Arial" pitchFamily="34" charset="0"/>
              </a:rPr>
              <a:t>SELECT * FROM </a:t>
            </a:r>
            <a:r>
              <a:rPr lang="en-US" sz="2300" dirty="0" smtClean="0">
                <a:latin typeface="Arial" pitchFamily="34" charset="0"/>
                <a:cs typeface="Arial" pitchFamily="34" charset="0"/>
              </a:rPr>
              <a:t>[t1] </a:t>
            </a:r>
            <a:r>
              <a:rPr lang="en-US" sz="2300" dirty="0">
                <a:latin typeface="Arial" pitchFamily="34" charset="0"/>
                <a:cs typeface="Arial" pitchFamily="34" charset="0"/>
              </a:rPr>
              <a:t>WHERE </a:t>
            </a:r>
            <a:r>
              <a:rPr lang="en-US" sz="2300" dirty="0" smtClean="0">
                <a:latin typeface="Arial" pitchFamily="34" charset="0"/>
                <a:cs typeface="Arial" pitchFamily="34" charset="0"/>
              </a:rPr>
              <a:t>[id] </a:t>
            </a:r>
            <a:r>
              <a:rPr lang="en-US" sz="2300" dirty="0">
                <a:latin typeface="Arial" pitchFamily="34" charset="0"/>
                <a:cs typeface="Arial" pitchFamily="34" charset="0"/>
              </a:rPr>
              <a:t>NOT </a:t>
            </a:r>
            <a:r>
              <a:rPr lang="en-US" sz="2300" dirty="0" smtClean="0">
                <a:latin typeface="Arial" pitchFamily="34" charset="0"/>
                <a:cs typeface="Arial" pitchFamily="34" charset="0"/>
              </a:rPr>
              <a:t>IN</a:t>
            </a:r>
          </a:p>
          <a:p>
            <a:pPr>
              <a:spcBef>
                <a:spcPts val="600"/>
              </a:spcBef>
            </a:pPr>
            <a:r>
              <a:rPr lang="en-US" sz="2300" dirty="0" smtClean="0">
                <a:latin typeface="Arial" pitchFamily="34" charset="0"/>
                <a:cs typeface="Arial" pitchFamily="34" charset="0"/>
              </a:rPr>
              <a:t>(SELECT [id] </a:t>
            </a:r>
            <a:r>
              <a:rPr lang="en-US" sz="2300" dirty="0">
                <a:latin typeface="Arial" pitchFamily="34" charset="0"/>
                <a:cs typeface="Arial" pitchFamily="34" charset="0"/>
              </a:rPr>
              <a:t>FROM </a:t>
            </a:r>
            <a:r>
              <a:rPr lang="en-US" sz="2300" dirty="0" smtClean="0">
                <a:latin typeface="Arial" pitchFamily="34" charset="0"/>
                <a:cs typeface="Arial" pitchFamily="34" charset="0"/>
              </a:rPr>
              <a:t>[t2])</a:t>
            </a:r>
            <a:endParaRPr lang="ru-RU" sz="2300" dirty="0">
              <a:latin typeface="Arial" pitchFamily="34" charset="0"/>
              <a:cs typeface="Arial" pitchFamily="34" charset="0"/>
            </a:endParaRPr>
          </a:p>
        </p:txBody>
      </p:sp>
      <p:sp>
        <p:nvSpPr>
          <p:cNvPr id="8" name="TextBox 7"/>
          <p:cNvSpPr txBox="1"/>
          <p:nvPr/>
        </p:nvSpPr>
        <p:spPr>
          <a:xfrm>
            <a:off x="304800" y="44196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можно записать так:</a:t>
            </a:r>
            <a:endParaRPr lang="en-US" sz="2400" dirty="0" smtClean="0">
              <a:latin typeface="Arial" pitchFamily="34" charset="0"/>
              <a:cs typeface="Arial" pitchFamily="34" charset="0"/>
            </a:endParaRPr>
          </a:p>
        </p:txBody>
      </p:sp>
      <p:sp>
        <p:nvSpPr>
          <p:cNvPr id="9" name="Rectangle 8"/>
          <p:cNvSpPr/>
          <p:nvPr/>
        </p:nvSpPr>
        <p:spPr>
          <a:xfrm>
            <a:off x="304800" y="5029200"/>
            <a:ext cx="8229601" cy="877163"/>
          </a:xfrm>
          <a:prstGeom prst="rect">
            <a:avLst/>
          </a:prstGeom>
          <a:solidFill>
            <a:schemeClr val="bg1">
              <a:lumMod val="95000"/>
            </a:schemeClr>
          </a:solidFill>
          <a:ln>
            <a:noFill/>
          </a:ln>
        </p:spPr>
        <p:txBody>
          <a:bodyPr wrap="square">
            <a:spAutoFit/>
          </a:bodyPr>
          <a:lstStyle/>
          <a:p>
            <a:pPr>
              <a:spcBef>
                <a:spcPts val="600"/>
              </a:spcBef>
            </a:pPr>
            <a:r>
              <a:rPr lang="en-US" sz="2300" dirty="0">
                <a:latin typeface="Arial" pitchFamily="34" charset="0"/>
                <a:cs typeface="Arial" pitchFamily="34" charset="0"/>
              </a:rPr>
              <a:t>SELECT </a:t>
            </a:r>
            <a:r>
              <a:rPr lang="en-US" sz="2300" dirty="0" smtClean="0">
                <a:latin typeface="Arial" pitchFamily="34" charset="0"/>
                <a:cs typeface="Arial" pitchFamily="34" charset="0"/>
              </a:rPr>
              <a:t>[t1].*  </a:t>
            </a:r>
            <a:r>
              <a:rPr lang="en-US" sz="2300" dirty="0">
                <a:latin typeface="Arial" pitchFamily="34" charset="0"/>
                <a:cs typeface="Arial" pitchFamily="34" charset="0"/>
              </a:rPr>
              <a:t>FROM </a:t>
            </a:r>
            <a:r>
              <a:rPr lang="en-US" sz="2300" dirty="0" smtClean="0">
                <a:latin typeface="Arial" pitchFamily="34" charset="0"/>
                <a:cs typeface="Arial" pitchFamily="34" charset="0"/>
              </a:rPr>
              <a:t>[t1] </a:t>
            </a:r>
            <a:r>
              <a:rPr lang="en-US" sz="2300" dirty="0">
                <a:latin typeface="Arial" pitchFamily="34" charset="0"/>
                <a:cs typeface="Arial" pitchFamily="34" charset="0"/>
              </a:rPr>
              <a:t>LEFT JOIN </a:t>
            </a:r>
            <a:r>
              <a:rPr lang="en-US" sz="2300" dirty="0" smtClean="0">
                <a:latin typeface="Arial" pitchFamily="34" charset="0"/>
                <a:cs typeface="Arial" pitchFamily="34" charset="0"/>
              </a:rPr>
              <a:t>[t2]</a:t>
            </a:r>
          </a:p>
          <a:p>
            <a:pPr>
              <a:spcBef>
                <a:spcPts val="600"/>
              </a:spcBef>
            </a:pPr>
            <a:r>
              <a:rPr lang="en-US" sz="2300" dirty="0" smtClean="0">
                <a:latin typeface="Arial" pitchFamily="34" charset="0"/>
                <a:cs typeface="Arial" pitchFamily="34" charset="0"/>
              </a:rPr>
              <a:t>ON [t1].[id]=[t2].[id] WHERE [t2].[id] </a:t>
            </a:r>
            <a:r>
              <a:rPr lang="en-US" sz="2300" dirty="0">
                <a:latin typeface="Arial" pitchFamily="34" charset="0"/>
                <a:cs typeface="Arial" pitchFamily="34" charset="0"/>
              </a:rPr>
              <a:t>IS </a:t>
            </a:r>
            <a:r>
              <a:rPr lang="en-US" sz="2300" dirty="0" smtClean="0">
                <a:latin typeface="Arial" pitchFamily="34" charset="0"/>
                <a:cs typeface="Arial" pitchFamily="34" charset="0"/>
              </a:rPr>
              <a:t>NULL</a:t>
            </a:r>
            <a:endParaRPr lang="ru-RU" sz="2300" dirty="0">
              <a:latin typeface="Arial" pitchFamily="34" charset="0"/>
              <a:cs typeface="Arial" pitchFamily="34" charset="0"/>
            </a:endParaRPr>
          </a:p>
        </p:txBody>
      </p:sp>
      <p:sp>
        <p:nvSpPr>
          <p:cNvPr id="10" name="Rectangle 9"/>
          <p:cNvSpPr/>
          <p:nvPr/>
        </p:nvSpPr>
        <p:spPr>
          <a:xfrm>
            <a:off x="304800" y="3161437"/>
            <a:ext cx="8229601" cy="877163"/>
          </a:xfrm>
          <a:prstGeom prst="rect">
            <a:avLst/>
          </a:prstGeom>
          <a:solidFill>
            <a:schemeClr val="bg1">
              <a:lumMod val="95000"/>
            </a:schemeClr>
          </a:solidFill>
          <a:ln>
            <a:noFill/>
          </a:ln>
        </p:spPr>
        <p:txBody>
          <a:bodyPr wrap="square">
            <a:spAutoFit/>
          </a:bodyPr>
          <a:lstStyle/>
          <a:p>
            <a:pPr>
              <a:spcBef>
                <a:spcPts val="600"/>
              </a:spcBef>
            </a:pPr>
            <a:r>
              <a:rPr lang="en-US" sz="2300" dirty="0">
                <a:latin typeface="Arial" pitchFamily="34" charset="0"/>
                <a:cs typeface="Arial" pitchFamily="34" charset="0"/>
              </a:rPr>
              <a:t>SELECT * FROM </a:t>
            </a:r>
            <a:r>
              <a:rPr lang="en-US" sz="2300" dirty="0" smtClean="0">
                <a:latin typeface="Arial" pitchFamily="34" charset="0"/>
                <a:cs typeface="Arial" pitchFamily="34" charset="0"/>
              </a:rPr>
              <a:t>[t1] </a:t>
            </a:r>
            <a:r>
              <a:rPr lang="en-US" sz="2300" dirty="0">
                <a:latin typeface="Arial" pitchFamily="34" charset="0"/>
                <a:cs typeface="Arial" pitchFamily="34" charset="0"/>
              </a:rPr>
              <a:t>WHERE NOT </a:t>
            </a:r>
            <a:r>
              <a:rPr lang="en-US" sz="2300" dirty="0" smtClean="0">
                <a:latin typeface="Arial" pitchFamily="34" charset="0"/>
                <a:cs typeface="Arial" pitchFamily="34" charset="0"/>
              </a:rPr>
              <a:t>EXISTS</a:t>
            </a:r>
          </a:p>
          <a:p>
            <a:pPr>
              <a:spcBef>
                <a:spcPts val="600"/>
              </a:spcBef>
            </a:pPr>
            <a:r>
              <a:rPr lang="en-US" sz="2300" dirty="0" smtClean="0">
                <a:latin typeface="Arial" pitchFamily="34" charset="0"/>
                <a:cs typeface="Arial" pitchFamily="34" charset="0"/>
              </a:rPr>
              <a:t>(SELECT [id] </a:t>
            </a:r>
            <a:r>
              <a:rPr lang="en-US" sz="2300" dirty="0">
                <a:latin typeface="Arial" pitchFamily="34" charset="0"/>
                <a:cs typeface="Arial" pitchFamily="34" charset="0"/>
              </a:rPr>
              <a:t>FROM </a:t>
            </a:r>
            <a:r>
              <a:rPr lang="en-US" sz="2300" dirty="0" smtClean="0">
                <a:latin typeface="Arial" pitchFamily="34" charset="0"/>
                <a:cs typeface="Arial" pitchFamily="34" charset="0"/>
              </a:rPr>
              <a:t>[t2] </a:t>
            </a:r>
            <a:r>
              <a:rPr lang="en-US" sz="2300" dirty="0">
                <a:latin typeface="Arial" pitchFamily="34" charset="0"/>
                <a:cs typeface="Arial" pitchFamily="34" charset="0"/>
              </a:rPr>
              <a:t>WHERE </a:t>
            </a:r>
            <a:r>
              <a:rPr lang="en-US" sz="2300" dirty="0" smtClean="0">
                <a:latin typeface="Arial" pitchFamily="34" charset="0"/>
                <a:cs typeface="Arial" pitchFamily="34" charset="0"/>
              </a:rPr>
              <a:t>[t1].[id]=[t2].[id])</a:t>
            </a:r>
            <a:endParaRPr lang="ru-RU" sz="2300" dirty="0">
              <a:latin typeface="Arial" pitchFamily="34" charset="0"/>
              <a:cs typeface="Arial" pitchFamily="34" charset="0"/>
            </a:endParaRPr>
          </a:p>
        </p:txBody>
      </p:sp>
    </p:spTree>
    <p:extLst>
      <p:ext uri="{BB962C8B-B14F-4D97-AF65-F5344CB8AC3E}">
        <p14:creationId xmlns:p14="http://schemas.microsoft.com/office/powerpoint/2010/main" val="299474395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Промежуточный итог</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168</a:t>
            </a:fld>
            <a:endParaRPr lang="en-US" dirty="0"/>
          </a:p>
        </p:txBody>
      </p:sp>
      <p:sp>
        <p:nvSpPr>
          <p:cNvPr id="6" name="TextBox 5"/>
          <p:cNvSpPr txBox="1"/>
          <p:nvPr/>
        </p:nvSpPr>
        <p:spPr>
          <a:xfrm>
            <a:off x="304800" y="914400"/>
            <a:ext cx="8382000" cy="3200876"/>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Мы рассмотрели б</a:t>
            </a:r>
            <a:r>
              <a:rPr lang="ru-RU" sz="2400" b="1" i="1" dirty="0" smtClean="0">
                <a:latin typeface="Arial" pitchFamily="34" charset="0"/>
                <a:cs typeface="Arial" pitchFamily="34" charset="0"/>
              </a:rPr>
              <a:t>о</a:t>
            </a:r>
            <a:r>
              <a:rPr lang="ru-RU" sz="2400" dirty="0" smtClean="0">
                <a:latin typeface="Arial" pitchFamily="34" charset="0"/>
                <a:cs typeface="Arial" pitchFamily="34" charset="0"/>
              </a:rPr>
              <a:t>льшую часть материала, связанного с управлением данными.</a:t>
            </a:r>
          </a:p>
          <a:p>
            <a:pPr>
              <a:spcBef>
                <a:spcPts val="600"/>
              </a:spcBef>
            </a:pPr>
            <a:endParaRPr lang="ru-RU"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В следующих разделах многие фрагменты синтаксиса операторов будут эквивалентны тому, что было рассмотрено в разделах «Оператор </a:t>
            </a:r>
            <a:r>
              <a:rPr lang="en-US" sz="2400" dirty="0" smtClean="0">
                <a:latin typeface="Arial" pitchFamily="34" charset="0"/>
                <a:cs typeface="Arial" pitchFamily="34" charset="0"/>
              </a:rPr>
              <a:t>SELECT</a:t>
            </a:r>
            <a:r>
              <a:rPr lang="ru-RU" sz="2400" dirty="0" smtClean="0">
                <a:latin typeface="Arial" pitchFamily="34" charset="0"/>
                <a:cs typeface="Arial" pitchFamily="34" charset="0"/>
              </a:rPr>
              <a:t>» и «Подзапросы», потому мы просто будем ссылаться на уже изученный материал.</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299474395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Оператор </a:t>
            </a:r>
            <a:r>
              <a:rPr lang="en-US" sz="3200" dirty="0" smtClean="0"/>
              <a:t>UPDATE</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169</a:t>
            </a:fld>
            <a:endParaRPr lang="en-US" dirty="0"/>
          </a:p>
        </p:txBody>
      </p:sp>
    </p:spTree>
    <p:extLst>
      <p:ext uri="{BB962C8B-B14F-4D97-AF65-F5344CB8AC3E}">
        <p14:creationId xmlns:p14="http://schemas.microsoft.com/office/powerpoint/2010/main" val="37996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en-US" sz="2500" dirty="0" smtClean="0">
                <a:latin typeface="Arial" pitchFamily="34" charset="0"/>
                <a:cs typeface="Arial" pitchFamily="34" charset="0"/>
              </a:rPr>
              <a:t>OFFSET … FETCH </a:t>
            </a:r>
            <a:r>
              <a:rPr lang="ru-RU" sz="2500" dirty="0" smtClean="0">
                <a:latin typeface="Arial" pitchFamily="34" charset="0"/>
                <a:cs typeface="Arial" pitchFamily="34" charset="0"/>
              </a:rPr>
              <a:t>позволяет выбрать некоторое количество рядов, начиная с некоторого номера.</a:t>
            </a:r>
            <a:endParaRPr lang="en-US" sz="2500" dirty="0">
              <a:latin typeface="Arial" pitchFamily="34" charset="0"/>
              <a:cs typeface="Arial" pitchFamily="34" charset="0"/>
            </a:endParaRPr>
          </a:p>
        </p:txBody>
      </p:sp>
      <p:sp>
        <p:nvSpPr>
          <p:cNvPr id="7" name="Rectangle 6"/>
          <p:cNvSpPr/>
          <p:nvPr/>
        </p:nvSpPr>
        <p:spPr>
          <a:xfrm>
            <a:off x="320040" y="54102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http://technet.microsoft.com/en-us/library/ms188385.aspx</a:t>
            </a:r>
          </a:p>
        </p:txBody>
      </p:sp>
      <p:sp>
        <p:nvSpPr>
          <p:cNvPr id="2" name="Rectangle 1"/>
          <p:cNvSpPr/>
          <p:nvPr/>
        </p:nvSpPr>
        <p:spPr>
          <a:xfrm>
            <a:off x="457200" y="1828800"/>
            <a:ext cx="4572000" cy="923330"/>
          </a:xfrm>
          <a:prstGeom prst="rect">
            <a:avLst/>
          </a:prstGeom>
          <a:solidFill>
            <a:schemeClr val="bg1">
              <a:lumMod val="95000"/>
            </a:schemeClr>
          </a:solidFill>
        </p:spPr>
        <p:txBody>
          <a:bodyPr>
            <a:spAutoFit/>
          </a:bodyPr>
          <a:lstStyle/>
          <a:p>
            <a:r>
              <a:rPr lang="en-US" b="1" dirty="0">
                <a:latin typeface="Arial" panose="020B0604020202020204" pitchFamily="34" charset="0"/>
                <a:cs typeface="Arial" panose="020B0604020202020204" pitchFamily="34" charset="0"/>
              </a:rPr>
              <a:t>SELECT * FROM [subscriptions]</a:t>
            </a:r>
          </a:p>
          <a:p>
            <a:r>
              <a:rPr lang="en-US" b="1" dirty="0">
                <a:latin typeface="Arial" panose="020B0604020202020204" pitchFamily="34" charset="0"/>
                <a:cs typeface="Arial" panose="020B0604020202020204" pitchFamily="34" charset="0"/>
              </a:rPr>
              <a:t>ORDER BY [</a:t>
            </a:r>
            <a:r>
              <a:rPr lang="en-US" b="1" dirty="0" err="1">
                <a:latin typeface="Arial" panose="020B0604020202020204" pitchFamily="34" charset="0"/>
                <a:cs typeface="Arial" panose="020B0604020202020204" pitchFamily="34" charset="0"/>
              </a:rPr>
              <a:t>sb_id</a:t>
            </a:r>
            <a:r>
              <a:rPr lang="en-US"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OFFSET 3 </a:t>
            </a:r>
            <a:r>
              <a:rPr lang="en-US" b="1" dirty="0" smtClean="0">
                <a:latin typeface="Arial" panose="020B0604020202020204" pitchFamily="34" charset="0"/>
                <a:cs typeface="Arial" panose="020B0604020202020204" pitchFamily="34" charset="0"/>
              </a:rPr>
              <a:t>ROWS</a:t>
            </a:r>
            <a:endParaRPr lang="en-US" b="1" dirty="0">
              <a:latin typeface="Arial" panose="020B0604020202020204" pitchFamily="34" charset="0"/>
              <a:cs typeface="Arial" panose="020B0604020202020204" pitchFamily="34" charset="0"/>
            </a:endParaRPr>
          </a:p>
        </p:txBody>
      </p:sp>
      <p:sp>
        <p:nvSpPr>
          <p:cNvPr id="9" name="Rectangle 8"/>
          <p:cNvSpPr/>
          <p:nvPr/>
        </p:nvSpPr>
        <p:spPr>
          <a:xfrm>
            <a:off x="457200" y="3371671"/>
            <a:ext cx="4572000" cy="1200329"/>
          </a:xfrm>
          <a:prstGeom prst="rect">
            <a:avLst/>
          </a:prstGeom>
          <a:solidFill>
            <a:schemeClr val="bg1">
              <a:lumMod val="95000"/>
            </a:schemeClr>
          </a:solidFill>
        </p:spPr>
        <p:txBody>
          <a:bodyPr>
            <a:spAutoFit/>
          </a:bodyPr>
          <a:lstStyle/>
          <a:p>
            <a:r>
              <a:rPr lang="en-US" b="1" dirty="0">
                <a:latin typeface="Arial" panose="020B0604020202020204" pitchFamily="34" charset="0"/>
                <a:cs typeface="Arial" panose="020B0604020202020204" pitchFamily="34" charset="0"/>
              </a:rPr>
              <a:t>SELECT * FROM [subscriptions]</a:t>
            </a:r>
          </a:p>
          <a:p>
            <a:r>
              <a:rPr lang="en-US" b="1" dirty="0">
                <a:latin typeface="Arial" panose="020B0604020202020204" pitchFamily="34" charset="0"/>
                <a:cs typeface="Arial" panose="020B0604020202020204" pitchFamily="34" charset="0"/>
              </a:rPr>
              <a:t>ORDER BY [</a:t>
            </a:r>
            <a:r>
              <a:rPr lang="en-US" b="1" dirty="0" err="1">
                <a:latin typeface="Arial" panose="020B0604020202020204" pitchFamily="34" charset="0"/>
                <a:cs typeface="Arial" panose="020B0604020202020204" pitchFamily="34" charset="0"/>
              </a:rPr>
              <a:t>sb_id</a:t>
            </a:r>
            <a:r>
              <a:rPr lang="en-US"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OFFSET 3 ROWS</a:t>
            </a:r>
          </a:p>
          <a:p>
            <a:r>
              <a:rPr lang="en-US" b="1" dirty="0">
                <a:latin typeface="Arial" panose="020B0604020202020204" pitchFamily="34" charset="0"/>
                <a:cs typeface="Arial" panose="020B0604020202020204" pitchFamily="34" charset="0"/>
              </a:rPr>
              <a:t>FETCH NEXT 2 ROWS ONLY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10" y="4602480"/>
            <a:ext cx="5654040" cy="8077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321" y="2639971"/>
            <a:ext cx="4469130" cy="8424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ular Callout 10"/>
          <p:cNvSpPr/>
          <p:nvPr/>
        </p:nvSpPr>
        <p:spPr>
          <a:xfrm>
            <a:off x="5029200" y="1699974"/>
            <a:ext cx="3935730" cy="663750"/>
          </a:xfrm>
          <a:prstGeom prst="wedgeRectCallout">
            <a:avLst>
              <a:gd name="adj1" fmla="val -98786"/>
              <a:gd name="adj2" fmla="val 649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Пропустить три ряда, всё остальное вернуть.</a:t>
            </a:r>
            <a:endParaRPr lang="en-US" sz="2000" dirty="0">
              <a:latin typeface="Arial" panose="020B0604020202020204" pitchFamily="34" charset="0"/>
              <a:cs typeface="Arial" panose="020B0604020202020204" pitchFamily="34" charset="0"/>
            </a:endParaRPr>
          </a:p>
        </p:txBody>
      </p:sp>
      <p:sp>
        <p:nvSpPr>
          <p:cNvPr id="12" name="Rectangular Callout 11"/>
          <p:cNvSpPr/>
          <p:nvPr/>
        </p:nvSpPr>
        <p:spPr>
          <a:xfrm>
            <a:off x="4610100" y="3733800"/>
            <a:ext cx="4324350" cy="663750"/>
          </a:xfrm>
          <a:prstGeom prst="wedgeRectCallout">
            <a:avLst>
              <a:gd name="adj1" fmla="val -68547"/>
              <a:gd name="adj2" fmla="val 98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Пропустить три ряда, вернуть два следующих за пропущенными.</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270827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Полная структура оператора </a:t>
            </a:r>
            <a:r>
              <a:rPr lang="en-US" dirty="0" smtClean="0"/>
              <a:t>UPDATE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170</a:t>
            </a:fld>
            <a:endParaRPr lang="en-US" dirty="0"/>
          </a:p>
        </p:txBody>
      </p:sp>
      <p:sp>
        <p:nvSpPr>
          <p:cNvPr id="8" name="Rectangle 7"/>
          <p:cNvSpPr/>
          <p:nvPr/>
        </p:nvSpPr>
        <p:spPr>
          <a:xfrm>
            <a:off x="320040" y="678120"/>
            <a:ext cx="8458200" cy="5632311"/>
          </a:xfrm>
          <a:prstGeom prst="rect">
            <a:avLst/>
          </a:prstGeom>
          <a:solidFill>
            <a:schemeClr val="bg1">
              <a:lumMod val="95000"/>
            </a:schemeClr>
          </a:solidFill>
        </p:spPr>
        <p:txBody>
          <a:bodyPr wrap="square">
            <a:spAutoFit/>
          </a:bodyPr>
          <a:lstStyle/>
          <a:p>
            <a:r>
              <a:rPr lang="en-US" sz="1000" b="1" dirty="0">
                <a:solidFill>
                  <a:srgbClr val="0070C0"/>
                </a:solidFill>
                <a:latin typeface="Courier New" panose="02070309020205020404" pitchFamily="49" charset="0"/>
                <a:cs typeface="Courier New" panose="02070309020205020404" pitchFamily="49" charset="0"/>
              </a:rPr>
              <a:t>[ WITH &lt;</a:t>
            </a:r>
            <a:r>
              <a:rPr lang="en-US" sz="1000" b="1" dirty="0" err="1">
                <a:solidFill>
                  <a:srgbClr val="0070C0"/>
                </a:solidFill>
                <a:latin typeface="Courier New" panose="02070309020205020404" pitchFamily="49" charset="0"/>
                <a:cs typeface="Courier New" panose="02070309020205020404" pitchFamily="49" charset="0"/>
              </a:rPr>
              <a:t>common_table_expression</a:t>
            </a:r>
            <a:r>
              <a:rPr lang="en-US" sz="1000" b="1" dirty="0">
                <a:solidFill>
                  <a:srgbClr val="0070C0"/>
                </a:solidFill>
                <a:latin typeface="Courier New" panose="02070309020205020404" pitchFamily="49" charset="0"/>
                <a:cs typeface="Courier New" panose="02070309020205020404" pitchFamily="49" charset="0"/>
              </a:rPr>
              <a:t>&gt; [...n] ]</a:t>
            </a:r>
          </a:p>
          <a:p>
            <a:r>
              <a:rPr lang="en-US" sz="1000" b="1" dirty="0">
                <a:latin typeface="Courier New" panose="02070309020205020404" pitchFamily="49" charset="0"/>
                <a:cs typeface="Courier New" panose="02070309020205020404" pitchFamily="49" charset="0"/>
              </a:rPr>
              <a:t>UPDATE </a:t>
            </a:r>
          </a:p>
          <a:p>
            <a:r>
              <a:rPr lang="en-US" sz="1000" b="1" dirty="0">
                <a:solidFill>
                  <a:srgbClr val="0070C0"/>
                </a:solidFill>
                <a:latin typeface="Courier New" panose="02070309020205020404" pitchFamily="49" charset="0"/>
                <a:cs typeface="Courier New" panose="02070309020205020404" pitchFamily="49" charset="0"/>
              </a:rPr>
              <a:t>    [ TOP ( expression ) [ PERCENT ] ] </a:t>
            </a:r>
          </a:p>
          <a:p>
            <a:r>
              <a:rPr lang="en-US" sz="1000" b="1" dirty="0">
                <a:solidFill>
                  <a:srgbClr val="0070C0"/>
                </a:solidFill>
                <a:latin typeface="Courier New" panose="02070309020205020404" pitchFamily="49" charset="0"/>
                <a:cs typeface="Courier New" panose="02070309020205020404" pitchFamily="49" charset="0"/>
              </a:rPr>
              <a:t>    { { </a:t>
            </a:r>
            <a:r>
              <a:rPr lang="en-US" sz="1000" b="1" dirty="0" err="1">
                <a:solidFill>
                  <a:srgbClr val="0070C0"/>
                </a:solidFill>
                <a:latin typeface="Courier New" panose="02070309020205020404" pitchFamily="49" charset="0"/>
                <a:cs typeface="Courier New" panose="02070309020205020404" pitchFamily="49" charset="0"/>
              </a:rPr>
              <a:t>table_alias</a:t>
            </a:r>
            <a:r>
              <a:rPr lang="en-US" sz="1000" b="1" dirty="0">
                <a:solidFill>
                  <a:srgbClr val="0070C0"/>
                </a:solidFill>
                <a:latin typeface="Courier New" panose="02070309020205020404" pitchFamily="49" charset="0"/>
                <a:cs typeface="Courier New" panose="02070309020205020404" pitchFamily="49" charset="0"/>
              </a:rPr>
              <a:t> | &lt;object&gt; | </a:t>
            </a:r>
            <a:r>
              <a:rPr lang="en-US" sz="1000" b="1" dirty="0" err="1">
                <a:solidFill>
                  <a:srgbClr val="0070C0"/>
                </a:solidFill>
                <a:latin typeface="Courier New" panose="02070309020205020404" pitchFamily="49" charset="0"/>
                <a:cs typeface="Courier New" panose="02070309020205020404" pitchFamily="49" charset="0"/>
              </a:rPr>
              <a:t>rowset_function_limited</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WITH ( &lt;</a:t>
            </a:r>
            <a:r>
              <a:rPr lang="en-US" sz="1000" b="1" dirty="0" err="1">
                <a:solidFill>
                  <a:srgbClr val="0070C0"/>
                </a:solidFill>
                <a:latin typeface="Courier New" panose="02070309020205020404" pitchFamily="49" charset="0"/>
                <a:cs typeface="Courier New" panose="02070309020205020404" pitchFamily="49" charset="0"/>
              </a:rPr>
              <a:t>Table_Hint_Limited</a:t>
            </a:r>
            <a:r>
              <a:rPr lang="en-US" sz="1000" b="1" dirty="0">
                <a:solidFill>
                  <a:srgbClr val="0070C0"/>
                </a:solidFill>
                <a:latin typeface="Courier New" panose="02070309020205020404" pitchFamily="49" charset="0"/>
                <a:cs typeface="Courier New" panose="02070309020205020404" pitchFamily="49" charset="0"/>
              </a:rPr>
              <a:t>&gt; [ ...n ] )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table_variable</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SET</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column_name</a:t>
            </a:r>
            <a:r>
              <a:rPr lang="en-US" sz="1000" b="1" dirty="0">
                <a:latin typeface="Courier New" panose="02070309020205020404" pitchFamily="49" charset="0"/>
                <a:cs typeface="Courier New" panose="02070309020205020404" pitchFamily="49" charset="0"/>
              </a:rPr>
              <a:t> = { expression | DEFAULT | NULL }</a:t>
            </a:r>
          </a:p>
          <a:p>
            <a:r>
              <a:rPr lang="en-US" sz="1000" b="1" dirty="0">
                <a:latin typeface="Courier New" panose="02070309020205020404" pitchFamily="49" charset="0"/>
                <a:cs typeface="Courier New" panose="02070309020205020404" pitchFamily="49" charset="0"/>
              </a:rPr>
              <a:t>          | { </a:t>
            </a:r>
            <a:r>
              <a:rPr lang="en-US" sz="1000" b="1" dirty="0" err="1">
                <a:latin typeface="Courier New" panose="02070309020205020404" pitchFamily="49" charset="0"/>
                <a:cs typeface="Courier New" panose="02070309020205020404" pitchFamily="49" charset="0"/>
              </a:rPr>
              <a:t>udt_column_name</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property_name</a:t>
            </a:r>
            <a:r>
              <a:rPr lang="en-US" sz="1000" b="1" dirty="0">
                <a:latin typeface="Courier New" panose="02070309020205020404" pitchFamily="49" charset="0"/>
                <a:cs typeface="Courier New" panose="02070309020205020404" pitchFamily="49" charset="0"/>
              </a:rPr>
              <a:t> = expression</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field_name</a:t>
            </a:r>
            <a:r>
              <a:rPr lang="en-US" sz="1000" b="1" dirty="0">
                <a:latin typeface="Courier New" panose="02070309020205020404" pitchFamily="49" charset="0"/>
                <a:cs typeface="Courier New" panose="02070309020205020404" pitchFamily="49" charset="0"/>
              </a:rPr>
              <a:t> = expression }</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method_name</a:t>
            </a:r>
            <a:r>
              <a:rPr lang="en-US" sz="1000" b="1" dirty="0">
                <a:latin typeface="Courier New" panose="02070309020205020404" pitchFamily="49" charset="0"/>
                <a:cs typeface="Courier New" panose="02070309020205020404" pitchFamily="49" charset="0"/>
              </a:rPr>
              <a:t> ( argument [ ,...n ] )</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column_name</a:t>
            </a:r>
            <a:r>
              <a:rPr lang="en-US" sz="1000" b="1" dirty="0">
                <a:latin typeface="Courier New" panose="02070309020205020404" pitchFamily="49" charset="0"/>
                <a:cs typeface="Courier New" panose="02070309020205020404" pitchFamily="49" charset="0"/>
              </a:rPr>
              <a:t> { .WRITE ( expression , @Offset , @Length ) }</a:t>
            </a:r>
          </a:p>
          <a:p>
            <a:r>
              <a:rPr lang="en-US" sz="1000" b="1" dirty="0">
                <a:latin typeface="Courier New" panose="02070309020205020404" pitchFamily="49" charset="0"/>
                <a:cs typeface="Courier New" panose="02070309020205020404" pitchFamily="49" charset="0"/>
              </a:rPr>
              <a:t>          | @variable = expression</a:t>
            </a:r>
          </a:p>
          <a:p>
            <a:r>
              <a:rPr lang="en-US" sz="1000" b="1" dirty="0">
                <a:latin typeface="Courier New" panose="02070309020205020404" pitchFamily="49" charset="0"/>
                <a:cs typeface="Courier New" panose="02070309020205020404" pitchFamily="49" charset="0"/>
              </a:rPr>
              <a:t>          | @variable = column = expression</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column_name</a:t>
            </a:r>
            <a:r>
              <a:rPr lang="en-US" sz="1000" b="1" dirty="0">
                <a:latin typeface="Courier New" panose="02070309020205020404" pitchFamily="49" charset="0"/>
                <a:cs typeface="Courier New" panose="02070309020205020404" pitchFamily="49" charset="0"/>
              </a:rPr>
              <a:t> { += | -= | *= | /= | %= | &amp;= | ^= | |= } expression</a:t>
            </a:r>
          </a:p>
          <a:p>
            <a:r>
              <a:rPr lang="en-US" sz="1000" b="1" dirty="0">
                <a:latin typeface="Courier New" panose="02070309020205020404" pitchFamily="49" charset="0"/>
                <a:cs typeface="Courier New" panose="02070309020205020404" pitchFamily="49" charset="0"/>
              </a:rPr>
              <a:t>          | @variable { += | -= | *= | /= | %= | &amp;= | ^= | |= } expression</a:t>
            </a:r>
          </a:p>
          <a:p>
            <a:r>
              <a:rPr lang="en-US" sz="1000" b="1" dirty="0">
                <a:latin typeface="Courier New" panose="02070309020205020404" pitchFamily="49" charset="0"/>
                <a:cs typeface="Courier New" panose="02070309020205020404" pitchFamily="49" charset="0"/>
              </a:rPr>
              <a:t>          | @variable = column { += | -= | *= | /= | %= | &amp;= | ^= | |= } expression</a:t>
            </a:r>
          </a:p>
          <a:p>
            <a:r>
              <a:rPr lang="en-US" sz="1000" b="1" dirty="0">
                <a:latin typeface="Courier New" panose="02070309020205020404" pitchFamily="49" charset="0"/>
                <a:cs typeface="Courier New" panose="02070309020205020404" pitchFamily="49" charset="0"/>
              </a:rPr>
              <a:t>        } [ ,...n ] </a:t>
            </a:r>
          </a:p>
          <a:p>
            <a:endParaRPr lang="en-US" sz="1000" b="1" dirty="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    [ &lt;OUTPUT Clause&gt; ]</a:t>
            </a:r>
          </a:p>
          <a:p>
            <a:r>
              <a:rPr lang="en-US" sz="1000" b="1" dirty="0">
                <a:solidFill>
                  <a:srgbClr val="0070C0"/>
                </a:solidFill>
                <a:latin typeface="Courier New" panose="02070309020205020404" pitchFamily="49" charset="0"/>
                <a:cs typeface="Courier New" panose="02070309020205020404" pitchFamily="49" charset="0"/>
              </a:rPr>
              <a:t>    [ FROM{ &lt;</a:t>
            </a:r>
            <a:r>
              <a:rPr lang="en-US" sz="1000" b="1" dirty="0" err="1">
                <a:solidFill>
                  <a:srgbClr val="0070C0"/>
                </a:solidFill>
                <a:latin typeface="Courier New" panose="02070309020205020404" pitchFamily="49" charset="0"/>
                <a:cs typeface="Courier New" panose="02070309020205020404" pitchFamily="49" charset="0"/>
              </a:rPr>
              <a:t>table_source</a:t>
            </a:r>
            <a:r>
              <a:rPr lang="en-US" sz="1000" b="1" dirty="0">
                <a:solidFill>
                  <a:srgbClr val="0070C0"/>
                </a:solidFill>
                <a:latin typeface="Courier New" panose="02070309020205020404" pitchFamily="49" charset="0"/>
                <a:cs typeface="Courier New" panose="02070309020205020404" pitchFamily="49" charset="0"/>
              </a:rPr>
              <a:t>&gt; } [ ,...n ] ] </a:t>
            </a:r>
          </a:p>
          <a:p>
            <a:r>
              <a:rPr lang="en-US" sz="1000" b="1" dirty="0">
                <a:solidFill>
                  <a:srgbClr val="0070C0"/>
                </a:solidFill>
                <a:latin typeface="Courier New" panose="02070309020205020404" pitchFamily="49" charset="0"/>
                <a:cs typeface="Courier New" panose="02070309020205020404" pitchFamily="49" charset="0"/>
              </a:rPr>
              <a:t>    [ WHERE { &lt;</a:t>
            </a:r>
            <a:r>
              <a:rPr lang="en-US" sz="1000" b="1" dirty="0" err="1">
                <a:solidFill>
                  <a:srgbClr val="0070C0"/>
                </a:solidFill>
                <a:latin typeface="Courier New" panose="02070309020205020404" pitchFamily="49" charset="0"/>
                <a:cs typeface="Courier New" panose="02070309020205020404" pitchFamily="49" charset="0"/>
              </a:rPr>
              <a:t>search_condition</a:t>
            </a:r>
            <a:r>
              <a:rPr lang="en-US" sz="1000" b="1" dirty="0">
                <a:solidFill>
                  <a:srgbClr val="0070C0"/>
                </a:solidFill>
                <a:latin typeface="Courier New" panose="02070309020205020404" pitchFamily="49" charset="0"/>
                <a:cs typeface="Courier New" panose="02070309020205020404" pitchFamily="49" charset="0"/>
              </a:rPr>
              <a:t>&gt; </a:t>
            </a:r>
          </a:p>
          <a:p>
            <a:r>
              <a:rPr lang="en-US" sz="1000" b="1" dirty="0">
                <a:solidFill>
                  <a:srgbClr val="0070C0"/>
                </a:solidFill>
                <a:latin typeface="Courier New" panose="02070309020205020404" pitchFamily="49" charset="0"/>
                <a:cs typeface="Courier New" panose="02070309020205020404" pitchFamily="49" charset="0"/>
              </a:rPr>
              <a:t>            | { [ CURRENT OF </a:t>
            </a:r>
          </a:p>
          <a:p>
            <a:r>
              <a:rPr lang="en-US" sz="1000" b="1" dirty="0">
                <a:solidFill>
                  <a:srgbClr val="0070C0"/>
                </a:solidFill>
                <a:latin typeface="Courier New" panose="02070309020205020404" pitchFamily="49" charset="0"/>
                <a:cs typeface="Courier New" panose="02070309020205020404" pitchFamily="49" charset="0"/>
              </a:rPr>
              <a:t>                  { { [ GLOBAL ] </a:t>
            </a:r>
            <a:r>
              <a:rPr lang="en-US" sz="1000" b="1" dirty="0" err="1">
                <a:solidFill>
                  <a:srgbClr val="0070C0"/>
                </a:solidFill>
                <a:latin typeface="Courier New" panose="02070309020205020404" pitchFamily="49" charset="0"/>
                <a:cs typeface="Courier New" panose="02070309020205020404" pitchFamily="49" charset="0"/>
              </a:rPr>
              <a:t>cursor_name</a:t>
            </a:r>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cursor_variable_name</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 OPTION ( &lt;</a:t>
            </a:r>
            <a:r>
              <a:rPr lang="en-US" sz="1000" b="1" dirty="0" err="1">
                <a:solidFill>
                  <a:srgbClr val="0070C0"/>
                </a:solidFill>
                <a:latin typeface="Courier New" panose="02070309020205020404" pitchFamily="49" charset="0"/>
                <a:cs typeface="Courier New" panose="02070309020205020404" pitchFamily="49" charset="0"/>
              </a:rPr>
              <a:t>query_hint</a:t>
            </a:r>
            <a:r>
              <a:rPr lang="en-US" sz="1000" b="1" dirty="0">
                <a:solidFill>
                  <a:srgbClr val="0070C0"/>
                </a:solidFill>
                <a:latin typeface="Courier New" panose="02070309020205020404" pitchFamily="49" charset="0"/>
                <a:cs typeface="Courier New" panose="02070309020205020404" pitchFamily="49" charset="0"/>
              </a:rPr>
              <a:t>&gt; [ ,...n ] ) ]</a:t>
            </a:r>
          </a:p>
          <a:p>
            <a:r>
              <a:rPr lang="en-US" sz="1000" b="1" dirty="0">
                <a:latin typeface="Courier New" panose="02070309020205020404" pitchFamily="49" charset="0"/>
                <a:cs typeface="Courier New" panose="02070309020205020404" pitchFamily="49" charset="0"/>
              </a:rPr>
              <a:t>[ ; ]</a:t>
            </a:r>
          </a:p>
        </p:txBody>
      </p:sp>
      <p:sp>
        <p:nvSpPr>
          <p:cNvPr id="2" name="Rectangular Callout 1"/>
          <p:cNvSpPr/>
          <p:nvPr/>
        </p:nvSpPr>
        <p:spPr>
          <a:xfrm>
            <a:off x="5791200" y="152400"/>
            <a:ext cx="1371600" cy="525720"/>
          </a:xfrm>
          <a:prstGeom prst="wedgeRectCallout">
            <a:avLst>
              <a:gd name="adj1" fmla="val -209722"/>
              <a:gd name="adj2" fmla="val 525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WITH CTE</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6324600" y="765048"/>
            <a:ext cx="1371600" cy="454152"/>
          </a:xfrm>
          <a:prstGeom prst="wedgeRectCallout">
            <a:avLst>
              <a:gd name="adj1" fmla="val -260833"/>
              <a:gd name="adj2" fmla="val 27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TOP</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4953000" y="1219200"/>
            <a:ext cx="1752600" cy="454152"/>
          </a:xfrm>
          <a:prstGeom prst="wedgeRectCallout">
            <a:avLst>
              <a:gd name="adj1" fmla="val -94166"/>
              <a:gd name="adj2" fmla="val -1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HINT</a:t>
            </a:r>
            <a:endParaRPr lang="en-US" dirty="0">
              <a:latin typeface="Arial" panose="020B0604020202020204" pitchFamily="34" charset="0"/>
              <a:cs typeface="Arial" panose="020B0604020202020204" pitchFamily="34" charset="0"/>
            </a:endParaRPr>
          </a:p>
        </p:txBody>
      </p:sp>
      <p:sp>
        <p:nvSpPr>
          <p:cNvPr id="11" name="Rectangular Callout 10"/>
          <p:cNvSpPr/>
          <p:nvPr/>
        </p:nvSpPr>
        <p:spPr>
          <a:xfrm>
            <a:off x="4343400" y="4191000"/>
            <a:ext cx="1752600" cy="454152"/>
          </a:xfrm>
          <a:prstGeom prst="wedgeRectCallout">
            <a:avLst>
              <a:gd name="adj1" fmla="val -94166"/>
              <a:gd name="adj2" fmla="val -1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FROM</a:t>
            </a:r>
            <a:endParaRPr lang="en-US" dirty="0">
              <a:latin typeface="Arial" panose="020B0604020202020204" pitchFamily="34" charset="0"/>
              <a:cs typeface="Arial" panose="020B0604020202020204" pitchFamily="34" charset="0"/>
            </a:endParaRPr>
          </a:p>
        </p:txBody>
      </p:sp>
      <p:sp>
        <p:nvSpPr>
          <p:cNvPr id="12" name="Rectangular Callout 11"/>
          <p:cNvSpPr/>
          <p:nvPr/>
        </p:nvSpPr>
        <p:spPr>
          <a:xfrm>
            <a:off x="4724400" y="4800600"/>
            <a:ext cx="1752600" cy="454152"/>
          </a:xfrm>
          <a:prstGeom prst="wedgeRectCallout">
            <a:avLst>
              <a:gd name="adj1" fmla="val -152137"/>
              <a:gd name="adj2" fmla="val -8444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WHERE</a:t>
            </a:r>
            <a:endParaRPr lang="en-US" dirty="0">
              <a:latin typeface="Arial" panose="020B0604020202020204" pitchFamily="34" charset="0"/>
              <a:cs typeface="Arial" panose="020B0604020202020204" pitchFamily="34" charset="0"/>
            </a:endParaRPr>
          </a:p>
        </p:txBody>
      </p:sp>
      <p:sp>
        <p:nvSpPr>
          <p:cNvPr id="13" name="Rectangular Callout 12"/>
          <p:cNvSpPr/>
          <p:nvPr/>
        </p:nvSpPr>
        <p:spPr>
          <a:xfrm>
            <a:off x="4343400" y="5410200"/>
            <a:ext cx="1752600" cy="454152"/>
          </a:xfrm>
          <a:prstGeom prst="wedgeRectCallout">
            <a:avLst>
              <a:gd name="adj1" fmla="val -97065"/>
              <a:gd name="adj2" fmla="val -9787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Курсоры</a:t>
            </a:r>
            <a:endParaRPr lang="en-US" dirty="0">
              <a:latin typeface="Arial" panose="020B0604020202020204" pitchFamily="34" charset="0"/>
              <a:cs typeface="Arial" panose="020B0604020202020204" pitchFamily="34" charset="0"/>
            </a:endParaRPr>
          </a:p>
        </p:txBody>
      </p:sp>
      <p:sp>
        <p:nvSpPr>
          <p:cNvPr id="14" name="Rectangular Callout 13"/>
          <p:cNvSpPr/>
          <p:nvPr/>
        </p:nvSpPr>
        <p:spPr>
          <a:xfrm>
            <a:off x="4343400" y="5907024"/>
            <a:ext cx="1752600" cy="454152"/>
          </a:xfrm>
          <a:prstGeom prst="wedgeRectCallout">
            <a:avLst>
              <a:gd name="adj1" fmla="val -90108"/>
              <a:gd name="adj2" fmla="val -2404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QUERY HINT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5362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Итак, нам остаётся рассмотреть</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171</a:t>
            </a:fld>
            <a:endParaRPr lang="en-US" dirty="0"/>
          </a:p>
        </p:txBody>
      </p:sp>
      <p:sp>
        <p:nvSpPr>
          <p:cNvPr id="7" name="Rectangle 6"/>
          <p:cNvSpPr/>
          <p:nvPr/>
        </p:nvSpPr>
        <p:spPr>
          <a:xfrm>
            <a:off x="320040" y="678120"/>
            <a:ext cx="8458200" cy="5278368"/>
          </a:xfrm>
          <a:prstGeom prst="rect">
            <a:avLst/>
          </a:prstGeom>
          <a:solidFill>
            <a:schemeClr val="bg1">
              <a:lumMod val="95000"/>
            </a:schemeClr>
          </a:solidFill>
        </p:spPr>
        <p:txBody>
          <a:bodyPr wrap="square">
            <a:spAutoFit/>
          </a:bodyPr>
          <a:lstStyle/>
          <a:p>
            <a:r>
              <a:rPr lang="en-US" sz="700" b="1" dirty="0">
                <a:solidFill>
                  <a:srgbClr val="0070C0"/>
                </a:solidFill>
                <a:latin typeface="Courier New" panose="02070309020205020404" pitchFamily="49" charset="0"/>
                <a:cs typeface="Courier New" panose="02070309020205020404" pitchFamily="49" charset="0"/>
              </a:rPr>
              <a:t>[ WITH &lt;</a:t>
            </a:r>
            <a:r>
              <a:rPr lang="en-US" sz="700" b="1" dirty="0" err="1">
                <a:solidFill>
                  <a:srgbClr val="0070C0"/>
                </a:solidFill>
                <a:latin typeface="Courier New" panose="02070309020205020404" pitchFamily="49" charset="0"/>
                <a:cs typeface="Courier New" panose="02070309020205020404" pitchFamily="49" charset="0"/>
              </a:rPr>
              <a:t>common_table_expression</a:t>
            </a:r>
            <a:r>
              <a:rPr lang="en-US" sz="700" b="1" dirty="0">
                <a:solidFill>
                  <a:srgbClr val="0070C0"/>
                </a:solidFill>
                <a:latin typeface="Courier New" panose="02070309020205020404" pitchFamily="49" charset="0"/>
                <a:cs typeface="Courier New" panose="02070309020205020404" pitchFamily="49" charset="0"/>
              </a:rPr>
              <a:t>&gt; [...n] ]</a:t>
            </a:r>
          </a:p>
          <a:p>
            <a:r>
              <a:rPr lang="en-US" sz="1200" b="1" dirty="0">
                <a:solidFill>
                  <a:srgbClr val="00B050"/>
                </a:solidFill>
                <a:latin typeface="Courier New" panose="02070309020205020404" pitchFamily="49" charset="0"/>
                <a:cs typeface="Courier New" panose="02070309020205020404" pitchFamily="49" charset="0"/>
              </a:rPr>
              <a:t>UPDATE </a:t>
            </a:r>
          </a:p>
          <a:p>
            <a:r>
              <a:rPr lang="en-US" sz="700" b="1" dirty="0">
                <a:solidFill>
                  <a:srgbClr val="0070C0"/>
                </a:solidFill>
                <a:latin typeface="Courier New" panose="02070309020205020404" pitchFamily="49" charset="0"/>
                <a:cs typeface="Courier New" panose="02070309020205020404" pitchFamily="49" charset="0"/>
              </a:rPr>
              <a:t>    [ TOP ( expression ) [ PERCENT ] ] </a:t>
            </a:r>
          </a:p>
          <a:p>
            <a:r>
              <a:rPr lang="en-US" sz="700" b="1" dirty="0">
                <a:solidFill>
                  <a:srgbClr val="0070C0"/>
                </a:solidFill>
                <a:latin typeface="Courier New" panose="02070309020205020404" pitchFamily="49" charset="0"/>
                <a:cs typeface="Courier New" panose="02070309020205020404" pitchFamily="49" charset="0"/>
              </a:rPr>
              <a:t>    { { </a:t>
            </a:r>
            <a:r>
              <a:rPr lang="en-US" sz="700" b="1" dirty="0" err="1">
                <a:solidFill>
                  <a:srgbClr val="0070C0"/>
                </a:solidFill>
                <a:latin typeface="Courier New" panose="02070309020205020404" pitchFamily="49" charset="0"/>
                <a:cs typeface="Courier New" panose="02070309020205020404" pitchFamily="49" charset="0"/>
              </a:rPr>
              <a:t>table_alias</a:t>
            </a:r>
            <a:r>
              <a:rPr lang="en-US" sz="700" b="1" dirty="0">
                <a:solidFill>
                  <a:srgbClr val="0070C0"/>
                </a:solidFill>
                <a:latin typeface="Courier New" panose="02070309020205020404" pitchFamily="49" charset="0"/>
                <a:cs typeface="Courier New" panose="02070309020205020404" pitchFamily="49" charset="0"/>
              </a:rPr>
              <a:t> | &lt;object&gt; | </a:t>
            </a:r>
            <a:r>
              <a:rPr lang="en-US" sz="700" b="1" dirty="0" err="1">
                <a:solidFill>
                  <a:srgbClr val="0070C0"/>
                </a:solidFill>
                <a:latin typeface="Courier New" panose="02070309020205020404" pitchFamily="49" charset="0"/>
                <a:cs typeface="Courier New" panose="02070309020205020404" pitchFamily="49" charset="0"/>
              </a:rPr>
              <a:t>rowset_function_limited</a:t>
            </a:r>
            <a:r>
              <a:rPr lang="en-US" sz="700" b="1" dirty="0">
                <a:solidFill>
                  <a:srgbClr val="0070C0"/>
                </a:solidFill>
                <a:latin typeface="Courier New" panose="02070309020205020404" pitchFamily="49" charset="0"/>
                <a:cs typeface="Courier New" panose="02070309020205020404" pitchFamily="49" charset="0"/>
              </a:rPr>
              <a:t> </a:t>
            </a:r>
          </a:p>
          <a:p>
            <a:r>
              <a:rPr lang="en-US" sz="700" b="1" dirty="0">
                <a:solidFill>
                  <a:srgbClr val="0070C0"/>
                </a:solidFill>
                <a:latin typeface="Courier New" panose="02070309020205020404" pitchFamily="49" charset="0"/>
                <a:cs typeface="Courier New" panose="02070309020205020404" pitchFamily="49" charset="0"/>
              </a:rPr>
              <a:t>         [ WITH ( &lt;</a:t>
            </a:r>
            <a:r>
              <a:rPr lang="en-US" sz="700" b="1" dirty="0" err="1">
                <a:solidFill>
                  <a:srgbClr val="0070C0"/>
                </a:solidFill>
                <a:latin typeface="Courier New" panose="02070309020205020404" pitchFamily="49" charset="0"/>
                <a:cs typeface="Courier New" panose="02070309020205020404" pitchFamily="49" charset="0"/>
              </a:rPr>
              <a:t>Table_Hint_Limited</a:t>
            </a:r>
            <a:r>
              <a:rPr lang="en-US" sz="700" b="1" dirty="0">
                <a:solidFill>
                  <a:srgbClr val="0070C0"/>
                </a:solidFill>
                <a:latin typeface="Courier New" panose="02070309020205020404" pitchFamily="49" charset="0"/>
                <a:cs typeface="Courier New" panose="02070309020205020404" pitchFamily="49" charset="0"/>
              </a:rPr>
              <a:t>&gt; [ ...n ] ) ]</a:t>
            </a:r>
          </a:p>
          <a:p>
            <a:r>
              <a:rPr lang="en-US" sz="700" b="1" dirty="0">
                <a:solidFill>
                  <a:srgbClr val="0070C0"/>
                </a:solidFill>
                <a:latin typeface="Courier New" panose="02070309020205020404" pitchFamily="49" charset="0"/>
                <a:cs typeface="Courier New" panose="02070309020205020404" pitchFamily="49" charset="0"/>
              </a:rPr>
              <a:t>      }</a:t>
            </a:r>
          </a:p>
          <a:p>
            <a:r>
              <a:rPr lang="en-US" sz="700" b="1" dirty="0">
                <a:solidFill>
                  <a:srgbClr val="0070C0"/>
                </a:solidFill>
                <a:latin typeface="Courier New" panose="02070309020205020404" pitchFamily="49" charset="0"/>
                <a:cs typeface="Courier New" panose="02070309020205020404" pitchFamily="49" charset="0"/>
              </a:rPr>
              <a:t>      | @</a:t>
            </a:r>
            <a:r>
              <a:rPr lang="en-US" sz="700" b="1" dirty="0" err="1">
                <a:solidFill>
                  <a:srgbClr val="0070C0"/>
                </a:solidFill>
                <a:latin typeface="Courier New" panose="02070309020205020404" pitchFamily="49" charset="0"/>
                <a:cs typeface="Courier New" panose="02070309020205020404" pitchFamily="49" charset="0"/>
              </a:rPr>
              <a:t>table_variable</a:t>
            </a:r>
            <a:r>
              <a:rPr lang="en-US" sz="700" b="1" dirty="0">
                <a:solidFill>
                  <a:srgbClr val="0070C0"/>
                </a:solidFill>
                <a:latin typeface="Courier New" panose="02070309020205020404" pitchFamily="49" charset="0"/>
                <a:cs typeface="Courier New" panose="02070309020205020404" pitchFamily="49" charset="0"/>
              </a:rPr>
              <a:t>    </a:t>
            </a:r>
          </a:p>
          <a:p>
            <a:r>
              <a:rPr lang="en-US" sz="7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B050"/>
                </a:solidFill>
                <a:latin typeface="Courier New" panose="02070309020205020404" pitchFamily="49" charset="0"/>
                <a:cs typeface="Courier New" panose="02070309020205020404" pitchFamily="49" charset="0"/>
              </a:rPr>
              <a:t>    </a:t>
            </a:r>
            <a:r>
              <a:rPr lang="en-US" sz="1200" b="1" dirty="0">
                <a:solidFill>
                  <a:srgbClr val="00B050"/>
                </a:solidFill>
                <a:latin typeface="Courier New" panose="02070309020205020404" pitchFamily="49" charset="0"/>
                <a:cs typeface="Courier New" panose="02070309020205020404" pitchFamily="49" charset="0"/>
              </a:rPr>
              <a:t>SET</a:t>
            </a:r>
          </a:p>
          <a:p>
            <a:r>
              <a:rPr lang="en-US" sz="1200" b="1" dirty="0">
                <a:solidFill>
                  <a:srgbClr val="00B050"/>
                </a:solidFill>
                <a:latin typeface="Courier New" panose="02070309020205020404" pitchFamily="49" charset="0"/>
                <a:cs typeface="Courier New" panose="02070309020205020404" pitchFamily="49" charset="0"/>
              </a:rPr>
              <a:t>        { </a:t>
            </a:r>
            <a:r>
              <a:rPr lang="en-US" sz="1200" b="1" dirty="0" err="1">
                <a:solidFill>
                  <a:srgbClr val="00B050"/>
                </a:solidFill>
                <a:latin typeface="Courier New" panose="02070309020205020404" pitchFamily="49" charset="0"/>
                <a:cs typeface="Courier New" panose="02070309020205020404" pitchFamily="49" charset="0"/>
              </a:rPr>
              <a:t>column_name</a:t>
            </a:r>
            <a:r>
              <a:rPr lang="en-US" sz="1200" b="1" dirty="0">
                <a:solidFill>
                  <a:srgbClr val="00B050"/>
                </a:solidFill>
                <a:latin typeface="Courier New" panose="02070309020205020404" pitchFamily="49" charset="0"/>
                <a:cs typeface="Courier New" panose="02070309020205020404" pitchFamily="49" charset="0"/>
              </a:rPr>
              <a:t> = { expression | DEFAULT | NULL }</a:t>
            </a:r>
          </a:p>
          <a:p>
            <a:r>
              <a:rPr lang="en-US" sz="1200" b="1" dirty="0">
                <a:solidFill>
                  <a:srgbClr val="00B050"/>
                </a:solidFill>
                <a:latin typeface="Courier New" panose="02070309020205020404" pitchFamily="49" charset="0"/>
                <a:cs typeface="Courier New" panose="02070309020205020404" pitchFamily="49" charset="0"/>
              </a:rPr>
              <a:t>          | { </a:t>
            </a:r>
            <a:r>
              <a:rPr lang="en-US" sz="1200" b="1" dirty="0" err="1">
                <a:solidFill>
                  <a:srgbClr val="00B050"/>
                </a:solidFill>
                <a:latin typeface="Courier New" panose="02070309020205020404" pitchFamily="49" charset="0"/>
                <a:cs typeface="Courier New" panose="02070309020205020404" pitchFamily="49" charset="0"/>
              </a:rPr>
              <a:t>udt_column_name</a:t>
            </a:r>
            <a:r>
              <a:rPr lang="en-US" sz="1200" b="1" dirty="0">
                <a:solidFill>
                  <a:srgbClr val="00B050"/>
                </a:solidFill>
                <a:latin typeface="Courier New" panose="02070309020205020404" pitchFamily="49" charset="0"/>
                <a:cs typeface="Courier New" panose="02070309020205020404" pitchFamily="49" charset="0"/>
              </a:rPr>
              <a:t>.{ { </a:t>
            </a:r>
            <a:r>
              <a:rPr lang="en-US" sz="1200" b="1" dirty="0" err="1">
                <a:solidFill>
                  <a:srgbClr val="00B050"/>
                </a:solidFill>
                <a:latin typeface="Courier New" panose="02070309020205020404" pitchFamily="49" charset="0"/>
                <a:cs typeface="Courier New" panose="02070309020205020404" pitchFamily="49" charset="0"/>
              </a:rPr>
              <a:t>property_name</a:t>
            </a:r>
            <a:r>
              <a:rPr lang="en-US" sz="1200" b="1" dirty="0">
                <a:solidFill>
                  <a:srgbClr val="00B050"/>
                </a:solidFill>
                <a:latin typeface="Courier New" panose="02070309020205020404" pitchFamily="49" charset="0"/>
                <a:cs typeface="Courier New" panose="02070309020205020404" pitchFamily="49" charset="0"/>
              </a:rPr>
              <a:t> = expression</a:t>
            </a:r>
          </a:p>
          <a:p>
            <a:r>
              <a:rPr lang="en-US" sz="1200" b="1" dirty="0">
                <a:solidFill>
                  <a:srgbClr val="00B050"/>
                </a:solidFill>
                <a:latin typeface="Courier New" panose="02070309020205020404" pitchFamily="49" charset="0"/>
                <a:cs typeface="Courier New" panose="02070309020205020404" pitchFamily="49" charset="0"/>
              </a:rPr>
              <a:t>                                | </a:t>
            </a:r>
            <a:r>
              <a:rPr lang="en-US" sz="1200" b="1" dirty="0" err="1">
                <a:solidFill>
                  <a:srgbClr val="00B050"/>
                </a:solidFill>
                <a:latin typeface="Courier New" panose="02070309020205020404" pitchFamily="49" charset="0"/>
                <a:cs typeface="Courier New" panose="02070309020205020404" pitchFamily="49" charset="0"/>
              </a:rPr>
              <a:t>field_name</a:t>
            </a:r>
            <a:r>
              <a:rPr lang="en-US" sz="1200" b="1" dirty="0">
                <a:solidFill>
                  <a:srgbClr val="00B050"/>
                </a:solidFill>
                <a:latin typeface="Courier New" panose="02070309020205020404" pitchFamily="49" charset="0"/>
                <a:cs typeface="Courier New" panose="02070309020205020404" pitchFamily="49" charset="0"/>
              </a:rPr>
              <a:t> = expression }</a:t>
            </a:r>
          </a:p>
          <a:p>
            <a:r>
              <a:rPr lang="en-US" sz="1200" b="1" dirty="0">
                <a:solidFill>
                  <a:srgbClr val="00B050"/>
                </a:solidFill>
                <a:latin typeface="Courier New" panose="02070309020205020404" pitchFamily="49" charset="0"/>
                <a:cs typeface="Courier New" panose="02070309020205020404" pitchFamily="49" charset="0"/>
              </a:rPr>
              <a:t>                                | </a:t>
            </a:r>
            <a:r>
              <a:rPr lang="en-US" sz="1200" b="1" dirty="0" err="1">
                <a:solidFill>
                  <a:srgbClr val="00B050"/>
                </a:solidFill>
                <a:latin typeface="Courier New" panose="02070309020205020404" pitchFamily="49" charset="0"/>
                <a:cs typeface="Courier New" panose="02070309020205020404" pitchFamily="49" charset="0"/>
              </a:rPr>
              <a:t>method_name</a:t>
            </a:r>
            <a:r>
              <a:rPr lang="en-US" sz="1200" b="1" dirty="0">
                <a:solidFill>
                  <a:srgbClr val="00B050"/>
                </a:solidFill>
                <a:latin typeface="Courier New" panose="02070309020205020404" pitchFamily="49" charset="0"/>
                <a:cs typeface="Courier New" panose="02070309020205020404" pitchFamily="49" charset="0"/>
              </a:rPr>
              <a:t> ( argument [ ,...n ] )</a:t>
            </a:r>
          </a:p>
          <a:p>
            <a:r>
              <a:rPr lang="en-US" sz="1200" b="1" dirty="0">
                <a:solidFill>
                  <a:srgbClr val="00B050"/>
                </a:solidFill>
                <a:latin typeface="Courier New" panose="02070309020205020404" pitchFamily="49" charset="0"/>
                <a:cs typeface="Courier New" panose="02070309020205020404" pitchFamily="49" charset="0"/>
              </a:rPr>
              <a:t>                              }</a:t>
            </a:r>
          </a:p>
          <a:p>
            <a:r>
              <a:rPr lang="en-US" sz="1200" b="1" dirty="0">
                <a:solidFill>
                  <a:srgbClr val="00B050"/>
                </a:solidFill>
                <a:latin typeface="Courier New" panose="02070309020205020404" pitchFamily="49" charset="0"/>
                <a:cs typeface="Courier New" panose="02070309020205020404" pitchFamily="49" charset="0"/>
              </a:rPr>
              <a:t>          }</a:t>
            </a:r>
          </a:p>
          <a:p>
            <a:r>
              <a:rPr lang="en-US" sz="1200" b="1" dirty="0">
                <a:solidFill>
                  <a:srgbClr val="00B050"/>
                </a:solidFill>
                <a:latin typeface="Courier New" panose="02070309020205020404" pitchFamily="49" charset="0"/>
                <a:cs typeface="Courier New" panose="02070309020205020404" pitchFamily="49" charset="0"/>
              </a:rPr>
              <a:t>          | </a:t>
            </a:r>
            <a:r>
              <a:rPr lang="en-US" sz="1200" b="1" dirty="0" err="1">
                <a:solidFill>
                  <a:srgbClr val="00B050"/>
                </a:solidFill>
                <a:latin typeface="Courier New" panose="02070309020205020404" pitchFamily="49" charset="0"/>
                <a:cs typeface="Courier New" panose="02070309020205020404" pitchFamily="49" charset="0"/>
              </a:rPr>
              <a:t>column_name</a:t>
            </a:r>
            <a:r>
              <a:rPr lang="en-US" sz="1200" b="1" dirty="0">
                <a:solidFill>
                  <a:srgbClr val="00B050"/>
                </a:solidFill>
                <a:latin typeface="Courier New" panose="02070309020205020404" pitchFamily="49" charset="0"/>
                <a:cs typeface="Courier New" panose="02070309020205020404" pitchFamily="49" charset="0"/>
              </a:rPr>
              <a:t> { .WRITE ( expression , @Offset , @Length ) }</a:t>
            </a:r>
          </a:p>
          <a:p>
            <a:r>
              <a:rPr lang="en-US" sz="1200" b="1" dirty="0">
                <a:solidFill>
                  <a:srgbClr val="00B050"/>
                </a:solidFill>
                <a:latin typeface="Courier New" panose="02070309020205020404" pitchFamily="49" charset="0"/>
                <a:cs typeface="Courier New" panose="02070309020205020404" pitchFamily="49" charset="0"/>
              </a:rPr>
              <a:t>          | @variable = expression</a:t>
            </a:r>
          </a:p>
          <a:p>
            <a:r>
              <a:rPr lang="en-US" sz="1200" b="1" dirty="0">
                <a:solidFill>
                  <a:srgbClr val="00B050"/>
                </a:solidFill>
                <a:latin typeface="Courier New" panose="02070309020205020404" pitchFamily="49" charset="0"/>
                <a:cs typeface="Courier New" panose="02070309020205020404" pitchFamily="49" charset="0"/>
              </a:rPr>
              <a:t>          | @variable = column = expression</a:t>
            </a:r>
          </a:p>
          <a:p>
            <a:r>
              <a:rPr lang="en-US" sz="1200" b="1" dirty="0">
                <a:solidFill>
                  <a:srgbClr val="00B050"/>
                </a:solidFill>
                <a:latin typeface="Courier New" panose="02070309020205020404" pitchFamily="49" charset="0"/>
                <a:cs typeface="Courier New" panose="02070309020205020404" pitchFamily="49" charset="0"/>
              </a:rPr>
              <a:t>          | </a:t>
            </a:r>
            <a:r>
              <a:rPr lang="en-US" sz="1200" b="1" dirty="0" err="1">
                <a:solidFill>
                  <a:srgbClr val="00B050"/>
                </a:solidFill>
                <a:latin typeface="Courier New" panose="02070309020205020404" pitchFamily="49" charset="0"/>
                <a:cs typeface="Courier New" panose="02070309020205020404" pitchFamily="49" charset="0"/>
              </a:rPr>
              <a:t>column_name</a:t>
            </a:r>
            <a:r>
              <a:rPr lang="en-US" sz="1200" b="1" dirty="0">
                <a:solidFill>
                  <a:srgbClr val="00B050"/>
                </a:solidFill>
                <a:latin typeface="Courier New" panose="02070309020205020404" pitchFamily="49" charset="0"/>
                <a:cs typeface="Courier New" panose="02070309020205020404" pitchFamily="49" charset="0"/>
              </a:rPr>
              <a:t> { += | -= | *= | /= | %= | &amp;= | ^= | |= } expression</a:t>
            </a:r>
          </a:p>
          <a:p>
            <a:r>
              <a:rPr lang="en-US" sz="1200" b="1" dirty="0">
                <a:solidFill>
                  <a:srgbClr val="00B050"/>
                </a:solidFill>
                <a:latin typeface="Courier New" panose="02070309020205020404" pitchFamily="49" charset="0"/>
                <a:cs typeface="Courier New" panose="02070309020205020404" pitchFamily="49" charset="0"/>
              </a:rPr>
              <a:t>          | @variable { += | -= | *= | /= | %= | &amp;= | ^= | |= } expression</a:t>
            </a:r>
          </a:p>
          <a:p>
            <a:r>
              <a:rPr lang="en-US" sz="1200" b="1" dirty="0">
                <a:solidFill>
                  <a:srgbClr val="00B050"/>
                </a:solidFill>
                <a:latin typeface="Courier New" panose="02070309020205020404" pitchFamily="49" charset="0"/>
                <a:cs typeface="Courier New" panose="02070309020205020404" pitchFamily="49" charset="0"/>
              </a:rPr>
              <a:t>          | @variable = column { += | -= | *= | /= | %= | &amp;= | ^= | |= } expression</a:t>
            </a:r>
          </a:p>
          <a:p>
            <a:r>
              <a:rPr lang="en-US" sz="1200" b="1" dirty="0">
                <a:solidFill>
                  <a:srgbClr val="00B050"/>
                </a:solidFill>
                <a:latin typeface="Courier New" panose="02070309020205020404" pitchFamily="49" charset="0"/>
                <a:cs typeface="Courier New" panose="02070309020205020404" pitchFamily="49" charset="0"/>
              </a:rPr>
              <a:t>        } [ ,...n ] </a:t>
            </a:r>
          </a:p>
          <a:p>
            <a:endParaRPr lang="en-US" sz="1200" b="1" dirty="0">
              <a:solidFill>
                <a:srgbClr val="00B050"/>
              </a:solidFill>
              <a:latin typeface="Courier New" panose="02070309020205020404" pitchFamily="49" charset="0"/>
              <a:cs typeface="Courier New" panose="02070309020205020404" pitchFamily="49" charset="0"/>
            </a:endParaRPr>
          </a:p>
          <a:p>
            <a:r>
              <a:rPr lang="en-US" sz="1200" b="1" dirty="0">
                <a:solidFill>
                  <a:srgbClr val="00B050"/>
                </a:solidFill>
                <a:latin typeface="Courier New" panose="02070309020205020404" pitchFamily="49" charset="0"/>
                <a:cs typeface="Courier New" panose="02070309020205020404" pitchFamily="49" charset="0"/>
              </a:rPr>
              <a:t>    [ &lt;OUTPUT Clause&gt; ]</a:t>
            </a:r>
          </a:p>
          <a:p>
            <a:r>
              <a:rPr lang="en-US" sz="700" b="1" dirty="0">
                <a:solidFill>
                  <a:srgbClr val="0070C0"/>
                </a:solidFill>
                <a:latin typeface="Courier New" panose="02070309020205020404" pitchFamily="49" charset="0"/>
                <a:cs typeface="Courier New" panose="02070309020205020404" pitchFamily="49" charset="0"/>
              </a:rPr>
              <a:t>    [ FROM{ &lt;</a:t>
            </a:r>
            <a:r>
              <a:rPr lang="en-US" sz="700" b="1" dirty="0" err="1">
                <a:solidFill>
                  <a:srgbClr val="0070C0"/>
                </a:solidFill>
                <a:latin typeface="Courier New" panose="02070309020205020404" pitchFamily="49" charset="0"/>
                <a:cs typeface="Courier New" panose="02070309020205020404" pitchFamily="49" charset="0"/>
              </a:rPr>
              <a:t>table_source</a:t>
            </a:r>
            <a:r>
              <a:rPr lang="en-US" sz="700" b="1" dirty="0">
                <a:solidFill>
                  <a:srgbClr val="0070C0"/>
                </a:solidFill>
                <a:latin typeface="Courier New" panose="02070309020205020404" pitchFamily="49" charset="0"/>
                <a:cs typeface="Courier New" panose="02070309020205020404" pitchFamily="49" charset="0"/>
              </a:rPr>
              <a:t>&gt; } [ ,...n ] ] </a:t>
            </a:r>
          </a:p>
          <a:p>
            <a:r>
              <a:rPr lang="en-US" sz="700" b="1" dirty="0">
                <a:solidFill>
                  <a:srgbClr val="0070C0"/>
                </a:solidFill>
                <a:latin typeface="Courier New" panose="02070309020205020404" pitchFamily="49" charset="0"/>
                <a:cs typeface="Courier New" panose="02070309020205020404" pitchFamily="49" charset="0"/>
              </a:rPr>
              <a:t>    [ WHERE { &lt;</a:t>
            </a:r>
            <a:r>
              <a:rPr lang="en-US" sz="700" b="1" dirty="0" err="1">
                <a:solidFill>
                  <a:srgbClr val="0070C0"/>
                </a:solidFill>
                <a:latin typeface="Courier New" panose="02070309020205020404" pitchFamily="49" charset="0"/>
                <a:cs typeface="Courier New" panose="02070309020205020404" pitchFamily="49" charset="0"/>
              </a:rPr>
              <a:t>search_condition</a:t>
            </a:r>
            <a:r>
              <a:rPr lang="en-US" sz="700" b="1" dirty="0">
                <a:solidFill>
                  <a:srgbClr val="0070C0"/>
                </a:solidFill>
                <a:latin typeface="Courier New" panose="02070309020205020404" pitchFamily="49" charset="0"/>
                <a:cs typeface="Courier New" panose="02070309020205020404" pitchFamily="49" charset="0"/>
              </a:rPr>
              <a:t>&gt; </a:t>
            </a:r>
          </a:p>
          <a:p>
            <a:r>
              <a:rPr lang="en-US" sz="700" b="1" dirty="0">
                <a:solidFill>
                  <a:srgbClr val="0070C0"/>
                </a:solidFill>
                <a:latin typeface="Courier New" panose="02070309020205020404" pitchFamily="49" charset="0"/>
                <a:cs typeface="Courier New" panose="02070309020205020404" pitchFamily="49" charset="0"/>
              </a:rPr>
              <a:t>            | { [ CURRENT OF </a:t>
            </a:r>
          </a:p>
          <a:p>
            <a:r>
              <a:rPr lang="en-US" sz="700" b="1" dirty="0">
                <a:solidFill>
                  <a:srgbClr val="0070C0"/>
                </a:solidFill>
                <a:latin typeface="Courier New" panose="02070309020205020404" pitchFamily="49" charset="0"/>
                <a:cs typeface="Courier New" panose="02070309020205020404" pitchFamily="49" charset="0"/>
              </a:rPr>
              <a:t>                  { { [ GLOBAL ] </a:t>
            </a:r>
            <a:r>
              <a:rPr lang="en-US" sz="700" b="1" dirty="0" err="1">
                <a:solidFill>
                  <a:srgbClr val="0070C0"/>
                </a:solidFill>
                <a:latin typeface="Courier New" panose="02070309020205020404" pitchFamily="49" charset="0"/>
                <a:cs typeface="Courier New" panose="02070309020205020404" pitchFamily="49" charset="0"/>
              </a:rPr>
              <a:t>cursor_name</a:t>
            </a:r>
            <a:r>
              <a:rPr lang="en-US" sz="700" b="1" dirty="0">
                <a:solidFill>
                  <a:srgbClr val="0070C0"/>
                </a:solidFill>
                <a:latin typeface="Courier New" panose="02070309020205020404" pitchFamily="49" charset="0"/>
                <a:cs typeface="Courier New" panose="02070309020205020404" pitchFamily="49" charset="0"/>
              </a:rPr>
              <a:t> } </a:t>
            </a:r>
          </a:p>
          <a:p>
            <a:r>
              <a:rPr lang="en-US" sz="700" b="1" dirty="0">
                <a:solidFill>
                  <a:srgbClr val="0070C0"/>
                </a:solidFill>
                <a:latin typeface="Courier New" panose="02070309020205020404" pitchFamily="49" charset="0"/>
                <a:cs typeface="Courier New" panose="02070309020205020404" pitchFamily="49" charset="0"/>
              </a:rPr>
              <a:t>                      | </a:t>
            </a:r>
            <a:r>
              <a:rPr lang="en-US" sz="700" b="1" dirty="0" err="1">
                <a:solidFill>
                  <a:srgbClr val="0070C0"/>
                </a:solidFill>
                <a:latin typeface="Courier New" panose="02070309020205020404" pitchFamily="49" charset="0"/>
                <a:cs typeface="Courier New" panose="02070309020205020404" pitchFamily="49" charset="0"/>
              </a:rPr>
              <a:t>cursor_variable_name</a:t>
            </a:r>
            <a:r>
              <a:rPr lang="en-US" sz="700" b="1" dirty="0">
                <a:solidFill>
                  <a:srgbClr val="0070C0"/>
                </a:solidFill>
                <a:latin typeface="Courier New" panose="02070309020205020404" pitchFamily="49" charset="0"/>
                <a:cs typeface="Courier New" panose="02070309020205020404" pitchFamily="49" charset="0"/>
              </a:rPr>
              <a:t> </a:t>
            </a:r>
          </a:p>
          <a:p>
            <a:r>
              <a:rPr lang="en-US" sz="700" b="1" dirty="0">
                <a:solidFill>
                  <a:srgbClr val="0070C0"/>
                </a:solidFill>
                <a:latin typeface="Courier New" panose="02070309020205020404" pitchFamily="49" charset="0"/>
                <a:cs typeface="Courier New" panose="02070309020205020404" pitchFamily="49" charset="0"/>
              </a:rPr>
              <a:t>                  } </a:t>
            </a:r>
          </a:p>
          <a:p>
            <a:r>
              <a:rPr lang="en-US" sz="700" b="1" dirty="0">
                <a:solidFill>
                  <a:srgbClr val="0070C0"/>
                </a:solidFill>
                <a:latin typeface="Courier New" panose="02070309020205020404" pitchFamily="49" charset="0"/>
                <a:cs typeface="Courier New" panose="02070309020205020404" pitchFamily="49" charset="0"/>
              </a:rPr>
              <a:t>                ]</a:t>
            </a:r>
          </a:p>
          <a:p>
            <a:r>
              <a:rPr lang="en-US" sz="700" b="1" dirty="0">
                <a:solidFill>
                  <a:srgbClr val="0070C0"/>
                </a:solidFill>
                <a:latin typeface="Courier New" panose="02070309020205020404" pitchFamily="49" charset="0"/>
                <a:cs typeface="Courier New" panose="02070309020205020404" pitchFamily="49" charset="0"/>
              </a:rPr>
              <a:t>              }</a:t>
            </a:r>
          </a:p>
          <a:p>
            <a:r>
              <a:rPr lang="en-US" sz="700" b="1" dirty="0">
                <a:solidFill>
                  <a:srgbClr val="0070C0"/>
                </a:solidFill>
                <a:latin typeface="Courier New" panose="02070309020205020404" pitchFamily="49" charset="0"/>
                <a:cs typeface="Courier New" panose="02070309020205020404" pitchFamily="49" charset="0"/>
              </a:rPr>
              <a:t>            } </a:t>
            </a:r>
          </a:p>
          <a:p>
            <a:r>
              <a:rPr lang="en-US" sz="700" b="1" dirty="0">
                <a:solidFill>
                  <a:srgbClr val="0070C0"/>
                </a:solidFill>
                <a:latin typeface="Courier New" panose="02070309020205020404" pitchFamily="49" charset="0"/>
                <a:cs typeface="Courier New" panose="02070309020205020404" pitchFamily="49" charset="0"/>
              </a:rPr>
              <a:t>    ] </a:t>
            </a:r>
          </a:p>
          <a:p>
            <a:r>
              <a:rPr lang="en-US" sz="700" b="1" dirty="0">
                <a:solidFill>
                  <a:srgbClr val="0070C0"/>
                </a:solidFill>
                <a:latin typeface="Courier New" panose="02070309020205020404" pitchFamily="49" charset="0"/>
                <a:cs typeface="Courier New" panose="02070309020205020404" pitchFamily="49" charset="0"/>
              </a:rPr>
              <a:t>    [ OPTION ( &lt;</a:t>
            </a:r>
            <a:r>
              <a:rPr lang="en-US" sz="700" b="1" dirty="0" err="1">
                <a:solidFill>
                  <a:srgbClr val="0070C0"/>
                </a:solidFill>
                <a:latin typeface="Courier New" panose="02070309020205020404" pitchFamily="49" charset="0"/>
                <a:cs typeface="Courier New" panose="02070309020205020404" pitchFamily="49" charset="0"/>
              </a:rPr>
              <a:t>query_hint</a:t>
            </a:r>
            <a:r>
              <a:rPr lang="en-US" sz="700" b="1" dirty="0">
                <a:solidFill>
                  <a:srgbClr val="0070C0"/>
                </a:solidFill>
                <a:latin typeface="Courier New" panose="02070309020205020404" pitchFamily="49" charset="0"/>
                <a:cs typeface="Courier New" panose="02070309020205020404" pitchFamily="49" charset="0"/>
              </a:rPr>
              <a:t>&gt; [ ,...n ] ) ]</a:t>
            </a:r>
          </a:p>
          <a:p>
            <a:r>
              <a:rPr lang="en-US" sz="700" b="1" dirty="0">
                <a:latin typeface="Courier New" panose="02070309020205020404" pitchFamily="49" charset="0"/>
                <a:cs typeface="Courier New" panose="02070309020205020404" pitchFamily="49" charset="0"/>
              </a:rPr>
              <a:t>[ ; ]</a:t>
            </a:r>
          </a:p>
        </p:txBody>
      </p:sp>
      <p:sp>
        <p:nvSpPr>
          <p:cNvPr id="8" name="Rectangular Callout 7"/>
          <p:cNvSpPr/>
          <p:nvPr/>
        </p:nvSpPr>
        <p:spPr>
          <a:xfrm>
            <a:off x="5715000" y="1066800"/>
            <a:ext cx="1752600" cy="454152"/>
          </a:xfrm>
          <a:prstGeom prst="wedgeRectCallout">
            <a:avLst>
              <a:gd name="adj1" fmla="val -208949"/>
              <a:gd name="adj2" fmla="val 878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SET</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3200400" y="4406900"/>
            <a:ext cx="1752600" cy="454152"/>
          </a:xfrm>
          <a:prstGeom prst="wedgeRectCallout">
            <a:avLst>
              <a:gd name="adj1" fmla="val -85470"/>
              <a:gd name="adj2" fmla="val -307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320040" y="6019800"/>
            <a:ext cx="8458200" cy="338554"/>
          </a:xfrm>
          <a:prstGeom prst="rect">
            <a:avLst/>
          </a:prstGeom>
        </p:spPr>
        <p:txBody>
          <a:bodyPr wrap="square">
            <a:spAutoFit/>
          </a:bodyPr>
          <a:lstStyle/>
          <a:p>
            <a:r>
              <a:rPr lang="ru-RU" sz="1600" dirty="0" smtClean="0">
                <a:latin typeface="Arial" panose="020B0604020202020204" pitchFamily="34" charset="0"/>
                <a:cs typeface="Arial" panose="020B0604020202020204" pitchFamily="34" charset="0"/>
              </a:rPr>
              <a:t>Подробности: </a:t>
            </a:r>
            <a:r>
              <a:rPr lang="en-US" sz="1600" dirty="0" smtClean="0">
                <a:latin typeface="Arial" panose="020B0604020202020204" pitchFamily="34" charset="0"/>
                <a:cs typeface="Arial" panose="020B0604020202020204" pitchFamily="34" charset="0"/>
              </a:rPr>
              <a:t>http</a:t>
            </a:r>
            <a:r>
              <a:rPr lang="en-US" sz="1600" dirty="0">
                <a:latin typeface="Arial" panose="020B0604020202020204" pitchFamily="34" charset="0"/>
                <a:cs typeface="Arial" panose="020B0604020202020204" pitchFamily="34" charset="0"/>
              </a:rPr>
              <a:t>://technet.microsoft.com/en-us/library/ms177523.aspx</a:t>
            </a:r>
          </a:p>
        </p:txBody>
      </p:sp>
      <p:sp>
        <p:nvSpPr>
          <p:cNvPr id="10" name="Rectangular Callout 9"/>
          <p:cNvSpPr/>
          <p:nvPr/>
        </p:nvSpPr>
        <p:spPr>
          <a:xfrm>
            <a:off x="5715000" y="4179824"/>
            <a:ext cx="2895600" cy="1535176"/>
          </a:xfrm>
          <a:prstGeom prst="wedgeRectCallout">
            <a:avLst>
              <a:gd name="adj1" fmla="val -70031"/>
              <a:gd name="adj2" fmla="val -5221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Искренне хочется верить, что пояснять сокращённые формы записи этих операторов не надо. Или надо?</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79468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SET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172</a:t>
            </a:fld>
            <a:endParaRPr lang="en-US" dirty="0"/>
          </a:p>
        </p:txBody>
      </p:sp>
      <p:sp>
        <p:nvSpPr>
          <p:cNvPr id="6" name="TextBox 5"/>
          <p:cNvSpPr txBox="1"/>
          <p:nvPr/>
        </p:nvSpPr>
        <p:spPr>
          <a:xfrm>
            <a:off x="304800" y="9144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В описании секции </a:t>
            </a:r>
            <a:r>
              <a:rPr lang="en-US" sz="2400" dirty="0" smtClean="0">
                <a:latin typeface="Arial" pitchFamily="34" charset="0"/>
                <a:cs typeface="Arial" pitchFamily="34" charset="0"/>
              </a:rPr>
              <a:t>SET </a:t>
            </a:r>
            <a:r>
              <a:rPr lang="ru-RU" sz="2400" dirty="0" smtClean="0">
                <a:latin typeface="Arial" pitchFamily="34" charset="0"/>
                <a:cs typeface="Arial" pitchFamily="34" charset="0"/>
              </a:rPr>
              <a:t>повторяются конструкции:</a:t>
            </a:r>
          </a:p>
        </p:txBody>
      </p:sp>
      <p:sp>
        <p:nvSpPr>
          <p:cNvPr id="2" name="Rectangle 1"/>
          <p:cNvSpPr/>
          <p:nvPr/>
        </p:nvSpPr>
        <p:spPr>
          <a:xfrm>
            <a:off x="304800" y="1632863"/>
            <a:ext cx="8382000" cy="2400657"/>
          </a:xfrm>
          <a:prstGeom prst="rect">
            <a:avLst/>
          </a:prstGeom>
          <a:solidFill>
            <a:schemeClr val="bg1">
              <a:lumMod val="95000"/>
            </a:schemeClr>
          </a:solidFill>
        </p:spPr>
        <p:txBody>
          <a:bodyPr wrap="square">
            <a:spAutoFit/>
          </a:bodyPr>
          <a:lstStyle/>
          <a:p>
            <a:r>
              <a:rPr lang="ru-RU" sz="3000" b="1" dirty="0" smtClean="0">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column_name</a:t>
            </a:r>
            <a:r>
              <a:rPr lang="en-US" sz="3000" b="1" dirty="0" smtClean="0">
                <a:latin typeface="Courier New" panose="02070309020205020404" pitchFamily="49" charset="0"/>
                <a:cs typeface="Courier New" panose="02070309020205020404" pitchFamily="49" charset="0"/>
              </a:rPr>
              <a:t> </a:t>
            </a:r>
            <a:r>
              <a:rPr lang="ru-RU" sz="3000" b="1" dirty="0" smtClean="0">
                <a:latin typeface="Courier New" panose="02070309020205020404" pitchFamily="49" charset="0"/>
                <a:cs typeface="Courier New" panose="02070309020205020404" pitchFamily="49" charset="0"/>
              </a:rPr>
              <a:t>= ...</a:t>
            </a:r>
          </a:p>
          <a:p>
            <a:endParaRPr lang="ru-RU" sz="3000" b="1" dirty="0" smtClean="0">
              <a:latin typeface="Courier New" panose="02070309020205020404" pitchFamily="49" charset="0"/>
              <a:cs typeface="Courier New" panose="02070309020205020404" pitchFamily="49" charset="0"/>
            </a:endParaRPr>
          </a:p>
          <a:p>
            <a:r>
              <a:rPr lang="en-US" sz="3000" b="1" dirty="0" smtClean="0">
                <a:latin typeface="Courier New" panose="02070309020205020404" pitchFamily="49" charset="0"/>
                <a:cs typeface="Courier New" panose="02070309020205020404" pitchFamily="49" charset="0"/>
              </a:rPr>
              <a:t>| </a:t>
            </a:r>
            <a:r>
              <a:rPr lang="en-US" sz="3000" b="1" dirty="0">
                <a:latin typeface="Courier New" panose="02070309020205020404" pitchFamily="49" charset="0"/>
                <a:cs typeface="Courier New" panose="02070309020205020404" pitchFamily="49" charset="0"/>
              </a:rPr>
              <a:t>@variable = expression</a:t>
            </a:r>
          </a:p>
          <a:p>
            <a:endParaRPr lang="ru-RU" sz="3000" b="1" dirty="0" smtClean="0">
              <a:latin typeface="Courier New" panose="02070309020205020404" pitchFamily="49" charset="0"/>
              <a:cs typeface="Courier New" panose="02070309020205020404" pitchFamily="49" charset="0"/>
            </a:endParaRPr>
          </a:p>
          <a:p>
            <a:r>
              <a:rPr lang="en-US" sz="3000" b="1" dirty="0" smtClean="0">
                <a:latin typeface="Courier New" panose="02070309020205020404" pitchFamily="49" charset="0"/>
                <a:cs typeface="Courier New" panose="02070309020205020404" pitchFamily="49" charset="0"/>
              </a:rPr>
              <a:t>| </a:t>
            </a:r>
            <a:r>
              <a:rPr lang="en-US" sz="3000" b="1" dirty="0">
                <a:latin typeface="Courier New" panose="02070309020205020404" pitchFamily="49" charset="0"/>
                <a:cs typeface="Courier New" panose="02070309020205020404" pitchFamily="49" charset="0"/>
              </a:rPr>
              <a:t>@variable = column = expression</a:t>
            </a:r>
          </a:p>
        </p:txBody>
      </p:sp>
      <p:sp>
        <p:nvSpPr>
          <p:cNvPr id="7" name="Rectangular Callout 6"/>
          <p:cNvSpPr/>
          <p:nvPr/>
        </p:nvSpPr>
        <p:spPr>
          <a:xfrm>
            <a:off x="6172200" y="1376064"/>
            <a:ext cx="2286000" cy="681335"/>
          </a:xfrm>
          <a:prstGeom prst="wedgeRectCallout">
            <a:avLst>
              <a:gd name="adj1" fmla="val -94166"/>
              <a:gd name="adj2" fmla="val -1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Обновление столбца таблицы.</a:t>
            </a:r>
            <a:endParaRPr lang="en-US" dirty="0">
              <a:latin typeface="Arial" panose="020B0604020202020204" pitchFamily="34" charset="0"/>
              <a:cs typeface="Arial" panose="020B0604020202020204" pitchFamily="34" charset="0"/>
            </a:endParaRPr>
          </a:p>
        </p:txBody>
      </p:sp>
      <p:sp>
        <p:nvSpPr>
          <p:cNvPr id="8" name="Rectangular Callout 7"/>
          <p:cNvSpPr/>
          <p:nvPr/>
        </p:nvSpPr>
        <p:spPr>
          <a:xfrm>
            <a:off x="6324600" y="2209799"/>
            <a:ext cx="2590800" cy="681335"/>
          </a:xfrm>
          <a:prstGeom prst="wedgeRectCallout">
            <a:avLst>
              <a:gd name="adj1" fmla="val -94166"/>
              <a:gd name="adj2" fmla="val -1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Обновление значения переменной.</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3505200" y="4191000"/>
            <a:ext cx="4876800" cy="681335"/>
          </a:xfrm>
          <a:prstGeom prst="wedgeRectCallout">
            <a:avLst>
              <a:gd name="adj1" fmla="val -35106"/>
              <a:gd name="adj2" fmla="val -8070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Обновление столбца с одновременным присвоением значения переменной.</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064897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SET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173</a:t>
            </a:fld>
            <a:endParaRPr lang="en-US" dirty="0"/>
          </a:p>
        </p:txBody>
      </p:sp>
      <p:sp>
        <p:nvSpPr>
          <p:cNvPr id="6" name="TextBox 5"/>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 обновления значения столбца.</a:t>
            </a:r>
          </a:p>
        </p:txBody>
      </p:sp>
      <p:sp>
        <p:nvSpPr>
          <p:cNvPr id="2" name="Rectangle 1"/>
          <p:cNvSpPr/>
          <p:nvPr/>
        </p:nvSpPr>
        <p:spPr>
          <a:xfrm>
            <a:off x="330200" y="3505201"/>
            <a:ext cx="8382000" cy="707886"/>
          </a:xfrm>
          <a:prstGeom prst="rect">
            <a:avLst/>
          </a:prstGeom>
          <a:solidFill>
            <a:schemeClr val="bg1">
              <a:lumMod val="95000"/>
            </a:schemeClr>
          </a:solidFill>
        </p:spPr>
        <p:txBody>
          <a:bodyPr wrap="square">
            <a:spAutoFit/>
          </a:bodyPr>
          <a:lstStyle/>
          <a:p>
            <a:r>
              <a:rPr lang="en-US" sz="2000" b="1" dirty="0" smtClean="0">
                <a:latin typeface="Courier New" panose="02070309020205020404" pitchFamily="49" charset="0"/>
                <a:cs typeface="Courier New" panose="02070309020205020404" pitchFamily="49" charset="0"/>
              </a:rPr>
              <a:t>UPDATE [books] SET [</a:t>
            </a:r>
            <a:r>
              <a:rPr lang="en-US" sz="2000" b="1" dirty="0" err="1" smtClean="0">
                <a:latin typeface="Courier New" panose="02070309020205020404" pitchFamily="49" charset="0"/>
                <a:cs typeface="Courier New" panose="02070309020205020404" pitchFamily="49" charset="0"/>
              </a:rPr>
              <a:t>b_name</a:t>
            </a:r>
            <a:r>
              <a:rPr lang="en-US" sz="2000" b="1" dirty="0" smtClean="0">
                <a:latin typeface="Courier New" panose="02070309020205020404" pitchFamily="49" charset="0"/>
                <a:cs typeface="Courier New" panose="02070309020205020404" pitchFamily="49" charset="0"/>
              </a:rPr>
              <a:t>] = N'C' WHERE [</a:t>
            </a:r>
            <a:r>
              <a:rPr lang="en-US" sz="2000" b="1" dirty="0" err="1" smtClean="0">
                <a:latin typeface="Courier New" panose="02070309020205020404" pitchFamily="49" charset="0"/>
                <a:cs typeface="Courier New" panose="02070309020205020404" pitchFamily="49" charset="0"/>
              </a:rPr>
              <a:t>b_id</a:t>
            </a:r>
            <a:r>
              <a:rPr lang="en-US" sz="2000" b="1" dirty="0" smtClean="0">
                <a:latin typeface="Courier New" panose="02070309020205020404" pitchFamily="49" charset="0"/>
                <a:cs typeface="Courier New" panose="02070309020205020404" pitchFamily="49" charset="0"/>
              </a:rPr>
              <a:t>]=1;</a:t>
            </a:r>
          </a:p>
          <a:p>
            <a:r>
              <a:rPr lang="en-US" sz="2000" b="1" dirty="0">
                <a:latin typeface="Courier New" panose="02070309020205020404" pitchFamily="49" charset="0"/>
                <a:cs typeface="Courier New" panose="02070309020205020404" pitchFamily="49" charset="0"/>
              </a:rPr>
              <a:t>UPDATE [books] SET [</a:t>
            </a:r>
            <a:r>
              <a:rPr lang="en-US" sz="2000" b="1" dirty="0" err="1">
                <a:latin typeface="Courier New" panose="02070309020205020404" pitchFamily="49" charset="0"/>
                <a:cs typeface="Courier New" panose="02070309020205020404" pitchFamily="49" charset="0"/>
              </a:rPr>
              <a:t>b_quantity</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b_quantity</a:t>
            </a:r>
            <a:r>
              <a:rPr lang="en-US" sz="2000" b="1" dirty="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10" name="TextBox 9"/>
          <p:cNvSpPr txBox="1"/>
          <p:nvPr/>
        </p:nvSpPr>
        <p:spPr>
          <a:xfrm>
            <a:off x="304800" y="1367135"/>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Было:</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09170"/>
            <a:ext cx="5373690" cy="17912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04800" y="4491336"/>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Стало:</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91335"/>
            <a:ext cx="5373690" cy="1757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763554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SET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174</a:t>
            </a:fld>
            <a:endParaRPr lang="en-US" dirty="0"/>
          </a:p>
        </p:txBody>
      </p:sp>
      <p:sp>
        <p:nvSpPr>
          <p:cNvPr id="6" name="TextBox 5"/>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Какие значения можно установить столбцу?</a:t>
            </a:r>
          </a:p>
        </p:txBody>
      </p:sp>
      <p:sp>
        <p:nvSpPr>
          <p:cNvPr id="2" name="Rectangle 1"/>
          <p:cNvSpPr/>
          <p:nvPr/>
        </p:nvSpPr>
        <p:spPr>
          <a:xfrm>
            <a:off x="330200" y="1371600"/>
            <a:ext cx="8382000" cy="400110"/>
          </a:xfrm>
          <a:prstGeom prst="rect">
            <a:avLst/>
          </a:prstGeom>
          <a:solidFill>
            <a:schemeClr val="bg1">
              <a:lumMod val="95000"/>
            </a:schemeClr>
          </a:solidFill>
        </p:spPr>
        <p:txBody>
          <a:bodyPr wrap="square">
            <a:spAutoFit/>
          </a:bodyPr>
          <a:lstStyle/>
          <a:p>
            <a:r>
              <a:rPr lang="en-US" sz="2000" b="1" dirty="0" err="1">
                <a:latin typeface="Courier New" panose="02070309020205020404" pitchFamily="49" charset="0"/>
                <a:cs typeface="Courier New" panose="02070309020205020404" pitchFamily="49" charset="0"/>
              </a:rPr>
              <a:t>column_name</a:t>
            </a:r>
            <a:r>
              <a:rPr lang="en-US" sz="2000" b="1" dirty="0">
                <a:latin typeface="Courier New" panose="02070309020205020404" pitchFamily="49" charset="0"/>
                <a:cs typeface="Courier New" panose="02070309020205020404" pitchFamily="49" charset="0"/>
              </a:rPr>
              <a:t> = { expression | DEFAULT | NULL }</a:t>
            </a:r>
          </a:p>
        </p:txBody>
      </p:sp>
      <p:sp>
        <p:nvSpPr>
          <p:cNvPr id="11" name="Rectangular Callout 10"/>
          <p:cNvSpPr/>
          <p:nvPr/>
        </p:nvSpPr>
        <p:spPr>
          <a:xfrm>
            <a:off x="304800" y="2133600"/>
            <a:ext cx="2286000" cy="914400"/>
          </a:xfrm>
          <a:prstGeom prst="wedgeRectCallout">
            <a:avLst>
              <a:gd name="adj1" fmla="val 57390"/>
              <a:gd name="adj2" fmla="val -986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Вычисляемое или константное выражение.</a:t>
            </a:r>
            <a:endParaRPr lang="en-US" dirty="0">
              <a:latin typeface="Arial" panose="020B0604020202020204" pitchFamily="34" charset="0"/>
              <a:cs typeface="Arial" panose="020B0604020202020204" pitchFamily="34" charset="0"/>
            </a:endParaRPr>
          </a:p>
        </p:txBody>
      </p:sp>
      <p:sp>
        <p:nvSpPr>
          <p:cNvPr id="13" name="Rectangular Callout 12"/>
          <p:cNvSpPr/>
          <p:nvPr/>
        </p:nvSpPr>
        <p:spPr>
          <a:xfrm>
            <a:off x="2895600" y="2133600"/>
            <a:ext cx="2286000" cy="914400"/>
          </a:xfrm>
          <a:prstGeom prst="wedgeRectCallout">
            <a:avLst>
              <a:gd name="adj1" fmla="val 57390"/>
              <a:gd name="adj2" fmla="val -986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Значение по умолчанию (если оно есть).</a:t>
            </a:r>
            <a:endParaRPr lang="en-US" dirty="0">
              <a:latin typeface="Arial" panose="020B0604020202020204" pitchFamily="34" charset="0"/>
              <a:cs typeface="Arial" panose="020B0604020202020204" pitchFamily="34" charset="0"/>
            </a:endParaRPr>
          </a:p>
        </p:txBody>
      </p:sp>
      <p:sp>
        <p:nvSpPr>
          <p:cNvPr id="14" name="Rectangular Callout 13"/>
          <p:cNvSpPr/>
          <p:nvPr/>
        </p:nvSpPr>
        <p:spPr>
          <a:xfrm>
            <a:off x="5638800" y="2133600"/>
            <a:ext cx="2286000" cy="914400"/>
          </a:xfrm>
          <a:prstGeom prst="wedgeRectCallout">
            <a:avLst>
              <a:gd name="adj1" fmla="val -6610"/>
              <a:gd name="adj2" fmla="val -8971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NULL, </a:t>
            </a:r>
            <a:r>
              <a:rPr lang="ru-RU" dirty="0" smtClean="0">
                <a:latin typeface="Arial" panose="020B0604020202020204" pitchFamily="34" charset="0"/>
                <a:cs typeface="Arial" panose="020B0604020202020204" pitchFamily="34" charset="0"/>
              </a:rPr>
              <a:t>если это разрешено для столбца.</a:t>
            </a:r>
            <a:endParaRPr lang="en-US" dirty="0">
              <a:latin typeface="Arial" panose="020B0604020202020204" pitchFamily="34" charset="0"/>
              <a:cs typeface="Arial" panose="020B0604020202020204" pitchFamily="34" charset="0"/>
            </a:endParaRPr>
          </a:p>
        </p:txBody>
      </p:sp>
      <p:sp>
        <p:nvSpPr>
          <p:cNvPr id="15" name="Rectangular Callout 14"/>
          <p:cNvSpPr/>
          <p:nvPr/>
        </p:nvSpPr>
        <p:spPr>
          <a:xfrm>
            <a:off x="1905000" y="3352800"/>
            <a:ext cx="6019800" cy="914400"/>
          </a:xfrm>
          <a:prstGeom prst="wedgeRectCallout">
            <a:avLst>
              <a:gd name="adj1" fmla="val -5564"/>
              <a:gd name="adj2" fmla="val -819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Если </a:t>
            </a:r>
            <a:r>
              <a:rPr lang="en-US" dirty="0" smtClean="0">
                <a:latin typeface="Arial" panose="020B0604020202020204" pitchFamily="34" charset="0"/>
                <a:cs typeface="Arial" panose="020B0604020202020204" pitchFamily="34" charset="0"/>
              </a:rPr>
              <a:t>NULL </a:t>
            </a:r>
            <a:r>
              <a:rPr lang="ru-RU" dirty="0" smtClean="0">
                <a:latin typeface="Arial" panose="020B0604020202020204" pitchFamily="34" charset="0"/>
                <a:cs typeface="Arial" panose="020B0604020202020204" pitchFamily="34" charset="0"/>
              </a:rPr>
              <a:t>разрешён, а значения по умолчанию нет, то в качестве значения установится </a:t>
            </a:r>
            <a:r>
              <a:rPr lang="en-US" dirty="0" smtClean="0">
                <a:latin typeface="Arial" panose="020B0604020202020204" pitchFamily="34" charset="0"/>
                <a:cs typeface="Arial" panose="020B0604020202020204" pitchFamily="34" charset="0"/>
              </a:rPr>
              <a:t>NULL.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32344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SET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175</a:t>
            </a:fld>
            <a:endParaRPr lang="en-US" dirty="0"/>
          </a:p>
        </p:txBody>
      </p:sp>
      <p:sp>
        <p:nvSpPr>
          <p:cNvPr id="6" name="TextBox 5"/>
          <p:cNvSpPr txBox="1"/>
          <p:nvPr/>
        </p:nvSpPr>
        <p:spPr>
          <a:xfrm>
            <a:off x="304800" y="762000"/>
            <a:ext cx="8382000" cy="907941"/>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Есть ещё один способ модифицировать ЧАСТЬ значения</a:t>
            </a:r>
          </a:p>
          <a:p>
            <a:pPr>
              <a:spcBef>
                <a:spcPts val="600"/>
              </a:spcBef>
            </a:pPr>
            <a:r>
              <a:rPr lang="ru-RU" sz="2400" dirty="0" smtClean="0">
                <a:latin typeface="Arial" pitchFamily="34" charset="0"/>
                <a:cs typeface="Arial" pitchFamily="34" charset="0"/>
              </a:rPr>
              <a:t>столбца:</a:t>
            </a:r>
          </a:p>
        </p:txBody>
      </p:sp>
      <p:sp>
        <p:nvSpPr>
          <p:cNvPr id="2" name="Rectangle 1"/>
          <p:cNvSpPr/>
          <p:nvPr/>
        </p:nvSpPr>
        <p:spPr>
          <a:xfrm>
            <a:off x="330200" y="1809690"/>
            <a:ext cx="8382000" cy="369332"/>
          </a:xfrm>
          <a:prstGeom prst="rect">
            <a:avLst/>
          </a:prstGeom>
          <a:solidFill>
            <a:schemeClr val="bg1">
              <a:lumMod val="95000"/>
            </a:schemeClr>
          </a:solidFill>
        </p:spPr>
        <p:txBody>
          <a:bodyPr wrap="square">
            <a:spAutoFit/>
          </a:bodyPr>
          <a:lstStyle/>
          <a:p>
            <a:r>
              <a:rPr lang="en-US" b="1" dirty="0" err="1">
                <a:latin typeface="Courier New" panose="02070309020205020404" pitchFamily="49" charset="0"/>
                <a:cs typeface="Courier New" panose="02070309020205020404" pitchFamily="49" charset="0"/>
              </a:rPr>
              <a:t>column_name</a:t>
            </a:r>
            <a:r>
              <a:rPr lang="en-US" b="1" dirty="0">
                <a:latin typeface="Courier New" panose="02070309020205020404" pitchFamily="49" charset="0"/>
                <a:cs typeface="Courier New" panose="02070309020205020404" pitchFamily="49" charset="0"/>
              </a:rPr>
              <a:t> { .WRITE ( expression , @Offset , @Length ) }</a:t>
            </a:r>
          </a:p>
        </p:txBody>
      </p:sp>
      <p:sp>
        <p:nvSpPr>
          <p:cNvPr id="12" name="Rectangular Callout 11"/>
          <p:cNvSpPr/>
          <p:nvPr/>
        </p:nvSpPr>
        <p:spPr>
          <a:xfrm>
            <a:off x="304800" y="2438400"/>
            <a:ext cx="3200400" cy="914400"/>
          </a:xfrm>
          <a:prstGeom prst="wedgeRectCallout">
            <a:avLst>
              <a:gd name="adj1" fmla="val -15054"/>
              <a:gd name="adj2" fmla="val -7304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Только для </a:t>
            </a:r>
            <a:r>
              <a:rPr lang="en-US" dirty="0" smtClean="0">
                <a:latin typeface="Arial" panose="020B0604020202020204" pitchFamily="34" charset="0"/>
                <a:cs typeface="Arial" panose="020B0604020202020204" pitchFamily="34" charset="0"/>
              </a:rPr>
              <a:t>varchar(max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nvarchar</a:t>
            </a:r>
            <a:r>
              <a:rPr lang="en-US" dirty="0">
                <a:latin typeface="Arial" panose="020B0604020202020204" pitchFamily="34" charset="0"/>
                <a:cs typeface="Arial" panose="020B0604020202020204" pitchFamily="34" charset="0"/>
              </a:rPr>
              <a:t>(max), </a:t>
            </a:r>
            <a:r>
              <a:rPr lang="en-US" dirty="0" err="1" smtClean="0">
                <a:latin typeface="Arial" panose="020B0604020202020204" pitchFamily="34" charset="0"/>
                <a:cs typeface="Arial" panose="020B0604020202020204" pitchFamily="34" charset="0"/>
              </a:rPr>
              <a:t>varbinary</a:t>
            </a:r>
            <a:r>
              <a:rPr lang="en-US" dirty="0" smtClean="0">
                <a:latin typeface="Arial" panose="020B0604020202020204" pitchFamily="34" charset="0"/>
                <a:cs typeface="Arial" panose="020B0604020202020204" pitchFamily="34" charset="0"/>
              </a:rPr>
              <a:t>(max)</a:t>
            </a:r>
            <a:r>
              <a:rPr lang="ru-RU"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304800" y="3511659"/>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Модифицирует </a:t>
            </a:r>
            <a:r>
              <a:rPr lang="en-US" sz="2400" dirty="0" smtClean="0">
                <a:latin typeface="Arial" pitchFamily="34" charset="0"/>
                <a:cs typeface="Arial" pitchFamily="34" charset="0"/>
              </a:rPr>
              <a:t>@Length </a:t>
            </a:r>
            <a:r>
              <a:rPr lang="ru-RU" sz="2400" dirty="0" smtClean="0">
                <a:latin typeface="Arial" pitchFamily="34" charset="0"/>
                <a:cs typeface="Arial" pitchFamily="34" charset="0"/>
              </a:rPr>
              <a:t>байт с </a:t>
            </a:r>
            <a:r>
              <a:rPr lang="en-US" sz="2400" dirty="0" smtClean="0">
                <a:latin typeface="Arial" pitchFamily="34" charset="0"/>
                <a:cs typeface="Arial" pitchFamily="34" charset="0"/>
              </a:rPr>
              <a:t>@Offset </a:t>
            </a:r>
            <a:r>
              <a:rPr lang="ru-RU" sz="2400" dirty="0" smtClean="0">
                <a:latin typeface="Arial" pitchFamily="34" charset="0"/>
                <a:cs typeface="Arial" pitchFamily="34" charset="0"/>
              </a:rPr>
              <a:t>позиции:</a:t>
            </a:r>
          </a:p>
        </p:txBody>
      </p:sp>
      <p:sp>
        <p:nvSpPr>
          <p:cNvPr id="7" name="Rectangle 6"/>
          <p:cNvSpPr/>
          <p:nvPr/>
        </p:nvSpPr>
        <p:spPr>
          <a:xfrm>
            <a:off x="330200" y="4029165"/>
            <a:ext cx="8356600" cy="1200329"/>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DECLARE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 TABLE ([f] NVARCHAR(MAX));</a:t>
            </a:r>
          </a:p>
          <a:p>
            <a:r>
              <a:rPr lang="en-US" b="1" dirty="0">
                <a:latin typeface="Courier New" panose="02070309020205020404" pitchFamily="49" charset="0"/>
                <a:cs typeface="Courier New" panose="02070309020205020404" pitchFamily="49" charset="0"/>
              </a:rPr>
              <a:t>INSERT INTO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 VALUES (N'</a:t>
            </a:r>
            <a:r>
              <a:rPr lang="ru-RU" b="1" dirty="0">
                <a:solidFill>
                  <a:srgbClr val="FF0000"/>
                </a:solidFill>
                <a:latin typeface="Courier New" panose="02070309020205020404" pitchFamily="49" charset="0"/>
                <a:cs typeface="Courier New" panose="02070309020205020404" pitchFamily="49" charset="0"/>
              </a:rPr>
              <a:t>Это</a:t>
            </a:r>
            <a:r>
              <a:rPr lang="ru-RU" b="1" dirty="0">
                <a:latin typeface="Courier New" panose="02070309020205020404" pitchFamily="49" charset="0"/>
                <a:cs typeface="Courier New" panose="02070309020205020404" pitchFamily="49" charset="0"/>
              </a:rPr>
              <a:t> пример!');</a:t>
            </a:r>
          </a:p>
          <a:p>
            <a:r>
              <a:rPr lang="en-US" b="1" dirty="0">
                <a:latin typeface="Courier New" panose="02070309020205020404" pitchFamily="49" charset="0"/>
                <a:cs typeface="Courier New" panose="02070309020205020404" pitchFamily="49" charset="0"/>
              </a:rPr>
              <a:t>UPDATE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 SET [f].WRITE(N'---', 0, 3);</a:t>
            </a:r>
          </a:p>
          <a:p>
            <a:r>
              <a:rPr lang="en-US" b="1" dirty="0">
                <a:latin typeface="Courier New" panose="02070309020205020404" pitchFamily="49" charset="0"/>
                <a:cs typeface="Courier New" panose="02070309020205020404" pitchFamily="49" charset="0"/>
              </a:rPr>
              <a:t>SELECT * FROM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5410200"/>
            <a:ext cx="1960880" cy="795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5518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UPDATE: SET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176</a:t>
            </a:fld>
            <a:endParaRPr lang="en-US" dirty="0"/>
          </a:p>
        </p:txBody>
      </p:sp>
      <p:sp>
        <p:nvSpPr>
          <p:cNvPr id="6" name="TextBox 5"/>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 обновления </a:t>
            </a:r>
            <a:r>
              <a:rPr lang="ru-RU" sz="2400" dirty="0">
                <a:latin typeface="Arial" pitchFamily="34" charset="0"/>
                <a:cs typeface="Arial" pitchFamily="34" charset="0"/>
              </a:rPr>
              <a:t>значения </a:t>
            </a:r>
            <a:r>
              <a:rPr lang="ru-RU" sz="2400" dirty="0" smtClean="0">
                <a:latin typeface="Arial" pitchFamily="34" charset="0"/>
                <a:cs typeface="Arial" pitchFamily="34" charset="0"/>
              </a:rPr>
              <a:t>переменной</a:t>
            </a:r>
            <a:r>
              <a:rPr lang="ru-RU" sz="2400" dirty="0">
                <a:latin typeface="Arial" pitchFamily="34" charset="0"/>
                <a:cs typeface="Arial" pitchFamily="34" charset="0"/>
              </a:rPr>
              <a:t>.</a:t>
            </a:r>
            <a:endParaRPr lang="ru-RU" sz="2400" dirty="0" smtClean="0">
              <a:latin typeface="Arial" pitchFamily="34" charset="0"/>
              <a:cs typeface="Arial" pitchFamily="34" charset="0"/>
            </a:endParaRPr>
          </a:p>
        </p:txBody>
      </p:sp>
      <p:sp>
        <p:nvSpPr>
          <p:cNvPr id="2" name="Rectangle 1"/>
          <p:cNvSpPr/>
          <p:nvPr/>
        </p:nvSpPr>
        <p:spPr>
          <a:xfrm>
            <a:off x="330200" y="1371600"/>
            <a:ext cx="83820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DECLARE @</a:t>
            </a:r>
            <a:r>
              <a:rPr lang="en-US" sz="1600" b="1" dirty="0" err="1">
                <a:latin typeface="Courier New" panose="02070309020205020404" pitchFamily="49" charset="0"/>
                <a:cs typeface="Courier New" panose="02070309020205020404" pitchFamily="49" charset="0"/>
              </a:rPr>
              <a:t>var</a:t>
            </a:r>
            <a:r>
              <a:rPr lang="en-US" sz="1600" b="1" dirty="0">
                <a:latin typeface="Courier New" panose="02070309020205020404" pitchFamily="49" charset="0"/>
                <a:cs typeface="Courier New" panose="02070309020205020404" pitchFamily="49" charset="0"/>
              </a:rPr>
              <a:t> NVARCHAR(MAX);</a:t>
            </a:r>
          </a:p>
          <a:p>
            <a:r>
              <a:rPr lang="en-US" sz="1600" b="1" dirty="0">
                <a:latin typeface="Courier New" panose="02070309020205020404" pitchFamily="49" charset="0"/>
                <a:cs typeface="Courier New" panose="02070309020205020404" pitchFamily="49" charset="0"/>
              </a:rPr>
              <a:t>UPDATE [books] SET @</a:t>
            </a:r>
            <a:r>
              <a:rPr lang="en-US" sz="1600" b="1" dirty="0" err="1">
                <a:latin typeface="Courier New" panose="02070309020205020404" pitchFamily="49" charset="0"/>
                <a:cs typeface="Courier New" panose="02070309020205020404" pitchFamily="49" charset="0"/>
              </a:rPr>
              <a:t>var</a:t>
            </a:r>
            <a:r>
              <a:rPr lang="en-US" sz="1600" b="1" dirty="0">
                <a:latin typeface="Courier New" panose="02070309020205020404" pitchFamily="49" charset="0"/>
                <a:cs typeface="Courier New" panose="02070309020205020404" pitchFamily="49" charset="0"/>
              </a:rPr>
              <a:t> = N'C+++++' WHERE [</a:t>
            </a:r>
            <a:r>
              <a:rPr lang="en-US" sz="1600" b="1" dirty="0" err="1">
                <a:latin typeface="Courier New" panose="02070309020205020404" pitchFamily="49" charset="0"/>
                <a:cs typeface="Courier New" panose="02070309020205020404" pitchFamily="49" charset="0"/>
              </a:rPr>
              <a:t>b_id</a:t>
            </a:r>
            <a:r>
              <a:rPr lang="en-US" sz="1600" b="1" dirty="0">
                <a:latin typeface="Courier New" panose="02070309020205020404" pitchFamily="49" charset="0"/>
                <a:cs typeface="Courier New" panose="02070309020205020404" pitchFamily="49" charset="0"/>
              </a:rPr>
              <a:t>] IN (1, 2);</a:t>
            </a:r>
          </a:p>
          <a:p>
            <a:r>
              <a:rPr lang="en-US" sz="1600" b="1" dirty="0">
                <a:latin typeface="Courier New" panose="02070309020205020404" pitchFamily="49" charset="0"/>
                <a:cs typeface="Courier New" panose="02070309020205020404" pitchFamily="49" charset="0"/>
              </a:rPr>
              <a:t>PRINT @</a:t>
            </a:r>
            <a:r>
              <a:rPr lang="en-US" sz="1600" b="1" dirty="0" err="1">
                <a:latin typeface="Courier New" panose="02070309020205020404" pitchFamily="49" charset="0"/>
                <a:cs typeface="Courier New" panose="02070309020205020404" pitchFamily="49" charset="0"/>
              </a:rPr>
              <a:t>var</a:t>
            </a:r>
            <a:r>
              <a:rPr lang="en-US" sz="1600" b="1" dirty="0">
                <a:latin typeface="Courier New" panose="02070309020205020404" pitchFamily="49" charset="0"/>
                <a:cs typeface="Courier New" panose="02070309020205020404" pitchFamily="49" charset="0"/>
              </a:rPr>
              <a:t>;</a:t>
            </a:r>
          </a:p>
        </p:txBody>
      </p:sp>
      <p:sp>
        <p:nvSpPr>
          <p:cNvPr id="12" name="TextBox 11"/>
          <p:cNvSpPr txBox="1"/>
          <p:nvPr/>
        </p:nvSpPr>
        <p:spPr>
          <a:xfrm>
            <a:off x="304800" y="3657600"/>
            <a:ext cx="8382000" cy="1569660"/>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В самой таблице ничего не обновляется. Фактически, это «изощрённый» вариант </a:t>
            </a:r>
            <a:r>
              <a:rPr lang="en-US" sz="2400" dirty="0" smtClean="0">
                <a:latin typeface="Arial" pitchFamily="34" charset="0"/>
                <a:cs typeface="Arial" pitchFamily="34" charset="0"/>
              </a:rPr>
              <a:t>SELECT’</a:t>
            </a:r>
            <a:r>
              <a:rPr lang="ru-RU" sz="2400" dirty="0" smtClean="0">
                <a:latin typeface="Arial" pitchFamily="34" charset="0"/>
                <a:cs typeface="Arial" pitchFamily="34" charset="0"/>
              </a:rPr>
              <a:t>а, при котором в переменную мы можем «выгрузить» нужные нам значения.</a:t>
            </a:r>
          </a:p>
        </p:txBody>
      </p:sp>
      <p:pic>
        <p:nvPicPr>
          <p:cNvPr id="7" name="Picture 6"/>
          <p:cNvPicPr>
            <a:picLocks noChangeAspect="1"/>
          </p:cNvPicPr>
          <p:nvPr/>
        </p:nvPicPr>
        <p:blipFill>
          <a:blip r:embed="rId2"/>
          <a:stretch>
            <a:fillRect/>
          </a:stretch>
        </p:blipFill>
        <p:spPr>
          <a:xfrm>
            <a:off x="5105400" y="2415747"/>
            <a:ext cx="3586315" cy="915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631748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SET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177</a:t>
            </a:fld>
            <a:endParaRPr lang="en-US" dirty="0"/>
          </a:p>
        </p:txBody>
      </p:sp>
      <p:sp>
        <p:nvSpPr>
          <p:cNvPr id="6" name="TextBox 5"/>
          <p:cNvSpPr txBox="1"/>
          <p:nvPr/>
        </p:nvSpPr>
        <p:spPr>
          <a:xfrm>
            <a:off x="304800" y="7620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 обновления </a:t>
            </a:r>
            <a:r>
              <a:rPr lang="ru-RU" sz="2400" dirty="0">
                <a:latin typeface="Arial" pitchFamily="34" charset="0"/>
                <a:cs typeface="Arial" pitchFamily="34" charset="0"/>
              </a:rPr>
              <a:t>значения столбца </a:t>
            </a:r>
            <a:r>
              <a:rPr lang="ru-RU" sz="2400" dirty="0" smtClean="0">
                <a:latin typeface="Arial" pitchFamily="34" charset="0"/>
                <a:cs typeface="Arial" pitchFamily="34" charset="0"/>
              </a:rPr>
              <a:t>с </a:t>
            </a:r>
            <a:r>
              <a:rPr lang="ru-RU" sz="2400" dirty="0">
                <a:latin typeface="Arial" pitchFamily="34" charset="0"/>
                <a:cs typeface="Arial" pitchFamily="34" charset="0"/>
              </a:rPr>
              <a:t>одновременным присвоением значения переменной.</a:t>
            </a:r>
            <a:endParaRPr lang="ru-RU" sz="2400" dirty="0" smtClean="0">
              <a:latin typeface="Arial" pitchFamily="34" charset="0"/>
              <a:cs typeface="Arial" pitchFamily="34" charset="0"/>
            </a:endParaRPr>
          </a:p>
        </p:txBody>
      </p:sp>
      <p:sp>
        <p:nvSpPr>
          <p:cNvPr id="2" name="Rectangle 1"/>
          <p:cNvSpPr/>
          <p:nvPr/>
        </p:nvSpPr>
        <p:spPr>
          <a:xfrm>
            <a:off x="330200" y="1828800"/>
            <a:ext cx="83820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DECLARE @</a:t>
            </a:r>
            <a:r>
              <a:rPr lang="en-US" sz="1600" b="1" dirty="0" err="1">
                <a:latin typeface="Courier New" panose="02070309020205020404" pitchFamily="49" charset="0"/>
                <a:cs typeface="Courier New" panose="02070309020205020404" pitchFamily="49" charset="0"/>
              </a:rPr>
              <a:t>var</a:t>
            </a:r>
            <a:r>
              <a:rPr lang="en-US" sz="1600" b="1" dirty="0">
                <a:latin typeface="Courier New" panose="02070309020205020404" pitchFamily="49" charset="0"/>
                <a:cs typeface="Courier New" panose="02070309020205020404" pitchFamily="49" charset="0"/>
              </a:rPr>
              <a:t> NVARCHAR(MAX);</a:t>
            </a:r>
          </a:p>
          <a:p>
            <a:r>
              <a:rPr lang="en-US" sz="1600" b="1" dirty="0">
                <a:latin typeface="Courier New" panose="02070309020205020404" pitchFamily="49" charset="0"/>
                <a:cs typeface="Courier New" panose="02070309020205020404" pitchFamily="49" charset="0"/>
              </a:rPr>
              <a:t>UPDATE [books] SET @</a:t>
            </a:r>
            <a:r>
              <a:rPr lang="en-US" sz="1600" b="1" dirty="0" err="1">
                <a:latin typeface="Courier New" panose="02070309020205020404" pitchFamily="49" charset="0"/>
                <a:cs typeface="Courier New" panose="02070309020205020404" pitchFamily="49" charset="0"/>
              </a:rPr>
              <a:t>var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b_name</a:t>
            </a:r>
            <a:r>
              <a:rPr lang="en-US" sz="1600" b="1" dirty="0">
                <a:latin typeface="Courier New" panose="02070309020205020404" pitchFamily="49" charset="0"/>
                <a:cs typeface="Courier New" panose="02070309020205020404" pitchFamily="49" charset="0"/>
              </a:rPr>
              <a:t>] = N'C!!' WHERE [</a:t>
            </a:r>
            <a:r>
              <a:rPr lang="en-US" sz="1600" b="1" dirty="0" err="1">
                <a:latin typeface="Courier New" panose="02070309020205020404" pitchFamily="49" charset="0"/>
                <a:cs typeface="Courier New" panose="02070309020205020404" pitchFamily="49" charset="0"/>
              </a:rPr>
              <a:t>b_id</a:t>
            </a:r>
            <a:r>
              <a:rPr lang="en-US" sz="1600" b="1" dirty="0">
                <a:latin typeface="Courier New" panose="02070309020205020404" pitchFamily="49" charset="0"/>
                <a:cs typeface="Courier New" panose="02070309020205020404" pitchFamily="49" charset="0"/>
              </a:rPr>
              <a:t>] IN (1, 2);</a:t>
            </a:r>
          </a:p>
          <a:p>
            <a:r>
              <a:rPr lang="en-US" sz="1600" b="1" dirty="0">
                <a:latin typeface="Courier New" panose="02070309020205020404" pitchFamily="49" charset="0"/>
                <a:cs typeface="Courier New" panose="02070309020205020404" pitchFamily="49" charset="0"/>
              </a:rPr>
              <a:t>PRINT @</a:t>
            </a:r>
            <a:r>
              <a:rPr lang="en-US" sz="1600" b="1" dirty="0" err="1">
                <a:latin typeface="Courier New" panose="02070309020205020404" pitchFamily="49" charset="0"/>
                <a:cs typeface="Courier New" panose="02070309020205020404" pitchFamily="49" charset="0"/>
              </a:rPr>
              <a:t>var</a:t>
            </a:r>
            <a:r>
              <a:rPr lang="en-US" sz="1600" b="1" dirty="0">
                <a:latin typeface="Courier New" panose="02070309020205020404" pitchFamily="49" charset="0"/>
                <a:cs typeface="Courier New" panose="02070309020205020404" pitchFamily="49" charset="0"/>
              </a:rPr>
              <a:t>;</a:t>
            </a:r>
          </a:p>
        </p:txBody>
      </p:sp>
      <p:sp>
        <p:nvSpPr>
          <p:cNvPr id="12" name="TextBox 11"/>
          <p:cNvSpPr txBox="1"/>
          <p:nvPr/>
        </p:nvSpPr>
        <p:spPr>
          <a:xfrm>
            <a:off x="304800" y="41148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Фактически, в переменную попадает значение последней операции обновления.</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886075"/>
            <a:ext cx="3314700" cy="8997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58404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OUTPUT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178</a:t>
            </a:fld>
            <a:endParaRPr lang="en-US" dirty="0"/>
          </a:p>
        </p:txBody>
      </p:sp>
      <p:sp>
        <p:nvSpPr>
          <p:cNvPr id="6" name="TextBox 5"/>
          <p:cNvSpPr txBox="1"/>
          <p:nvPr/>
        </p:nvSpPr>
        <p:spPr>
          <a:xfrm>
            <a:off x="304800" y="762000"/>
            <a:ext cx="838200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Оператор </a:t>
            </a:r>
            <a:r>
              <a:rPr lang="en-US" sz="2400" dirty="0" smtClean="0">
                <a:latin typeface="Arial" pitchFamily="34" charset="0"/>
                <a:cs typeface="Arial" pitchFamily="34" charset="0"/>
              </a:rPr>
              <a:t>UPDATE </a:t>
            </a:r>
            <a:r>
              <a:rPr lang="ru-RU" sz="2400" dirty="0" smtClean="0">
                <a:latin typeface="Arial" pitchFamily="34" charset="0"/>
                <a:cs typeface="Arial" pitchFamily="34" charset="0"/>
              </a:rPr>
              <a:t>позволяет помещать старые и новые значения обновляемых полей в отдельную таблицу для дальнейшего анализа и обработки:</a:t>
            </a:r>
          </a:p>
        </p:txBody>
      </p:sp>
      <p:sp>
        <p:nvSpPr>
          <p:cNvPr id="2" name="Rectangle 1"/>
          <p:cNvSpPr/>
          <p:nvPr/>
        </p:nvSpPr>
        <p:spPr>
          <a:xfrm>
            <a:off x="330200" y="2140803"/>
            <a:ext cx="8382000" cy="1600438"/>
          </a:xfrm>
          <a:prstGeom prst="rect">
            <a:avLst/>
          </a:prstGeom>
          <a:solidFill>
            <a:schemeClr val="bg1">
              <a:lumMod val="9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DECLARE @</a:t>
            </a:r>
            <a:r>
              <a:rPr lang="en-US" sz="1400" b="1" dirty="0" err="1">
                <a:latin typeface="Courier New" panose="02070309020205020404" pitchFamily="49" charset="0"/>
                <a:cs typeface="Courier New" panose="02070309020205020404" pitchFamily="49" charset="0"/>
              </a:rPr>
              <a:t>tbl</a:t>
            </a:r>
            <a:r>
              <a:rPr lang="en-US" sz="1400" b="1" dirty="0">
                <a:latin typeface="Courier New" panose="02070309020205020404" pitchFamily="49" charset="0"/>
                <a:cs typeface="Courier New" panose="02070309020205020404" pitchFamily="49" charset="0"/>
              </a:rPr>
              <a:t> TABLE ([inserted] NVARCHAR(MAX), [deleted] NVARCHAR(MAX));</a:t>
            </a:r>
          </a:p>
          <a:p>
            <a:endParaRPr lang="ru-RU"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UPDATE </a:t>
            </a:r>
            <a:r>
              <a:rPr lang="en-US" sz="1400" b="1" dirty="0">
                <a:latin typeface="Courier New" panose="02070309020205020404" pitchFamily="49" charset="0"/>
                <a:cs typeface="Courier New" panose="02070309020205020404" pitchFamily="49" charset="0"/>
              </a:rPr>
              <a:t>[books] SET [</a:t>
            </a:r>
            <a:r>
              <a:rPr lang="en-US" sz="1400" b="1" dirty="0" err="1">
                <a:latin typeface="Courier New" panose="02070309020205020404" pitchFamily="49" charset="0"/>
                <a:cs typeface="Courier New" panose="02070309020205020404" pitchFamily="49" charset="0"/>
              </a:rPr>
              <a:t>b_name</a:t>
            </a:r>
            <a:r>
              <a:rPr lang="en-US" sz="1400" b="1" dirty="0">
                <a:latin typeface="Courier New" panose="02070309020205020404" pitchFamily="49" charset="0"/>
                <a:cs typeface="Courier New" panose="02070309020205020404" pitchFamily="49" charset="0"/>
              </a:rPr>
              <a:t>] = </a:t>
            </a:r>
            <a:r>
              <a:rPr lang="en-US" sz="1400" b="1" dirty="0" smtClean="0">
                <a:latin typeface="Courier New" panose="02070309020205020404" pitchFamily="49" charset="0"/>
                <a:cs typeface="Courier New" panose="02070309020205020404" pitchFamily="49" charset="0"/>
              </a:rPr>
              <a:t>N'C'</a:t>
            </a:r>
            <a:endParaRPr lang="ru-RU"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OUTPUT </a:t>
            </a:r>
            <a:r>
              <a:rPr lang="en-US" sz="1400" b="1" dirty="0">
                <a:latin typeface="Courier New" panose="02070309020205020404" pitchFamily="49" charset="0"/>
                <a:cs typeface="Courier New" panose="02070309020205020404" pitchFamily="49" charset="0"/>
              </a:rPr>
              <a:t>INSERTED.[</a:t>
            </a:r>
            <a:r>
              <a:rPr lang="en-US" sz="1400" b="1" dirty="0" err="1">
                <a:latin typeface="Courier New" panose="02070309020205020404" pitchFamily="49" charset="0"/>
                <a:cs typeface="Courier New" panose="02070309020205020404" pitchFamily="49" charset="0"/>
              </a:rPr>
              <a:t>b_name</a:t>
            </a:r>
            <a:r>
              <a:rPr lang="en-US" sz="1400" b="1" dirty="0">
                <a:latin typeface="Courier New" panose="02070309020205020404" pitchFamily="49" charset="0"/>
                <a:cs typeface="Courier New" panose="02070309020205020404" pitchFamily="49" charset="0"/>
              </a:rPr>
              <a:t>], DELETED.[</a:t>
            </a:r>
            <a:r>
              <a:rPr lang="en-US" sz="1400" b="1" dirty="0" err="1">
                <a:latin typeface="Courier New" panose="02070309020205020404" pitchFamily="49" charset="0"/>
                <a:cs typeface="Courier New" panose="02070309020205020404" pitchFamily="49" charset="0"/>
              </a:rPr>
              <a:t>b_name</a:t>
            </a:r>
            <a:r>
              <a:rPr lang="en-US" sz="1400" b="1" dirty="0">
                <a:latin typeface="Courier New" panose="02070309020205020404" pitchFamily="49" charset="0"/>
                <a:cs typeface="Courier New" panose="02070309020205020404" pitchFamily="49" charset="0"/>
              </a:rPr>
              <a:t>] INTO @</a:t>
            </a:r>
            <a:r>
              <a:rPr lang="en-US" sz="1400" b="1" dirty="0" err="1" smtClean="0">
                <a:latin typeface="Courier New" panose="02070309020205020404" pitchFamily="49" charset="0"/>
                <a:cs typeface="Courier New" panose="02070309020205020404" pitchFamily="49" charset="0"/>
              </a:rPr>
              <a:t>tbl</a:t>
            </a:r>
            <a:endParaRPr lang="ru-RU"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WHERE </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b_id</a:t>
            </a:r>
            <a:r>
              <a:rPr lang="en-US" sz="1400" b="1" dirty="0">
                <a:latin typeface="Courier New" panose="02070309020205020404" pitchFamily="49" charset="0"/>
                <a:cs typeface="Courier New" panose="02070309020205020404" pitchFamily="49" charset="0"/>
              </a:rPr>
              <a:t>] IN (1, 2);</a:t>
            </a:r>
          </a:p>
          <a:p>
            <a:endParaRPr lang="ru-RU"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SELECT </a:t>
            </a:r>
            <a:r>
              <a:rPr lang="en-US" sz="1400" b="1"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tbl</a:t>
            </a:r>
            <a:r>
              <a:rPr lang="en-US" sz="1400" b="1" dirty="0">
                <a:latin typeface="Courier New" panose="02070309020205020404" pitchFamily="49" charset="0"/>
                <a:cs typeface="Courier New" panose="02070309020205020404" pitchFamily="49"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4038600"/>
            <a:ext cx="2870200" cy="12644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03397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a:t>
            </a:r>
            <a:r>
              <a:rPr lang="ru-RU" dirty="0" smtClean="0"/>
              <a:t>что ещё изучить</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179</a:t>
            </a:fld>
            <a:endParaRPr lang="en-US" dirty="0"/>
          </a:p>
        </p:txBody>
      </p:sp>
      <p:sp>
        <p:nvSpPr>
          <p:cNvPr id="6" name="TextBox 5"/>
          <p:cNvSpPr txBox="1"/>
          <p:nvPr/>
        </p:nvSpPr>
        <p:spPr>
          <a:xfrm>
            <a:off x="304800" y="762000"/>
            <a:ext cx="8382000" cy="387798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Хорошая подборка примеров на основе БД «</a:t>
            </a:r>
            <a:r>
              <a:rPr lang="en-US" sz="2400" dirty="0" smtClean="0">
                <a:latin typeface="Arial" pitchFamily="34" charset="0"/>
                <a:cs typeface="Arial" pitchFamily="34" charset="0"/>
              </a:rPr>
              <a:t>Adventure Works</a:t>
            </a:r>
            <a:r>
              <a:rPr lang="ru-RU" sz="2400" dirty="0" smtClean="0">
                <a:latin typeface="Arial" pitchFamily="34" charset="0"/>
                <a:cs typeface="Arial" pitchFamily="34" charset="0"/>
              </a:rPr>
              <a:t>» расположена здесь.</a:t>
            </a:r>
          </a:p>
          <a:p>
            <a:pPr>
              <a:spcBef>
                <a:spcPts val="600"/>
              </a:spcBef>
            </a:pPr>
            <a:endParaRPr lang="ru-RU"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По использованию </a:t>
            </a:r>
            <a:r>
              <a:rPr lang="en-US" sz="2400" dirty="0" smtClean="0">
                <a:latin typeface="Arial" pitchFamily="34" charset="0"/>
                <a:cs typeface="Arial" pitchFamily="34" charset="0"/>
              </a:rPr>
              <a:t>UPDATE:</a:t>
            </a:r>
          </a:p>
          <a:p>
            <a:pPr>
              <a:spcBef>
                <a:spcPts val="600"/>
              </a:spcBef>
            </a:pPr>
            <a:r>
              <a:rPr lang="en-US" sz="2400" dirty="0">
                <a:latin typeface="Arial" pitchFamily="34" charset="0"/>
                <a:cs typeface="Arial" pitchFamily="34" charset="0"/>
              </a:rPr>
              <a:t>http://technet.microsoft.com/en-us/library/ms177523.aspx#UpdateExamples</a:t>
            </a:r>
          </a:p>
          <a:p>
            <a:pPr>
              <a:spcBef>
                <a:spcPts val="600"/>
              </a:spcBef>
            </a:pPr>
            <a:endParaRPr lang="en-US"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По использованию </a:t>
            </a:r>
            <a:r>
              <a:rPr lang="en-US" sz="2400" dirty="0" smtClean="0">
                <a:latin typeface="Arial" pitchFamily="34" charset="0"/>
                <a:cs typeface="Arial" pitchFamily="34" charset="0"/>
              </a:rPr>
              <a:t>OUTPUT INTO:</a:t>
            </a:r>
          </a:p>
          <a:p>
            <a:pPr>
              <a:spcBef>
                <a:spcPts val="600"/>
              </a:spcBef>
            </a:pPr>
            <a:r>
              <a:rPr lang="en-US" sz="2400" dirty="0">
                <a:latin typeface="Arial" pitchFamily="34" charset="0"/>
                <a:cs typeface="Arial" pitchFamily="34" charset="0"/>
              </a:rPr>
              <a:t>http://technet.microsoft.com/en-us/library/ms177564.aspx</a:t>
            </a:r>
            <a:endParaRPr lang="ru-RU" sz="2400" dirty="0" smtClean="0">
              <a:latin typeface="Arial" pitchFamily="34" charset="0"/>
              <a:cs typeface="Arial" pitchFamily="34" charset="0"/>
            </a:endParaRPr>
          </a:p>
        </p:txBody>
      </p:sp>
    </p:spTree>
    <p:extLst>
      <p:ext uri="{BB962C8B-B14F-4D97-AF65-F5344CB8AC3E}">
        <p14:creationId xmlns:p14="http://schemas.microsoft.com/office/powerpoint/2010/main" val="1867978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a:t>
            </a:fld>
            <a:endParaRPr lang="en-US" dirty="0"/>
          </a:p>
        </p:txBody>
      </p:sp>
      <p:sp>
        <p:nvSpPr>
          <p:cNvPr id="8" name="TextBox 7"/>
          <p:cNvSpPr txBox="1"/>
          <p:nvPr/>
        </p:nvSpPr>
        <p:spPr>
          <a:xfrm>
            <a:off x="457200" y="838200"/>
            <a:ext cx="8305800" cy="3554819"/>
          </a:xfrm>
          <a:prstGeom prst="rect">
            <a:avLst/>
          </a:prstGeom>
          <a:noFill/>
        </p:spPr>
        <p:txBody>
          <a:bodyPr wrap="square" rtlCol="0">
            <a:spAutoFit/>
          </a:bodyPr>
          <a:lstStyle/>
          <a:p>
            <a:r>
              <a:rPr lang="ru-RU" sz="2500" dirty="0">
                <a:latin typeface="Arial" pitchFamily="34" charset="0"/>
                <a:cs typeface="Arial" pitchFamily="34" charset="0"/>
              </a:rPr>
              <a:t>В </a:t>
            </a:r>
            <a:r>
              <a:rPr lang="en-US" sz="2500" dirty="0">
                <a:latin typeface="Arial" pitchFamily="34" charset="0"/>
                <a:cs typeface="Arial" pitchFamily="34" charset="0"/>
              </a:rPr>
              <a:t>MS SQL Server </a:t>
            </a:r>
            <a:r>
              <a:rPr lang="ru-RU" sz="2500" dirty="0">
                <a:latin typeface="Arial" pitchFamily="34" charset="0"/>
                <a:cs typeface="Arial" pitchFamily="34" charset="0"/>
              </a:rPr>
              <a:t>существует четыре функции ранжирования: </a:t>
            </a:r>
            <a:r>
              <a:rPr lang="en-US" sz="2500" dirty="0">
                <a:latin typeface="Arial" pitchFamily="34" charset="0"/>
                <a:cs typeface="Arial" pitchFamily="34" charset="0"/>
              </a:rPr>
              <a:t>RANK</a:t>
            </a:r>
            <a:r>
              <a:rPr lang="ru-RU" sz="2500" dirty="0">
                <a:latin typeface="Arial" pitchFamily="34" charset="0"/>
                <a:cs typeface="Arial" pitchFamily="34" charset="0"/>
              </a:rPr>
              <a:t>(), </a:t>
            </a:r>
            <a:r>
              <a:rPr lang="en-US" sz="2500" dirty="0">
                <a:latin typeface="Arial" pitchFamily="34" charset="0"/>
                <a:cs typeface="Arial" pitchFamily="34" charset="0"/>
              </a:rPr>
              <a:t>DENSE_RANK(), NTILE(), </a:t>
            </a:r>
            <a:r>
              <a:rPr lang="en-US" sz="2500" dirty="0" smtClean="0">
                <a:latin typeface="Arial" pitchFamily="34" charset="0"/>
                <a:cs typeface="Arial" pitchFamily="34" charset="0"/>
              </a:rPr>
              <a:t>ROW_NUMBER().</a:t>
            </a:r>
            <a:endParaRPr lang="en-US" sz="2500" dirty="0">
              <a:latin typeface="Arial" pitchFamily="34" charset="0"/>
              <a:cs typeface="Arial" pitchFamily="34" charset="0"/>
            </a:endParaRPr>
          </a:p>
          <a:p>
            <a:endParaRPr lang="en-US" sz="2500" dirty="0">
              <a:latin typeface="Arial" pitchFamily="34" charset="0"/>
              <a:cs typeface="Arial" pitchFamily="34" charset="0"/>
            </a:endParaRPr>
          </a:p>
          <a:p>
            <a:r>
              <a:rPr lang="ru-RU" sz="2500" dirty="0">
                <a:latin typeface="Arial" pitchFamily="34" charset="0"/>
                <a:cs typeface="Arial" pitchFamily="34" charset="0"/>
              </a:rPr>
              <a:t>Рассмотрим, как они работают.</a:t>
            </a:r>
          </a:p>
          <a:p>
            <a:endParaRPr lang="ru-RU" sz="2500" dirty="0">
              <a:latin typeface="Arial" pitchFamily="34" charset="0"/>
              <a:cs typeface="Arial" pitchFamily="34" charset="0"/>
            </a:endParaRPr>
          </a:p>
          <a:p>
            <a:r>
              <a:rPr lang="ru-RU" sz="2500" dirty="0">
                <a:latin typeface="Arial" pitchFamily="34" charset="0"/>
                <a:cs typeface="Arial" pitchFamily="34" charset="0"/>
              </a:rPr>
              <a:t>Для начала создадим тестовую таблицу (допустим, это будут данные отчётности по количеству продаж по разным офисам) и наполним её данными.</a:t>
            </a:r>
            <a:endParaRPr lang="en-US" sz="2500" dirty="0">
              <a:latin typeface="Arial" pitchFamily="34" charset="0"/>
              <a:cs typeface="Arial" pitchFamily="34" charset="0"/>
            </a:endParaRPr>
          </a:p>
        </p:txBody>
      </p:sp>
      <p:sp>
        <p:nvSpPr>
          <p:cNvPr id="7" name="Rectangle 6"/>
          <p:cNvSpPr/>
          <p:nvPr/>
        </p:nvSpPr>
        <p:spPr>
          <a:xfrm>
            <a:off x="320040" y="54102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http://technet.microsoft.com/en-us/library/ms189798.aspx</a:t>
            </a:r>
          </a:p>
        </p:txBody>
      </p:sp>
    </p:spTree>
    <p:extLst>
      <p:ext uri="{BB962C8B-B14F-4D97-AF65-F5344CB8AC3E}">
        <p14:creationId xmlns:p14="http://schemas.microsoft.com/office/powerpoint/2010/main" val="106386763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Оператор INSERT</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180</a:t>
            </a:fld>
            <a:endParaRPr lang="en-US" dirty="0"/>
          </a:p>
        </p:txBody>
      </p:sp>
    </p:spTree>
    <p:extLst>
      <p:ext uri="{BB962C8B-B14F-4D97-AF65-F5344CB8AC3E}">
        <p14:creationId xmlns:p14="http://schemas.microsoft.com/office/powerpoint/2010/main" val="310777356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Полная структура оператора </a:t>
            </a:r>
            <a:r>
              <a:rPr lang="en-US" dirty="0" smtClean="0"/>
              <a:t>INSERT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181</a:t>
            </a:fld>
            <a:endParaRPr lang="en-US" dirty="0"/>
          </a:p>
        </p:txBody>
      </p:sp>
      <p:sp>
        <p:nvSpPr>
          <p:cNvPr id="8" name="Rectangle 7"/>
          <p:cNvSpPr/>
          <p:nvPr/>
        </p:nvSpPr>
        <p:spPr>
          <a:xfrm>
            <a:off x="320040" y="678120"/>
            <a:ext cx="8458200" cy="3170099"/>
          </a:xfrm>
          <a:prstGeom prst="rect">
            <a:avLst/>
          </a:prstGeom>
          <a:solidFill>
            <a:schemeClr val="bg1">
              <a:lumMod val="95000"/>
            </a:schemeClr>
          </a:solidFill>
        </p:spPr>
        <p:txBody>
          <a:bodyPr wrap="square">
            <a:spAutoFit/>
          </a:bodyPr>
          <a:lstStyle/>
          <a:p>
            <a:r>
              <a:rPr lang="en-US" sz="1000" b="1" dirty="0">
                <a:solidFill>
                  <a:srgbClr val="0070C0"/>
                </a:solidFill>
                <a:latin typeface="Courier New" panose="02070309020205020404" pitchFamily="49" charset="0"/>
                <a:cs typeface="Courier New" panose="02070309020205020404" pitchFamily="49" charset="0"/>
              </a:rPr>
              <a:t>[ WITH &lt;</a:t>
            </a:r>
            <a:r>
              <a:rPr lang="en-US" sz="1000" b="1" dirty="0" err="1">
                <a:solidFill>
                  <a:srgbClr val="0070C0"/>
                </a:solidFill>
                <a:latin typeface="Courier New" panose="02070309020205020404" pitchFamily="49" charset="0"/>
                <a:cs typeface="Courier New" panose="02070309020205020404" pitchFamily="49" charset="0"/>
              </a:rPr>
              <a:t>common_table_expression</a:t>
            </a:r>
            <a:r>
              <a:rPr lang="en-US" sz="1000" b="1" dirty="0">
                <a:solidFill>
                  <a:srgbClr val="0070C0"/>
                </a:solidFill>
                <a:latin typeface="Courier New" panose="02070309020205020404" pitchFamily="49" charset="0"/>
                <a:cs typeface="Courier New" panose="02070309020205020404" pitchFamily="49" charset="0"/>
              </a:rPr>
              <a:t>&gt; [ ,...n ] ]</a:t>
            </a:r>
          </a:p>
          <a:p>
            <a:r>
              <a:rPr lang="en-US" sz="1000" b="1" dirty="0">
                <a:solidFill>
                  <a:srgbClr val="00B050"/>
                </a:solidFill>
                <a:latin typeface="Courier New" panose="02070309020205020404" pitchFamily="49" charset="0"/>
                <a:cs typeface="Courier New" panose="02070309020205020404" pitchFamily="49" charset="0"/>
              </a:rPr>
              <a:t>INSERT </a:t>
            </a:r>
          </a:p>
          <a:p>
            <a:r>
              <a:rPr lang="en-US" sz="1000" b="1" dirty="0">
                <a:solidFill>
                  <a:srgbClr val="0070C0"/>
                </a:solidFill>
                <a:latin typeface="Courier New" panose="02070309020205020404" pitchFamily="49" charset="0"/>
                <a:cs typeface="Courier New" panose="02070309020205020404" pitchFamily="49" charset="0"/>
              </a:rPr>
              <a:t>{</a:t>
            </a:r>
          </a:p>
          <a:p>
            <a:r>
              <a:rPr lang="en-US" sz="1000" b="1" dirty="0">
                <a:solidFill>
                  <a:srgbClr val="0070C0"/>
                </a:solidFill>
                <a:latin typeface="Courier New" panose="02070309020205020404" pitchFamily="49" charset="0"/>
                <a:cs typeface="Courier New" panose="02070309020205020404" pitchFamily="49" charset="0"/>
              </a:rPr>
              <a:t>        [ TOP ( expression ) [ PERCENT ] ] </a:t>
            </a:r>
          </a:p>
          <a:p>
            <a:r>
              <a:rPr lang="en-US" sz="1000" b="1" dirty="0">
                <a:solidFill>
                  <a:srgbClr val="0070C0"/>
                </a:solidFill>
                <a:latin typeface="Courier New" panose="02070309020205020404" pitchFamily="49" charset="0"/>
                <a:cs typeface="Courier New" panose="02070309020205020404" pitchFamily="49" charset="0"/>
              </a:rPr>
              <a:t>        [ INTO ] </a:t>
            </a:r>
          </a:p>
          <a:p>
            <a:r>
              <a:rPr lang="en-US" sz="1000" b="1" dirty="0">
                <a:solidFill>
                  <a:srgbClr val="0070C0"/>
                </a:solidFill>
                <a:latin typeface="Courier New" panose="02070309020205020404" pitchFamily="49" charset="0"/>
                <a:cs typeface="Courier New" panose="02070309020205020404" pitchFamily="49" charset="0"/>
              </a:rPr>
              <a:t>        { &lt;object&gt; | </a:t>
            </a:r>
            <a:r>
              <a:rPr lang="en-US" sz="1000" b="1" dirty="0" err="1">
                <a:solidFill>
                  <a:srgbClr val="0070C0"/>
                </a:solidFill>
                <a:latin typeface="Courier New" panose="02070309020205020404" pitchFamily="49" charset="0"/>
                <a:cs typeface="Courier New" panose="02070309020205020404" pitchFamily="49" charset="0"/>
              </a:rPr>
              <a:t>rowset_function_limited</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WITH ( &lt;</a:t>
            </a:r>
            <a:r>
              <a:rPr lang="en-US" sz="1000" b="1" dirty="0" err="1">
                <a:solidFill>
                  <a:srgbClr val="0070C0"/>
                </a:solidFill>
                <a:latin typeface="Courier New" panose="02070309020205020404" pitchFamily="49" charset="0"/>
                <a:cs typeface="Courier New" panose="02070309020205020404" pitchFamily="49" charset="0"/>
              </a:rPr>
              <a:t>Table_Hint_Limited</a:t>
            </a:r>
            <a:r>
              <a:rPr lang="en-US" sz="1000" b="1" dirty="0">
                <a:solidFill>
                  <a:srgbClr val="0070C0"/>
                </a:solidFill>
                <a:latin typeface="Courier New" panose="02070309020205020404" pitchFamily="49" charset="0"/>
                <a:cs typeface="Courier New" panose="02070309020205020404" pitchFamily="49" charset="0"/>
              </a:rPr>
              <a:t>&gt; [ ...n ] )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 </a:t>
            </a:r>
            <a:r>
              <a:rPr lang="en-US" sz="1000" b="1" dirty="0" err="1">
                <a:solidFill>
                  <a:srgbClr val="0070C0"/>
                </a:solidFill>
                <a:latin typeface="Courier New" panose="02070309020205020404" pitchFamily="49" charset="0"/>
                <a:cs typeface="Courier New" panose="02070309020205020404" pitchFamily="49" charset="0"/>
              </a:rPr>
              <a:t>column_list</a:t>
            </a:r>
            <a:r>
              <a:rPr lang="en-US" sz="1000" b="1" dirty="0">
                <a:solidFill>
                  <a:srgbClr val="0070C0"/>
                </a:solidFill>
                <a:latin typeface="Courier New" panose="02070309020205020404" pitchFamily="49" charset="0"/>
                <a:cs typeface="Courier New" panose="02070309020205020404" pitchFamily="49" charset="0"/>
              </a:rPr>
              <a:t> ) ] </a:t>
            </a:r>
          </a:p>
          <a:p>
            <a:r>
              <a:rPr lang="en-US" sz="1000" b="1" dirty="0">
                <a:solidFill>
                  <a:srgbClr val="0070C0"/>
                </a:solidFill>
                <a:latin typeface="Courier New" panose="02070309020205020404" pitchFamily="49" charset="0"/>
                <a:cs typeface="Courier New" panose="02070309020205020404" pitchFamily="49" charset="0"/>
              </a:rPr>
              <a:t>        [ &lt;OUTPUT Clause&gt; ]</a:t>
            </a:r>
          </a:p>
          <a:p>
            <a:r>
              <a:rPr lang="en-US" sz="1000" b="1" dirty="0">
                <a:solidFill>
                  <a:srgbClr val="0070C0"/>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 VALUES ( { DEFAULT | NULL | expression } [ ,...n ] ) [ ,...n     ]</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derived_table</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execute_statement</a:t>
            </a:r>
            <a:endParaRPr lang="en-US" sz="1000" b="1" dirty="0">
              <a:solidFill>
                <a:srgbClr val="0070C0"/>
              </a:solidFill>
              <a:latin typeface="Courier New" panose="02070309020205020404" pitchFamily="49" charset="0"/>
              <a:cs typeface="Courier New" panose="02070309020205020404" pitchFamily="49" charset="0"/>
            </a:endParaRPr>
          </a:p>
          <a:p>
            <a:r>
              <a:rPr lang="en-US" sz="1000" b="1" dirty="0">
                <a:solidFill>
                  <a:srgbClr val="0070C0"/>
                </a:solidFill>
                <a:latin typeface="Courier New" panose="02070309020205020404" pitchFamily="49" charset="0"/>
                <a:cs typeface="Courier New" panose="02070309020205020404" pitchFamily="49" charset="0"/>
              </a:rPr>
              <a:t>        | &lt;</a:t>
            </a:r>
            <a:r>
              <a:rPr lang="en-US" sz="1000" b="1" dirty="0" err="1">
                <a:solidFill>
                  <a:srgbClr val="0070C0"/>
                </a:solidFill>
                <a:latin typeface="Courier New" panose="02070309020205020404" pitchFamily="49" charset="0"/>
                <a:cs typeface="Courier New" panose="02070309020205020404" pitchFamily="49" charset="0"/>
              </a:rPr>
              <a:t>dml_table_source</a:t>
            </a:r>
            <a:r>
              <a:rPr lang="en-US" sz="1000" b="1" dirty="0">
                <a:solidFill>
                  <a:srgbClr val="0070C0"/>
                </a:solidFill>
                <a:latin typeface="Courier New" panose="02070309020205020404" pitchFamily="49" charset="0"/>
                <a:cs typeface="Courier New" panose="02070309020205020404" pitchFamily="49" charset="0"/>
              </a:rPr>
              <a:t>&gt;</a:t>
            </a:r>
          </a:p>
          <a:p>
            <a:r>
              <a:rPr lang="en-US" sz="1000" b="1" dirty="0">
                <a:solidFill>
                  <a:srgbClr val="0070C0"/>
                </a:solidFill>
                <a:latin typeface="Courier New" panose="02070309020205020404" pitchFamily="49" charset="0"/>
                <a:cs typeface="Courier New" panose="02070309020205020404" pitchFamily="49" charset="0"/>
              </a:rPr>
              <a:t>        | DEFAULT VALUES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a:t>
            </a:r>
          </a:p>
          <a:p>
            <a:r>
              <a:rPr lang="en-US" sz="1000" b="1" dirty="0">
                <a:solidFill>
                  <a:srgbClr val="0070C0"/>
                </a:solidFill>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p:txBody>
      </p:sp>
      <p:sp>
        <p:nvSpPr>
          <p:cNvPr id="2" name="Rectangular Callout 1"/>
          <p:cNvSpPr/>
          <p:nvPr/>
        </p:nvSpPr>
        <p:spPr>
          <a:xfrm>
            <a:off x="5791200" y="152400"/>
            <a:ext cx="1371600" cy="525720"/>
          </a:xfrm>
          <a:prstGeom prst="wedgeRectCallout">
            <a:avLst>
              <a:gd name="adj1" fmla="val -209722"/>
              <a:gd name="adj2" fmla="val 525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WITH CTE</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6324600" y="765048"/>
            <a:ext cx="1371600" cy="454152"/>
          </a:xfrm>
          <a:prstGeom prst="wedgeRectCallout">
            <a:avLst>
              <a:gd name="adj1" fmla="val -260833"/>
              <a:gd name="adj2" fmla="val 27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TOP</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4953000" y="1298448"/>
            <a:ext cx="1752600" cy="454152"/>
          </a:xfrm>
          <a:prstGeom prst="wedgeRectCallout">
            <a:avLst>
              <a:gd name="adj1" fmla="val -94166"/>
              <a:gd name="adj2" fmla="val -1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HINT</a:t>
            </a:r>
            <a:endParaRPr lang="en-US" dirty="0">
              <a:latin typeface="Arial" panose="020B0604020202020204" pitchFamily="34" charset="0"/>
              <a:cs typeface="Arial" panose="020B0604020202020204" pitchFamily="34" charset="0"/>
            </a:endParaRPr>
          </a:p>
        </p:txBody>
      </p:sp>
      <p:sp>
        <p:nvSpPr>
          <p:cNvPr id="11" name="Rectangular Callout 10"/>
          <p:cNvSpPr/>
          <p:nvPr/>
        </p:nvSpPr>
        <p:spPr>
          <a:xfrm>
            <a:off x="3467100" y="1809017"/>
            <a:ext cx="1752600" cy="454152"/>
          </a:xfrm>
          <a:prstGeom prst="wedgeRectCallout">
            <a:avLst>
              <a:gd name="adj1" fmla="val -99963"/>
              <a:gd name="adj2" fmla="val 5201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p:txBody>
      </p:sp>
      <p:sp>
        <p:nvSpPr>
          <p:cNvPr id="12" name="Rectangular Callout 11"/>
          <p:cNvSpPr/>
          <p:nvPr/>
        </p:nvSpPr>
        <p:spPr>
          <a:xfrm>
            <a:off x="4191000" y="3276600"/>
            <a:ext cx="1752600" cy="454152"/>
          </a:xfrm>
          <a:prstGeom prst="wedgeRectCallout">
            <a:avLst>
              <a:gd name="adj1" fmla="val -152137"/>
              <a:gd name="adj2" fmla="val -8444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DEFAULT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320040" y="51054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://technet.microsoft.com/en-us/library/ms174335.aspx</a:t>
            </a:r>
          </a:p>
        </p:txBody>
      </p:sp>
    </p:spTree>
    <p:extLst>
      <p:ext uri="{BB962C8B-B14F-4D97-AF65-F5344CB8AC3E}">
        <p14:creationId xmlns:p14="http://schemas.microsoft.com/office/powerpoint/2010/main" val="130492701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INSERT: </a:t>
            </a:r>
            <a:r>
              <a:rPr lang="ru-RU" dirty="0" smtClean="0"/>
              <a:t>пример использования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182</a:t>
            </a:fld>
            <a:endParaRPr lang="en-US" dirty="0"/>
          </a:p>
        </p:txBody>
      </p:sp>
      <p:sp>
        <p:nvSpPr>
          <p:cNvPr id="6" name="TextBox 5"/>
          <p:cNvSpPr txBox="1"/>
          <p:nvPr/>
        </p:nvSpPr>
        <p:spPr>
          <a:xfrm>
            <a:off x="304800" y="7620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Примеры использования </a:t>
            </a:r>
            <a:r>
              <a:rPr lang="en-US" sz="2400" dirty="0" smtClean="0">
                <a:latin typeface="Arial" pitchFamily="34" charset="0"/>
                <a:cs typeface="Arial" pitchFamily="34" charset="0"/>
              </a:rPr>
              <a:t>INSERT </a:t>
            </a:r>
            <a:r>
              <a:rPr lang="ru-RU" sz="2400" dirty="0" smtClean="0">
                <a:latin typeface="Arial" pitchFamily="34" charset="0"/>
                <a:cs typeface="Arial" pitchFamily="34" charset="0"/>
              </a:rPr>
              <a:t>мы уже видели, когда наполняли данными нашу тестовую БД:</a:t>
            </a:r>
          </a:p>
        </p:txBody>
      </p:sp>
      <p:sp>
        <p:nvSpPr>
          <p:cNvPr id="7" name="Rectangle 6"/>
          <p:cNvSpPr/>
          <p:nvPr/>
        </p:nvSpPr>
        <p:spPr>
          <a:xfrm>
            <a:off x="381000" y="1727994"/>
            <a:ext cx="7924800" cy="2031325"/>
          </a:xfrm>
          <a:prstGeom prst="rect">
            <a:avLst/>
          </a:prstGeom>
          <a:solidFill>
            <a:schemeClr val="bg1">
              <a:lumMod val="95000"/>
            </a:schemeClr>
          </a:solidFill>
        </p:spPr>
        <p:txBody>
          <a:bodyPr wrap="square">
            <a:spAutoFit/>
          </a:bodyPr>
          <a:lstStyle/>
          <a:p>
            <a:r>
              <a:rPr lang="en-US" dirty="0">
                <a:latin typeface="Courier New" panose="02070309020205020404" pitchFamily="49" charset="0"/>
                <a:cs typeface="Courier New" panose="02070309020205020404" pitchFamily="49" charset="0"/>
              </a:rPr>
              <a:t>INSERT INTO [genres] ([</a:t>
            </a:r>
            <a:r>
              <a:rPr lang="en-US" dirty="0" err="1">
                <a:latin typeface="Courier New" panose="02070309020205020404" pitchFamily="49" charset="0"/>
                <a:cs typeface="Courier New" panose="02070309020205020404" pitchFamily="49" charset="0"/>
              </a:rPr>
              <a:t>g_name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VALUES</a:t>
            </a:r>
          </a:p>
          <a:p>
            <a:r>
              <a:rPr lang="en-US" dirty="0">
                <a:latin typeface="Courier New" panose="02070309020205020404" pitchFamily="49" charset="0"/>
                <a:cs typeface="Courier New" panose="02070309020205020404" pitchFamily="49" charset="0"/>
              </a:rPr>
              <a:t>(N'</a:t>
            </a:r>
            <a:r>
              <a:rPr lang="ru-RU" dirty="0">
                <a:latin typeface="Courier New" panose="02070309020205020404" pitchFamily="49" charset="0"/>
                <a:cs typeface="Courier New" panose="02070309020205020404" pitchFamily="49" charset="0"/>
              </a:rPr>
              <a:t>Поэзия'),</a:t>
            </a:r>
          </a:p>
          <a:p>
            <a:r>
              <a:rPr lang="ru-RU"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a:t>
            </a:r>
            <a:r>
              <a:rPr lang="ru-RU" dirty="0">
                <a:latin typeface="Courier New" panose="02070309020205020404" pitchFamily="49" charset="0"/>
                <a:cs typeface="Courier New" panose="02070309020205020404" pitchFamily="49" charset="0"/>
              </a:rPr>
              <a:t>Программирование'),</a:t>
            </a:r>
          </a:p>
          <a:p>
            <a:r>
              <a:rPr lang="ru-RU"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a:t>
            </a:r>
            <a:r>
              <a:rPr lang="ru-RU" dirty="0">
                <a:latin typeface="Courier New" panose="02070309020205020404" pitchFamily="49" charset="0"/>
                <a:cs typeface="Courier New" panose="02070309020205020404" pitchFamily="49" charset="0"/>
              </a:rPr>
              <a:t>Фантастика'),</a:t>
            </a:r>
          </a:p>
          <a:p>
            <a:r>
              <a:rPr lang="ru-RU"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a:t>
            </a:r>
            <a:r>
              <a:rPr lang="ru-RU" dirty="0">
                <a:latin typeface="Courier New" panose="02070309020205020404" pitchFamily="49" charset="0"/>
                <a:cs typeface="Courier New" panose="02070309020205020404" pitchFamily="49" charset="0"/>
              </a:rPr>
              <a:t>Психология'),</a:t>
            </a:r>
          </a:p>
          <a:p>
            <a:r>
              <a:rPr lang="ru-RU"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a:t>
            </a:r>
            <a:r>
              <a:rPr lang="ru-RU" dirty="0">
                <a:latin typeface="Courier New" panose="02070309020205020404" pitchFamily="49" charset="0"/>
                <a:cs typeface="Courier New" panose="02070309020205020404" pitchFamily="49" charset="0"/>
              </a:rPr>
              <a:t>Классика');</a:t>
            </a:r>
            <a:endParaRPr lang="en-US" dirty="0">
              <a:latin typeface="Courier New" panose="02070309020205020404" pitchFamily="49" charset="0"/>
              <a:cs typeface="Courier New" panose="02070309020205020404" pitchFamily="49"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886200"/>
            <a:ext cx="3124200" cy="23106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8764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INSERT: </a:t>
            </a:r>
            <a:r>
              <a:rPr lang="ru-RU" dirty="0" smtClean="0"/>
              <a:t>что быстрее?</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183</a:t>
            </a:fld>
            <a:endParaRPr lang="en-US" dirty="0"/>
          </a:p>
        </p:txBody>
      </p:sp>
      <p:sp>
        <p:nvSpPr>
          <p:cNvPr id="9" name="TextBox 8"/>
          <p:cNvSpPr txBox="1"/>
          <p:nvPr/>
        </p:nvSpPr>
        <p:spPr>
          <a:xfrm>
            <a:off x="457200" y="8382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Хорошая задача для исследования: какой вариант работает быстрее?</a:t>
            </a:r>
            <a:endParaRPr lang="ru-RU" sz="2400" dirty="0">
              <a:latin typeface="Arial" pitchFamily="34" charset="0"/>
              <a:cs typeface="Arial" pitchFamily="34" charset="0"/>
            </a:endParaRPr>
          </a:p>
        </p:txBody>
      </p:sp>
      <p:sp>
        <p:nvSpPr>
          <p:cNvPr id="12" name="TextBox 11"/>
          <p:cNvSpPr txBox="1"/>
          <p:nvPr/>
        </p:nvSpPr>
        <p:spPr>
          <a:xfrm>
            <a:off x="457200" y="16764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Этот:</a:t>
            </a:r>
            <a:endParaRPr lang="ru-RU" sz="2400" dirty="0">
              <a:latin typeface="Arial" pitchFamily="34" charset="0"/>
              <a:cs typeface="Arial" pitchFamily="34" charset="0"/>
            </a:endParaRPr>
          </a:p>
        </p:txBody>
      </p:sp>
      <p:sp>
        <p:nvSpPr>
          <p:cNvPr id="13" name="TextBox 12"/>
          <p:cNvSpPr txBox="1"/>
          <p:nvPr/>
        </p:nvSpPr>
        <p:spPr>
          <a:xfrm>
            <a:off x="457200" y="4082296"/>
            <a:ext cx="61722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Или этот:</a:t>
            </a:r>
            <a:endParaRPr lang="ru-RU" sz="2400" dirty="0">
              <a:latin typeface="Arial" pitchFamily="34" charset="0"/>
              <a:cs typeface="Arial" pitchFamily="34" charset="0"/>
            </a:endParaRPr>
          </a:p>
        </p:txBody>
      </p:sp>
      <p:sp>
        <p:nvSpPr>
          <p:cNvPr id="2" name="Rectangle 1"/>
          <p:cNvSpPr/>
          <p:nvPr/>
        </p:nvSpPr>
        <p:spPr>
          <a:xfrm>
            <a:off x="457200" y="2123182"/>
            <a:ext cx="6400800" cy="1815882"/>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INSERT INTO [genres] ([</a:t>
            </a:r>
            <a:r>
              <a:rPr lang="en-US" sz="1600" b="1" dirty="0" err="1">
                <a:latin typeface="Courier New" panose="02070309020205020404" pitchFamily="49" charset="0"/>
                <a:cs typeface="Courier New" panose="02070309020205020404" pitchFamily="49" charset="0"/>
              </a:rPr>
              <a:t>g_name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VALUES</a:t>
            </a:r>
          </a:p>
          <a:p>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Поэзия'),</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Программирование'),</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Фантастика'),</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Психология'),</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Классика');</a:t>
            </a:r>
          </a:p>
        </p:txBody>
      </p:sp>
      <p:sp>
        <p:nvSpPr>
          <p:cNvPr id="14" name="Rectangle 13"/>
          <p:cNvSpPr/>
          <p:nvPr/>
        </p:nvSpPr>
        <p:spPr>
          <a:xfrm>
            <a:off x="457200" y="4572000"/>
            <a:ext cx="6400800" cy="1077218"/>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INSERT INTO [genres] ([</a:t>
            </a:r>
            <a:r>
              <a:rPr lang="en-US" sz="1600" b="1" dirty="0" err="1">
                <a:latin typeface="Courier New" panose="02070309020205020404" pitchFamily="49" charset="0"/>
                <a:cs typeface="Courier New" panose="02070309020205020404" pitchFamily="49" charset="0"/>
              </a:rPr>
              <a:t>g_name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SELECT N'</a:t>
            </a:r>
            <a:r>
              <a:rPr lang="ru-RU" sz="1600" b="1" dirty="0">
                <a:latin typeface="Courier New" panose="02070309020205020404" pitchFamily="49" charset="0"/>
                <a:cs typeface="Courier New" panose="02070309020205020404" pitchFamily="49" charset="0"/>
              </a:rPr>
              <a:t>Новый жанр 1'</a:t>
            </a:r>
          </a:p>
          <a:p>
            <a:r>
              <a:rPr lang="en-US" sz="1600" b="1" dirty="0">
                <a:latin typeface="Courier New" panose="02070309020205020404" pitchFamily="49" charset="0"/>
                <a:cs typeface="Courier New" panose="02070309020205020404" pitchFamily="49" charset="0"/>
              </a:rPr>
              <a:t>UNION ALL</a:t>
            </a:r>
          </a:p>
          <a:p>
            <a:r>
              <a:rPr lang="en-US" sz="1600" b="1" dirty="0">
                <a:latin typeface="Courier New" panose="02070309020205020404" pitchFamily="49" charset="0"/>
                <a:cs typeface="Courier New" panose="02070309020205020404" pitchFamily="49" charset="0"/>
              </a:rPr>
              <a:t>SELECT N'</a:t>
            </a:r>
            <a:r>
              <a:rPr lang="ru-RU" sz="1600" b="1" dirty="0">
                <a:latin typeface="Courier New" panose="02070309020205020404" pitchFamily="49" charset="0"/>
                <a:cs typeface="Courier New" panose="02070309020205020404" pitchFamily="49" charset="0"/>
              </a:rPr>
              <a:t>Новый жанр 2';</a:t>
            </a:r>
          </a:p>
        </p:txBody>
      </p:sp>
      <p:sp>
        <p:nvSpPr>
          <p:cNvPr id="6" name="Rectangular Callout 5"/>
          <p:cNvSpPr/>
          <p:nvPr/>
        </p:nvSpPr>
        <p:spPr>
          <a:xfrm>
            <a:off x="7467600" y="2438400"/>
            <a:ext cx="1219200" cy="1521059"/>
          </a:xfrm>
          <a:prstGeom prst="wedgeRectCallout">
            <a:avLst>
              <a:gd name="adj1" fmla="val -103805"/>
              <a:gd name="adj2" fmla="val 6892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0" dirty="0" smtClean="0">
                <a:latin typeface="Arial" panose="020B0604020202020204" pitchFamily="34" charset="0"/>
                <a:cs typeface="Arial" panose="020B0604020202020204" pitchFamily="34" charset="0"/>
              </a:rPr>
              <a:t>?</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54133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INSERT: </a:t>
            </a:r>
            <a:r>
              <a:rPr lang="ru-RU" dirty="0" smtClean="0"/>
              <a:t>что ещё изучить</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184</a:t>
            </a:fld>
            <a:endParaRPr lang="en-US" dirty="0"/>
          </a:p>
        </p:txBody>
      </p:sp>
      <p:sp>
        <p:nvSpPr>
          <p:cNvPr id="6" name="TextBox 5"/>
          <p:cNvSpPr txBox="1"/>
          <p:nvPr/>
        </p:nvSpPr>
        <p:spPr>
          <a:xfrm>
            <a:off x="304800" y="762000"/>
            <a:ext cx="8382000" cy="172354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Хорошая подборка примеров на основе БД «</a:t>
            </a:r>
            <a:r>
              <a:rPr lang="en-US" sz="2400" dirty="0" smtClean="0">
                <a:latin typeface="Arial" pitchFamily="34" charset="0"/>
                <a:cs typeface="Arial" pitchFamily="34" charset="0"/>
              </a:rPr>
              <a:t>Adventure Works</a:t>
            </a:r>
            <a:r>
              <a:rPr lang="ru-RU" sz="2400" dirty="0" smtClean="0">
                <a:latin typeface="Arial" pitchFamily="34" charset="0"/>
                <a:cs typeface="Arial" pitchFamily="34" charset="0"/>
              </a:rPr>
              <a:t>» расположена здесь:</a:t>
            </a:r>
          </a:p>
          <a:p>
            <a:pPr>
              <a:spcBef>
                <a:spcPts val="600"/>
              </a:spcBef>
            </a:pPr>
            <a:endParaRPr lang="ru-RU" sz="2400" dirty="0">
              <a:latin typeface="Arial" pitchFamily="34" charset="0"/>
              <a:cs typeface="Arial" pitchFamily="34" charset="0"/>
            </a:endParaRPr>
          </a:p>
          <a:p>
            <a:pPr>
              <a:spcBef>
                <a:spcPts val="600"/>
              </a:spcBef>
            </a:pPr>
            <a:r>
              <a:rPr lang="en-US" sz="2400" dirty="0">
                <a:latin typeface="Arial" pitchFamily="34" charset="0"/>
                <a:cs typeface="Arial" pitchFamily="34" charset="0"/>
              </a:rPr>
              <a:t>http://technet.microsoft.com/en-us/library/ms174335.aspx</a:t>
            </a:r>
            <a:endParaRPr lang="ru-RU" sz="2400" dirty="0" smtClean="0">
              <a:latin typeface="Arial" pitchFamily="34" charset="0"/>
              <a:cs typeface="Arial" pitchFamily="34" charset="0"/>
            </a:endParaRPr>
          </a:p>
        </p:txBody>
      </p:sp>
    </p:spTree>
    <p:extLst>
      <p:ext uri="{BB962C8B-B14F-4D97-AF65-F5344CB8AC3E}">
        <p14:creationId xmlns:p14="http://schemas.microsoft.com/office/powerpoint/2010/main" val="220862209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Оператор </a:t>
            </a:r>
            <a:r>
              <a:rPr lang="en-US" sz="3200" dirty="0" smtClean="0"/>
              <a:t>DELETE</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185</a:t>
            </a:fld>
            <a:endParaRPr lang="en-US" dirty="0"/>
          </a:p>
        </p:txBody>
      </p:sp>
    </p:spTree>
    <p:extLst>
      <p:ext uri="{BB962C8B-B14F-4D97-AF65-F5344CB8AC3E}">
        <p14:creationId xmlns:p14="http://schemas.microsoft.com/office/powerpoint/2010/main" val="255512137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Полная структура оператора </a:t>
            </a:r>
            <a:r>
              <a:rPr lang="en-US" dirty="0" smtClean="0"/>
              <a:t>DELETE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186</a:t>
            </a:fld>
            <a:endParaRPr lang="en-US" dirty="0"/>
          </a:p>
        </p:txBody>
      </p:sp>
      <p:sp>
        <p:nvSpPr>
          <p:cNvPr id="8" name="Rectangle 7"/>
          <p:cNvSpPr/>
          <p:nvPr/>
        </p:nvSpPr>
        <p:spPr>
          <a:xfrm>
            <a:off x="320040" y="678120"/>
            <a:ext cx="8458200" cy="3631763"/>
          </a:xfrm>
          <a:prstGeom prst="rect">
            <a:avLst/>
          </a:prstGeom>
          <a:solidFill>
            <a:schemeClr val="bg1">
              <a:lumMod val="95000"/>
            </a:schemeClr>
          </a:solidFill>
        </p:spPr>
        <p:txBody>
          <a:bodyPr wrap="square">
            <a:spAutoFit/>
          </a:bodyPr>
          <a:lstStyle/>
          <a:p>
            <a:r>
              <a:rPr lang="en-US" sz="1000" b="1" dirty="0">
                <a:solidFill>
                  <a:srgbClr val="0070C0"/>
                </a:solidFill>
                <a:latin typeface="Courier New" panose="02070309020205020404" pitchFamily="49" charset="0"/>
                <a:cs typeface="Courier New" panose="02070309020205020404" pitchFamily="49" charset="0"/>
              </a:rPr>
              <a:t>[ WITH &lt;</a:t>
            </a:r>
            <a:r>
              <a:rPr lang="en-US" sz="1000" b="1" dirty="0" err="1">
                <a:solidFill>
                  <a:srgbClr val="0070C0"/>
                </a:solidFill>
                <a:latin typeface="Courier New" panose="02070309020205020404" pitchFamily="49" charset="0"/>
                <a:cs typeface="Courier New" panose="02070309020205020404" pitchFamily="49" charset="0"/>
              </a:rPr>
              <a:t>common_table_expression</a:t>
            </a:r>
            <a:r>
              <a:rPr lang="en-US" sz="1000" b="1" dirty="0">
                <a:solidFill>
                  <a:srgbClr val="0070C0"/>
                </a:solidFill>
                <a:latin typeface="Courier New" panose="02070309020205020404" pitchFamily="49" charset="0"/>
                <a:cs typeface="Courier New" panose="02070309020205020404" pitchFamily="49" charset="0"/>
              </a:rPr>
              <a:t>&gt; [ ,...n ] ]</a:t>
            </a:r>
          </a:p>
          <a:p>
            <a:r>
              <a:rPr lang="en-US" sz="1000" b="1" dirty="0">
                <a:solidFill>
                  <a:srgbClr val="0070C0"/>
                </a:solidFill>
                <a:latin typeface="Courier New" panose="02070309020205020404" pitchFamily="49" charset="0"/>
                <a:cs typeface="Courier New" panose="02070309020205020404" pitchFamily="49" charset="0"/>
              </a:rPr>
              <a:t>DELETE </a:t>
            </a:r>
          </a:p>
          <a:p>
            <a:r>
              <a:rPr lang="en-US" sz="1000" b="1" dirty="0">
                <a:solidFill>
                  <a:srgbClr val="0070C0"/>
                </a:solidFill>
                <a:latin typeface="Courier New" panose="02070309020205020404" pitchFamily="49" charset="0"/>
                <a:cs typeface="Courier New" panose="02070309020205020404" pitchFamily="49" charset="0"/>
              </a:rPr>
              <a:t>    [ TOP ( expression ) [ PERCENT ] ] </a:t>
            </a:r>
          </a:p>
          <a:p>
            <a:r>
              <a:rPr lang="en-US" sz="1000" b="1" dirty="0">
                <a:solidFill>
                  <a:srgbClr val="0070C0"/>
                </a:solidFill>
                <a:latin typeface="Courier New" panose="02070309020205020404" pitchFamily="49" charset="0"/>
                <a:cs typeface="Courier New" panose="02070309020205020404" pitchFamily="49" charset="0"/>
              </a:rPr>
              <a:t>    [ FROM ] </a:t>
            </a:r>
          </a:p>
          <a:p>
            <a:r>
              <a:rPr lang="en-US" sz="1000" b="1" dirty="0">
                <a:solidFill>
                  <a:srgbClr val="0070C0"/>
                </a:solidFill>
                <a:latin typeface="Courier New" panose="02070309020205020404" pitchFamily="49" charset="0"/>
                <a:cs typeface="Courier New" panose="02070309020205020404" pitchFamily="49" charset="0"/>
              </a:rPr>
              <a:t>    { { </a:t>
            </a:r>
            <a:r>
              <a:rPr lang="en-US" sz="1000" b="1" dirty="0" err="1">
                <a:solidFill>
                  <a:srgbClr val="0070C0"/>
                </a:solidFill>
                <a:latin typeface="Courier New" panose="02070309020205020404" pitchFamily="49" charset="0"/>
                <a:cs typeface="Courier New" panose="02070309020205020404" pitchFamily="49" charset="0"/>
              </a:rPr>
              <a:t>table_alias</a:t>
            </a:r>
            <a:endParaRPr lang="en-US" sz="1000" b="1" dirty="0">
              <a:solidFill>
                <a:srgbClr val="0070C0"/>
              </a:solidFill>
              <a:latin typeface="Courier New" panose="02070309020205020404" pitchFamily="49" charset="0"/>
              <a:cs typeface="Courier New" panose="02070309020205020404" pitchFamily="49" charset="0"/>
            </a:endParaRPr>
          </a:p>
          <a:p>
            <a:r>
              <a:rPr lang="en-US" sz="1000" b="1" dirty="0">
                <a:solidFill>
                  <a:srgbClr val="0070C0"/>
                </a:solidFill>
                <a:latin typeface="Courier New" panose="02070309020205020404" pitchFamily="49" charset="0"/>
                <a:cs typeface="Courier New" panose="02070309020205020404" pitchFamily="49" charset="0"/>
              </a:rPr>
              <a:t>      | &lt;object&gt;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rowset_function_limited</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WITH ( </a:t>
            </a:r>
            <a:r>
              <a:rPr lang="en-US" sz="1000" b="1" dirty="0" err="1">
                <a:solidFill>
                  <a:srgbClr val="0070C0"/>
                </a:solidFill>
                <a:latin typeface="Courier New" panose="02070309020205020404" pitchFamily="49" charset="0"/>
                <a:cs typeface="Courier New" panose="02070309020205020404" pitchFamily="49" charset="0"/>
              </a:rPr>
              <a:t>table_hint_limited</a:t>
            </a:r>
            <a:r>
              <a:rPr lang="en-US" sz="1000" b="1" dirty="0">
                <a:solidFill>
                  <a:srgbClr val="0070C0"/>
                </a:solidFill>
                <a:latin typeface="Courier New" panose="02070309020205020404" pitchFamily="49" charset="0"/>
                <a:cs typeface="Courier New" panose="02070309020205020404" pitchFamily="49" charset="0"/>
              </a:rPr>
              <a:t> [ ...n ] ) ] }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table_variable</a:t>
            </a:r>
            <a:endParaRPr lang="en-US" sz="1000" b="1" dirty="0">
              <a:solidFill>
                <a:srgbClr val="0070C0"/>
              </a:solidFill>
              <a:latin typeface="Courier New" panose="02070309020205020404" pitchFamily="49" charset="0"/>
              <a:cs typeface="Courier New" panose="02070309020205020404" pitchFamily="49" charset="0"/>
            </a:endParaRP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&lt;OUTPUT Clause&gt; ]</a:t>
            </a:r>
          </a:p>
          <a:p>
            <a:r>
              <a:rPr lang="en-US" sz="1000" b="1" dirty="0">
                <a:solidFill>
                  <a:srgbClr val="0070C0"/>
                </a:solidFill>
                <a:latin typeface="Courier New" panose="02070309020205020404" pitchFamily="49" charset="0"/>
                <a:cs typeface="Courier New" panose="02070309020205020404" pitchFamily="49" charset="0"/>
              </a:rPr>
              <a:t>    [ FROM </a:t>
            </a:r>
            <a:r>
              <a:rPr lang="en-US" sz="1000" b="1" dirty="0" err="1">
                <a:solidFill>
                  <a:srgbClr val="0070C0"/>
                </a:solidFill>
                <a:latin typeface="Courier New" panose="02070309020205020404" pitchFamily="49" charset="0"/>
                <a:cs typeface="Courier New" panose="02070309020205020404" pitchFamily="49" charset="0"/>
              </a:rPr>
              <a:t>table_source</a:t>
            </a:r>
            <a:r>
              <a:rPr lang="en-US" sz="1000" b="1" dirty="0">
                <a:solidFill>
                  <a:srgbClr val="0070C0"/>
                </a:solidFill>
                <a:latin typeface="Courier New" panose="02070309020205020404" pitchFamily="49" charset="0"/>
                <a:cs typeface="Courier New" panose="02070309020205020404" pitchFamily="49" charset="0"/>
              </a:rPr>
              <a:t> [ ,...n ] ] </a:t>
            </a:r>
          </a:p>
          <a:p>
            <a:r>
              <a:rPr lang="en-US" sz="1000" b="1" dirty="0">
                <a:solidFill>
                  <a:srgbClr val="0070C0"/>
                </a:solidFill>
                <a:latin typeface="Courier New" panose="02070309020205020404" pitchFamily="49" charset="0"/>
                <a:cs typeface="Courier New" panose="02070309020205020404" pitchFamily="49" charset="0"/>
              </a:rPr>
              <a:t>    [ WHERE { &lt;</a:t>
            </a:r>
            <a:r>
              <a:rPr lang="en-US" sz="1000" b="1" dirty="0" err="1">
                <a:solidFill>
                  <a:srgbClr val="0070C0"/>
                </a:solidFill>
                <a:latin typeface="Courier New" panose="02070309020205020404" pitchFamily="49" charset="0"/>
                <a:cs typeface="Courier New" panose="02070309020205020404" pitchFamily="49" charset="0"/>
              </a:rPr>
              <a:t>search_condition</a:t>
            </a:r>
            <a:r>
              <a:rPr lang="en-US" sz="1000" b="1" dirty="0">
                <a:solidFill>
                  <a:srgbClr val="0070C0"/>
                </a:solidFill>
                <a:latin typeface="Courier New" panose="02070309020205020404" pitchFamily="49" charset="0"/>
                <a:cs typeface="Courier New" panose="02070309020205020404" pitchFamily="49" charset="0"/>
              </a:rPr>
              <a:t>&gt; </a:t>
            </a:r>
          </a:p>
          <a:p>
            <a:r>
              <a:rPr lang="en-US" sz="1000" b="1" dirty="0">
                <a:solidFill>
                  <a:srgbClr val="0070C0"/>
                </a:solidFill>
                <a:latin typeface="Courier New" panose="02070309020205020404" pitchFamily="49" charset="0"/>
                <a:cs typeface="Courier New" panose="02070309020205020404" pitchFamily="49" charset="0"/>
              </a:rPr>
              <a:t>            | { [ CURRENT OF </a:t>
            </a:r>
          </a:p>
          <a:p>
            <a:r>
              <a:rPr lang="en-US" sz="1000" b="1" dirty="0">
                <a:solidFill>
                  <a:srgbClr val="0070C0"/>
                </a:solidFill>
                <a:latin typeface="Courier New" panose="02070309020205020404" pitchFamily="49" charset="0"/>
                <a:cs typeface="Courier New" panose="02070309020205020404" pitchFamily="49" charset="0"/>
              </a:rPr>
              <a:t>                   { { [ GLOBAL ] </a:t>
            </a:r>
            <a:r>
              <a:rPr lang="en-US" sz="1000" b="1" dirty="0" err="1">
                <a:solidFill>
                  <a:srgbClr val="0070C0"/>
                </a:solidFill>
                <a:latin typeface="Courier New" panose="02070309020205020404" pitchFamily="49" charset="0"/>
                <a:cs typeface="Courier New" panose="02070309020205020404" pitchFamily="49" charset="0"/>
              </a:rPr>
              <a:t>cursor_name</a:t>
            </a:r>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 </a:t>
            </a:r>
            <a:r>
              <a:rPr lang="en-US" sz="1000" b="1" dirty="0" err="1">
                <a:solidFill>
                  <a:srgbClr val="0070C0"/>
                </a:solidFill>
                <a:latin typeface="Courier New" panose="02070309020205020404" pitchFamily="49" charset="0"/>
                <a:cs typeface="Courier New" panose="02070309020205020404" pitchFamily="49" charset="0"/>
              </a:rPr>
              <a:t>cursor_variable_name</a:t>
            </a:r>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a:t>
            </a:r>
          </a:p>
          <a:p>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 </a:t>
            </a:r>
          </a:p>
          <a:p>
            <a:r>
              <a:rPr lang="en-US" sz="1000" b="1" dirty="0">
                <a:solidFill>
                  <a:srgbClr val="0070C0"/>
                </a:solidFill>
                <a:latin typeface="Courier New" panose="02070309020205020404" pitchFamily="49" charset="0"/>
                <a:cs typeface="Courier New" panose="02070309020205020404" pitchFamily="49" charset="0"/>
              </a:rPr>
              <a:t>    [ OPTION ( &lt;Query Hint&gt; [ ,...n ] ) ] </a:t>
            </a:r>
          </a:p>
          <a:p>
            <a:r>
              <a:rPr lang="en-US" sz="1000" b="1" dirty="0">
                <a:solidFill>
                  <a:srgbClr val="0070C0"/>
                </a:solidFill>
                <a:latin typeface="Courier New" panose="02070309020205020404" pitchFamily="49" charset="0"/>
                <a:cs typeface="Courier New" panose="02070309020205020404" pitchFamily="49" charset="0"/>
              </a:rPr>
              <a:t>[; ]</a:t>
            </a:r>
          </a:p>
        </p:txBody>
      </p:sp>
      <p:sp>
        <p:nvSpPr>
          <p:cNvPr id="2" name="Rectangular Callout 1"/>
          <p:cNvSpPr/>
          <p:nvPr/>
        </p:nvSpPr>
        <p:spPr>
          <a:xfrm>
            <a:off x="6019800" y="239328"/>
            <a:ext cx="1371600" cy="525720"/>
          </a:xfrm>
          <a:prstGeom prst="wedgeRectCallout">
            <a:avLst>
              <a:gd name="adj1" fmla="val -209722"/>
              <a:gd name="adj2" fmla="val 525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WITH CTE</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6324600" y="765048"/>
            <a:ext cx="1371600" cy="454152"/>
          </a:xfrm>
          <a:prstGeom prst="wedgeRectCallout">
            <a:avLst>
              <a:gd name="adj1" fmla="val -260833"/>
              <a:gd name="adj2" fmla="val 27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TOP</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4953000" y="1298448"/>
            <a:ext cx="1752600" cy="454152"/>
          </a:xfrm>
          <a:prstGeom prst="wedgeRectCallout">
            <a:avLst>
              <a:gd name="adj1" fmla="val -127706"/>
              <a:gd name="adj2" fmla="val 510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HINT</a:t>
            </a:r>
            <a:endParaRPr lang="en-US" dirty="0">
              <a:latin typeface="Arial" panose="020B0604020202020204" pitchFamily="34" charset="0"/>
              <a:cs typeface="Arial" panose="020B0604020202020204" pitchFamily="34" charset="0"/>
            </a:endParaRPr>
          </a:p>
        </p:txBody>
      </p:sp>
      <p:sp>
        <p:nvSpPr>
          <p:cNvPr id="11" name="Rectangular Callout 10"/>
          <p:cNvSpPr/>
          <p:nvPr/>
        </p:nvSpPr>
        <p:spPr>
          <a:xfrm>
            <a:off x="3467100" y="1809017"/>
            <a:ext cx="1752600" cy="454152"/>
          </a:xfrm>
          <a:prstGeom prst="wedgeRectCallout">
            <a:avLst>
              <a:gd name="adj1" fmla="val -99963"/>
              <a:gd name="adj2" fmla="val 5201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p:txBody>
      </p:sp>
      <p:sp>
        <p:nvSpPr>
          <p:cNvPr id="12" name="Rectangular Callout 11"/>
          <p:cNvSpPr/>
          <p:nvPr/>
        </p:nvSpPr>
        <p:spPr>
          <a:xfrm>
            <a:off x="4267200" y="2494001"/>
            <a:ext cx="1752600" cy="454152"/>
          </a:xfrm>
          <a:prstGeom prst="wedgeRectCallout">
            <a:avLst>
              <a:gd name="adj1" fmla="val -203069"/>
              <a:gd name="adj2" fmla="val -2212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WHERE</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320040" y="51054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http://technet.microsoft.com/en-us/library/ms189835.aspx</a:t>
            </a:r>
          </a:p>
        </p:txBody>
      </p:sp>
      <p:sp>
        <p:nvSpPr>
          <p:cNvPr id="13" name="Rectangular Callout 12"/>
          <p:cNvSpPr/>
          <p:nvPr/>
        </p:nvSpPr>
        <p:spPr>
          <a:xfrm>
            <a:off x="2590800" y="1219200"/>
            <a:ext cx="1752600" cy="454152"/>
          </a:xfrm>
          <a:prstGeom prst="wedgeRectCallout">
            <a:avLst>
              <a:gd name="adj1" fmla="val -90439"/>
              <a:gd name="adj2" fmla="val -1366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FROM</a:t>
            </a:r>
            <a:endParaRPr lang="en-US" dirty="0">
              <a:latin typeface="Arial" panose="020B0604020202020204" pitchFamily="34" charset="0"/>
              <a:cs typeface="Arial" panose="020B0604020202020204" pitchFamily="34" charset="0"/>
            </a:endParaRPr>
          </a:p>
        </p:txBody>
      </p:sp>
      <p:sp>
        <p:nvSpPr>
          <p:cNvPr id="14" name="Rectangular Callout 13"/>
          <p:cNvSpPr/>
          <p:nvPr/>
        </p:nvSpPr>
        <p:spPr>
          <a:xfrm>
            <a:off x="4953000" y="3505200"/>
            <a:ext cx="1752600" cy="454152"/>
          </a:xfrm>
          <a:prstGeom prst="wedgeRectCallout">
            <a:avLst>
              <a:gd name="adj1" fmla="val -127706"/>
              <a:gd name="adj2" fmla="val 510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QUERY HINT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46686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DELETE: </a:t>
            </a:r>
            <a:r>
              <a:rPr lang="ru-RU" dirty="0" smtClean="0"/>
              <a:t>пример использования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187</a:t>
            </a:fld>
            <a:endParaRPr lang="en-US" dirty="0"/>
          </a:p>
        </p:txBody>
      </p:sp>
      <p:sp>
        <p:nvSpPr>
          <p:cNvPr id="6" name="TextBox 5"/>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Использование </a:t>
            </a:r>
            <a:r>
              <a:rPr lang="en-US" sz="2400" dirty="0" smtClean="0">
                <a:latin typeface="Arial" pitchFamily="34" charset="0"/>
                <a:cs typeface="Arial" pitchFamily="34" charset="0"/>
              </a:rPr>
              <a:t>DELETE </a:t>
            </a:r>
            <a:r>
              <a:rPr lang="ru-RU" sz="2400" dirty="0" smtClean="0">
                <a:latin typeface="Arial" pitchFamily="34" charset="0"/>
                <a:cs typeface="Arial" pitchFamily="34" charset="0"/>
              </a:rPr>
              <a:t>в общем случае тривиально:</a:t>
            </a:r>
          </a:p>
        </p:txBody>
      </p:sp>
      <p:sp>
        <p:nvSpPr>
          <p:cNvPr id="7" name="Rectangle 6"/>
          <p:cNvSpPr/>
          <p:nvPr/>
        </p:nvSpPr>
        <p:spPr>
          <a:xfrm>
            <a:off x="381000" y="1727994"/>
            <a:ext cx="79248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DELETE FROM [genres] WHERE [</a:t>
            </a:r>
            <a:r>
              <a:rPr lang="en-US" b="1" dirty="0" err="1">
                <a:latin typeface="Courier New" panose="02070309020205020404" pitchFamily="49" charset="0"/>
                <a:cs typeface="Courier New" panose="02070309020205020404" pitchFamily="49" charset="0"/>
              </a:rPr>
              <a:t>g_id</a:t>
            </a:r>
            <a:r>
              <a:rPr lang="en-US" b="1" dirty="0">
                <a:latin typeface="Courier New" panose="02070309020205020404" pitchFamily="49" charset="0"/>
                <a:cs typeface="Courier New" panose="02070309020205020404" pitchFamily="49" charset="0"/>
              </a:rPr>
              <a:t>]&gt;6</a:t>
            </a:r>
          </a:p>
        </p:txBody>
      </p:sp>
      <p:sp>
        <p:nvSpPr>
          <p:cNvPr id="9" name="Rectangle 8"/>
          <p:cNvSpPr/>
          <p:nvPr/>
        </p:nvSpPr>
        <p:spPr>
          <a:xfrm>
            <a:off x="381000" y="2438400"/>
            <a:ext cx="79248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DELETE FROM </a:t>
            </a:r>
            <a:r>
              <a:rPr lang="en-US" b="1" dirty="0" smtClean="0">
                <a:latin typeface="Courier New" panose="02070309020205020404" pitchFamily="49" charset="0"/>
                <a:cs typeface="Courier New" panose="02070309020205020404" pitchFamily="49" charset="0"/>
              </a:rPr>
              <a:t>[subscribers] </a:t>
            </a:r>
            <a:r>
              <a:rPr lang="en-US" b="1" dirty="0">
                <a:latin typeface="Courier New" panose="02070309020205020404" pitchFamily="49" charset="0"/>
                <a:cs typeface="Courier New" panose="02070309020205020404" pitchFamily="49" charset="0"/>
              </a:rPr>
              <a:t>WHERE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s_id</a:t>
            </a:r>
            <a:r>
              <a:rPr lang="en-US" b="1" dirty="0" smtClean="0">
                <a:latin typeface="Courier New" panose="02070309020205020404" pitchFamily="49" charset="0"/>
                <a:cs typeface="Courier New" panose="02070309020205020404" pitchFamily="49" charset="0"/>
              </a:rPr>
              <a:t>] NOT IN (SELECT [</a:t>
            </a:r>
            <a:r>
              <a:rPr lang="en-US" b="1" dirty="0" err="1" smtClean="0">
                <a:latin typeface="Courier New" panose="02070309020205020404" pitchFamily="49" charset="0"/>
                <a:cs typeface="Courier New" panose="02070309020205020404" pitchFamily="49" charset="0"/>
              </a:rPr>
              <a:t>sb_subscriber</a:t>
            </a:r>
            <a:r>
              <a:rPr lang="en-US" b="1" dirty="0" smtClean="0">
                <a:latin typeface="Courier New" panose="02070309020205020404" pitchFamily="49" charset="0"/>
                <a:cs typeface="Courier New" panose="02070309020205020404" pitchFamily="49" charset="0"/>
              </a:rPr>
              <a:t>] FROM [subscriptions])</a:t>
            </a:r>
            <a:endParaRPr lang="en-US" b="1" dirty="0">
              <a:latin typeface="Courier New" panose="02070309020205020404" pitchFamily="49" charset="0"/>
              <a:cs typeface="Courier New" panose="02070309020205020404" pitchFamily="49" charset="0"/>
            </a:endParaRPr>
          </a:p>
        </p:txBody>
      </p:sp>
      <p:sp>
        <p:nvSpPr>
          <p:cNvPr id="10" name="TextBox 9"/>
          <p:cNvSpPr txBox="1"/>
          <p:nvPr/>
        </p:nvSpPr>
        <p:spPr>
          <a:xfrm>
            <a:off x="304800" y="3500735"/>
            <a:ext cx="8382000" cy="172354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 т.д.</a:t>
            </a:r>
          </a:p>
          <a:p>
            <a:pPr>
              <a:spcBef>
                <a:spcPts val="600"/>
              </a:spcBef>
            </a:pPr>
            <a:endParaRPr lang="ru-RU" sz="2400" dirty="0">
              <a:latin typeface="Arial" pitchFamily="34" charset="0"/>
              <a:cs typeface="Arial" pitchFamily="34" charset="0"/>
            </a:endParaRPr>
          </a:p>
          <a:p>
            <a:pPr>
              <a:spcBef>
                <a:spcPts val="600"/>
              </a:spcBef>
            </a:pPr>
            <a:r>
              <a:rPr lang="ru-RU" sz="2400" b="1" dirty="0" smtClean="0">
                <a:latin typeface="Arial" pitchFamily="34" charset="0"/>
                <a:cs typeface="Arial" pitchFamily="34" charset="0"/>
              </a:rPr>
              <a:t>Главное – помнить про условие удаления, иначе вы просто уничтожите часть данных.</a:t>
            </a:r>
          </a:p>
        </p:txBody>
      </p:sp>
    </p:spTree>
    <p:extLst>
      <p:ext uri="{BB962C8B-B14F-4D97-AF65-F5344CB8AC3E}">
        <p14:creationId xmlns:p14="http://schemas.microsoft.com/office/powerpoint/2010/main" val="425311791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DELETE: </a:t>
            </a:r>
            <a:r>
              <a:rPr lang="ru-RU" dirty="0" smtClean="0"/>
              <a:t>что ещё изучить</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188</a:t>
            </a:fld>
            <a:endParaRPr lang="en-US" dirty="0"/>
          </a:p>
        </p:txBody>
      </p:sp>
      <p:sp>
        <p:nvSpPr>
          <p:cNvPr id="6" name="TextBox 5"/>
          <p:cNvSpPr txBox="1"/>
          <p:nvPr/>
        </p:nvSpPr>
        <p:spPr>
          <a:xfrm>
            <a:off x="304800" y="762000"/>
            <a:ext cx="8382000" cy="172354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Хорошая подборка примеров на основе БД «</a:t>
            </a:r>
            <a:r>
              <a:rPr lang="en-US" sz="2400" dirty="0" smtClean="0">
                <a:latin typeface="Arial" pitchFamily="34" charset="0"/>
                <a:cs typeface="Arial" pitchFamily="34" charset="0"/>
              </a:rPr>
              <a:t>Adventure Works</a:t>
            </a:r>
            <a:r>
              <a:rPr lang="ru-RU" sz="2400" dirty="0" smtClean="0">
                <a:latin typeface="Arial" pitchFamily="34" charset="0"/>
                <a:cs typeface="Arial" pitchFamily="34" charset="0"/>
              </a:rPr>
              <a:t>» расположена здесь:</a:t>
            </a:r>
          </a:p>
          <a:p>
            <a:pPr>
              <a:spcBef>
                <a:spcPts val="600"/>
              </a:spcBef>
            </a:pPr>
            <a:endParaRPr lang="ru-RU" sz="2400" dirty="0">
              <a:latin typeface="Arial" pitchFamily="34" charset="0"/>
              <a:cs typeface="Arial" pitchFamily="34" charset="0"/>
            </a:endParaRPr>
          </a:p>
          <a:p>
            <a:pPr>
              <a:spcBef>
                <a:spcPts val="600"/>
              </a:spcBef>
            </a:pPr>
            <a:r>
              <a:rPr lang="en-US" sz="2400" dirty="0">
                <a:latin typeface="Arial" pitchFamily="34" charset="0"/>
                <a:cs typeface="Arial" pitchFamily="34" charset="0"/>
              </a:rPr>
              <a:t>http://technet.microsoft.com/en-us/library/ms189835.aspx</a:t>
            </a:r>
            <a:endParaRPr lang="ru-RU" sz="2400" dirty="0" smtClean="0">
              <a:latin typeface="Arial" pitchFamily="34" charset="0"/>
              <a:cs typeface="Arial" pitchFamily="34" charset="0"/>
            </a:endParaRPr>
          </a:p>
        </p:txBody>
      </p:sp>
    </p:spTree>
    <p:extLst>
      <p:ext uri="{BB962C8B-B14F-4D97-AF65-F5344CB8AC3E}">
        <p14:creationId xmlns:p14="http://schemas.microsoft.com/office/powerpoint/2010/main" val="162817644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Оператор </a:t>
            </a:r>
            <a:r>
              <a:rPr lang="en-US" sz="3200" dirty="0" smtClean="0"/>
              <a:t>MERGE</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189</a:t>
            </a:fld>
            <a:endParaRPr lang="en-US" dirty="0"/>
          </a:p>
        </p:txBody>
      </p:sp>
    </p:spTree>
    <p:extLst>
      <p:ext uri="{BB962C8B-B14F-4D97-AF65-F5344CB8AC3E}">
        <p14:creationId xmlns:p14="http://schemas.microsoft.com/office/powerpoint/2010/main" val="1847881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ORDER BY</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a:t>
            </a:fld>
            <a:endParaRPr lang="en-US" dirty="0"/>
          </a:p>
        </p:txBody>
      </p:sp>
      <p:sp>
        <p:nvSpPr>
          <p:cNvPr id="8" name="TextBox 7"/>
          <p:cNvSpPr txBox="1"/>
          <p:nvPr/>
        </p:nvSpPr>
        <p:spPr>
          <a:xfrm>
            <a:off x="457200" y="838200"/>
            <a:ext cx="8305800" cy="3693319"/>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DECLARE @</a:t>
            </a:r>
            <a:r>
              <a:rPr lang="en-US" b="1" dirty="0" err="1">
                <a:latin typeface="Courier New" panose="02070309020205020404" pitchFamily="49" charset="0"/>
                <a:cs typeface="Courier New" panose="02070309020205020404" pitchFamily="49" charset="0"/>
              </a:rPr>
              <a:t>Tst</a:t>
            </a:r>
            <a:r>
              <a:rPr lang="en-US" b="1" dirty="0">
                <a:latin typeface="Courier New" panose="02070309020205020404" pitchFamily="49" charset="0"/>
                <a:cs typeface="Courier New" panose="02070309020205020404" pitchFamily="49" charset="0"/>
              </a:rPr>
              <a:t> TABLE ([id] INT, [city] NVARCHAR(255), [office] NVARCHAR(255), [sales] 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INSERT INTO @</a:t>
            </a:r>
            <a:r>
              <a:rPr lang="en-US" b="1" dirty="0" err="1">
                <a:latin typeface="Courier New" panose="02070309020205020404" pitchFamily="49" charset="0"/>
                <a:cs typeface="Courier New" panose="02070309020205020404" pitchFamily="49" charset="0"/>
              </a:rPr>
              <a:t>Tst</a:t>
            </a:r>
            <a:r>
              <a:rPr lang="en-US" b="1" dirty="0">
                <a:latin typeface="Courier New" panose="02070309020205020404" pitchFamily="49" charset="0"/>
                <a:cs typeface="Courier New" panose="02070309020205020404" pitchFamily="49" charset="0"/>
              </a:rPr>
              <a:t> VALUES</a:t>
            </a:r>
          </a:p>
          <a:p>
            <a:r>
              <a:rPr lang="en-US" b="1" dirty="0">
                <a:latin typeface="Courier New" panose="02070309020205020404" pitchFamily="49" charset="0"/>
                <a:cs typeface="Courier New" panose="02070309020205020404" pitchFamily="49" charset="0"/>
              </a:rPr>
              <a:t>(1,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1',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1', 100),</a:t>
            </a:r>
          </a:p>
          <a:p>
            <a:r>
              <a:rPr lang="en-US" b="1" dirty="0">
                <a:latin typeface="Courier New" panose="02070309020205020404" pitchFamily="49" charset="0"/>
                <a:cs typeface="Courier New" panose="02070309020205020404" pitchFamily="49" charset="0"/>
              </a:rPr>
              <a:t>(2,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1',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2', 500),</a:t>
            </a:r>
          </a:p>
          <a:p>
            <a:r>
              <a:rPr lang="en-US" b="1" dirty="0">
                <a:latin typeface="Courier New" panose="02070309020205020404" pitchFamily="49" charset="0"/>
                <a:cs typeface="Courier New" panose="02070309020205020404" pitchFamily="49" charset="0"/>
              </a:rPr>
              <a:t>(3,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1',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3', 20),</a:t>
            </a:r>
          </a:p>
          <a:p>
            <a:r>
              <a:rPr lang="en-US" b="1" dirty="0">
                <a:latin typeface="Courier New" panose="02070309020205020404" pitchFamily="49" charset="0"/>
                <a:cs typeface="Courier New" panose="02070309020205020404" pitchFamily="49" charset="0"/>
              </a:rPr>
              <a:t>(4,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1',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4', 40),</a:t>
            </a:r>
          </a:p>
          <a:p>
            <a:r>
              <a:rPr lang="en-US" b="1" dirty="0">
                <a:latin typeface="Courier New" panose="02070309020205020404" pitchFamily="49" charset="0"/>
                <a:cs typeface="Courier New" panose="02070309020205020404" pitchFamily="49" charset="0"/>
              </a:rPr>
              <a:t>(5,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2',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A', 10000),</a:t>
            </a:r>
          </a:p>
          <a:p>
            <a:r>
              <a:rPr lang="en-US" b="1" dirty="0">
                <a:latin typeface="Courier New" panose="02070309020205020404" pitchFamily="49" charset="0"/>
                <a:cs typeface="Courier New" panose="02070309020205020404" pitchFamily="49" charset="0"/>
              </a:rPr>
              <a:t>(6,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2',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B', 10000),</a:t>
            </a:r>
          </a:p>
          <a:p>
            <a:r>
              <a:rPr lang="en-US" b="1" dirty="0">
                <a:latin typeface="Courier New" panose="02070309020205020404" pitchFamily="49" charset="0"/>
                <a:cs typeface="Courier New" panose="02070309020205020404" pitchFamily="49" charset="0"/>
              </a:rPr>
              <a:t>(7,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2',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C', 300),</a:t>
            </a:r>
          </a:p>
          <a:p>
            <a:r>
              <a:rPr lang="en-US" b="1" dirty="0">
                <a:latin typeface="Courier New" panose="02070309020205020404" pitchFamily="49" charset="0"/>
                <a:cs typeface="Courier New" panose="02070309020205020404" pitchFamily="49" charset="0"/>
              </a:rPr>
              <a:t>(8,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2',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D', 100),</a:t>
            </a:r>
          </a:p>
          <a:p>
            <a:r>
              <a:rPr lang="en-US" b="1" dirty="0">
                <a:latin typeface="Courier New" panose="02070309020205020404" pitchFamily="49" charset="0"/>
                <a:cs typeface="Courier New" panose="02070309020205020404" pitchFamily="49" charset="0"/>
              </a:rPr>
              <a:t>(9, </a:t>
            </a:r>
            <a:r>
              <a:rPr lang="en-US" b="1" dirty="0" err="1">
                <a:latin typeface="Courier New" panose="02070309020205020404" pitchFamily="49" charset="0"/>
                <a:cs typeface="Courier New" panose="02070309020205020404" pitchFamily="49" charset="0"/>
              </a:rPr>
              <a:t>N'City</a:t>
            </a:r>
            <a:r>
              <a:rPr lang="en-US" b="1" dirty="0">
                <a:latin typeface="Courier New" panose="02070309020205020404" pitchFamily="49" charset="0"/>
                <a:cs typeface="Courier New" panose="02070309020205020404" pitchFamily="49" charset="0"/>
              </a:rPr>
              <a:t> 2', </a:t>
            </a:r>
            <a:r>
              <a:rPr lang="en-US" b="1" dirty="0" err="1">
                <a:latin typeface="Courier New" panose="02070309020205020404" pitchFamily="49" charset="0"/>
                <a:cs typeface="Courier New" panose="02070309020205020404" pitchFamily="49" charset="0"/>
              </a:rPr>
              <a:t>N'Office</a:t>
            </a:r>
            <a:r>
              <a:rPr lang="en-US" b="1" dirty="0">
                <a:latin typeface="Courier New" panose="02070309020205020404" pitchFamily="49" charset="0"/>
                <a:cs typeface="Courier New" panose="02070309020205020404" pitchFamily="49" charset="0"/>
              </a:rPr>
              <a:t> E', 1);</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679" y="2455544"/>
            <a:ext cx="3311871" cy="31832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75086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Полная структура оператора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190</a:t>
            </a:fld>
            <a:endParaRPr lang="en-US" dirty="0"/>
          </a:p>
        </p:txBody>
      </p:sp>
      <p:sp>
        <p:nvSpPr>
          <p:cNvPr id="8" name="Rectangle 7"/>
          <p:cNvSpPr/>
          <p:nvPr/>
        </p:nvSpPr>
        <p:spPr>
          <a:xfrm>
            <a:off x="320040" y="678120"/>
            <a:ext cx="8458200" cy="3323987"/>
          </a:xfrm>
          <a:prstGeom prst="rect">
            <a:avLst/>
          </a:prstGeom>
          <a:solidFill>
            <a:schemeClr val="bg1">
              <a:lumMod val="95000"/>
            </a:schemeClr>
          </a:solidFill>
        </p:spPr>
        <p:txBody>
          <a:bodyPr wrap="square">
            <a:spAutoFit/>
          </a:bodyPr>
          <a:lstStyle/>
          <a:p>
            <a:r>
              <a:rPr lang="en-US" sz="1400" b="1" dirty="0">
                <a:solidFill>
                  <a:srgbClr val="0070C0"/>
                </a:solidFill>
                <a:latin typeface="Courier New" panose="02070309020205020404" pitchFamily="49" charset="0"/>
                <a:cs typeface="Courier New" panose="02070309020205020404" pitchFamily="49" charset="0"/>
              </a:rPr>
              <a:t>[ WITH &lt;</a:t>
            </a:r>
            <a:r>
              <a:rPr lang="en-US" sz="1400" b="1" dirty="0" err="1">
                <a:solidFill>
                  <a:srgbClr val="0070C0"/>
                </a:solidFill>
                <a:latin typeface="Courier New" panose="02070309020205020404" pitchFamily="49" charset="0"/>
                <a:cs typeface="Courier New" panose="02070309020205020404" pitchFamily="49" charset="0"/>
              </a:rPr>
              <a:t>common_table_expression</a:t>
            </a:r>
            <a:r>
              <a:rPr lang="en-US" sz="1400" b="1" dirty="0">
                <a:solidFill>
                  <a:srgbClr val="0070C0"/>
                </a:solidFill>
                <a:latin typeface="Courier New" panose="02070309020205020404" pitchFamily="49" charset="0"/>
                <a:cs typeface="Courier New" panose="02070309020205020404" pitchFamily="49" charset="0"/>
              </a:rPr>
              <a:t>&gt; [,...n] ]</a:t>
            </a:r>
          </a:p>
          <a:p>
            <a:r>
              <a:rPr lang="en-US" sz="1400" b="1" dirty="0">
                <a:solidFill>
                  <a:srgbClr val="0070C0"/>
                </a:solidFill>
                <a:latin typeface="Courier New" panose="02070309020205020404" pitchFamily="49" charset="0"/>
                <a:cs typeface="Courier New" panose="02070309020205020404" pitchFamily="49" charset="0"/>
              </a:rPr>
              <a:t>MERGE </a:t>
            </a:r>
          </a:p>
          <a:p>
            <a:r>
              <a:rPr lang="en-US" sz="1400" b="1" dirty="0">
                <a:solidFill>
                  <a:srgbClr val="0070C0"/>
                </a:solidFill>
                <a:latin typeface="Courier New" panose="02070309020205020404" pitchFamily="49" charset="0"/>
                <a:cs typeface="Courier New" panose="02070309020205020404" pitchFamily="49" charset="0"/>
              </a:rPr>
              <a:t>    [ TOP ( expression ) [ PERCENT ] ] </a:t>
            </a:r>
          </a:p>
          <a:p>
            <a:r>
              <a:rPr lang="en-US" sz="1400" b="1" dirty="0">
                <a:solidFill>
                  <a:srgbClr val="0070C0"/>
                </a:solidFill>
                <a:latin typeface="Courier New" panose="02070309020205020404" pitchFamily="49" charset="0"/>
                <a:cs typeface="Courier New" panose="02070309020205020404" pitchFamily="49" charset="0"/>
              </a:rPr>
              <a:t>    [ INTO ] &lt;</a:t>
            </a:r>
            <a:r>
              <a:rPr lang="en-US" sz="1400" b="1" dirty="0" err="1">
                <a:solidFill>
                  <a:srgbClr val="0070C0"/>
                </a:solidFill>
                <a:latin typeface="Courier New" panose="02070309020205020404" pitchFamily="49" charset="0"/>
                <a:cs typeface="Courier New" panose="02070309020205020404" pitchFamily="49" charset="0"/>
              </a:rPr>
              <a:t>target_table</a:t>
            </a:r>
            <a:r>
              <a:rPr lang="en-US" sz="1400" b="1" dirty="0">
                <a:solidFill>
                  <a:srgbClr val="0070C0"/>
                </a:solidFill>
                <a:latin typeface="Courier New" panose="02070309020205020404" pitchFamily="49" charset="0"/>
                <a:cs typeface="Courier New" panose="02070309020205020404" pitchFamily="49" charset="0"/>
              </a:rPr>
              <a:t>&gt; [ WITH ( &lt;</a:t>
            </a:r>
            <a:r>
              <a:rPr lang="en-US" sz="1400" b="1" dirty="0" err="1">
                <a:solidFill>
                  <a:srgbClr val="0070C0"/>
                </a:solidFill>
                <a:latin typeface="Courier New" panose="02070309020205020404" pitchFamily="49" charset="0"/>
                <a:cs typeface="Courier New" panose="02070309020205020404" pitchFamily="49" charset="0"/>
              </a:rPr>
              <a:t>merge_hint</a:t>
            </a:r>
            <a:r>
              <a:rPr lang="en-US" sz="1400" b="1" dirty="0">
                <a:solidFill>
                  <a:srgbClr val="0070C0"/>
                </a:solidFill>
                <a:latin typeface="Courier New" panose="02070309020205020404" pitchFamily="49" charset="0"/>
                <a:cs typeface="Courier New" panose="02070309020205020404" pitchFamily="49" charset="0"/>
              </a:rPr>
              <a:t>&gt; ) ] [ [ AS ] </a:t>
            </a:r>
            <a:r>
              <a:rPr lang="en-US" sz="1400" b="1" dirty="0" err="1">
                <a:solidFill>
                  <a:srgbClr val="0070C0"/>
                </a:solidFill>
                <a:latin typeface="Courier New" panose="02070309020205020404" pitchFamily="49" charset="0"/>
                <a:cs typeface="Courier New" panose="02070309020205020404" pitchFamily="49" charset="0"/>
              </a:rPr>
              <a:t>table_alias</a:t>
            </a:r>
            <a:r>
              <a:rPr lang="en-US" sz="1400" b="1" dirty="0">
                <a:solidFill>
                  <a:srgbClr val="0070C0"/>
                </a:solidFill>
                <a:latin typeface="Courier New" panose="02070309020205020404" pitchFamily="49" charset="0"/>
                <a:cs typeface="Courier New" panose="02070309020205020404" pitchFamily="49" charset="0"/>
              </a:rPr>
              <a:t> ]</a:t>
            </a:r>
          </a:p>
          <a:p>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rgbClr val="33CC33"/>
                </a:solidFill>
                <a:latin typeface="Courier New" panose="02070309020205020404" pitchFamily="49" charset="0"/>
                <a:cs typeface="Courier New" panose="02070309020205020404" pitchFamily="49" charset="0"/>
              </a:rPr>
              <a:t>USING &lt;</a:t>
            </a:r>
            <a:r>
              <a:rPr lang="en-US" sz="1400" b="1" dirty="0" err="1">
                <a:solidFill>
                  <a:srgbClr val="33CC33"/>
                </a:solidFill>
                <a:latin typeface="Courier New" panose="02070309020205020404" pitchFamily="49" charset="0"/>
                <a:cs typeface="Courier New" panose="02070309020205020404" pitchFamily="49" charset="0"/>
              </a:rPr>
              <a:t>table_source</a:t>
            </a:r>
            <a:r>
              <a:rPr lang="en-US" sz="1400" b="1" dirty="0">
                <a:solidFill>
                  <a:srgbClr val="33CC33"/>
                </a:solidFill>
                <a:latin typeface="Courier New" panose="02070309020205020404" pitchFamily="49" charset="0"/>
                <a:cs typeface="Courier New" panose="02070309020205020404" pitchFamily="49" charset="0"/>
              </a:rPr>
              <a:t>&gt; </a:t>
            </a:r>
          </a:p>
          <a:p>
            <a:r>
              <a:rPr lang="en-US" sz="1400" b="1" dirty="0">
                <a:solidFill>
                  <a:srgbClr val="33CC33"/>
                </a:solidFill>
                <a:latin typeface="Courier New" panose="02070309020205020404" pitchFamily="49" charset="0"/>
                <a:cs typeface="Courier New" panose="02070309020205020404" pitchFamily="49" charset="0"/>
              </a:rPr>
              <a:t>    ON &lt;</a:t>
            </a:r>
            <a:r>
              <a:rPr lang="en-US" sz="1400" b="1" dirty="0" err="1">
                <a:solidFill>
                  <a:srgbClr val="33CC33"/>
                </a:solidFill>
                <a:latin typeface="Courier New" panose="02070309020205020404" pitchFamily="49" charset="0"/>
                <a:cs typeface="Courier New" panose="02070309020205020404" pitchFamily="49" charset="0"/>
              </a:rPr>
              <a:t>merge_search_condition</a:t>
            </a:r>
            <a:r>
              <a:rPr lang="en-US" sz="1400" b="1" dirty="0">
                <a:solidFill>
                  <a:srgbClr val="33CC33"/>
                </a:solidFill>
                <a:latin typeface="Courier New" panose="02070309020205020404" pitchFamily="49" charset="0"/>
                <a:cs typeface="Courier New" panose="02070309020205020404" pitchFamily="49" charset="0"/>
              </a:rPr>
              <a:t>&gt;</a:t>
            </a:r>
          </a:p>
          <a:p>
            <a:r>
              <a:rPr lang="en-US" sz="1400" b="1" dirty="0">
                <a:solidFill>
                  <a:srgbClr val="33CC33"/>
                </a:solidFill>
                <a:latin typeface="Courier New" panose="02070309020205020404" pitchFamily="49" charset="0"/>
                <a:cs typeface="Courier New" panose="02070309020205020404" pitchFamily="49" charset="0"/>
              </a:rPr>
              <a:t>    [ WHEN MATCHED [ AND &lt;</a:t>
            </a:r>
            <a:r>
              <a:rPr lang="en-US" sz="1400" b="1" dirty="0" err="1">
                <a:solidFill>
                  <a:srgbClr val="33CC33"/>
                </a:solidFill>
                <a:latin typeface="Courier New" panose="02070309020205020404" pitchFamily="49" charset="0"/>
                <a:cs typeface="Courier New" panose="02070309020205020404" pitchFamily="49" charset="0"/>
              </a:rPr>
              <a:t>clause_search_condition</a:t>
            </a:r>
            <a:r>
              <a:rPr lang="en-US" sz="1400" b="1" dirty="0">
                <a:solidFill>
                  <a:srgbClr val="33CC33"/>
                </a:solidFill>
                <a:latin typeface="Courier New" panose="02070309020205020404" pitchFamily="49" charset="0"/>
                <a:cs typeface="Courier New" panose="02070309020205020404" pitchFamily="49" charset="0"/>
              </a:rPr>
              <a:t>&gt; ]</a:t>
            </a:r>
          </a:p>
          <a:p>
            <a:r>
              <a:rPr lang="en-US" sz="1400" b="1" dirty="0">
                <a:solidFill>
                  <a:srgbClr val="33CC33"/>
                </a:solidFill>
                <a:latin typeface="Courier New" panose="02070309020205020404" pitchFamily="49" charset="0"/>
                <a:cs typeface="Courier New" panose="02070309020205020404" pitchFamily="49" charset="0"/>
              </a:rPr>
              <a:t>        THEN &lt;</a:t>
            </a:r>
            <a:r>
              <a:rPr lang="en-US" sz="1400" b="1" dirty="0" err="1">
                <a:solidFill>
                  <a:srgbClr val="33CC33"/>
                </a:solidFill>
                <a:latin typeface="Courier New" panose="02070309020205020404" pitchFamily="49" charset="0"/>
                <a:cs typeface="Courier New" panose="02070309020205020404" pitchFamily="49" charset="0"/>
              </a:rPr>
              <a:t>merge_matched</a:t>
            </a:r>
            <a:r>
              <a:rPr lang="en-US" sz="1400" b="1" dirty="0">
                <a:solidFill>
                  <a:srgbClr val="33CC33"/>
                </a:solidFill>
                <a:latin typeface="Courier New" panose="02070309020205020404" pitchFamily="49" charset="0"/>
                <a:cs typeface="Courier New" panose="02070309020205020404" pitchFamily="49" charset="0"/>
              </a:rPr>
              <a:t>&gt; ] [ ...n ]</a:t>
            </a:r>
          </a:p>
          <a:p>
            <a:r>
              <a:rPr lang="en-US" sz="1400" b="1" dirty="0">
                <a:solidFill>
                  <a:srgbClr val="33CC33"/>
                </a:solidFill>
                <a:latin typeface="Courier New" panose="02070309020205020404" pitchFamily="49" charset="0"/>
                <a:cs typeface="Courier New" panose="02070309020205020404" pitchFamily="49" charset="0"/>
              </a:rPr>
              <a:t>    [ WHEN NOT MATCHED [ BY TARGET ] [ AND &lt;</a:t>
            </a:r>
            <a:r>
              <a:rPr lang="en-US" sz="1400" b="1" dirty="0" err="1">
                <a:solidFill>
                  <a:srgbClr val="33CC33"/>
                </a:solidFill>
                <a:latin typeface="Courier New" panose="02070309020205020404" pitchFamily="49" charset="0"/>
                <a:cs typeface="Courier New" panose="02070309020205020404" pitchFamily="49" charset="0"/>
              </a:rPr>
              <a:t>clause_search_condition</a:t>
            </a:r>
            <a:r>
              <a:rPr lang="en-US" sz="1400" b="1" dirty="0">
                <a:solidFill>
                  <a:srgbClr val="33CC33"/>
                </a:solidFill>
                <a:latin typeface="Courier New" panose="02070309020205020404" pitchFamily="49" charset="0"/>
                <a:cs typeface="Courier New" panose="02070309020205020404" pitchFamily="49" charset="0"/>
              </a:rPr>
              <a:t>&gt; ]</a:t>
            </a:r>
          </a:p>
          <a:p>
            <a:r>
              <a:rPr lang="en-US" sz="1400" b="1" dirty="0">
                <a:solidFill>
                  <a:srgbClr val="33CC33"/>
                </a:solidFill>
                <a:latin typeface="Courier New" panose="02070309020205020404" pitchFamily="49" charset="0"/>
                <a:cs typeface="Courier New" panose="02070309020205020404" pitchFamily="49" charset="0"/>
              </a:rPr>
              <a:t>        THEN &lt;</a:t>
            </a:r>
            <a:r>
              <a:rPr lang="en-US" sz="1400" b="1" dirty="0" err="1">
                <a:solidFill>
                  <a:srgbClr val="33CC33"/>
                </a:solidFill>
                <a:latin typeface="Courier New" panose="02070309020205020404" pitchFamily="49" charset="0"/>
                <a:cs typeface="Courier New" panose="02070309020205020404" pitchFamily="49" charset="0"/>
              </a:rPr>
              <a:t>merge_not_matched</a:t>
            </a:r>
            <a:r>
              <a:rPr lang="en-US" sz="1400" b="1" dirty="0">
                <a:solidFill>
                  <a:srgbClr val="33CC33"/>
                </a:solidFill>
                <a:latin typeface="Courier New" panose="02070309020205020404" pitchFamily="49" charset="0"/>
                <a:cs typeface="Courier New" panose="02070309020205020404" pitchFamily="49" charset="0"/>
              </a:rPr>
              <a:t>&gt; ]</a:t>
            </a:r>
          </a:p>
          <a:p>
            <a:r>
              <a:rPr lang="en-US" sz="1400" b="1" dirty="0">
                <a:solidFill>
                  <a:srgbClr val="33CC33"/>
                </a:solidFill>
                <a:latin typeface="Courier New" panose="02070309020205020404" pitchFamily="49" charset="0"/>
                <a:cs typeface="Courier New" panose="02070309020205020404" pitchFamily="49" charset="0"/>
              </a:rPr>
              <a:t>    [ WHEN NOT MATCHED BY SOURCE [ AND &lt;</a:t>
            </a:r>
            <a:r>
              <a:rPr lang="en-US" sz="1400" b="1" dirty="0" err="1">
                <a:solidFill>
                  <a:srgbClr val="33CC33"/>
                </a:solidFill>
                <a:latin typeface="Courier New" panose="02070309020205020404" pitchFamily="49" charset="0"/>
                <a:cs typeface="Courier New" panose="02070309020205020404" pitchFamily="49" charset="0"/>
              </a:rPr>
              <a:t>clause_search_condition</a:t>
            </a:r>
            <a:r>
              <a:rPr lang="en-US" sz="1400" b="1" dirty="0">
                <a:solidFill>
                  <a:srgbClr val="33CC33"/>
                </a:solidFill>
                <a:latin typeface="Courier New" panose="02070309020205020404" pitchFamily="49" charset="0"/>
                <a:cs typeface="Courier New" panose="02070309020205020404" pitchFamily="49" charset="0"/>
              </a:rPr>
              <a:t>&gt; ]</a:t>
            </a:r>
          </a:p>
          <a:p>
            <a:r>
              <a:rPr lang="en-US" sz="1400" b="1" dirty="0">
                <a:solidFill>
                  <a:srgbClr val="33CC33"/>
                </a:solidFill>
                <a:latin typeface="Courier New" panose="02070309020205020404" pitchFamily="49" charset="0"/>
                <a:cs typeface="Courier New" panose="02070309020205020404" pitchFamily="49" charset="0"/>
              </a:rPr>
              <a:t>        THEN &lt;</a:t>
            </a:r>
            <a:r>
              <a:rPr lang="en-US" sz="1400" b="1" dirty="0" err="1">
                <a:solidFill>
                  <a:srgbClr val="33CC33"/>
                </a:solidFill>
                <a:latin typeface="Courier New" panose="02070309020205020404" pitchFamily="49" charset="0"/>
                <a:cs typeface="Courier New" panose="02070309020205020404" pitchFamily="49" charset="0"/>
              </a:rPr>
              <a:t>merge_matched</a:t>
            </a:r>
            <a:r>
              <a:rPr lang="en-US" sz="1400" b="1" dirty="0">
                <a:solidFill>
                  <a:srgbClr val="33CC33"/>
                </a:solidFill>
                <a:latin typeface="Courier New" panose="02070309020205020404" pitchFamily="49" charset="0"/>
                <a:cs typeface="Courier New" panose="02070309020205020404" pitchFamily="49" charset="0"/>
              </a:rPr>
              <a:t>&gt; ] [ ...n ]</a:t>
            </a:r>
          </a:p>
          <a:p>
            <a:r>
              <a:rPr lang="en-US" sz="1400" b="1" dirty="0">
                <a:solidFill>
                  <a:srgbClr val="0070C0"/>
                </a:solidFill>
                <a:latin typeface="Courier New" panose="02070309020205020404" pitchFamily="49" charset="0"/>
                <a:cs typeface="Courier New" panose="02070309020205020404" pitchFamily="49" charset="0"/>
              </a:rPr>
              <a:t>    [ &lt;</a:t>
            </a:r>
            <a:r>
              <a:rPr lang="en-US" sz="1400" b="1" dirty="0" err="1">
                <a:solidFill>
                  <a:srgbClr val="0070C0"/>
                </a:solidFill>
                <a:latin typeface="Courier New" panose="02070309020205020404" pitchFamily="49" charset="0"/>
                <a:cs typeface="Courier New" panose="02070309020205020404" pitchFamily="49" charset="0"/>
              </a:rPr>
              <a:t>output_clause</a:t>
            </a:r>
            <a:r>
              <a:rPr lang="en-US" sz="1400" b="1" dirty="0">
                <a:solidFill>
                  <a:srgbClr val="0070C0"/>
                </a:solidFill>
                <a:latin typeface="Courier New" panose="02070309020205020404" pitchFamily="49" charset="0"/>
                <a:cs typeface="Courier New" panose="02070309020205020404" pitchFamily="49" charset="0"/>
              </a:rPr>
              <a:t>&gt; ]</a:t>
            </a:r>
          </a:p>
          <a:p>
            <a:r>
              <a:rPr lang="en-US" sz="1400" b="1" dirty="0">
                <a:solidFill>
                  <a:srgbClr val="0070C0"/>
                </a:solidFill>
                <a:latin typeface="Courier New" panose="02070309020205020404" pitchFamily="49" charset="0"/>
                <a:cs typeface="Courier New" panose="02070309020205020404" pitchFamily="49" charset="0"/>
              </a:rPr>
              <a:t>    [ OPTION ( &lt;</a:t>
            </a:r>
            <a:r>
              <a:rPr lang="en-US" sz="1400" b="1" dirty="0" err="1">
                <a:solidFill>
                  <a:srgbClr val="0070C0"/>
                </a:solidFill>
                <a:latin typeface="Courier New" panose="02070309020205020404" pitchFamily="49" charset="0"/>
                <a:cs typeface="Courier New" panose="02070309020205020404" pitchFamily="49" charset="0"/>
              </a:rPr>
              <a:t>query_hint</a:t>
            </a:r>
            <a:r>
              <a:rPr lang="en-US" sz="1400" b="1" dirty="0">
                <a:solidFill>
                  <a:srgbClr val="0070C0"/>
                </a:solidFill>
                <a:latin typeface="Courier New" panose="02070309020205020404" pitchFamily="49" charset="0"/>
                <a:cs typeface="Courier New" panose="02070309020205020404" pitchFamily="49" charset="0"/>
              </a:rPr>
              <a:t>&gt; [ ,...n ] ) ]    </a:t>
            </a:r>
          </a:p>
          <a:p>
            <a:r>
              <a:rPr lang="en-US" sz="1400" b="1" dirty="0">
                <a:solidFill>
                  <a:srgbClr val="0070C0"/>
                </a:solidFill>
                <a:latin typeface="Courier New" panose="02070309020205020404" pitchFamily="49" charset="0"/>
                <a:cs typeface="Courier New" panose="02070309020205020404" pitchFamily="49" charset="0"/>
              </a:rPr>
              <a:t>;</a:t>
            </a:r>
          </a:p>
        </p:txBody>
      </p:sp>
      <p:sp>
        <p:nvSpPr>
          <p:cNvPr id="2" name="Rectangular Callout 1"/>
          <p:cNvSpPr/>
          <p:nvPr/>
        </p:nvSpPr>
        <p:spPr>
          <a:xfrm>
            <a:off x="6019800" y="239328"/>
            <a:ext cx="1371600" cy="525720"/>
          </a:xfrm>
          <a:prstGeom prst="wedgeRectCallout">
            <a:avLst>
              <a:gd name="adj1" fmla="val -209722"/>
              <a:gd name="adj2" fmla="val 525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WITH CTE</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6324600" y="765048"/>
            <a:ext cx="1371600" cy="454152"/>
          </a:xfrm>
          <a:prstGeom prst="wedgeRectCallout">
            <a:avLst>
              <a:gd name="adj1" fmla="val -400516"/>
              <a:gd name="adj2" fmla="val 4354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TOP</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6819900" y="1776824"/>
            <a:ext cx="1752600" cy="454152"/>
          </a:xfrm>
          <a:prstGeom prst="wedgeRectCallout">
            <a:avLst>
              <a:gd name="adj1" fmla="val -115284"/>
              <a:gd name="adj2" fmla="val -8317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HINT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320040" y="51054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http://msdn.microsoft.com/en-us/library/bb510625.aspx</a:t>
            </a:r>
          </a:p>
        </p:txBody>
      </p:sp>
      <p:sp>
        <p:nvSpPr>
          <p:cNvPr id="13" name="Rectangular Callout 12"/>
          <p:cNvSpPr/>
          <p:nvPr/>
        </p:nvSpPr>
        <p:spPr>
          <a:xfrm>
            <a:off x="6819900" y="3125724"/>
            <a:ext cx="1752600" cy="454152"/>
          </a:xfrm>
          <a:prstGeom prst="wedgeRectCallout">
            <a:avLst>
              <a:gd name="adj1" fmla="val -273669"/>
              <a:gd name="adj2" fmla="val 79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p:txBody>
      </p:sp>
      <p:sp>
        <p:nvSpPr>
          <p:cNvPr id="14" name="Rectangular Callout 13"/>
          <p:cNvSpPr/>
          <p:nvPr/>
        </p:nvSpPr>
        <p:spPr>
          <a:xfrm>
            <a:off x="6515100" y="3579876"/>
            <a:ext cx="1752600" cy="454152"/>
          </a:xfrm>
          <a:prstGeom prst="wedgeRectCallout">
            <a:avLst>
              <a:gd name="adj1" fmla="val -141992"/>
              <a:gd name="adj2" fmla="val -256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QUERY HINT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6640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Что нас будет интересовать</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191</a:t>
            </a:fld>
            <a:endParaRPr lang="en-US" dirty="0"/>
          </a:p>
        </p:txBody>
      </p:sp>
      <p:sp>
        <p:nvSpPr>
          <p:cNvPr id="8" name="Rectangle 7"/>
          <p:cNvSpPr/>
          <p:nvPr/>
        </p:nvSpPr>
        <p:spPr>
          <a:xfrm>
            <a:off x="320040" y="1868031"/>
            <a:ext cx="8458200" cy="2246769"/>
          </a:xfrm>
          <a:prstGeom prst="rect">
            <a:avLst/>
          </a:prstGeom>
          <a:solidFill>
            <a:schemeClr val="bg1">
              <a:lumMod val="95000"/>
            </a:schemeClr>
          </a:solidFill>
        </p:spPr>
        <p:txBody>
          <a:bodyPr wrap="square">
            <a:spAutoFit/>
          </a:bodyPr>
          <a:lstStyle/>
          <a:p>
            <a:r>
              <a:rPr lang="en-US" sz="1400" b="1" dirty="0" smtClean="0">
                <a:latin typeface="Courier New" panose="02070309020205020404" pitchFamily="49" charset="0"/>
                <a:cs typeface="Courier New" panose="02070309020205020404" pitchFamily="49" charset="0"/>
              </a:rPr>
              <a:t>MERGE </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target_table</a:t>
            </a:r>
            <a:r>
              <a:rPr lang="en-US" sz="1400" b="1" dirty="0" smtClean="0">
                <a:latin typeface="Courier New" panose="02070309020205020404" pitchFamily="49" charset="0"/>
                <a:cs typeface="Courier New" panose="02070309020205020404" pitchFamily="49" charset="0"/>
              </a:rPr>
              <a:t>&gt;</a:t>
            </a:r>
            <a:endParaRPr lang="ru-RU"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USING &lt;</a:t>
            </a:r>
            <a:r>
              <a:rPr lang="en-US" sz="1400" b="1" dirty="0" err="1">
                <a:latin typeface="Courier New" panose="02070309020205020404" pitchFamily="49" charset="0"/>
                <a:cs typeface="Courier New" panose="02070309020205020404" pitchFamily="49" charset="0"/>
              </a:rPr>
              <a:t>table_source</a:t>
            </a:r>
            <a:r>
              <a:rPr lang="en-US" sz="1400" b="1" dirty="0">
                <a:latin typeface="Courier New" panose="02070309020205020404" pitchFamily="49" charset="0"/>
                <a:cs typeface="Courier New" panose="02070309020205020404" pitchFamily="49" charset="0"/>
              </a:rPr>
              <a:t>&gt; </a:t>
            </a:r>
          </a:p>
          <a:p>
            <a:r>
              <a:rPr lang="en-US" sz="1400" b="1" dirty="0">
                <a:latin typeface="Courier New" panose="02070309020205020404" pitchFamily="49" charset="0"/>
                <a:cs typeface="Courier New" panose="02070309020205020404" pitchFamily="49" charset="0"/>
              </a:rPr>
              <a:t>    ON &lt;</a:t>
            </a:r>
            <a:r>
              <a:rPr lang="en-US" sz="1400" b="1" dirty="0" err="1">
                <a:latin typeface="Courier New" panose="02070309020205020404" pitchFamily="49" charset="0"/>
                <a:cs typeface="Courier New" panose="02070309020205020404" pitchFamily="49" charset="0"/>
              </a:rPr>
              <a:t>merge_search_condition</a:t>
            </a:r>
            <a:r>
              <a:rPr lang="en-US" sz="1400" b="1" dirty="0">
                <a:latin typeface="Courier New" panose="02070309020205020404" pitchFamily="49" charset="0"/>
                <a:cs typeface="Courier New" panose="02070309020205020404" pitchFamily="49" charset="0"/>
              </a:rPr>
              <a:t>&gt;</a:t>
            </a:r>
          </a:p>
          <a:p>
            <a:r>
              <a:rPr lang="en-US" sz="1400" b="1" dirty="0">
                <a:latin typeface="Courier New" panose="02070309020205020404" pitchFamily="49" charset="0"/>
                <a:cs typeface="Courier New" panose="02070309020205020404" pitchFamily="49" charset="0"/>
              </a:rPr>
              <a:t>    [ WHEN MATCHED [ AND &lt;</a:t>
            </a:r>
            <a:r>
              <a:rPr lang="en-US" sz="1400" b="1" dirty="0" err="1">
                <a:latin typeface="Courier New" panose="02070309020205020404" pitchFamily="49" charset="0"/>
                <a:cs typeface="Courier New" panose="02070309020205020404" pitchFamily="49" charset="0"/>
              </a:rPr>
              <a:t>clause_search_condition</a:t>
            </a:r>
            <a:r>
              <a:rPr lang="en-US" sz="1400" b="1" dirty="0">
                <a:latin typeface="Courier New" panose="02070309020205020404" pitchFamily="49" charset="0"/>
                <a:cs typeface="Courier New" panose="02070309020205020404" pitchFamily="49" charset="0"/>
              </a:rPr>
              <a:t>&gt; ]</a:t>
            </a:r>
          </a:p>
          <a:p>
            <a:r>
              <a:rPr lang="en-US" sz="1400" b="1" dirty="0">
                <a:latin typeface="Courier New" panose="02070309020205020404" pitchFamily="49" charset="0"/>
                <a:cs typeface="Courier New" panose="02070309020205020404" pitchFamily="49" charset="0"/>
              </a:rPr>
              <a:t>        THEN &lt;</a:t>
            </a:r>
            <a:r>
              <a:rPr lang="en-US" sz="1400" b="1" dirty="0" err="1">
                <a:latin typeface="Courier New" panose="02070309020205020404" pitchFamily="49" charset="0"/>
                <a:cs typeface="Courier New" panose="02070309020205020404" pitchFamily="49" charset="0"/>
              </a:rPr>
              <a:t>merge_matched</a:t>
            </a:r>
            <a:r>
              <a:rPr lang="en-US" sz="1400" b="1" dirty="0">
                <a:latin typeface="Courier New" panose="02070309020205020404" pitchFamily="49" charset="0"/>
                <a:cs typeface="Courier New" panose="02070309020205020404" pitchFamily="49" charset="0"/>
              </a:rPr>
              <a:t>&gt; ] [ ...n ]</a:t>
            </a:r>
          </a:p>
          <a:p>
            <a:r>
              <a:rPr lang="en-US" sz="1400" b="1" dirty="0">
                <a:latin typeface="Courier New" panose="02070309020205020404" pitchFamily="49" charset="0"/>
                <a:cs typeface="Courier New" panose="02070309020205020404" pitchFamily="49" charset="0"/>
              </a:rPr>
              <a:t>    [ WHEN NOT MATCHED [ BY TARGET ] [ AND &lt;</a:t>
            </a:r>
            <a:r>
              <a:rPr lang="en-US" sz="1400" b="1" dirty="0" err="1">
                <a:latin typeface="Courier New" panose="02070309020205020404" pitchFamily="49" charset="0"/>
                <a:cs typeface="Courier New" panose="02070309020205020404" pitchFamily="49" charset="0"/>
              </a:rPr>
              <a:t>clause_search_condition</a:t>
            </a:r>
            <a:r>
              <a:rPr lang="en-US" sz="1400" b="1" dirty="0">
                <a:latin typeface="Courier New" panose="02070309020205020404" pitchFamily="49" charset="0"/>
                <a:cs typeface="Courier New" panose="02070309020205020404" pitchFamily="49" charset="0"/>
              </a:rPr>
              <a:t>&gt; ]</a:t>
            </a:r>
          </a:p>
          <a:p>
            <a:r>
              <a:rPr lang="en-US" sz="1400" b="1" dirty="0">
                <a:latin typeface="Courier New" panose="02070309020205020404" pitchFamily="49" charset="0"/>
                <a:cs typeface="Courier New" panose="02070309020205020404" pitchFamily="49" charset="0"/>
              </a:rPr>
              <a:t>        THEN &lt;</a:t>
            </a:r>
            <a:r>
              <a:rPr lang="en-US" sz="1400" b="1" dirty="0" err="1">
                <a:latin typeface="Courier New" panose="02070309020205020404" pitchFamily="49" charset="0"/>
                <a:cs typeface="Courier New" panose="02070309020205020404" pitchFamily="49" charset="0"/>
              </a:rPr>
              <a:t>merge_not_matched</a:t>
            </a:r>
            <a:r>
              <a:rPr lang="en-US" sz="1400" b="1" dirty="0">
                <a:latin typeface="Courier New" panose="02070309020205020404" pitchFamily="49" charset="0"/>
                <a:cs typeface="Courier New" panose="02070309020205020404" pitchFamily="49" charset="0"/>
              </a:rPr>
              <a:t>&gt; ]</a:t>
            </a:r>
          </a:p>
          <a:p>
            <a:r>
              <a:rPr lang="en-US" sz="1400" b="1" dirty="0">
                <a:latin typeface="Courier New" panose="02070309020205020404" pitchFamily="49" charset="0"/>
                <a:cs typeface="Courier New" panose="02070309020205020404" pitchFamily="49" charset="0"/>
              </a:rPr>
              <a:t>    [ WHEN NOT MATCHED BY SOURCE [ AND &lt;</a:t>
            </a:r>
            <a:r>
              <a:rPr lang="en-US" sz="1400" b="1" dirty="0" err="1">
                <a:latin typeface="Courier New" panose="02070309020205020404" pitchFamily="49" charset="0"/>
                <a:cs typeface="Courier New" panose="02070309020205020404" pitchFamily="49" charset="0"/>
              </a:rPr>
              <a:t>clause_search_condition</a:t>
            </a:r>
            <a:r>
              <a:rPr lang="en-US" sz="1400" b="1" dirty="0">
                <a:latin typeface="Courier New" panose="02070309020205020404" pitchFamily="49" charset="0"/>
                <a:cs typeface="Courier New" panose="02070309020205020404" pitchFamily="49" charset="0"/>
              </a:rPr>
              <a:t>&gt; ]</a:t>
            </a:r>
          </a:p>
          <a:p>
            <a:r>
              <a:rPr lang="en-US" sz="1400" b="1" dirty="0">
                <a:latin typeface="Courier New" panose="02070309020205020404" pitchFamily="49" charset="0"/>
                <a:cs typeface="Courier New" panose="02070309020205020404" pitchFamily="49" charset="0"/>
              </a:rPr>
              <a:t>        THEN &lt;</a:t>
            </a:r>
            <a:r>
              <a:rPr lang="en-US" sz="1400" b="1" dirty="0" err="1">
                <a:latin typeface="Courier New" panose="02070309020205020404" pitchFamily="49" charset="0"/>
                <a:cs typeface="Courier New" panose="02070309020205020404" pitchFamily="49" charset="0"/>
              </a:rPr>
              <a:t>merge_matched</a:t>
            </a:r>
            <a:r>
              <a:rPr lang="en-US" sz="1400" b="1" dirty="0">
                <a:latin typeface="Courier New" panose="02070309020205020404" pitchFamily="49" charset="0"/>
                <a:cs typeface="Courier New" panose="02070309020205020404" pitchFamily="49" charset="0"/>
              </a:rPr>
              <a:t>&gt; ] [ ...n </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12" name="TextBox 11"/>
          <p:cNvSpPr txBox="1"/>
          <p:nvPr/>
        </p:nvSpPr>
        <p:spPr>
          <a:xfrm>
            <a:off x="304800" y="7620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Фактически, упрощённая структура </a:t>
            </a:r>
            <a:r>
              <a:rPr lang="en-US" sz="2400" dirty="0" smtClean="0">
                <a:latin typeface="Arial" pitchFamily="34" charset="0"/>
                <a:cs typeface="Arial" pitchFamily="34" charset="0"/>
              </a:rPr>
              <a:t>MERGE </a:t>
            </a:r>
            <a:r>
              <a:rPr lang="ru-RU" sz="2400" dirty="0" smtClean="0">
                <a:latin typeface="Arial" pitchFamily="34" charset="0"/>
                <a:cs typeface="Arial" pitchFamily="34" charset="0"/>
              </a:rPr>
              <a:t>выглядит так, а вся сложность – в реакции на 3 ситуации:</a:t>
            </a:r>
          </a:p>
        </p:txBody>
      </p:sp>
      <p:sp>
        <p:nvSpPr>
          <p:cNvPr id="15" name="Rectangular Callout 14"/>
          <p:cNvSpPr/>
          <p:nvPr/>
        </p:nvSpPr>
        <p:spPr>
          <a:xfrm>
            <a:off x="179614" y="2286000"/>
            <a:ext cx="495300" cy="454152"/>
          </a:xfrm>
          <a:prstGeom prst="wedgeRectCallout">
            <a:avLst>
              <a:gd name="adj1" fmla="val 71195"/>
              <a:gd name="adj2" fmla="val 8221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sp>
        <p:nvSpPr>
          <p:cNvPr id="16" name="Rectangular Callout 15"/>
          <p:cNvSpPr/>
          <p:nvPr/>
        </p:nvSpPr>
        <p:spPr>
          <a:xfrm>
            <a:off x="152400" y="2991415"/>
            <a:ext cx="495300" cy="454152"/>
          </a:xfrm>
          <a:prstGeom prst="wedgeRectCallout">
            <a:avLst>
              <a:gd name="adj1" fmla="val 88777"/>
              <a:gd name="adj2" fmla="val 175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17" name="Rectangular Callout 16"/>
          <p:cNvSpPr/>
          <p:nvPr/>
        </p:nvSpPr>
        <p:spPr>
          <a:xfrm>
            <a:off x="838200" y="4158343"/>
            <a:ext cx="495300" cy="454152"/>
          </a:xfrm>
          <a:prstGeom prst="wedgeRectCallout">
            <a:avLst>
              <a:gd name="adj1" fmla="val 18448"/>
              <a:gd name="adj2" fmla="val -12871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99204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192</a:t>
            </a:fld>
            <a:endParaRPr lang="en-US" dirty="0"/>
          </a:p>
        </p:txBody>
      </p:sp>
      <p:sp>
        <p:nvSpPr>
          <p:cNvPr id="12" name="TextBox 11"/>
          <p:cNvSpPr txBox="1"/>
          <p:nvPr/>
        </p:nvSpPr>
        <p:spPr>
          <a:xfrm>
            <a:off x="304800" y="7620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Для проведения тестов создадим две следующие таблицы: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92997"/>
            <a:ext cx="3981450"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43225"/>
            <a:ext cx="1905000" cy="1567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43224"/>
            <a:ext cx="1998746" cy="1567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09216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193</a:t>
            </a:fld>
            <a:endParaRPr lang="en-US" dirty="0"/>
          </a:p>
        </p:txBody>
      </p:sp>
      <p:sp>
        <p:nvSpPr>
          <p:cNvPr id="12" name="TextBox 11"/>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Попробуем выполнить слияние таблиц:</a:t>
            </a:r>
          </a:p>
        </p:txBody>
      </p:sp>
      <p:sp>
        <p:nvSpPr>
          <p:cNvPr id="9" name="Rectangle 8"/>
          <p:cNvSpPr/>
          <p:nvPr/>
        </p:nvSpPr>
        <p:spPr>
          <a:xfrm>
            <a:off x="320040" y="1447800"/>
            <a:ext cx="8458200" cy="2893100"/>
          </a:xfrm>
          <a:prstGeom prst="rect">
            <a:avLst/>
          </a:prstGeom>
          <a:solidFill>
            <a:schemeClr val="bg1">
              <a:lumMod val="9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MERGE [destination] USING [source] ON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MATCHED</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a:t>
            </a:r>
            <a:r>
              <a:rPr lang="ru-RU" sz="1400" b="1" dirty="0">
                <a:solidFill>
                  <a:srgbClr val="0070C0"/>
                </a:solidFill>
                <a:latin typeface="Courier New" panose="02070309020205020404" pitchFamily="49" charset="0"/>
                <a:cs typeface="Courier New" panose="02070309020205020404" pitchFamily="49" charset="0"/>
              </a:rPr>
              <a:t>Тут допускается обновление или удаление. Обновим:</a:t>
            </a:r>
          </a:p>
          <a:p>
            <a:r>
              <a:rPr lang="ru-RU" sz="14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UPDATE SET [</a:t>
            </a:r>
            <a:r>
              <a:rPr lang="en-US" sz="1400" b="1" dirty="0" err="1">
                <a:latin typeface="Courier New" panose="02070309020205020404" pitchFamily="49" charset="0"/>
                <a:cs typeface="Courier New" panose="02070309020205020404" pitchFamily="49" charset="0"/>
              </a:rPr>
              <a:t>d_id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NOT MATCHED BY TARGET</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 </a:t>
            </a:r>
            <a:r>
              <a:rPr lang="ru-RU" sz="1400" b="1" dirty="0">
                <a:solidFill>
                  <a:srgbClr val="0070C0"/>
                </a:solidFill>
                <a:latin typeface="Courier New" panose="02070309020205020404" pitchFamily="49" charset="0"/>
                <a:cs typeface="Courier New" panose="02070309020205020404" pitchFamily="49" charset="0"/>
              </a:rPr>
              <a:t>Тут допускается только вставка:</a:t>
            </a:r>
          </a:p>
          <a:p>
            <a:r>
              <a:rPr lang="ru-RU" sz="14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INSERT ([</a:t>
            </a:r>
            <a:r>
              <a:rPr lang="en-US" sz="1400" b="1" dirty="0" err="1">
                <a:latin typeface="Courier New" panose="02070309020205020404" pitchFamily="49" charset="0"/>
                <a:cs typeface="Courier New" panose="02070309020205020404" pitchFamily="49" charset="0"/>
              </a:rPr>
              <a:t>d_id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VALUES ([</a:t>
            </a:r>
            <a:r>
              <a:rPr lang="en-US" sz="1400" b="1" dirty="0" err="1">
                <a:latin typeface="Courier New" panose="02070309020205020404" pitchFamily="49" charset="0"/>
                <a:cs typeface="Courier New" panose="02070309020205020404" pitchFamily="49" charset="0"/>
              </a:rPr>
              <a:t>s_id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NOT MATCHED BY SOURCE</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a:t>
            </a:r>
            <a:r>
              <a:rPr lang="ru-RU" sz="1400" b="1" dirty="0">
                <a:solidFill>
                  <a:srgbClr val="0070C0"/>
                </a:solidFill>
                <a:latin typeface="Courier New" panose="02070309020205020404" pitchFamily="49" charset="0"/>
                <a:cs typeface="Courier New" panose="02070309020205020404" pitchFamily="49" charset="0"/>
              </a:rPr>
              <a:t>Тут допускается обновление или удаление. Удалим:</a:t>
            </a:r>
          </a:p>
          <a:p>
            <a:r>
              <a:rPr lang="en-US" sz="1400" b="1" dirty="0">
                <a:latin typeface="Courier New" panose="02070309020205020404" pitchFamily="49" charset="0"/>
                <a:cs typeface="Courier New" panose="02070309020205020404" pitchFamily="49" charset="0"/>
              </a:rPr>
              <a:t>DELETE;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1" y="4456569"/>
            <a:ext cx="1691640" cy="1318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56569"/>
            <a:ext cx="1647825" cy="13314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20040" y="4460252"/>
            <a:ext cx="4785360" cy="1200329"/>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Фактически, мы «переписали» целевую таблицу данными из таблицы-источника:</a:t>
            </a:r>
          </a:p>
        </p:txBody>
      </p:sp>
    </p:spTree>
    <p:extLst>
      <p:ext uri="{BB962C8B-B14F-4D97-AF65-F5344CB8AC3E}">
        <p14:creationId xmlns:p14="http://schemas.microsoft.com/office/powerpoint/2010/main" val="241321481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ular Callout 44"/>
          <p:cNvSpPr/>
          <p:nvPr/>
        </p:nvSpPr>
        <p:spPr>
          <a:xfrm>
            <a:off x="3429000" y="4201503"/>
            <a:ext cx="3977511" cy="427916"/>
          </a:xfrm>
          <a:prstGeom prst="wedgeRectCallout">
            <a:avLst>
              <a:gd name="adj1" fmla="val 17373"/>
              <a:gd name="adj2" fmla="val -32162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latin typeface="Arial" panose="020B0604020202020204" pitchFamily="34" charset="0"/>
                <a:cs typeface="Arial" panose="020B0604020202020204" pitchFamily="34" charset="0"/>
              </a:rPr>
              <a:t>NOT MATCHED BY SOURCE, DELETE</a:t>
            </a:r>
            <a:endParaRPr lang="en-US" sz="1500" dirty="0">
              <a:latin typeface="Arial" panose="020B0604020202020204" pitchFamily="34" charset="0"/>
              <a:cs typeface="Arial" panose="020B0604020202020204" pitchFamily="34" charset="0"/>
            </a:endParaRPr>
          </a:p>
        </p:txBody>
      </p:sp>
      <p:sp>
        <p:nvSpPr>
          <p:cNvPr id="22" name="Rectangular Callout 21"/>
          <p:cNvSpPr/>
          <p:nvPr/>
        </p:nvSpPr>
        <p:spPr>
          <a:xfrm>
            <a:off x="1981200" y="1220617"/>
            <a:ext cx="3977511" cy="427916"/>
          </a:xfrm>
          <a:prstGeom prst="wedgeRectCallout">
            <a:avLst>
              <a:gd name="adj1" fmla="val -36268"/>
              <a:gd name="adj2" fmla="val 21004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smtClean="0">
                <a:latin typeface="Arial" panose="020B0604020202020204" pitchFamily="34" charset="0"/>
                <a:cs typeface="Arial" panose="020B0604020202020204" pitchFamily="34" charset="0"/>
              </a:rPr>
              <a:t>NOT MATCHED BY TARGET, INSERT</a:t>
            </a:r>
            <a:endParaRPr lang="en-US" sz="1500" dirty="0">
              <a:latin typeface="Arial" panose="020B0604020202020204" pitchFamily="34" charset="0"/>
              <a:cs typeface="Arial" panose="020B0604020202020204" pitchFamily="34" charset="0"/>
            </a:endParaRPr>
          </a:p>
        </p:txBody>
      </p:sp>
      <p:sp>
        <p:nvSpPr>
          <p:cNvPr id="26" name="Rectangular Callout 25"/>
          <p:cNvSpPr/>
          <p:nvPr/>
        </p:nvSpPr>
        <p:spPr>
          <a:xfrm>
            <a:off x="2166257" y="1629484"/>
            <a:ext cx="3977511" cy="427916"/>
          </a:xfrm>
          <a:prstGeom prst="wedgeRectCallout">
            <a:avLst>
              <a:gd name="adj1" fmla="val -24226"/>
              <a:gd name="adj2" fmla="val 21258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smtClean="0">
                <a:latin typeface="Arial" panose="020B0604020202020204" pitchFamily="34" charset="0"/>
                <a:cs typeface="Arial" panose="020B0604020202020204" pitchFamily="34" charset="0"/>
              </a:rPr>
              <a:t>NOT MATCHED BY TARGET, INSERT</a:t>
            </a:r>
            <a:endParaRPr lang="en-US" sz="1500" dirty="0">
              <a:latin typeface="Arial" panose="020B0604020202020204" pitchFamily="34" charset="0"/>
              <a:cs typeface="Arial" panose="020B0604020202020204" pitchFamily="34" charset="0"/>
            </a:endParaRPr>
          </a:p>
        </p:txBody>
      </p:sp>
      <p:sp>
        <p:nvSpPr>
          <p:cNvPr id="43" name="Rectangular Callout 42"/>
          <p:cNvSpPr/>
          <p:nvPr/>
        </p:nvSpPr>
        <p:spPr>
          <a:xfrm>
            <a:off x="4187669" y="3802488"/>
            <a:ext cx="3977511" cy="427916"/>
          </a:xfrm>
          <a:prstGeom prst="wedgeRectCallout">
            <a:avLst>
              <a:gd name="adj1" fmla="val 8616"/>
              <a:gd name="adj2" fmla="val -41575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latin typeface="Arial" panose="020B0604020202020204" pitchFamily="34" charset="0"/>
                <a:cs typeface="Arial" panose="020B0604020202020204" pitchFamily="34" charset="0"/>
              </a:rPr>
              <a:t>NOT MATCHED BY SOURCE, DELETE</a:t>
            </a:r>
            <a:endParaRPr lang="en-US" sz="15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194</a:t>
            </a:fld>
            <a:endParaRPr lang="en-US" dirty="0"/>
          </a:p>
        </p:txBody>
      </p:sp>
      <p:sp>
        <p:nvSpPr>
          <p:cNvPr id="12" name="TextBox 11"/>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Как это произошло?</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54" y="4724400"/>
            <a:ext cx="1998746" cy="15580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1"/>
            <a:ext cx="1905000" cy="1567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254" y="1447800"/>
            <a:ext cx="1998746" cy="1567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95400" y="1752600"/>
            <a:ext cx="457200" cy="304800"/>
          </a:xfrm>
          <a:prstGeom prst="rect">
            <a:avLst/>
          </a:prstGeom>
          <a:solidFill>
            <a:srgbClr val="00B0F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848600" y="2362200"/>
            <a:ext cx="457200" cy="304800"/>
          </a:xfrm>
          <a:prstGeom prst="rect">
            <a:avLst/>
          </a:prstGeom>
          <a:solidFill>
            <a:srgbClr val="00B0F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52" idx="1"/>
          </p:cNvCxnSpPr>
          <p:nvPr/>
        </p:nvCxnSpPr>
        <p:spPr>
          <a:xfrm>
            <a:off x="1752600" y="1905000"/>
            <a:ext cx="5638800" cy="6096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Rectangular Callout 7"/>
          <p:cNvSpPr/>
          <p:nvPr/>
        </p:nvSpPr>
        <p:spPr>
          <a:xfrm>
            <a:off x="5867400" y="820568"/>
            <a:ext cx="2209800" cy="427916"/>
          </a:xfrm>
          <a:prstGeom prst="wedgeRectCallout">
            <a:avLst>
              <a:gd name="adj1" fmla="val -62705"/>
              <a:gd name="adj2" fmla="val 28636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latin typeface="Arial" panose="020B0604020202020204" pitchFamily="34" charset="0"/>
                <a:cs typeface="Arial" panose="020B0604020202020204" pitchFamily="34" charset="0"/>
              </a:rPr>
              <a:t>MATCHED, UPDATE</a:t>
            </a:r>
            <a:endParaRPr lang="en-US" sz="1500" dirty="0">
              <a:latin typeface="Arial" panose="020B0604020202020204" pitchFamily="34" charset="0"/>
              <a:cs typeface="Arial" panose="020B0604020202020204" pitchFamily="34" charset="0"/>
            </a:endParaRPr>
          </a:p>
        </p:txBody>
      </p:sp>
      <p:sp>
        <p:nvSpPr>
          <p:cNvPr id="17" name="Rectangle 16"/>
          <p:cNvSpPr/>
          <p:nvPr/>
        </p:nvSpPr>
        <p:spPr>
          <a:xfrm>
            <a:off x="1295400" y="2057400"/>
            <a:ext cx="457200" cy="304800"/>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48600" y="3048000"/>
            <a:ext cx="457200" cy="304800"/>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D</a:t>
            </a:r>
            <a:endParaRPr lang="en-US" dirty="0">
              <a:solidFill>
                <a:schemeClr val="tx1"/>
              </a:solidFill>
              <a:latin typeface="Arial" panose="020B0604020202020204" pitchFamily="34" charset="0"/>
              <a:cs typeface="Arial" panose="020B0604020202020204" pitchFamily="34" charset="0"/>
            </a:endParaRPr>
          </a:p>
        </p:txBody>
      </p:sp>
      <p:cxnSp>
        <p:nvCxnSpPr>
          <p:cNvPr id="19" name="Straight Connector 18"/>
          <p:cNvCxnSpPr>
            <a:endCxn id="46" idx="1"/>
          </p:cNvCxnSpPr>
          <p:nvPr/>
        </p:nvCxnSpPr>
        <p:spPr>
          <a:xfrm>
            <a:off x="1752600" y="2209800"/>
            <a:ext cx="5638800" cy="9906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295400" y="2362200"/>
            <a:ext cx="457200" cy="304800"/>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48600" y="3352800"/>
            <a:ext cx="457200" cy="304800"/>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E</a:t>
            </a:r>
            <a:endParaRPr lang="en-US" dirty="0">
              <a:solidFill>
                <a:schemeClr val="tx1"/>
              </a:solidFill>
              <a:latin typeface="Arial" panose="020B0604020202020204" pitchFamily="34" charset="0"/>
              <a:cs typeface="Arial" panose="020B0604020202020204" pitchFamily="34" charset="0"/>
            </a:endParaRPr>
          </a:p>
        </p:txBody>
      </p:sp>
      <p:cxnSp>
        <p:nvCxnSpPr>
          <p:cNvPr id="25" name="Straight Connector 24"/>
          <p:cNvCxnSpPr>
            <a:endCxn id="48" idx="1"/>
          </p:cNvCxnSpPr>
          <p:nvPr/>
        </p:nvCxnSpPr>
        <p:spPr>
          <a:xfrm>
            <a:off x="1752600" y="2514600"/>
            <a:ext cx="5638800" cy="9906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295400" y="2667000"/>
            <a:ext cx="457200" cy="304800"/>
          </a:xfrm>
          <a:prstGeom prst="rect">
            <a:avLst/>
          </a:prstGeom>
          <a:solidFill>
            <a:srgbClr val="00B0F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848600" y="2057400"/>
            <a:ext cx="457200" cy="304800"/>
          </a:xfrm>
          <a:prstGeom prst="rect">
            <a:avLst/>
          </a:prstGeom>
          <a:solidFill>
            <a:srgbClr val="00B0F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3"/>
            <a:endCxn id="50" idx="1"/>
          </p:cNvCxnSpPr>
          <p:nvPr/>
        </p:nvCxnSpPr>
        <p:spPr>
          <a:xfrm flipV="1">
            <a:off x="1752600" y="2209800"/>
            <a:ext cx="5638800" cy="6096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Rectangular Callout 29"/>
          <p:cNvSpPr/>
          <p:nvPr/>
        </p:nvSpPr>
        <p:spPr>
          <a:xfrm>
            <a:off x="2438400" y="3138842"/>
            <a:ext cx="2209800" cy="427916"/>
          </a:xfrm>
          <a:prstGeom prst="wedgeRectCallout">
            <a:avLst>
              <a:gd name="adj1" fmla="val -43493"/>
              <a:gd name="adj2" fmla="val -14355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latin typeface="Arial" panose="020B0604020202020204" pitchFamily="34" charset="0"/>
                <a:cs typeface="Arial" panose="020B0604020202020204" pitchFamily="34" charset="0"/>
              </a:rPr>
              <a:t>MATCHED, UPDATE</a:t>
            </a:r>
            <a:endParaRPr lang="en-US" sz="1500" dirty="0">
              <a:latin typeface="Arial" panose="020B0604020202020204" pitchFamily="34" charset="0"/>
              <a:cs typeface="Arial" panose="020B0604020202020204" pitchFamily="34" charset="0"/>
            </a:endParaRPr>
          </a:p>
        </p:txBody>
      </p:sp>
      <p:sp>
        <p:nvSpPr>
          <p:cNvPr id="32" name="Rectangle 31"/>
          <p:cNvSpPr/>
          <p:nvPr/>
        </p:nvSpPr>
        <p:spPr>
          <a:xfrm>
            <a:off x="7848600" y="2667000"/>
            <a:ext cx="457200" cy="3048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3" name="Rectangle 32"/>
          <p:cNvSpPr/>
          <p:nvPr/>
        </p:nvSpPr>
        <p:spPr>
          <a:xfrm>
            <a:off x="7848600" y="1752600"/>
            <a:ext cx="457200" cy="3048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5" name="Rectangle 34"/>
          <p:cNvSpPr/>
          <p:nvPr/>
        </p:nvSpPr>
        <p:spPr>
          <a:xfrm>
            <a:off x="1295400" y="3124200"/>
            <a:ext cx="457200" cy="3048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
        <p:nvSpPr>
          <p:cNvPr id="36" name="Rectangle 35"/>
          <p:cNvSpPr/>
          <p:nvPr/>
        </p:nvSpPr>
        <p:spPr>
          <a:xfrm>
            <a:off x="1295400" y="3429000"/>
            <a:ext cx="457200" cy="3048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cxnSp>
        <p:nvCxnSpPr>
          <p:cNvPr id="37" name="Straight Connector 36"/>
          <p:cNvCxnSpPr>
            <a:stCxn id="35" idx="3"/>
            <a:endCxn id="33" idx="1"/>
          </p:cNvCxnSpPr>
          <p:nvPr/>
        </p:nvCxnSpPr>
        <p:spPr>
          <a:xfrm flipV="1">
            <a:off x="1752600" y="1905000"/>
            <a:ext cx="609600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3"/>
          </p:cNvCxnSpPr>
          <p:nvPr/>
        </p:nvCxnSpPr>
        <p:spPr>
          <a:xfrm flipV="1">
            <a:off x="1752600" y="2819400"/>
            <a:ext cx="609600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391400" y="3048000"/>
            <a:ext cx="457200" cy="304800"/>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a:t>
            </a:r>
            <a:endParaRPr lang="en-US" dirty="0">
              <a:solidFill>
                <a:schemeClr val="tx1"/>
              </a:solidFill>
              <a:latin typeface="Arial" panose="020B0604020202020204" pitchFamily="34" charset="0"/>
              <a:cs typeface="Arial" panose="020B0604020202020204" pitchFamily="34" charset="0"/>
            </a:endParaRPr>
          </a:p>
        </p:txBody>
      </p:sp>
      <p:sp>
        <p:nvSpPr>
          <p:cNvPr id="48" name="Rectangle 47"/>
          <p:cNvSpPr/>
          <p:nvPr/>
        </p:nvSpPr>
        <p:spPr>
          <a:xfrm>
            <a:off x="7391400" y="3352800"/>
            <a:ext cx="457200" cy="304800"/>
          </a:xfrm>
          <a:prstGeom prst="rect">
            <a:avLst/>
          </a:prstGeom>
          <a:solidFill>
            <a:srgbClr val="92D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5</a:t>
            </a:r>
            <a:endParaRPr lang="en-US" dirty="0">
              <a:solidFill>
                <a:schemeClr val="tx1"/>
              </a:solidFill>
              <a:latin typeface="Arial" panose="020B0604020202020204" pitchFamily="34" charset="0"/>
              <a:cs typeface="Arial" panose="020B0604020202020204" pitchFamily="34" charset="0"/>
            </a:endParaRPr>
          </a:p>
        </p:txBody>
      </p:sp>
      <p:sp>
        <p:nvSpPr>
          <p:cNvPr id="50" name="Rectangle 49"/>
          <p:cNvSpPr/>
          <p:nvPr/>
        </p:nvSpPr>
        <p:spPr>
          <a:xfrm>
            <a:off x="7391400" y="2057400"/>
            <a:ext cx="457200" cy="304800"/>
          </a:xfrm>
          <a:prstGeom prst="rect">
            <a:avLst/>
          </a:prstGeom>
          <a:solidFill>
            <a:srgbClr val="00B0F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888</a:t>
            </a:r>
            <a:endParaRPr lang="en-US" sz="1200" b="1" dirty="0">
              <a:solidFill>
                <a:schemeClr val="tx1"/>
              </a:solidFill>
              <a:latin typeface="Arial" panose="020B0604020202020204" pitchFamily="34" charset="0"/>
              <a:cs typeface="Arial" panose="020B0604020202020204" pitchFamily="34" charset="0"/>
            </a:endParaRPr>
          </a:p>
        </p:txBody>
      </p:sp>
      <p:sp>
        <p:nvSpPr>
          <p:cNvPr id="52" name="Rectangle 51"/>
          <p:cNvSpPr/>
          <p:nvPr/>
        </p:nvSpPr>
        <p:spPr>
          <a:xfrm>
            <a:off x="7391400" y="2362200"/>
            <a:ext cx="457200" cy="304800"/>
          </a:xfrm>
          <a:prstGeom prst="rect">
            <a:avLst/>
          </a:prstGeom>
          <a:solidFill>
            <a:srgbClr val="00B0F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72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2" grpId="0" animBg="1"/>
      <p:bldP spid="26" grpId="0" animBg="1"/>
      <p:bldP spid="43" grpId="0" animBg="1"/>
      <p:bldP spid="2" grpId="0" animBg="1"/>
      <p:bldP spid="14" grpId="0" animBg="1"/>
      <p:bldP spid="8" grpId="0" animBg="1"/>
      <p:bldP spid="17" grpId="0" animBg="1"/>
      <p:bldP spid="18" grpId="0" animBg="1"/>
      <p:bldP spid="23" grpId="0" animBg="1"/>
      <p:bldP spid="24" grpId="0" animBg="1"/>
      <p:bldP spid="27" grpId="0" animBg="1"/>
      <p:bldP spid="28" grpId="0" animBg="1"/>
      <p:bldP spid="30" grpId="0" animBg="1"/>
      <p:bldP spid="32" grpId="0" animBg="1"/>
      <p:bldP spid="33" grpId="0" animBg="1"/>
      <p:bldP spid="35" grpId="0" animBg="1"/>
      <p:bldP spid="36" grpId="0" animBg="1"/>
      <p:bldP spid="46" grpId="0" animBg="1"/>
      <p:bldP spid="48" grpId="0" animBg="1"/>
      <p:bldP spid="50" grpId="0" animBg="1"/>
      <p:bldP spid="52"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195</a:t>
            </a:fld>
            <a:endParaRPr lang="en-US" dirty="0"/>
          </a:p>
        </p:txBody>
      </p:sp>
      <p:sp>
        <p:nvSpPr>
          <p:cNvPr id="12" name="TextBox 11"/>
          <p:cNvSpPr txBox="1"/>
          <p:nvPr/>
        </p:nvSpPr>
        <p:spPr>
          <a:xfrm>
            <a:off x="304800" y="7620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Попробуем усложнить ситуацию и сделать так, чтобы </a:t>
            </a:r>
            <a:r>
              <a:rPr lang="en-US" sz="2400" dirty="0" smtClean="0">
                <a:latin typeface="Arial" pitchFamily="34" charset="0"/>
                <a:cs typeface="Arial" pitchFamily="34" charset="0"/>
              </a:rPr>
              <a:t>UPDATE </a:t>
            </a:r>
            <a:r>
              <a:rPr lang="ru-RU" sz="2400" dirty="0" smtClean="0">
                <a:latin typeface="Arial" pitchFamily="34" charset="0"/>
                <a:cs typeface="Arial" pitchFamily="34" charset="0"/>
              </a:rPr>
              <a:t>привёл к дублированию первичного ключа: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92997"/>
            <a:ext cx="3981450"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943224"/>
            <a:ext cx="1998746" cy="1567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62" y="2943224"/>
            <a:ext cx="2010214" cy="1567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Callout 1"/>
          <p:cNvSpPr/>
          <p:nvPr/>
        </p:nvSpPr>
        <p:spPr>
          <a:xfrm>
            <a:off x="1838324" y="5638800"/>
            <a:ext cx="2047875" cy="612648"/>
          </a:xfrm>
          <a:prstGeom prst="wedgeEllipseCallout">
            <a:avLst>
              <a:gd name="adj1" fmla="val -25595"/>
              <a:gd name="adj2" fmla="val -8497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UPDATE fails</a:t>
            </a:r>
            <a:endParaRPr lang="en-US" b="1" dirty="0">
              <a:latin typeface="Arial" panose="020B0604020202020204" pitchFamily="34" charset="0"/>
              <a:cs typeface="Arial" panose="020B0604020202020204" pitchFamily="34" charset="0"/>
            </a:endParaRPr>
          </a:p>
        </p:txBody>
      </p:sp>
      <p:cxnSp>
        <p:nvCxnSpPr>
          <p:cNvPr id="7" name="Straight Arrow Connector 6"/>
          <p:cNvCxnSpPr>
            <a:stCxn id="2" idx="8"/>
          </p:cNvCxnSpPr>
          <p:nvPr/>
        </p:nvCxnSpPr>
        <p:spPr>
          <a:xfrm flipH="1" flipV="1">
            <a:off x="1195170" y="4419600"/>
            <a:ext cx="1142938" cy="10049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8"/>
          </p:cNvCxnSpPr>
          <p:nvPr/>
        </p:nvCxnSpPr>
        <p:spPr>
          <a:xfrm flipV="1">
            <a:off x="2338108" y="4419600"/>
            <a:ext cx="633692" cy="10049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8"/>
          </p:cNvCxnSpPr>
          <p:nvPr/>
        </p:nvCxnSpPr>
        <p:spPr>
          <a:xfrm flipH="1" flipV="1">
            <a:off x="1524002" y="4419600"/>
            <a:ext cx="814106" cy="100491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8"/>
          </p:cNvCxnSpPr>
          <p:nvPr/>
        </p:nvCxnSpPr>
        <p:spPr>
          <a:xfrm flipV="1">
            <a:off x="2338108" y="3726732"/>
            <a:ext cx="1167092" cy="169778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27859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196</a:t>
            </a:fld>
            <a:endParaRPr lang="en-US" dirty="0"/>
          </a:p>
        </p:txBody>
      </p:sp>
      <p:sp>
        <p:nvSpPr>
          <p:cNvPr id="12" name="TextBox 11"/>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Снова выполним тот же запрос:</a:t>
            </a:r>
          </a:p>
        </p:txBody>
      </p:sp>
      <p:sp>
        <p:nvSpPr>
          <p:cNvPr id="9" name="Rectangle 8"/>
          <p:cNvSpPr/>
          <p:nvPr/>
        </p:nvSpPr>
        <p:spPr>
          <a:xfrm>
            <a:off x="320040" y="1447800"/>
            <a:ext cx="8458200" cy="2893100"/>
          </a:xfrm>
          <a:prstGeom prst="rect">
            <a:avLst/>
          </a:prstGeom>
          <a:solidFill>
            <a:schemeClr val="bg1">
              <a:lumMod val="9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MERGE [destination] USING [source] ON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MATCHED</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a:t>
            </a:r>
            <a:r>
              <a:rPr lang="ru-RU" sz="1400" b="1" dirty="0">
                <a:solidFill>
                  <a:srgbClr val="0070C0"/>
                </a:solidFill>
                <a:latin typeface="Courier New" panose="02070309020205020404" pitchFamily="49" charset="0"/>
                <a:cs typeface="Courier New" panose="02070309020205020404" pitchFamily="49" charset="0"/>
              </a:rPr>
              <a:t>Тут допускается обновление или удаление. Обновим:</a:t>
            </a:r>
          </a:p>
          <a:p>
            <a:r>
              <a:rPr lang="ru-RU" sz="14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UPDATE SET [</a:t>
            </a:r>
            <a:r>
              <a:rPr lang="en-US" sz="1400" b="1" dirty="0" err="1">
                <a:latin typeface="Courier New" panose="02070309020205020404" pitchFamily="49" charset="0"/>
                <a:cs typeface="Courier New" panose="02070309020205020404" pitchFamily="49" charset="0"/>
              </a:rPr>
              <a:t>d_id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NOT MATCHED BY TARGET</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 </a:t>
            </a:r>
            <a:r>
              <a:rPr lang="ru-RU" sz="1400" b="1" dirty="0">
                <a:solidFill>
                  <a:srgbClr val="0070C0"/>
                </a:solidFill>
                <a:latin typeface="Courier New" panose="02070309020205020404" pitchFamily="49" charset="0"/>
                <a:cs typeface="Courier New" panose="02070309020205020404" pitchFamily="49" charset="0"/>
              </a:rPr>
              <a:t>Тут допускается только вставка:</a:t>
            </a:r>
          </a:p>
          <a:p>
            <a:r>
              <a:rPr lang="ru-RU" sz="14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INSERT ([</a:t>
            </a:r>
            <a:r>
              <a:rPr lang="en-US" sz="1400" b="1" dirty="0" err="1">
                <a:latin typeface="Courier New" panose="02070309020205020404" pitchFamily="49" charset="0"/>
                <a:cs typeface="Courier New" panose="02070309020205020404" pitchFamily="49" charset="0"/>
              </a:rPr>
              <a:t>d_id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VALUES ([</a:t>
            </a:r>
            <a:r>
              <a:rPr lang="en-US" sz="1400" b="1" dirty="0" err="1">
                <a:latin typeface="Courier New" panose="02070309020205020404" pitchFamily="49" charset="0"/>
                <a:cs typeface="Courier New" panose="02070309020205020404" pitchFamily="49" charset="0"/>
              </a:rPr>
              <a:t>s_id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NOT MATCHED BY SOURCE</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a:t>
            </a:r>
            <a:r>
              <a:rPr lang="ru-RU" sz="1400" b="1" dirty="0">
                <a:solidFill>
                  <a:srgbClr val="0070C0"/>
                </a:solidFill>
                <a:latin typeface="Courier New" panose="02070309020205020404" pitchFamily="49" charset="0"/>
                <a:cs typeface="Courier New" panose="02070309020205020404" pitchFamily="49" charset="0"/>
              </a:rPr>
              <a:t>Тут допускается обновление или удаление. Удалим:</a:t>
            </a:r>
          </a:p>
          <a:p>
            <a:r>
              <a:rPr lang="en-US" sz="1400" b="1" dirty="0">
                <a:latin typeface="Courier New" panose="02070309020205020404" pitchFamily="49" charset="0"/>
                <a:cs typeface="Courier New" panose="02070309020205020404" pitchFamily="49" charset="0"/>
              </a:rPr>
              <a:t>DELETE;</a:t>
            </a:r>
          </a:p>
        </p:txBody>
      </p:sp>
      <p:sp>
        <p:nvSpPr>
          <p:cNvPr id="13" name="TextBox 12"/>
          <p:cNvSpPr txBox="1"/>
          <p:nvPr/>
        </p:nvSpPr>
        <p:spPr>
          <a:xfrm>
            <a:off x="320040" y="4460252"/>
            <a:ext cx="4785360" cy="1569660"/>
          </a:xfrm>
          <a:prstGeom prst="rect">
            <a:avLst/>
          </a:prstGeom>
          <a:noFill/>
        </p:spPr>
        <p:txBody>
          <a:bodyPr wrap="square" rtlCol="0">
            <a:spAutoFit/>
          </a:bodyPr>
          <a:lstStyle/>
          <a:p>
            <a:pPr>
              <a:spcBef>
                <a:spcPts val="600"/>
              </a:spcBef>
            </a:pPr>
            <a:r>
              <a:rPr lang="en-US" sz="2400" dirty="0" smtClean="0">
                <a:latin typeface="Arial" pitchFamily="34" charset="0"/>
                <a:cs typeface="Arial" pitchFamily="34" charset="0"/>
              </a:rPr>
              <a:t>UPDATE </a:t>
            </a:r>
            <a:r>
              <a:rPr lang="ru-RU" sz="2400" dirty="0" smtClean="0">
                <a:latin typeface="Arial" pitchFamily="34" charset="0"/>
                <a:cs typeface="Arial" pitchFamily="34" charset="0"/>
              </a:rPr>
              <a:t>сработал. Он просто обновил запись со значением </a:t>
            </a:r>
            <a:r>
              <a:rPr lang="en-US" sz="2400" b="1" dirty="0" smtClean="0">
                <a:latin typeface="Arial" pitchFamily="34" charset="0"/>
                <a:cs typeface="Arial" pitchFamily="34" charset="0"/>
              </a:rPr>
              <a:t>B.</a:t>
            </a:r>
            <a:r>
              <a:rPr lang="en-US" sz="2400" dirty="0" smtClean="0">
                <a:latin typeface="Arial" pitchFamily="34" charset="0"/>
                <a:cs typeface="Arial" pitchFamily="34" charset="0"/>
              </a:rPr>
              <a:t> </a:t>
            </a:r>
            <a:r>
              <a:rPr lang="ru-RU" sz="2400" dirty="0" smtClean="0">
                <a:latin typeface="Arial" pitchFamily="34" charset="0"/>
                <a:cs typeface="Arial" pitchFamily="34" charset="0"/>
              </a:rPr>
              <a:t>Запись </a:t>
            </a:r>
            <a:r>
              <a:rPr lang="en-US" sz="2400" dirty="0" smtClean="0">
                <a:latin typeface="Arial" pitchFamily="34" charset="0"/>
                <a:cs typeface="Arial" pitchFamily="34" charset="0"/>
              </a:rPr>
              <a:t>(999, A)</a:t>
            </a:r>
            <a:r>
              <a:rPr lang="ru-RU" sz="2400" dirty="0" smtClean="0">
                <a:latin typeface="Arial" pitchFamily="34" charset="0"/>
                <a:cs typeface="Arial" pitchFamily="34" charset="0"/>
              </a:rPr>
              <a:t> была удалена.</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460252"/>
            <a:ext cx="1844040" cy="1426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2180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197</a:t>
            </a:fld>
            <a:endParaRPr lang="en-US" dirty="0"/>
          </a:p>
        </p:txBody>
      </p:sp>
      <p:sp>
        <p:nvSpPr>
          <p:cNvPr id="12" name="TextBox 11"/>
          <p:cNvSpPr txBox="1"/>
          <p:nvPr/>
        </p:nvSpPr>
        <p:spPr>
          <a:xfrm>
            <a:off x="304800" y="762000"/>
            <a:ext cx="8382000" cy="1569660"/>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 ещё усложним задачу: сделаем так, чтобы и </a:t>
            </a:r>
            <a:r>
              <a:rPr lang="en-US" sz="2400" dirty="0" smtClean="0">
                <a:latin typeface="Arial" pitchFamily="34" charset="0"/>
                <a:cs typeface="Arial" pitchFamily="34" charset="0"/>
              </a:rPr>
              <a:t>INSERT </a:t>
            </a:r>
            <a:r>
              <a:rPr lang="ru-RU" sz="2400" dirty="0" smtClean="0">
                <a:latin typeface="Arial" pitchFamily="34" charset="0"/>
                <a:cs typeface="Arial" pitchFamily="34" charset="0"/>
              </a:rPr>
              <a:t>и </a:t>
            </a:r>
            <a:r>
              <a:rPr lang="en-US" sz="2400" dirty="0" smtClean="0">
                <a:latin typeface="Arial" pitchFamily="34" charset="0"/>
                <a:cs typeface="Arial" pitchFamily="34" charset="0"/>
              </a:rPr>
              <a:t>UPDATE </a:t>
            </a:r>
            <a:r>
              <a:rPr lang="ru-RU" sz="2400" dirty="0" smtClean="0">
                <a:latin typeface="Arial" pitchFamily="34" charset="0"/>
                <a:cs typeface="Arial" pitchFamily="34" charset="0"/>
              </a:rPr>
              <a:t>гарантированно приводили к дублированию первичных ключей с записями, которые НЕ будут удалены.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66975"/>
            <a:ext cx="3981450"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49240"/>
            <a:ext cx="1863884" cy="14561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3649239"/>
            <a:ext cx="1990726" cy="18496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flipV="1">
            <a:off x="2009315" y="5334000"/>
            <a:ext cx="910316" cy="702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09315" y="5031264"/>
            <a:ext cx="910316" cy="10049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066801" y="4648200"/>
            <a:ext cx="942514" cy="13879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631054" y="4680177"/>
            <a:ext cx="661769" cy="3510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31055" y="5031263"/>
            <a:ext cx="655195" cy="2721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Oval Callout 1"/>
          <p:cNvSpPr/>
          <p:nvPr/>
        </p:nvSpPr>
        <p:spPr>
          <a:xfrm>
            <a:off x="4038600" y="5227396"/>
            <a:ext cx="2819400" cy="612648"/>
          </a:xfrm>
          <a:prstGeom prst="wedgeEllipseCallout">
            <a:avLst>
              <a:gd name="adj1" fmla="val -43012"/>
              <a:gd name="adj2" fmla="val -8497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UPDATE fails</a:t>
            </a:r>
            <a:endParaRPr lang="en-US" b="1" dirty="0">
              <a:latin typeface="Arial" panose="020B0604020202020204" pitchFamily="34" charset="0"/>
              <a:cs typeface="Arial" panose="020B0604020202020204" pitchFamily="34" charset="0"/>
            </a:endParaRPr>
          </a:p>
        </p:txBody>
      </p:sp>
      <p:sp>
        <p:nvSpPr>
          <p:cNvPr id="27" name="Oval Callout 26"/>
          <p:cNvSpPr/>
          <p:nvPr/>
        </p:nvSpPr>
        <p:spPr>
          <a:xfrm>
            <a:off x="2535016" y="5684656"/>
            <a:ext cx="2341783" cy="612648"/>
          </a:xfrm>
          <a:prstGeom prst="wedgeEllipseCallout">
            <a:avLst>
              <a:gd name="adj1" fmla="val -72723"/>
              <a:gd name="adj2" fmla="val -166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INSERT fails</a:t>
            </a:r>
            <a:endParaRPr lang="en-US"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H="1" flipV="1">
            <a:off x="1143000" y="5031263"/>
            <a:ext cx="866315" cy="10049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36206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198</a:t>
            </a:fld>
            <a:endParaRPr lang="en-US" dirty="0"/>
          </a:p>
        </p:txBody>
      </p:sp>
      <p:sp>
        <p:nvSpPr>
          <p:cNvPr id="12" name="TextBox 11"/>
          <p:cNvSpPr txBox="1"/>
          <p:nvPr/>
        </p:nvSpPr>
        <p:spPr>
          <a:xfrm>
            <a:off x="304800" y="7620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Снова выполним тот же запрос:</a:t>
            </a:r>
          </a:p>
        </p:txBody>
      </p:sp>
      <p:sp>
        <p:nvSpPr>
          <p:cNvPr id="9" name="Rectangle 8"/>
          <p:cNvSpPr/>
          <p:nvPr/>
        </p:nvSpPr>
        <p:spPr>
          <a:xfrm>
            <a:off x="320040" y="1447800"/>
            <a:ext cx="8458200" cy="2893100"/>
          </a:xfrm>
          <a:prstGeom prst="rect">
            <a:avLst/>
          </a:prstGeom>
          <a:solidFill>
            <a:schemeClr val="bg1">
              <a:lumMod val="9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MERGE [destination] USING [source] ON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MATCHED</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a:t>
            </a:r>
            <a:r>
              <a:rPr lang="ru-RU" sz="1400" b="1" dirty="0">
                <a:solidFill>
                  <a:srgbClr val="0070C0"/>
                </a:solidFill>
                <a:latin typeface="Courier New" panose="02070309020205020404" pitchFamily="49" charset="0"/>
                <a:cs typeface="Courier New" panose="02070309020205020404" pitchFamily="49" charset="0"/>
              </a:rPr>
              <a:t>Тут допускается обновление или удаление. Обновим:</a:t>
            </a:r>
          </a:p>
          <a:p>
            <a:r>
              <a:rPr lang="ru-RU" sz="14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UPDATE SET [</a:t>
            </a:r>
            <a:r>
              <a:rPr lang="en-US" sz="1400" b="1" dirty="0" err="1">
                <a:latin typeface="Courier New" panose="02070309020205020404" pitchFamily="49" charset="0"/>
                <a:cs typeface="Courier New" panose="02070309020205020404" pitchFamily="49" charset="0"/>
              </a:rPr>
              <a:t>d_id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NOT MATCHED BY TARGET</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 </a:t>
            </a:r>
            <a:r>
              <a:rPr lang="ru-RU" sz="1400" b="1" dirty="0">
                <a:solidFill>
                  <a:srgbClr val="0070C0"/>
                </a:solidFill>
                <a:latin typeface="Courier New" panose="02070309020205020404" pitchFamily="49" charset="0"/>
                <a:cs typeface="Courier New" panose="02070309020205020404" pitchFamily="49" charset="0"/>
              </a:rPr>
              <a:t>Тут допускается только вставка:</a:t>
            </a:r>
          </a:p>
          <a:p>
            <a:r>
              <a:rPr lang="ru-RU" sz="14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INSERT ([</a:t>
            </a:r>
            <a:r>
              <a:rPr lang="en-US" sz="1400" b="1" dirty="0" err="1">
                <a:latin typeface="Courier New" panose="02070309020205020404" pitchFamily="49" charset="0"/>
                <a:cs typeface="Courier New" panose="02070309020205020404" pitchFamily="49" charset="0"/>
              </a:rPr>
              <a:t>d_id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d_value</a:t>
            </a:r>
            <a:r>
              <a:rPr lang="en-US" sz="1400" b="1" dirty="0">
                <a:latin typeface="Courier New" panose="02070309020205020404" pitchFamily="49" charset="0"/>
                <a:cs typeface="Courier New" panose="02070309020205020404" pitchFamily="49" charset="0"/>
              </a:rPr>
              <a:t>]) VALUES ([</a:t>
            </a:r>
            <a:r>
              <a:rPr lang="en-US" sz="1400" b="1" dirty="0" err="1">
                <a:latin typeface="Courier New" panose="02070309020205020404" pitchFamily="49" charset="0"/>
                <a:cs typeface="Courier New" panose="02070309020205020404" pitchFamily="49" charset="0"/>
              </a:rPr>
              <a:t>s_id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s_value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WHEN NOT MATCHED BY SOURCE</a:t>
            </a:r>
          </a:p>
          <a:p>
            <a:r>
              <a:rPr lang="en-US" sz="1400" b="1" dirty="0">
                <a:latin typeface="Courier New" panose="02070309020205020404" pitchFamily="49" charset="0"/>
                <a:cs typeface="Courier New" panose="02070309020205020404" pitchFamily="49" charset="0"/>
              </a:rPr>
              <a:t>THEN</a:t>
            </a:r>
          </a:p>
          <a:p>
            <a:r>
              <a:rPr lang="en-US" sz="1400" b="1" dirty="0">
                <a:solidFill>
                  <a:srgbClr val="0070C0"/>
                </a:solidFill>
                <a:latin typeface="Courier New" panose="02070309020205020404" pitchFamily="49" charset="0"/>
                <a:cs typeface="Courier New" panose="02070309020205020404" pitchFamily="49" charset="0"/>
              </a:rPr>
              <a:t>-- </a:t>
            </a:r>
            <a:r>
              <a:rPr lang="ru-RU" sz="1400" b="1" dirty="0">
                <a:solidFill>
                  <a:srgbClr val="0070C0"/>
                </a:solidFill>
                <a:latin typeface="Courier New" panose="02070309020205020404" pitchFamily="49" charset="0"/>
                <a:cs typeface="Courier New" panose="02070309020205020404" pitchFamily="49" charset="0"/>
              </a:rPr>
              <a:t>Тут допускается обновление или удаление. Удалим:</a:t>
            </a:r>
          </a:p>
          <a:p>
            <a:r>
              <a:rPr lang="en-US" sz="1400" b="1" dirty="0">
                <a:latin typeface="Courier New" panose="02070309020205020404" pitchFamily="49" charset="0"/>
                <a:cs typeface="Courier New" panose="02070309020205020404" pitchFamily="49" charset="0"/>
              </a:rPr>
              <a:t>DELETE;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0"/>
            <a:ext cx="6509795" cy="129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42239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199</a:t>
            </a:fld>
            <a:endParaRPr lang="en-US" dirty="0"/>
          </a:p>
        </p:txBody>
      </p:sp>
      <p:sp>
        <p:nvSpPr>
          <p:cNvPr id="12" name="TextBox 11"/>
          <p:cNvSpPr txBox="1"/>
          <p:nvPr/>
        </p:nvSpPr>
        <p:spPr>
          <a:xfrm>
            <a:off x="304800" y="762000"/>
            <a:ext cx="8382000" cy="3724096"/>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Теперь перепишем запрос так, чтобы даже такие данные можно было объединить</a:t>
            </a:r>
            <a:r>
              <a:rPr lang="en-US" sz="2400" dirty="0" smtClean="0">
                <a:latin typeface="Arial" pitchFamily="34" charset="0"/>
                <a:cs typeface="Arial" pitchFamily="34" charset="0"/>
              </a:rPr>
              <a:t>.</a:t>
            </a:r>
          </a:p>
          <a:p>
            <a:pPr>
              <a:spcBef>
                <a:spcPts val="600"/>
              </a:spcBef>
            </a:pPr>
            <a:endParaRPr lang="en-US"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Лирическое отступление: с </a:t>
            </a:r>
            <a:r>
              <a:rPr lang="en-US" sz="2400" dirty="0" smtClean="0">
                <a:latin typeface="Arial" pitchFamily="34" charset="0"/>
                <a:cs typeface="Arial" pitchFamily="34" charset="0"/>
              </a:rPr>
              <a:t>UPDATE </a:t>
            </a:r>
            <a:r>
              <a:rPr lang="ru-RU" sz="2400" dirty="0" smtClean="0">
                <a:latin typeface="Arial" pitchFamily="34" charset="0"/>
                <a:cs typeface="Arial" pitchFamily="34" charset="0"/>
              </a:rPr>
              <a:t>ничего не выйдет. Если бы </a:t>
            </a:r>
            <a:r>
              <a:rPr lang="en-US" sz="2400" dirty="0" smtClean="0">
                <a:latin typeface="Arial" pitchFamily="34" charset="0"/>
                <a:cs typeface="Arial" pitchFamily="34" charset="0"/>
              </a:rPr>
              <a:t>SQL Server </a:t>
            </a:r>
            <a:r>
              <a:rPr lang="ru-RU" sz="2400" dirty="0" smtClean="0">
                <a:latin typeface="Arial" pitchFamily="34" charset="0"/>
                <a:cs typeface="Arial" pitchFamily="34" charset="0"/>
              </a:rPr>
              <a:t>допускал две </a:t>
            </a:r>
            <a:r>
              <a:rPr lang="en-US" sz="2400" dirty="0" smtClean="0">
                <a:latin typeface="Arial" pitchFamily="34" charset="0"/>
                <a:cs typeface="Arial" pitchFamily="34" charset="0"/>
              </a:rPr>
              <a:t>UPDATE-</a:t>
            </a:r>
            <a:r>
              <a:rPr lang="ru-RU" sz="2400" dirty="0" smtClean="0">
                <a:latin typeface="Arial" pitchFamily="34" charset="0"/>
                <a:cs typeface="Arial" pitchFamily="34" charset="0"/>
              </a:rPr>
              <a:t>секции в </a:t>
            </a:r>
            <a:r>
              <a:rPr lang="en-US" sz="2400" dirty="0" smtClean="0">
                <a:latin typeface="Arial" pitchFamily="34" charset="0"/>
                <a:cs typeface="Arial" pitchFamily="34" charset="0"/>
              </a:rPr>
              <a:t>WHEN MATCHED – </a:t>
            </a:r>
            <a:r>
              <a:rPr lang="ru-RU" sz="2400" dirty="0" smtClean="0">
                <a:latin typeface="Arial" pitchFamily="34" charset="0"/>
                <a:cs typeface="Arial" pitchFamily="34" charset="0"/>
              </a:rPr>
              <a:t>можно было бы попробовать. Но там может быть только одна секция </a:t>
            </a:r>
            <a:r>
              <a:rPr lang="en-US" sz="2400" dirty="0" smtClean="0">
                <a:latin typeface="Arial" pitchFamily="34" charset="0"/>
                <a:cs typeface="Arial" pitchFamily="34" charset="0"/>
              </a:rPr>
              <a:t>UPDATE </a:t>
            </a:r>
            <a:r>
              <a:rPr lang="ru-RU" sz="2400" dirty="0" smtClean="0">
                <a:latin typeface="Arial" pitchFamily="34" charset="0"/>
                <a:cs typeface="Arial" pitchFamily="34" charset="0"/>
              </a:rPr>
              <a:t>и одна </a:t>
            </a:r>
            <a:r>
              <a:rPr lang="en-US" sz="2400" dirty="0" smtClean="0">
                <a:latin typeface="Arial" pitchFamily="34" charset="0"/>
                <a:cs typeface="Arial" pitchFamily="34" charset="0"/>
              </a:rPr>
              <a:t>DELETE.</a:t>
            </a:r>
          </a:p>
          <a:p>
            <a:pPr>
              <a:spcBef>
                <a:spcPts val="600"/>
              </a:spcBef>
            </a:pPr>
            <a:endParaRPr lang="en-US" sz="2400" dirty="0">
              <a:latin typeface="Arial" pitchFamily="34" charset="0"/>
              <a:cs typeface="Arial" pitchFamily="34" charset="0"/>
            </a:endParaRPr>
          </a:p>
          <a:p>
            <a:pPr>
              <a:spcBef>
                <a:spcPts val="600"/>
              </a:spcBef>
            </a:pPr>
            <a:r>
              <a:rPr lang="ru-RU" sz="2400" dirty="0" smtClean="0">
                <a:latin typeface="Arial" pitchFamily="34" charset="0"/>
                <a:cs typeface="Arial" pitchFamily="34" charset="0"/>
              </a:rPr>
              <a:t>И запрос вида</a:t>
            </a:r>
          </a:p>
        </p:txBody>
      </p:sp>
      <p:sp>
        <p:nvSpPr>
          <p:cNvPr id="2" name="Rectangle 1"/>
          <p:cNvSpPr/>
          <p:nvPr/>
        </p:nvSpPr>
        <p:spPr>
          <a:xfrm>
            <a:off x="404094" y="4583668"/>
            <a:ext cx="5836854" cy="369332"/>
          </a:xfrm>
          <a:prstGeom prst="rect">
            <a:avLst/>
          </a:prstGeom>
          <a:solidFill>
            <a:schemeClr val="bg1">
              <a:lumMod val="95000"/>
            </a:schemeClr>
          </a:solidFill>
        </p:spPr>
        <p:txBody>
          <a:bodyPr wrap="none">
            <a:spAutoFit/>
          </a:bodyPr>
          <a:lstStyle/>
          <a:p>
            <a:r>
              <a:rPr lang="en-US" b="1" dirty="0">
                <a:latin typeface="Courier New" panose="02070309020205020404" pitchFamily="49" charset="0"/>
                <a:cs typeface="Courier New" panose="02070309020205020404" pitchFamily="49" charset="0"/>
              </a:rPr>
              <a:t>UPDATE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 SET [</a:t>
            </a:r>
            <a:r>
              <a:rPr lang="en-US" b="1" dirty="0" err="1">
                <a:latin typeface="Courier New" panose="02070309020205020404" pitchFamily="49" charset="0"/>
                <a:cs typeface="Courier New" panose="02070309020205020404" pitchFamily="49" charset="0"/>
              </a:rPr>
              <a:t>pk</a:t>
            </a:r>
            <a:r>
              <a:rPr lang="en-US" b="1" dirty="0">
                <a:latin typeface="Courier New" panose="02070309020205020404" pitchFamily="49" charset="0"/>
                <a:cs typeface="Courier New" panose="02070309020205020404" pitchFamily="49" charset="0"/>
              </a:rPr>
              <a:t>]='x' WHERE [</a:t>
            </a:r>
            <a:r>
              <a:rPr lang="en-US" b="1" dirty="0" err="1">
                <a:latin typeface="Courier New" panose="02070309020205020404" pitchFamily="49" charset="0"/>
                <a:cs typeface="Courier New" panose="02070309020205020404" pitchFamily="49" charset="0"/>
              </a:rPr>
              <a:t>val</a:t>
            </a:r>
            <a:r>
              <a:rPr lang="en-US" b="1" dirty="0">
                <a:latin typeface="Courier New" panose="02070309020205020404" pitchFamily="49" charset="0"/>
                <a:cs typeface="Courier New" panose="02070309020205020404" pitchFamily="49" charset="0"/>
              </a:rPr>
              <a:t>]='y'</a:t>
            </a:r>
          </a:p>
        </p:txBody>
      </p:sp>
      <p:sp>
        <p:nvSpPr>
          <p:cNvPr id="10" name="TextBox 9"/>
          <p:cNvSpPr txBox="1"/>
          <p:nvPr/>
        </p:nvSpPr>
        <p:spPr>
          <a:xfrm>
            <a:off x="304800" y="50292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очевидно не выполнится для таблицы, в которой есть 2+ записи со значением </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val</a:t>
            </a:r>
            <a:r>
              <a:rPr lang="en-US" sz="2400" dirty="0" smtClean="0">
                <a:latin typeface="Arial" pitchFamily="34" charset="0"/>
                <a:cs typeface="Arial" pitchFamily="34" charset="0"/>
              </a:rPr>
              <a:t>]=‘y’.</a:t>
            </a:r>
            <a:endParaRPr lang="ru-RU" sz="2400" dirty="0" smtClean="0">
              <a:latin typeface="Arial" pitchFamily="34" charset="0"/>
              <a:cs typeface="Arial" pitchFamily="34" charset="0"/>
            </a:endParaRPr>
          </a:p>
        </p:txBody>
      </p:sp>
    </p:spTree>
    <p:extLst>
      <p:ext uri="{BB962C8B-B14F-4D97-AF65-F5344CB8AC3E}">
        <p14:creationId xmlns:p14="http://schemas.microsoft.com/office/powerpoint/2010/main" val="2068096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6" name="Title 5"/>
          <p:cNvSpPr>
            <a:spLocks noGrp="1"/>
          </p:cNvSpPr>
          <p:nvPr>
            <p:ph type="title"/>
          </p:nvPr>
        </p:nvSpPr>
        <p:spPr/>
        <p:txBody>
          <a:bodyPr/>
          <a:lstStyle/>
          <a:p>
            <a:r>
              <a:rPr lang="ru-RU" dirty="0" smtClean="0"/>
              <a:t>Содержание</a:t>
            </a:r>
            <a:endParaRPr lang="en-US" dirty="0"/>
          </a:p>
        </p:txBody>
      </p:sp>
      <p:sp>
        <p:nvSpPr>
          <p:cNvPr id="7" name="Content Placeholder 6"/>
          <p:cNvSpPr>
            <a:spLocks noGrp="1"/>
          </p:cNvSpPr>
          <p:nvPr>
            <p:ph idx="1"/>
          </p:nvPr>
        </p:nvSpPr>
        <p:spPr>
          <a:xfrm>
            <a:off x="533400" y="762000"/>
            <a:ext cx="8153400" cy="5105400"/>
          </a:xfrm>
        </p:spPr>
        <p:txBody>
          <a:bodyPr/>
          <a:lstStyle/>
          <a:p>
            <a:r>
              <a:rPr lang="ru-RU" sz="2000" dirty="0" smtClean="0"/>
              <a:t>Оператор </a:t>
            </a:r>
            <a:r>
              <a:rPr lang="en-US" sz="2000" dirty="0" smtClean="0"/>
              <a:t>SELECT.</a:t>
            </a:r>
          </a:p>
          <a:p>
            <a:pPr lvl="1">
              <a:buFont typeface="Arial" panose="020B0604020202020204" pitchFamily="34" charset="0"/>
              <a:buChar char="•"/>
            </a:pPr>
            <a:r>
              <a:rPr lang="ru-RU" sz="2000" dirty="0"/>
              <a:t>Общий </a:t>
            </a:r>
            <a:r>
              <a:rPr lang="ru-RU" sz="2000" dirty="0" smtClean="0"/>
              <a:t>синтаксис.</a:t>
            </a:r>
            <a:endParaRPr lang="ru-RU" sz="2000" dirty="0"/>
          </a:p>
          <a:p>
            <a:pPr lvl="1">
              <a:buFont typeface="Arial" panose="020B0604020202020204" pitchFamily="34" charset="0"/>
              <a:buChar char="•"/>
            </a:pPr>
            <a:r>
              <a:rPr lang="ru-RU" sz="2000" dirty="0"/>
              <a:t>Запросы на объединение (</a:t>
            </a:r>
            <a:r>
              <a:rPr lang="en-US" sz="2000" dirty="0"/>
              <a:t>JOIN</a:t>
            </a:r>
            <a:r>
              <a:rPr lang="ru-RU" sz="2000" dirty="0"/>
              <a:t>)</a:t>
            </a:r>
            <a:r>
              <a:rPr lang="en-US" sz="2000" dirty="0" smtClean="0"/>
              <a:t>.</a:t>
            </a:r>
            <a:endParaRPr lang="ru-RU" sz="2000" dirty="0" smtClean="0"/>
          </a:p>
          <a:p>
            <a:pPr lvl="1">
              <a:buFont typeface="Arial" panose="020B0604020202020204" pitchFamily="34" charset="0"/>
              <a:buChar char="•"/>
            </a:pPr>
            <a:r>
              <a:rPr lang="ru-RU" sz="2000" dirty="0" smtClean="0"/>
              <a:t>Подзапросы.</a:t>
            </a:r>
            <a:endParaRPr lang="ru-RU" sz="2000" dirty="0"/>
          </a:p>
          <a:p>
            <a:r>
              <a:rPr lang="ru-RU" sz="2000" dirty="0" smtClean="0"/>
              <a:t>Оператор </a:t>
            </a:r>
            <a:r>
              <a:rPr lang="en-US" sz="2000" dirty="0" smtClean="0"/>
              <a:t>UPDATE</a:t>
            </a:r>
            <a:r>
              <a:rPr lang="ru-RU" sz="2000" dirty="0" smtClean="0"/>
              <a:t>.</a:t>
            </a:r>
          </a:p>
          <a:p>
            <a:r>
              <a:rPr lang="ru-RU" sz="2000" dirty="0" smtClean="0"/>
              <a:t>Операторы </a:t>
            </a:r>
            <a:r>
              <a:rPr lang="en-US" sz="2000" dirty="0" smtClean="0"/>
              <a:t>INSERT</a:t>
            </a:r>
            <a:r>
              <a:rPr lang="ru-RU" sz="2000" dirty="0" smtClean="0"/>
              <a:t>.</a:t>
            </a:r>
          </a:p>
          <a:p>
            <a:r>
              <a:rPr lang="ru-RU" sz="2000" dirty="0"/>
              <a:t>Оператор </a:t>
            </a:r>
            <a:r>
              <a:rPr lang="ru-RU" sz="2000" dirty="0" smtClean="0"/>
              <a:t>DELETE</a:t>
            </a:r>
            <a:r>
              <a:rPr lang="en-US" sz="2000" dirty="0"/>
              <a:t>.</a:t>
            </a:r>
            <a:endParaRPr lang="en-US" sz="2000" dirty="0" smtClean="0"/>
          </a:p>
          <a:p>
            <a:r>
              <a:rPr lang="ru-RU" sz="2000" dirty="0" smtClean="0"/>
              <a:t>Оператор MERGE.</a:t>
            </a:r>
            <a:endParaRPr lang="ru-RU" sz="2000" dirty="0"/>
          </a:p>
          <a:p>
            <a:r>
              <a:rPr lang="ru-RU" sz="2000" dirty="0" smtClean="0"/>
              <a:t>Использование индексов.</a:t>
            </a:r>
          </a:p>
          <a:p>
            <a:r>
              <a:rPr lang="ru-RU" sz="2000" dirty="0"/>
              <a:t>Использование </a:t>
            </a:r>
            <a:r>
              <a:rPr lang="ru-RU" sz="2000" dirty="0" smtClean="0"/>
              <a:t>представлений.</a:t>
            </a:r>
            <a:endParaRPr lang="ru-RU" sz="2000" dirty="0"/>
          </a:p>
        </p:txBody>
      </p:sp>
    </p:spTree>
    <p:extLst>
      <p:ext uri="{BB962C8B-B14F-4D97-AF65-F5344CB8AC3E}">
        <p14:creationId xmlns:p14="http://schemas.microsoft.com/office/powerpoint/2010/main" val="3238675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a:t>
            </a:fld>
            <a:endParaRPr lang="en-US" dirty="0"/>
          </a:p>
        </p:txBody>
      </p:sp>
      <p:sp>
        <p:nvSpPr>
          <p:cNvPr id="8" name="TextBox 7"/>
          <p:cNvSpPr txBox="1"/>
          <p:nvPr/>
        </p:nvSpPr>
        <p:spPr>
          <a:xfrm>
            <a:off x="457200" y="8382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Функция </a:t>
            </a:r>
            <a:r>
              <a:rPr lang="en-US" sz="2500" dirty="0" smtClean="0">
                <a:latin typeface="Arial" pitchFamily="34" charset="0"/>
                <a:cs typeface="Arial" pitchFamily="34" charset="0"/>
              </a:rPr>
              <a:t>RANK() </a:t>
            </a:r>
            <a:r>
              <a:rPr lang="ru-RU" sz="2500" dirty="0" smtClean="0">
                <a:latin typeface="Arial" pitchFamily="34" charset="0"/>
                <a:cs typeface="Arial" pitchFamily="34" charset="0"/>
              </a:rPr>
              <a:t>показывает, «какое место» занимает запись по тому или иному критерию среди себе подобных.</a:t>
            </a:r>
            <a:endParaRPr lang="en-US" sz="2500" dirty="0">
              <a:latin typeface="Arial" pitchFamily="34" charset="0"/>
              <a:cs typeface="Arial" pitchFamily="34" charset="0"/>
            </a:endParaRPr>
          </a:p>
        </p:txBody>
      </p:sp>
      <p:sp>
        <p:nvSpPr>
          <p:cNvPr id="6" name="Rectangle 5"/>
          <p:cNvSpPr/>
          <p:nvPr/>
        </p:nvSpPr>
        <p:spPr>
          <a:xfrm>
            <a:off x="228600" y="2209800"/>
            <a:ext cx="8686800" cy="877163"/>
          </a:xfrm>
          <a:prstGeom prst="rect">
            <a:avLst/>
          </a:prstGeom>
          <a:solidFill>
            <a:schemeClr val="bg1">
              <a:lumMod val="95000"/>
            </a:schemeClr>
          </a:solidFill>
        </p:spPr>
        <p:txBody>
          <a:bodyPr wrap="square">
            <a:spAutoFit/>
          </a:bodyPr>
          <a:lstStyle/>
          <a:p>
            <a:r>
              <a:rPr lang="en-US" sz="1700" b="1" dirty="0">
                <a:latin typeface="Courier New" panose="02070309020205020404" pitchFamily="49" charset="0"/>
                <a:cs typeface="Courier New" panose="02070309020205020404" pitchFamily="49" charset="0"/>
              </a:rPr>
              <a:t>SELECT [city], [office], [sales],</a:t>
            </a:r>
          </a:p>
          <a:p>
            <a:r>
              <a:rPr lang="en-US" sz="1700" b="1" dirty="0">
                <a:latin typeface="Courier New" panose="02070309020205020404" pitchFamily="49" charset="0"/>
                <a:cs typeface="Courier New" panose="02070309020205020404" pitchFamily="49" charset="0"/>
              </a:rPr>
              <a:t>RANK() OVER (</a:t>
            </a:r>
            <a:r>
              <a:rPr lang="en-US" sz="1700" b="1" dirty="0">
                <a:solidFill>
                  <a:srgbClr val="FF6600"/>
                </a:solidFill>
                <a:latin typeface="Courier New" panose="02070309020205020404" pitchFamily="49" charset="0"/>
                <a:cs typeface="Courier New" panose="02070309020205020404" pitchFamily="49" charset="0"/>
              </a:rPr>
              <a:t>PARTITION BY [city] </a:t>
            </a:r>
            <a:r>
              <a:rPr lang="en-US" sz="1700" b="1" dirty="0">
                <a:solidFill>
                  <a:srgbClr val="0070C0"/>
                </a:solidFill>
                <a:latin typeface="Courier New" panose="02070309020205020404" pitchFamily="49" charset="0"/>
                <a:cs typeface="Courier New" panose="02070309020205020404" pitchFamily="49" charset="0"/>
              </a:rPr>
              <a:t>ORDER BY [sales] DESC</a:t>
            </a:r>
            <a:r>
              <a:rPr lang="en-US" sz="1700" b="1" dirty="0">
                <a:latin typeface="Courier New" panose="02070309020205020404" pitchFamily="49" charset="0"/>
                <a:cs typeface="Courier New" panose="02070309020205020404" pitchFamily="49" charset="0"/>
              </a:rPr>
              <a:t>) AS </a:t>
            </a:r>
            <a:r>
              <a:rPr lang="en-US" sz="1700" b="1" dirty="0">
                <a:solidFill>
                  <a:srgbClr val="00CC00"/>
                </a:solidFill>
                <a:latin typeface="Courier New" panose="02070309020205020404" pitchFamily="49" charset="0"/>
                <a:cs typeface="Courier New" panose="02070309020205020404" pitchFamily="49" charset="0"/>
              </a:rPr>
              <a:t>[rank]</a:t>
            </a:r>
          </a:p>
          <a:p>
            <a:r>
              <a:rPr lang="en-US" sz="1700" b="1" dirty="0">
                <a:latin typeface="Courier New" panose="02070309020205020404" pitchFamily="49" charset="0"/>
                <a:cs typeface="Courier New" panose="02070309020205020404" pitchFamily="49" charset="0"/>
              </a:rPr>
              <a:t>FROM @</a:t>
            </a:r>
            <a:r>
              <a:rPr lang="en-US" sz="1700" b="1" dirty="0" err="1">
                <a:latin typeface="Courier New" panose="02070309020205020404" pitchFamily="49" charset="0"/>
                <a:cs typeface="Courier New" panose="02070309020205020404" pitchFamily="49" charset="0"/>
              </a:rPr>
              <a:t>Tst</a:t>
            </a:r>
            <a:endParaRPr lang="en-US" sz="1700" b="1" dirty="0">
              <a:latin typeface="Courier New" panose="02070309020205020404" pitchFamily="49" charset="0"/>
              <a:cs typeface="Courier New" panose="02070309020205020404"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3" y="3200835"/>
            <a:ext cx="3405187" cy="30475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3048000" y="2819400"/>
            <a:ext cx="228600" cy="38143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953000" y="2819400"/>
            <a:ext cx="304800" cy="38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829300" y="2819400"/>
            <a:ext cx="2400300" cy="381435"/>
          </a:xfrm>
          <a:prstGeom prst="straightConnector1">
            <a:avLst/>
          </a:prstGeom>
          <a:ln>
            <a:solidFill>
              <a:srgbClr val="00CC00"/>
            </a:solidFill>
            <a:tailEnd type="arrow"/>
          </a:ln>
        </p:spPr>
        <p:style>
          <a:lnRef idx="2">
            <a:schemeClr val="accent3"/>
          </a:lnRef>
          <a:fillRef idx="0">
            <a:schemeClr val="accent3"/>
          </a:fillRef>
          <a:effectRef idx="1">
            <a:schemeClr val="accent3"/>
          </a:effectRef>
          <a:fontRef idx="minor">
            <a:schemeClr val="tx1"/>
          </a:fontRef>
        </p:style>
      </p:cxnSp>
      <p:sp>
        <p:nvSpPr>
          <p:cNvPr id="17" name="Rectangle 16"/>
          <p:cNvSpPr/>
          <p:nvPr/>
        </p:nvSpPr>
        <p:spPr>
          <a:xfrm>
            <a:off x="2895600" y="3505201"/>
            <a:ext cx="3200400" cy="1143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95600" y="4724400"/>
            <a:ext cx="3200400" cy="14478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4000" y="4724617"/>
            <a:ext cx="304800" cy="837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ular Callout 19"/>
          <p:cNvSpPr/>
          <p:nvPr/>
        </p:nvSpPr>
        <p:spPr>
          <a:xfrm>
            <a:off x="6477000" y="3226432"/>
            <a:ext cx="2438400" cy="2640967"/>
          </a:xfrm>
          <a:prstGeom prst="wedgeRectCallout">
            <a:avLst>
              <a:gd name="adj1" fmla="val -80208"/>
              <a:gd name="adj2" fmla="val 235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Если значения совпадают, им присваивается «одинаковое место», но «следующее место» идёт с пропуском.</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1373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200</a:t>
            </a:fld>
            <a:endParaRPr lang="en-US" dirty="0"/>
          </a:p>
        </p:txBody>
      </p:sp>
      <p:sp>
        <p:nvSpPr>
          <p:cNvPr id="12" name="TextBox 11"/>
          <p:cNvSpPr txBox="1"/>
          <p:nvPr/>
        </p:nvSpPr>
        <p:spPr>
          <a:xfrm>
            <a:off x="304800" y="762000"/>
            <a:ext cx="8382000" cy="1569660"/>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Но есть и вторая проблема: в таблице-источнике могут отказаться записи, которые по условию нужно вставить в таблицу-приёмник, но… у них совпадают первичные ключи.</a:t>
            </a:r>
          </a:p>
        </p:txBody>
      </p:sp>
      <p:sp>
        <p:nvSpPr>
          <p:cNvPr id="6" name="Rectangle 5"/>
          <p:cNvSpPr/>
          <p:nvPr/>
        </p:nvSpPr>
        <p:spPr>
          <a:xfrm>
            <a:off x="404094" y="2341559"/>
            <a:ext cx="8282706" cy="33855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 FROM [source] LEFT JOIN [destination] ON [</a:t>
            </a:r>
            <a:r>
              <a:rPr lang="en-US" sz="1600" b="1" dirty="0" err="1">
                <a:latin typeface="Courier New" panose="02070309020205020404" pitchFamily="49" charset="0"/>
                <a:cs typeface="Courier New" panose="02070309020205020404" pitchFamily="49" charset="0"/>
              </a:rPr>
              <a:t>s_id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d_id</a:t>
            </a:r>
            <a:r>
              <a:rPr lang="en-US" sz="1600" b="1" dirty="0">
                <a:latin typeface="Courier New" panose="02070309020205020404" pitchFamily="49" charset="0"/>
                <a:cs typeface="Courier New" panose="02070309020205020404" pitchFamily="49"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43224"/>
            <a:ext cx="4572000" cy="20912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990600" y="4114800"/>
            <a:ext cx="1676400" cy="4572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2819400" y="4114800"/>
            <a:ext cx="1676400" cy="4572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44293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201</a:t>
            </a:fld>
            <a:endParaRPr lang="en-US" dirty="0"/>
          </a:p>
        </p:txBody>
      </p:sp>
      <p:sp>
        <p:nvSpPr>
          <p:cNvPr id="12" name="TextBox 11"/>
          <p:cNvSpPr txBox="1"/>
          <p:nvPr/>
        </p:nvSpPr>
        <p:spPr>
          <a:xfrm>
            <a:off x="304800" y="762000"/>
            <a:ext cx="8382000" cy="830997"/>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Избавимся от этой проблемы, «перенумеровав» все совпадающие ПК в таблице-источнике:</a:t>
            </a:r>
          </a:p>
        </p:txBody>
      </p:sp>
      <p:sp>
        <p:nvSpPr>
          <p:cNvPr id="6" name="Rectangle 5"/>
          <p:cNvSpPr/>
          <p:nvPr/>
        </p:nvSpPr>
        <p:spPr>
          <a:xfrm>
            <a:off x="404094" y="1676400"/>
            <a:ext cx="8282706" cy="1569660"/>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a:t>
            </a:r>
          </a:p>
          <a:p>
            <a:r>
              <a:rPr lang="en-US" sz="1600" b="1" dirty="0">
                <a:latin typeface="Courier New" panose="02070309020205020404" pitchFamily="49" charset="0"/>
                <a:cs typeface="Courier New" panose="02070309020205020404" pitchFamily="49" charset="0"/>
              </a:rPr>
              <a:t>CASE WHEN [</a:t>
            </a:r>
            <a:r>
              <a:rPr lang="en-US" sz="1600" b="1" dirty="0" err="1">
                <a:latin typeface="Courier New" panose="02070309020205020404" pitchFamily="49" charset="0"/>
                <a:cs typeface="Courier New" panose="02070309020205020404" pitchFamily="49" charset="0"/>
              </a:rPr>
              <a:t>d_id</a:t>
            </a:r>
            <a:r>
              <a:rPr lang="en-US" sz="1600" b="1" dirty="0">
                <a:latin typeface="Courier New" panose="02070309020205020404" pitchFamily="49" charset="0"/>
                <a:cs typeface="Courier New" panose="02070309020205020404" pitchFamily="49" charset="0"/>
              </a:rPr>
              <a:t>] IS NULL THEN [</a:t>
            </a:r>
            <a:r>
              <a:rPr lang="en-US" sz="1600" b="1" dirty="0" err="1">
                <a:latin typeface="Courier New" panose="02070309020205020404" pitchFamily="49" charset="0"/>
                <a:cs typeface="Courier New" panose="02070309020205020404" pitchFamily="49" charset="0"/>
              </a:rPr>
              <a:t>s_id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WHEN [</a:t>
            </a:r>
            <a:r>
              <a:rPr lang="en-US" sz="1600" b="1" dirty="0" err="1">
                <a:latin typeface="Courier New" panose="02070309020205020404" pitchFamily="49" charset="0"/>
                <a:cs typeface="Courier New" panose="02070309020205020404" pitchFamily="49" charset="0"/>
              </a:rPr>
              <a:t>d_id</a:t>
            </a:r>
            <a:r>
              <a:rPr lang="en-US" sz="1600" b="1" dirty="0">
                <a:latin typeface="Courier New" panose="02070309020205020404" pitchFamily="49" charset="0"/>
                <a:cs typeface="Courier New" panose="02070309020205020404" pitchFamily="49" charset="0"/>
              </a:rPr>
              <a:t>] IS NOT NULL THEN (SELECT MAX([</a:t>
            </a:r>
            <a:r>
              <a:rPr lang="en-US" sz="1600" b="1" dirty="0" err="1">
                <a:latin typeface="Courier New" panose="02070309020205020404" pitchFamily="49" charset="0"/>
                <a:cs typeface="Courier New" panose="02070309020205020404" pitchFamily="49" charset="0"/>
              </a:rPr>
              <a:t>d_id</a:t>
            </a:r>
            <a:r>
              <a:rPr lang="en-US" sz="1600" b="1" dirty="0">
                <a:latin typeface="Courier New" panose="02070309020205020404" pitchFamily="49" charset="0"/>
                <a:cs typeface="Courier New" panose="02070309020205020404" pitchFamily="49" charset="0"/>
              </a:rPr>
              <a:t>]) FROM [destination])+(ROW_NUMBER() OVER (ORDER BY [</a:t>
            </a:r>
            <a:r>
              <a:rPr lang="en-US" sz="1600" b="1" dirty="0" err="1">
                <a:latin typeface="Courier New" panose="02070309020205020404" pitchFamily="49" charset="0"/>
                <a:cs typeface="Courier New" panose="02070309020205020404" pitchFamily="49" charset="0"/>
              </a:rPr>
              <a:t>s_id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 AS [</a:t>
            </a:r>
            <a:r>
              <a:rPr lang="en-US" sz="1600" b="1" dirty="0" err="1">
                <a:latin typeface="Courier New" panose="02070309020205020404" pitchFamily="49" charset="0"/>
                <a:cs typeface="Courier New" panose="02070309020205020404" pitchFamily="49" charset="0"/>
              </a:rPr>
              <a:t>s_id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s_value</a:t>
            </a:r>
            <a:r>
              <a:rPr lang="en-US" sz="1600" b="1" dirty="0">
                <a:latin typeface="Courier New" panose="02070309020205020404" pitchFamily="49" charset="0"/>
                <a:cs typeface="Courier New" panose="02070309020205020404" pitchFamily="49" charset="0"/>
              </a:rPr>
              <a:t>] FROM [source] LEFT JOIN [destination] ON [</a:t>
            </a:r>
            <a:r>
              <a:rPr lang="en-US" sz="1600" b="1" dirty="0" err="1">
                <a:latin typeface="Courier New" panose="02070309020205020404" pitchFamily="49" charset="0"/>
                <a:cs typeface="Courier New" panose="02070309020205020404" pitchFamily="49" charset="0"/>
              </a:rPr>
              <a:t>s_id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d_id</a:t>
            </a:r>
            <a:r>
              <a:rPr lang="en-US" sz="1600" b="1" dirty="0">
                <a:latin typeface="Courier New" panose="02070309020205020404" pitchFamily="49" charset="0"/>
                <a:cs typeface="Courier New" panose="02070309020205020404" pitchFamily="49" charset="0"/>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94" y="3581399"/>
            <a:ext cx="2720106" cy="2092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46023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работает </a:t>
            </a:r>
            <a:r>
              <a:rPr lang="en-US" dirty="0" smtClean="0"/>
              <a:t>MERGE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202</a:t>
            </a:fld>
            <a:endParaRPr lang="en-US" dirty="0"/>
          </a:p>
        </p:txBody>
      </p:sp>
      <p:sp>
        <p:nvSpPr>
          <p:cNvPr id="12" name="TextBox 11"/>
          <p:cNvSpPr txBox="1"/>
          <p:nvPr/>
        </p:nvSpPr>
        <p:spPr>
          <a:xfrm>
            <a:off x="304800" y="609600"/>
            <a:ext cx="8382000" cy="461665"/>
          </a:xfrm>
          <a:prstGeom prst="rect">
            <a:avLst/>
          </a:prstGeom>
          <a:noFill/>
        </p:spPr>
        <p:txBody>
          <a:bodyPr wrap="square" rtlCol="0">
            <a:spAutoFit/>
          </a:bodyPr>
          <a:lstStyle/>
          <a:p>
            <a:pPr>
              <a:spcBef>
                <a:spcPts val="600"/>
              </a:spcBef>
            </a:pPr>
            <a:r>
              <a:rPr lang="ru-RU" sz="2400" dirty="0" smtClean="0">
                <a:latin typeface="Arial" pitchFamily="34" charset="0"/>
                <a:cs typeface="Arial" pitchFamily="34" charset="0"/>
              </a:rPr>
              <a:t>И, наконец, финальный запрос и результат:</a:t>
            </a:r>
          </a:p>
        </p:txBody>
      </p:sp>
      <p:sp>
        <p:nvSpPr>
          <p:cNvPr id="6" name="Rectangle 5"/>
          <p:cNvSpPr/>
          <p:nvPr/>
        </p:nvSpPr>
        <p:spPr>
          <a:xfrm>
            <a:off x="304800" y="1313795"/>
            <a:ext cx="8282706" cy="4401205"/>
          </a:xfrm>
          <a:prstGeom prst="rect">
            <a:avLst/>
          </a:prstGeom>
          <a:solidFill>
            <a:schemeClr val="bg1">
              <a:lumMod val="95000"/>
            </a:schemeClr>
          </a:solidFill>
        </p:spPr>
        <p:txBody>
          <a:bodyPr wrap="square">
            <a:spAutoFit/>
          </a:bodyPr>
          <a:lstStyle/>
          <a:p>
            <a:r>
              <a:rPr lang="en-US" sz="1400" b="1" dirty="0" smtClean="0">
                <a:solidFill>
                  <a:srgbClr val="0070C0"/>
                </a:solidFill>
                <a:latin typeface="Courier New" panose="02070309020205020404" pitchFamily="49" charset="0"/>
                <a:cs typeface="Courier New" panose="02070309020205020404" pitchFamily="49" charset="0"/>
              </a:rPr>
              <a:t>WITH </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new_source</a:t>
            </a:r>
            <a:r>
              <a:rPr lang="en-US" sz="1400" b="1" dirty="0">
                <a:solidFill>
                  <a:srgbClr val="0070C0"/>
                </a:solidFill>
                <a:latin typeface="Courier New" panose="02070309020205020404" pitchFamily="49" charset="0"/>
                <a:cs typeface="Courier New" panose="02070309020205020404" pitchFamily="49" charset="0"/>
              </a:rPr>
              <a:t>] AS</a:t>
            </a:r>
          </a:p>
          <a:p>
            <a:r>
              <a:rPr lang="en-US" sz="1400" b="1" dirty="0">
                <a:solidFill>
                  <a:srgbClr val="0070C0"/>
                </a:solidFill>
                <a:latin typeface="Courier New" panose="02070309020205020404" pitchFamily="49" charset="0"/>
                <a:cs typeface="Courier New" panose="02070309020205020404" pitchFamily="49" charset="0"/>
              </a:rPr>
              <a:t>(</a:t>
            </a:r>
          </a:p>
          <a:p>
            <a:r>
              <a:rPr lang="en-US" sz="1400" b="1" dirty="0">
                <a:solidFill>
                  <a:srgbClr val="0070C0"/>
                </a:solidFill>
                <a:latin typeface="Courier New" panose="02070309020205020404" pitchFamily="49" charset="0"/>
                <a:cs typeface="Courier New" panose="02070309020205020404" pitchFamily="49" charset="0"/>
              </a:rPr>
              <a:t>SELECT </a:t>
            </a:r>
          </a:p>
          <a:p>
            <a:r>
              <a:rPr lang="en-US" sz="1400" b="1" dirty="0">
                <a:solidFill>
                  <a:srgbClr val="0070C0"/>
                </a:solidFill>
                <a:latin typeface="Courier New" panose="02070309020205020404" pitchFamily="49" charset="0"/>
                <a:cs typeface="Courier New" panose="02070309020205020404" pitchFamily="49" charset="0"/>
              </a:rPr>
              <a:t>CASE WHEN [</a:t>
            </a:r>
            <a:r>
              <a:rPr lang="en-US" sz="1400" b="1" dirty="0" err="1">
                <a:solidFill>
                  <a:srgbClr val="0070C0"/>
                </a:solidFill>
                <a:latin typeface="Courier New" panose="02070309020205020404" pitchFamily="49" charset="0"/>
                <a:cs typeface="Courier New" panose="02070309020205020404" pitchFamily="49" charset="0"/>
              </a:rPr>
              <a:t>d_id</a:t>
            </a:r>
            <a:r>
              <a:rPr lang="en-US" sz="1400" b="1" dirty="0">
                <a:solidFill>
                  <a:srgbClr val="0070C0"/>
                </a:solidFill>
                <a:latin typeface="Courier New" panose="02070309020205020404" pitchFamily="49" charset="0"/>
                <a:cs typeface="Courier New" panose="02070309020205020404" pitchFamily="49" charset="0"/>
              </a:rPr>
              <a:t>] IS NULL THEN [</a:t>
            </a:r>
            <a:r>
              <a:rPr lang="en-US" sz="1400" b="1" dirty="0" err="1">
                <a:solidFill>
                  <a:srgbClr val="0070C0"/>
                </a:solidFill>
                <a:latin typeface="Courier New" panose="02070309020205020404" pitchFamily="49" charset="0"/>
                <a:cs typeface="Courier New" panose="02070309020205020404" pitchFamily="49" charset="0"/>
              </a:rPr>
              <a:t>s_id</a:t>
            </a:r>
            <a:r>
              <a:rPr lang="en-US" sz="1400" b="1" dirty="0">
                <a:solidFill>
                  <a:srgbClr val="0070C0"/>
                </a:solidFill>
                <a:latin typeface="Courier New" panose="02070309020205020404" pitchFamily="49" charset="0"/>
                <a:cs typeface="Courier New" panose="02070309020205020404" pitchFamily="49" charset="0"/>
              </a:rPr>
              <a:t>]</a:t>
            </a:r>
          </a:p>
          <a:p>
            <a:r>
              <a:rPr lang="en-US" sz="1400" b="1" dirty="0">
                <a:solidFill>
                  <a:srgbClr val="0070C0"/>
                </a:solidFill>
                <a:latin typeface="Courier New" panose="02070309020205020404" pitchFamily="49" charset="0"/>
                <a:cs typeface="Courier New" panose="02070309020205020404" pitchFamily="49" charset="0"/>
              </a:rPr>
              <a:t>     WHEN [</a:t>
            </a:r>
            <a:r>
              <a:rPr lang="en-US" sz="1400" b="1" dirty="0" err="1">
                <a:solidFill>
                  <a:srgbClr val="0070C0"/>
                </a:solidFill>
                <a:latin typeface="Courier New" panose="02070309020205020404" pitchFamily="49" charset="0"/>
                <a:cs typeface="Courier New" panose="02070309020205020404" pitchFamily="49" charset="0"/>
              </a:rPr>
              <a:t>d_id</a:t>
            </a:r>
            <a:r>
              <a:rPr lang="en-US" sz="1400" b="1" dirty="0">
                <a:solidFill>
                  <a:srgbClr val="0070C0"/>
                </a:solidFill>
                <a:latin typeface="Courier New" panose="02070309020205020404" pitchFamily="49" charset="0"/>
                <a:cs typeface="Courier New" panose="02070309020205020404" pitchFamily="49" charset="0"/>
              </a:rPr>
              <a:t>] IS NOT NULL THEN (SELECT MAX([</a:t>
            </a:r>
            <a:r>
              <a:rPr lang="en-US" sz="1400" b="1" dirty="0" err="1">
                <a:solidFill>
                  <a:srgbClr val="0070C0"/>
                </a:solidFill>
                <a:latin typeface="Courier New" panose="02070309020205020404" pitchFamily="49" charset="0"/>
                <a:cs typeface="Courier New" panose="02070309020205020404" pitchFamily="49" charset="0"/>
              </a:rPr>
              <a:t>d_id</a:t>
            </a:r>
            <a:r>
              <a:rPr lang="en-US" sz="1400" b="1" dirty="0">
                <a:solidFill>
                  <a:srgbClr val="0070C0"/>
                </a:solidFill>
                <a:latin typeface="Courier New" panose="02070309020205020404" pitchFamily="49" charset="0"/>
                <a:cs typeface="Courier New" panose="02070309020205020404" pitchFamily="49" charset="0"/>
              </a:rPr>
              <a:t>]) FROM [destination])+(ROW_NUMBER() OVER (ORDER BY [</a:t>
            </a:r>
            <a:r>
              <a:rPr lang="en-US" sz="1400" b="1" dirty="0" err="1">
                <a:solidFill>
                  <a:srgbClr val="0070C0"/>
                </a:solidFill>
                <a:latin typeface="Courier New" panose="02070309020205020404" pitchFamily="49" charset="0"/>
                <a:cs typeface="Courier New" panose="02070309020205020404" pitchFamily="49" charset="0"/>
              </a:rPr>
              <a:t>s_id</a:t>
            </a:r>
            <a:r>
              <a:rPr lang="en-US" sz="1400" b="1" dirty="0">
                <a:solidFill>
                  <a:srgbClr val="0070C0"/>
                </a:solidFill>
                <a:latin typeface="Courier New" panose="02070309020205020404" pitchFamily="49" charset="0"/>
                <a:cs typeface="Courier New" panose="02070309020205020404" pitchFamily="49" charset="0"/>
              </a:rPr>
              <a:t>]))</a:t>
            </a:r>
          </a:p>
          <a:p>
            <a:r>
              <a:rPr lang="en-US" sz="1400" b="1" dirty="0">
                <a:solidFill>
                  <a:srgbClr val="0070C0"/>
                </a:solidFill>
                <a:latin typeface="Courier New" panose="02070309020205020404" pitchFamily="49" charset="0"/>
                <a:cs typeface="Courier New" panose="02070309020205020404" pitchFamily="49" charset="0"/>
              </a:rPr>
              <a:t>END AS [</a:t>
            </a:r>
            <a:r>
              <a:rPr lang="en-US" sz="1400" b="1" dirty="0" err="1">
                <a:solidFill>
                  <a:srgbClr val="0070C0"/>
                </a:solidFill>
                <a:latin typeface="Courier New" panose="02070309020205020404" pitchFamily="49" charset="0"/>
                <a:cs typeface="Courier New" panose="02070309020205020404" pitchFamily="49" charset="0"/>
              </a:rPr>
              <a:t>s_id</a:t>
            </a:r>
            <a:r>
              <a:rPr lang="en-US" sz="1400" b="1" dirty="0">
                <a:solidFill>
                  <a:srgbClr val="0070C0"/>
                </a:solidFill>
                <a:latin typeface="Courier New" panose="02070309020205020404" pitchFamily="49" charset="0"/>
                <a:cs typeface="Courier New" panose="02070309020205020404" pitchFamily="49" charset="0"/>
              </a:rPr>
              <a:t>],</a:t>
            </a:r>
          </a:p>
          <a:p>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s_value</a:t>
            </a:r>
            <a:r>
              <a:rPr lang="en-US" sz="1400" b="1" dirty="0">
                <a:solidFill>
                  <a:srgbClr val="0070C0"/>
                </a:solidFill>
                <a:latin typeface="Courier New" panose="02070309020205020404" pitchFamily="49" charset="0"/>
                <a:cs typeface="Courier New" panose="02070309020205020404" pitchFamily="49" charset="0"/>
              </a:rPr>
              <a:t>] FROM [source] LEFT JOIN [destination] ON [</a:t>
            </a:r>
            <a:r>
              <a:rPr lang="en-US" sz="1400" b="1" dirty="0" err="1">
                <a:solidFill>
                  <a:srgbClr val="0070C0"/>
                </a:solidFill>
                <a:latin typeface="Courier New" panose="02070309020205020404" pitchFamily="49" charset="0"/>
                <a:cs typeface="Courier New" panose="02070309020205020404" pitchFamily="49" charset="0"/>
              </a:rPr>
              <a:t>s_id</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err="1">
                <a:solidFill>
                  <a:srgbClr val="0070C0"/>
                </a:solidFill>
                <a:latin typeface="Courier New" panose="02070309020205020404" pitchFamily="49" charset="0"/>
                <a:cs typeface="Courier New" panose="02070309020205020404" pitchFamily="49" charset="0"/>
              </a:rPr>
              <a:t>d_id</a:t>
            </a:r>
            <a:r>
              <a:rPr lang="en-US" sz="1400" b="1" dirty="0">
                <a:solidFill>
                  <a:srgbClr val="0070C0"/>
                </a:solidFill>
                <a:latin typeface="Courier New" panose="02070309020205020404" pitchFamily="49" charset="0"/>
                <a:cs typeface="Courier New" panose="02070309020205020404" pitchFamily="49" charset="0"/>
              </a:rPr>
              <a:t>]</a:t>
            </a:r>
          </a:p>
          <a:p>
            <a:r>
              <a:rPr lang="en-US" sz="1400" b="1" dirty="0">
                <a:solidFill>
                  <a:srgbClr val="0070C0"/>
                </a:solidFill>
                <a:latin typeface="Courier New" panose="02070309020205020404" pitchFamily="49" charset="0"/>
                <a:cs typeface="Courier New" panose="02070309020205020404" pitchFamily="49" charset="0"/>
              </a:rPr>
              <a:t>)</a:t>
            </a:r>
          </a:p>
          <a:p>
            <a:r>
              <a:rPr lang="en-US" sz="1400" b="1" dirty="0">
                <a:solidFill>
                  <a:srgbClr val="FF6600"/>
                </a:solidFill>
                <a:latin typeface="Courier New" panose="02070309020205020404" pitchFamily="49" charset="0"/>
                <a:cs typeface="Courier New" panose="02070309020205020404" pitchFamily="49" charset="0"/>
              </a:rPr>
              <a:t>MERGE [destination] USING [</a:t>
            </a:r>
            <a:r>
              <a:rPr lang="en-US" sz="1400" b="1" dirty="0" err="1">
                <a:solidFill>
                  <a:srgbClr val="FF6600"/>
                </a:solidFill>
                <a:latin typeface="Courier New" panose="02070309020205020404" pitchFamily="49" charset="0"/>
                <a:cs typeface="Courier New" panose="02070309020205020404" pitchFamily="49" charset="0"/>
              </a:rPr>
              <a:t>new_source</a:t>
            </a:r>
            <a:r>
              <a:rPr lang="en-US" sz="1400" b="1" dirty="0">
                <a:solidFill>
                  <a:srgbClr val="FF6600"/>
                </a:solidFill>
                <a:latin typeface="Courier New" panose="02070309020205020404" pitchFamily="49" charset="0"/>
                <a:cs typeface="Courier New" panose="02070309020205020404" pitchFamily="49" charset="0"/>
              </a:rPr>
              <a:t>] ON [</a:t>
            </a:r>
            <a:r>
              <a:rPr lang="en-US" sz="1400" b="1" dirty="0" err="1">
                <a:solidFill>
                  <a:srgbClr val="FF6600"/>
                </a:solidFill>
                <a:latin typeface="Courier New" panose="02070309020205020404" pitchFamily="49" charset="0"/>
                <a:cs typeface="Courier New" panose="02070309020205020404" pitchFamily="49" charset="0"/>
              </a:rPr>
              <a:t>d_value</a:t>
            </a:r>
            <a:r>
              <a:rPr lang="en-US" sz="1400" b="1" dirty="0">
                <a:solidFill>
                  <a:srgbClr val="FF6600"/>
                </a:solidFill>
                <a:latin typeface="Courier New" panose="02070309020205020404" pitchFamily="49" charset="0"/>
                <a:cs typeface="Courier New" panose="02070309020205020404" pitchFamily="49" charset="0"/>
              </a:rPr>
              <a:t>] = [</a:t>
            </a:r>
            <a:r>
              <a:rPr lang="en-US" sz="1400" b="1" dirty="0" err="1">
                <a:solidFill>
                  <a:srgbClr val="FF6600"/>
                </a:solidFill>
                <a:latin typeface="Courier New" panose="02070309020205020404" pitchFamily="49" charset="0"/>
                <a:cs typeface="Courier New" panose="02070309020205020404" pitchFamily="49" charset="0"/>
              </a:rPr>
              <a:t>s_value</a:t>
            </a:r>
            <a:r>
              <a:rPr lang="en-US" sz="1400" b="1" dirty="0">
                <a:solidFill>
                  <a:srgbClr val="FF6600"/>
                </a:solidFill>
                <a:latin typeface="Courier New" panose="02070309020205020404" pitchFamily="49" charset="0"/>
                <a:cs typeface="Courier New" panose="02070309020205020404" pitchFamily="49" charset="0"/>
              </a:rPr>
              <a:t>]</a:t>
            </a:r>
          </a:p>
          <a:p>
            <a:r>
              <a:rPr lang="en-US" sz="1400" b="1" dirty="0">
                <a:solidFill>
                  <a:schemeClr val="accent4">
                    <a:lumMod val="75000"/>
                  </a:schemeClr>
                </a:solidFill>
                <a:latin typeface="Courier New" panose="02070309020205020404" pitchFamily="49" charset="0"/>
                <a:cs typeface="Courier New" panose="02070309020205020404" pitchFamily="49" charset="0"/>
              </a:rPr>
              <a:t>WHEN MATCHED </a:t>
            </a:r>
            <a:r>
              <a:rPr lang="en-US" sz="1400" b="1" dirty="0">
                <a:solidFill>
                  <a:srgbClr val="00B050"/>
                </a:solidFill>
                <a:latin typeface="Courier New" panose="02070309020205020404" pitchFamily="49" charset="0"/>
                <a:cs typeface="Courier New" panose="02070309020205020404" pitchFamily="49" charset="0"/>
              </a:rPr>
              <a:t>AND (SELECT COUNT([</a:t>
            </a:r>
            <a:r>
              <a:rPr lang="en-US" sz="1400" b="1" dirty="0" err="1">
                <a:solidFill>
                  <a:srgbClr val="00B050"/>
                </a:solidFill>
                <a:latin typeface="Courier New" panose="02070309020205020404" pitchFamily="49" charset="0"/>
                <a:cs typeface="Courier New" panose="02070309020205020404" pitchFamily="49" charset="0"/>
              </a:rPr>
              <a:t>d_value</a:t>
            </a:r>
            <a:r>
              <a:rPr lang="en-US" sz="1400" b="1" dirty="0">
                <a:solidFill>
                  <a:srgbClr val="00B050"/>
                </a:solidFill>
                <a:latin typeface="Courier New" panose="02070309020205020404" pitchFamily="49" charset="0"/>
                <a:cs typeface="Courier New" panose="02070309020205020404" pitchFamily="49" charset="0"/>
              </a:rPr>
              <a:t>]) FROM [destination] GROUP BY [</a:t>
            </a:r>
            <a:r>
              <a:rPr lang="en-US" sz="1400" b="1" dirty="0" err="1">
                <a:solidFill>
                  <a:srgbClr val="00B050"/>
                </a:solidFill>
                <a:latin typeface="Courier New" panose="02070309020205020404" pitchFamily="49" charset="0"/>
                <a:cs typeface="Courier New" panose="02070309020205020404" pitchFamily="49" charset="0"/>
              </a:rPr>
              <a:t>d_value</a:t>
            </a:r>
            <a:r>
              <a:rPr lang="en-US" sz="1400" b="1" dirty="0">
                <a:solidFill>
                  <a:srgbClr val="00B050"/>
                </a:solidFill>
                <a:latin typeface="Courier New" panose="02070309020205020404" pitchFamily="49" charset="0"/>
                <a:cs typeface="Courier New" panose="02070309020205020404" pitchFamily="49" charset="0"/>
              </a:rPr>
              <a:t>] HAVING [</a:t>
            </a:r>
            <a:r>
              <a:rPr lang="en-US" sz="1400" b="1" dirty="0" err="1">
                <a:solidFill>
                  <a:srgbClr val="00B050"/>
                </a:solidFill>
                <a:latin typeface="Courier New" panose="02070309020205020404" pitchFamily="49" charset="0"/>
                <a:cs typeface="Courier New" panose="02070309020205020404" pitchFamily="49" charset="0"/>
              </a:rPr>
              <a:t>d_value</a:t>
            </a:r>
            <a:r>
              <a:rPr lang="en-US" sz="1400" b="1" dirty="0">
                <a:solidFill>
                  <a:srgbClr val="00B050"/>
                </a:solidFill>
                <a:latin typeface="Courier New" panose="02070309020205020404" pitchFamily="49" charset="0"/>
                <a:cs typeface="Courier New" panose="02070309020205020404" pitchFamily="49" charset="0"/>
              </a:rPr>
              <a:t>]=[</a:t>
            </a:r>
            <a:r>
              <a:rPr lang="en-US" sz="1400" b="1" dirty="0" err="1">
                <a:solidFill>
                  <a:srgbClr val="00B050"/>
                </a:solidFill>
                <a:latin typeface="Courier New" panose="02070309020205020404" pitchFamily="49" charset="0"/>
                <a:cs typeface="Courier New" panose="02070309020205020404" pitchFamily="49" charset="0"/>
              </a:rPr>
              <a:t>s_value</a:t>
            </a:r>
            <a:r>
              <a:rPr lang="en-US" sz="1400" b="1" dirty="0">
                <a:solidFill>
                  <a:srgbClr val="00B050"/>
                </a:solidFill>
                <a:latin typeface="Courier New" panose="02070309020205020404" pitchFamily="49" charset="0"/>
                <a:cs typeface="Courier New" panose="02070309020205020404" pitchFamily="49" charset="0"/>
              </a:rPr>
              <a:t>])=1</a:t>
            </a:r>
          </a:p>
          <a:p>
            <a:r>
              <a:rPr lang="en-US" sz="1400" b="1" dirty="0">
                <a:solidFill>
                  <a:schemeClr val="accent4">
                    <a:lumMod val="75000"/>
                  </a:schemeClr>
                </a:solidFill>
                <a:latin typeface="Courier New" panose="02070309020205020404" pitchFamily="49" charset="0"/>
                <a:cs typeface="Courier New" panose="02070309020205020404" pitchFamily="49" charset="0"/>
              </a:rPr>
              <a:t>THEN</a:t>
            </a:r>
          </a:p>
          <a:p>
            <a:r>
              <a:rPr lang="ru-RU" sz="1400" b="1" dirty="0" smtClean="0">
                <a:solidFill>
                  <a:schemeClr val="accent4">
                    <a:lumMod val="75000"/>
                  </a:schemeClr>
                </a:solidFill>
                <a:latin typeface="Courier New" panose="02070309020205020404" pitchFamily="49" charset="0"/>
                <a:cs typeface="Courier New" panose="02070309020205020404" pitchFamily="49" charset="0"/>
              </a:rPr>
              <a:t> </a:t>
            </a:r>
            <a:r>
              <a:rPr lang="en-US" sz="1400" b="1" dirty="0" smtClean="0">
                <a:solidFill>
                  <a:schemeClr val="accent4">
                    <a:lumMod val="75000"/>
                  </a:schemeClr>
                </a:solidFill>
                <a:latin typeface="Courier New" panose="02070309020205020404" pitchFamily="49" charset="0"/>
                <a:cs typeface="Courier New" panose="02070309020205020404" pitchFamily="49" charset="0"/>
              </a:rPr>
              <a:t>UPDATE </a:t>
            </a:r>
            <a:r>
              <a:rPr lang="en-US" sz="1400" b="1" dirty="0">
                <a:solidFill>
                  <a:schemeClr val="accent4">
                    <a:lumMod val="75000"/>
                  </a:schemeClr>
                </a:solidFill>
                <a:latin typeface="Courier New" panose="02070309020205020404" pitchFamily="49" charset="0"/>
                <a:cs typeface="Courier New" panose="02070309020205020404" pitchFamily="49" charset="0"/>
              </a:rPr>
              <a:t>SET [</a:t>
            </a:r>
            <a:r>
              <a:rPr lang="en-US" sz="1400" b="1" dirty="0" err="1">
                <a:solidFill>
                  <a:schemeClr val="accent4">
                    <a:lumMod val="75000"/>
                  </a:schemeClr>
                </a:solidFill>
                <a:latin typeface="Courier New" panose="02070309020205020404" pitchFamily="49" charset="0"/>
                <a:cs typeface="Courier New" panose="02070309020205020404" pitchFamily="49" charset="0"/>
              </a:rPr>
              <a:t>d_id</a:t>
            </a:r>
            <a:r>
              <a:rPr lang="en-US" sz="1400" b="1" dirty="0">
                <a:solidFill>
                  <a:schemeClr val="accent4">
                    <a:lumMod val="75000"/>
                  </a:schemeClr>
                </a:solidFill>
                <a:latin typeface="Courier New" panose="02070309020205020404" pitchFamily="49" charset="0"/>
                <a:cs typeface="Courier New" panose="02070309020205020404" pitchFamily="49" charset="0"/>
              </a:rPr>
              <a:t>] = [</a:t>
            </a:r>
            <a:r>
              <a:rPr lang="en-US" sz="1400" b="1" dirty="0" err="1">
                <a:solidFill>
                  <a:schemeClr val="accent4">
                    <a:lumMod val="75000"/>
                  </a:schemeClr>
                </a:solidFill>
                <a:latin typeface="Courier New" panose="02070309020205020404" pitchFamily="49" charset="0"/>
                <a:cs typeface="Courier New" panose="02070309020205020404" pitchFamily="49" charset="0"/>
              </a:rPr>
              <a:t>s_id</a:t>
            </a:r>
            <a:r>
              <a:rPr lang="en-US" sz="1400" b="1" dirty="0">
                <a:solidFill>
                  <a:schemeClr val="accent4">
                    <a:lumMod val="75000"/>
                  </a:schemeClr>
                </a:solidFill>
                <a:latin typeface="Courier New" panose="02070309020205020404" pitchFamily="49" charset="0"/>
                <a:cs typeface="Courier New" panose="02070309020205020404" pitchFamily="49" charset="0"/>
              </a:rPr>
              <a:t>], [</a:t>
            </a:r>
            <a:r>
              <a:rPr lang="en-US" sz="1400" b="1" dirty="0" err="1">
                <a:solidFill>
                  <a:schemeClr val="accent4">
                    <a:lumMod val="75000"/>
                  </a:schemeClr>
                </a:solidFill>
                <a:latin typeface="Courier New" panose="02070309020205020404" pitchFamily="49" charset="0"/>
                <a:cs typeface="Courier New" panose="02070309020205020404" pitchFamily="49" charset="0"/>
              </a:rPr>
              <a:t>d_value</a:t>
            </a:r>
            <a:r>
              <a:rPr lang="en-US" sz="1400" b="1" dirty="0">
                <a:solidFill>
                  <a:schemeClr val="accent4">
                    <a:lumMod val="75000"/>
                  </a:schemeClr>
                </a:solidFill>
                <a:latin typeface="Courier New" panose="02070309020205020404" pitchFamily="49" charset="0"/>
                <a:cs typeface="Courier New" panose="02070309020205020404" pitchFamily="49" charset="0"/>
              </a:rPr>
              <a:t>] = [</a:t>
            </a:r>
            <a:r>
              <a:rPr lang="en-US" sz="1400" b="1" dirty="0" err="1">
                <a:solidFill>
                  <a:schemeClr val="accent4">
                    <a:lumMod val="75000"/>
                  </a:schemeClr>
                </a:solidFill>
                <a:latin typeface="Courier New" panose="02070309020205020404" pitchFamily="49" charset="0"/>
                <a:cs typeface="Courier New" panose="02070309020205020404" pitchFamily="49" charset="0"/>
              </a:rPr>
              <a:t>s_value</a:t>
            </a:r>
            <a:r>
              <a:rPr lang="en-US" sz="1400" b="1" dirty="0">
                <a:solidFill>
                  <a:schemeClr val="accent4">
                    <a:lumMod val="75000"/>
                  </a:schemeClr>
                </a:solidFill>
                <a:latin typeface="Courier New" panose="02070309020205020404" pitchFamily="49" charset="0"/>
                <a:cs typeface="Courier New" panose="02070309020205020404" pitchFamily="49" charset="0"/>
              </a:rPr>
              <a:t>]</a:t>
            </a:r>
          </a:p>
          <a:p>
            <a:r>
              <a:rPr lang="en-US" sz="1400" b="1" dirty="0">
                <a:solidFill>
                  <a:schemeClr val="accent2">
                    <a:lumMod val="75000"/>
                  </a:schemeClr>
                </a:solidFill>
                <a:latin typeface="Courier New" panose="02070309020205020404" pitchFamily="49" charset="0"/>
                <a:cs typeface="Courier New" panose="02070309020205020404" pitchFamily="49" charset="0"/>
              </a:rPr>
              <a:t>WHEN NOT MATCHED BY TARGET</a:t>
            </a:r>
          </a:p>
          <a:p>
            <a:r>
              <a:rPr lang="en-US" sz="1400" b="1" dirty="0">
                <a:solidFill>
                  <a:schemeClr val="accent2">
                    <a:lumMod val="75000"/>
                  </a:schemeClr>
                </a:solidFill>
                <a:latin typeface="Courier New" panose="02070309020205020404" pitchFamily="49" charset="0"/>
                <a:cs typeface="Courier New" panose="02070309020205020404" pitchFamily="49" charset="0"/>
              </a:rPr>
              <a:t>THEN</a:t>
            </a:r>
          </a:p>
          <a:p>
            <a:r>
              <a:rPr lang="ru-RU" sz="1400" b="1" dirty="0" smtClean="0">
                <a:solidFill>
                  <a:schemeClr val="accent2">
                    <a:lumMod val="75000"/>
                  </a:schemeClr>
                </a:solidFill>
                <a:latin typeface="Courier New" panose="02070309020205020404" pitchFamily="49" charset="0"/>
                <a:cs typeface="Courier New" panose="02070309020205020404" pitchFamily="49" charset="0"/>
              </a:rPr>
              <a:t> </a:t>
            </a:r>
            <a:r>
              <a:rPr lang="en-US" sz="1400" b="1" dirty="0" smtClean="0">
                <a:solidFill>
                  <a:schemeClr val="accent2">
                    <a:lumMod val="75000"/>
                  </a:schemeClr>
                </a:solidFill>
                <a:latin typeface="Courier New" panose="02070309020205020404" pitchFamily="49" charset="0"/>
                <a:cs typeface="Courier New" panose="02070309020205020404" pitchFamily="49" charset="0"/>
              </a:rPr>
              <a:t>INSERT </a:t>
            </a:r>
            <a:r>
              <a:rPr lang="en-US" sz="1400" b="1" dirty="0">
                <a:solidFill>
                  <a:schemeClr val="accent2">
                    <a:lumMod val="75000"/>
                  </a:schemeClr>
                </a:solidFill>
                <a:latin typeface="Courier New" panose="02070309020205020404" pitchFamily="49" charset="0"/>
                <a:cs typeface="Courier New" panose="02070309020205020404" pitchFamily="49" charset="0"/>
              </a:rPr>
              <a:t>([</a:t>
            </a:r>
            <a:r>
              <a:rPr lang="en-US" sz="1400" b="1" dirty="0" err="1">
                <a:solidFill>
                  <a:schemeClr val="accent2">
                    <a:lumMod val="75000"/>
                  </a:schemeClr>
                </a:solidFill>
                <a:latin typeface="Courier New" panose="02070309020205020404" pitchFamily="49" charset="0"/>
                <a:cs typeface="Courier New" panose="02070309020205020404" pitchFamily="49" charset="0"/>
              </a:rPr>
              <a:t>d_id</a:t>
            </a:r>
            <a:r>
              <a:rPr lang="en-US" sz="1400" b="1" dirty="0">
                <a:solidFill>
                  <a:schemeClr val="accent2">
                    <a:lumMod val="75000"/>
                  </a:schemeClr>
                </a:solidFill>
                <a:latin typeface="Courier New" panose="02070309020205020404" pitchFamily="49" charset="0"/>
                <a:cs typeface="Courier New" panose="02070309020205020404" pitchFamily="49" charset="0"/>
              </a:rPr>
              <a:t>], [</a:t>
            </a:r>
            <a:r>
              <a:rPr lang="en-US" sz="1400" b="1" dirty="0" err="1">
                <a:solidFill>
                  <a:schemeClr val="accent2">
                    <a:lumMod val="75000"/>
                  </a:schemeClr>
                </a:solidFill>
                <a:latin typeface="Courier New" panose="02070309020205020404" pitchFamily="49" charset="0"/>
                <a:cs typeface="Courier New" panose="02070309020205020404" pitchFamily="49" charset="0"/>
              </a:rPr>
              <a:t>d_value</a:t>
            </a:r>
            <a:r>
              <a:rPr lang="en-US" sz="1400" b="1" dirty="0">
                <a:solidFill>
                  <a:schemeClr val="accent2">
                    <a:lumMod val="75000"/>
                  </a:schemeClr>
                </a:solidFill>
                <a:latin typeface="Courier New" panose="02070309020205020404" pitchFamily="49" charset="0"/>
                <a:cs typeface="Courier New" panose="02070309020205020404" pitchFamily="49" charset="0"/>
              </a:rPr>
              <a:t>]) VALUES ([</a:t>
            </a:r>
            <a:r>
              <a:rPr lang="en-US" sz="1400" b="1" dirty="0" err="1">
                <a:solidFill>
                  <a:schemeClr val="accent2">
                    <a:lumMod val="75000"/>
                  </a:schemeClr>
                </a:solidFill>
                <a:latin typeface="Courier New" panose="02070309020205020404" pitchFamily="49" charset="0"/>
                <a:cs typeface="Courier New" panose="02070309020205020404" pitchFamily="49" charset="0"/>
              </a:rPr>
              <a:t>s_id</a:t>
            </a:r>
            <a:r>
              <a:rPr lang="en-US" sz="1400" b="1" dirty="0">
                <a:solidFill>
                  <a:schemeClr val="accent2">
                    <a:lumMod val="75000"/>
                  </a:schemeClr>
                </a:solidFill>
                <a:latin typeface="Courier New" panose="02070309020205020404" pitchFamily="49" charset="0"/>
                <a:cs typeface="Courier New" panose="02070309020205020404" pitchFamily="49" charset="0"/>
              </a:rPr>
              <a:t>], [</a:t>
            </a:r>
            <a:r>
              <a:rPr lang="en-US" sz="1400" b="1" dirty="0" err="1">
                <a:solidFill>
                  <a:schemeClr val="accent2">
                    <a:lumMod val="75000"/>
                  </a:schemeClr>
                </a:solidFill>
                <a:latin typeface="Courier New" panose="02070309020205020404" pitchFamily="49" charset="0"/>
                <a:cs typeface="Courier New" panose="02070309020205020404" pitchFamily="49" charset="0"/>
              </a:rPr>
              <a:t>s_value</a:t>
            </a:r>
            <a:r>
              <a:rPr lang="en-US" sz="1400" b="1" dirty="0">
                <a:solidFill>
                  <a:schemeClr val="accent2">
                    <a:lumMod val="75000"/>
                  </a:schemeClr>
                </a:solidFill>
                <a:latin typeface="Courier New" panose="02070309020205020404" pitchFamily="49" charset="0"/>
                <a:cs typeface="Courier New" panose="02070309020205020404" pitchFamily="49" charset="0"/>
              </a:rPr>
              <a:t>])</a:t>
            </a:r>
          </a:p>
          <a:p>
            <a:r>
              <a:rPr lang="en-US" sz="1400" b="1" dirty="0">
                <a:solidFill>
                  <a:schemeClr val="accent3">
                    <a:lumMod val="50000"/>
                  </a:schemeClr>
                </a:solidFill>
                <a:latin typeface="Courier New" panose="02070309020205020404" pitchFamily="49" charset="0"/>
                <a:cs typeface="Courier New" panose="02070309020205020404" pitchFamily="49" charset="0"/>
              </a:rPr>
              <a:t>WHEN NOT MATCHED BY SOURCE</a:t>
            </a:r>
          </a:p>
          <a:p>
            <a:r>
              <a:rPr lang="en-US" sz="1400" b="1" dirty="0">
                <a:solidFill>
                  <a:schemeClr val="accent3">
                    <a:lumMod val="50000"/>
                  </a:schemeClr>
                </a:solidFill>
                <a:latin typeface="Courier New" panose="02070309020205020404" pitchFamily="49" charset="0"/>
                <a:cs typeface="Courier New" panose="02070309020205020404" pitchFamily="49" charset="0"/>
              </a:rPr>
              <a:t>THEN</a:t>
            </a:r>
          </a:p>
          <a:p>
            <a:r>
              <a:rPr lang="ru-RU" sz="1400" b="1" dirty="0" smtClean="0">
                <a:solidFill>
                  <a:schemeClr val="accent3">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3">
                    <a:lumMod val="50000"/>
                  </a:schemeClr>
                </a:solidFill>
                <a:latin typeface="Courier New" panose="02070309020205020404" pitchFamily="49" charset="0"/>
                <a:cs typeface="Courier New" panose="02070309020205020404" pitchFamily="49" charset="0"/>
              </a:rPr>
              <a:t>DELETE;</a:t>
            </a:r>
            <a:endParaRPr lang="en-US" sz="1400" b="1" dirty="0">
              <a:solidFill>
                <a:schemeClr val="accent3">
                  <a:lumMod val="50000"/>
                </a:schemeClr>
              </a:solidFill>
              <a:latin typeface="Courier New" panose="02070309020205020404" pitchFamily="49" charset="0"/>
              <a:cs typeface="Courier New" panose="02070309020205020404" pitchFamily="49"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44" y="3912330"/>
            <a:ext cx="2011331" cy="19550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6010275" y="1223665"/>
            <a:ext cx="2819400" cy="917448"/>
          </a:xfrm>
          <a:prstGeom prst="wedgeRectCallout">
            <a:avLst>
              <a:gd name="adj1" fmla="val -53265"/>
              <a:gd name="adj2" fmla="val 212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Избавляемся от дублирования ПК при </a:t>
            </a:r>
            <a:r>
              <a:rPr lang="en-US" dirty="0" smtClean="0">
                <a:latin typeface="Arial" panose="020B0604020202020204" pitchFamily="34" charset="0"/>
                <a:cs typeface="Arial" panose="020B0604020202020204" pitchFamily="34" charset="0"/>
              </a:rPr>
              <a:t>UPDATE.</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3036453" y="1063752"/>
            <a:ext cx="2819400" cy="917448"/>
          </a:xfrm>
          <a:prstGeom prst="wedgeRectCallout">
            <a:avLst>
              <a:gd name="adj1" fmla="val -64076"/>
              <a:gd name="adj2" fmla="val 3850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Избавляемся от дублирования ПК при </a:t>
            </a:r>
            <a:r>
              <a:rPr lang="en-US" dirty="0" smtClean="0">
                <a:latin typeface="Arial" panose="020B0604020202020204" pitchFamily="34" charset="0"/>
                <a:cs typeface="Arial" panose="020B0604020202020204" pitchFamily="34" charset="0"/>
              </a:rPr>
              <a:t>INSERT.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64395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ИСПОЛЬЗОВАНИЕ ИНДЕКСОВ</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203</a:t>
            </a:fld>
            <a:endParaRPr lang="en-US" dirty="0"/>
          </a:p>
        </p:txBody>
      </p:sp>
    </p:spTree>
    <p:extLst>
      <p:ext uri="{BB962C8B-B14F-4D97-AF65-F5344CB8AC3E}">
        <p14:creationId xmlns:p14="http://schemas.microsoft.com/office/powerpoint/2010/main" val="155323153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Вспомним, что такое индекс</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204</a:t>
            </a:fld>
            <a:endParaRPr lang="en-US" dirty="0"/>
          </a:p>
        </p:txBody>
      </p:sp>
      <p:sp>
        <p:nvSpPr>
          <p:cNvPr id="11" name="Rectangle 2"/>
          <p:cNvSpPr txBox="1">
            <a:spLocks noChangeArrowheads="1"/>
          </p:cNvSpPr>
          <p:nvPr/>
        </p:nvSpPr>
        <p:spPr bwMode="auto">
          <a:xfrm>
            <a:off x="228600" y="909638"/>
            <a:ext cx="7543800" cy="1604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3000" b="1" dirty="0">
                <a:latin typeface="Arial" pitchFamily="34" charset="0"/>
                <a:cs typeface="Arial" pitchFamily="34" charset="0"/>
              </a:rPr>
              <a:t>Индекс</a:t>
            </a:r>
            <a:r>
              <a:rPr lang="ru-RU" sz="3000" dirty="0">
                <a:latin typeface="Arial" pitchFamily="34" charset="0"/>
                <a:cs typeface="Arial" pitchFamily="34" charset="0"/>
              </a:rPr>
              <a:t> </a:t>
            </a:r>
            <a:r>
              <a:rPr lang="ru-RU" sz="3000" dirty="0" smtClean="0">
                <a:latin typeface="Arial" pitchFamily="34" charset="0"/>
                <a:cs typeface="Arial" pitchFamily="34" charset="0"/>
              </a:rPr>
              <a:t>(</a:t>
            </a:r>
            <a:r>
              <a:rPr lang="ru-RU" sz="3000" dirty="0" err="1" smtClean="0">
                <a:latin typeface="Arial" pitchFamily="34" charset="0"/>
                <a:cs typeface="Arial" pitchFamily="34" charset="0"/>
              </a:rPr>
              <a:t>index</a:t>
            </a:r>
            <a:r>
              <a:rPr lang="ru-RU" sz="3000" dirty="0">
                <a:latin typeface="Arial" pitchFamily="34" charset="0"/>
                <a:cs typeface="Arial" pitchFamily="34" charset="0"/>
              </a:rPr>
              <a:t>) </a:t>
            </a:r>
            <a:r>
              <a:rPr lang="ru-RU" sz="3000" dirty="0" smtClean="0">
                <a:latin typeface="Arial" pitchFamily="34" charset="0"/>
                <a:cs typeface="Arial" pitchFamily="34" charset="0"/>
              </a:rPr>
              <a:t>– объект БД, </a:t>
            </a:r>
            <a:r>
              <a:rPr lang="ru-RU" sz="3000" dirty="0">
                <a:latin typeface="Arial" pitchFamily="34" charset="0"/>
                <a:cs typeface="Arial" pitchFamily="34" charset="0"/>
              </a:rPr>
              <a:t>создаваемый с целью повышения производительности поиска данных.</a:t>
            </a:r>
          </a:p>
        </p:txBody>
      </p:sp>
      <p:sp>
        <p:nvSpPr>
          <p:cNvPr id="13" name="Rectangle 12"/>
          <p:cNvSpPr/>
          <p:nvPr/>
        </p:nvSpPr>
        <p:spPr>
          <a:xfrm>
            <a:off x="228600" y="2600980"/>
            <a:ext cx="3429000" cy="3554819"/>
          </a:xfrm>
          <a:prstGeom prst="rect">
            <a:avLst/>
          </a:prstGeom>
        </p:spPr>
        <p:txBody>
          <a:bodyPr wrap="square">
            <a:spAutoFit/>
          </a:bodyPr>
          <a:lstStyle/>
          <a:p>
            <a:r>
              <a:rPr lang="ru-RU" sz="2500" dirty="0" smtClean="0">
                <a:latin typeface="Arial" pitchFamily="34" charset="0"/>
                <a:cs typeface="Arial" pitchFamily="34" charset="0"/>
              </a:rPr>
              <a:t>Простая аналогия «из жизни» – карта города. Можно </a:t>
            </a:r>
            <a:r>
              <a:rPr lang="ru-RU" sz="2500" b="1" dirty="0" smtClean="0">
                <a:latin typeface="Arial" pitchFamily="34" charset="0"/>
                <a:cs typeface="Arial" pitchFamily="34" charset="0"/>
              </a:rPr>
              <a:t>посмотреть по карте, где находится искомый объект</a:t>
            </a:r>
            <a:r>
              <a:rPr lang="ru-RU" sz="2500" dirty="0" smtClean="0">
                <a:latin typeface="Arial" pitchFamily="34" charset="0"/>
                <a:cs typeface="Arial" pitchFamily="34" charset="0"/>
              </a:rPr>
              <a:t>, а не бродить в поисках по всему городу.</a:t>
            </a:r>
            <a:endParaRPr lang="en-US" sz="2500"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3429000"/>
            <a:ext cx="5100379" cy="2696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02748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Виды индексов в </a:t>
            </a:r>
            <a:r>
              <a:rPr lang="en-US" dirty="0" smtClean="0"/>
              <a:t>SQL Server</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205</a:t>
            </a:fld>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649358803"/>
              </p:ext>
            </p:extLst>
          </p:nvPr>
        </p:nvGraphicFramePr>
        <p:xfrm>
          <a:off x="228600" y="762000"/>
          <a:ext cx="8610600" cy="4704080"/>
        </p:xfrm>
        <a:graphic>
          <a:graphicData uri="http://schemas.openxmlformats.org/drawingml/2006/table">
            <a:tbl>
              <a:tblPr firstRow="1" bandRow="1"/>
              <a:tblGrid>
                <a:gridCol w="3124200"/>
                <a:gridCol w="5486400"/>
              </a:tblGrid>
              <a:tr h="370840">
                <a:tc>
                  <a:txBody>
                    <a:bodyPr/>
                    <a:lstStyle/>
                    <a:p>
                      <a:pPr algn="ctr"/>
                      <a:r>
                        <a:rPr lang="ru-RU" sz="1600" b="1" dirty="0" smtClean="0">
                          <a:latin typeface="Arial" panose="020B0604020202020204" pitchFamily="34" charset="0"/>
                          <a:cs typeface="Arial" panose="020B0604020202020204" pitchFamily="34" charset="0"/>
                        </a:rPr>
                        <a:t>Вид индекса</a:t>
                      </a:r>
                      <a:endParaRPr lang="en-US" sz="1600" b="1" dirty="0">
                        <a:latin typeface="Arial" panose="020B0604020202020204" pitchFamily="34" charset="0"/>
                        <a:cs typeface="Arial" panose="020B0604020202020204" pitchFamily="34" charset="0"/>
                      </a:endParaRPr>
                    </a:p>
                  </a:txBody>
                  <a:tcPr/>
                </a:tc>
                <a:tc>
                  <a:txBody>
                    <a:bodyPr/>
                    <a:lstStyle/>
                    <a:p>
                      <a:pPr algn="ctr"/>
                      <a:r>
                        <a:rPr lang="ru-RU" sz="1600" b="1" dirty="0" smtClean="0">
                          <a:latin typeface="Arial" panose="020B0604020202020204" pitchFamily="34" charset="0"/>
                          <a:cs typeface="Arial" panose="020B0604020202020204" pitchFamily="34" charset="0"/>
                        </a:rPr>
                        <a:t>Описание</a:t>
                      </a:r>
                      <a:endParaRPr lang="en-US" sz="1600" b="1"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Clustered (</a:t>
                      </a:r>
                      <a:r>
                        <a:rPr lang="ru-RU" sz="1600" dirty="0" smtClean="0">
                          <a:latin typeface="Arial" panose="020B0604020202020204" pitchFamily="34" charset="0"/>
                          <a:cs typeface="Arial" panose="020B0604020202020204" pitchFamily="34" charset="0"/>
                        </a:rPr>
                        <a:t>кластерный</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Строки таблицы идут в порядке ключа индекса.</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err="1" smtClean="0">
                          <a:latin typeface="Arial" panose="020B0604020202020204" pitchFamily="34" charset="0"/>
                          <a:cs typeface="Arial" panose="020B0604020202020204" pitchFamily="34" charset="0"/>
                        </a:rPr>
                        <a:t>Nonclustered</a:t>
                      </a:r>
                      <a:r>
                        <a:rPr lang="ru-RU" sz="1600" dirty="0" smtClean="0">
                          <a:latin typeface="Arial" panose="020B0604020202020204" pitchFamily="34" charset="0"/>
                          <a:cs typeface="Arial" panose="020B0604020202020204" pitchFamily="34" charset="0"/>
                        </a:rPr>
                        <a:t> (</a:t>
                      </a:r>
                      <a:r>
                        <a:rPr lang="ru-RU" sz="1600" dirty="0" err="1" smtClean="0">
                          <a:latin typeface="Arial" panose="020B0604020202020204" pitchFamily="34" charset="0"/>
                          <a:cs typeface="Arial" panose="020B0604020202020204" pitchFamily="34" charset="0"/>
                        </a:rPr>
                        <a:t>некластерный</a:t>
                      </a:r>
                      <a:r>
                        <a:rPr lang="ru-RU"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Просто содержит указатели на данные.</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Unique</a:t>
                      </a:r>
                      <a:r>
                        <a:rPr lang="ru-RU" sz="1600" dirty="0" smtClean="0">
                          <a:latin typeface="Arial" panose="020B0604020202020204" pitchFamily="34" charset="0"/>
                          <a:cs typeface="Arial" panose="020B0604020202020204" pitchFamily="34" charset="0"/>
                        </a:rPr>
                        <a:t> (уникальный)</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Не допускает дублирования значений своего поля.</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err="1" smtClean="0">
                          <a:latin typeface="Arial" panose="020B0604020202020204" pitchFamily="34" charset="0"/>
                          <a:cs typeface="Arial" panose="020B0604020202020204" pitchFamily="34" charset="0"/>
                        </a:rPr>
                        <a:t>Columnstore</a:t>
                      </a:r>
                      <a:r>
                        <a:rPr lang="ru-RU" sz="1600" dirty="0" smtClean="0">
                          <a:latin typeface="Arial" panose="020B0604020202020204" pitchFamily="34" charset="0"/>
                          <a:cs typeface="Arial" panose="020B0604020202020204" pitchFamily="34" charset="0"/>
                        </a:rPr>
                        <a:t> (колоночный)</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Ориентирован на колонки (столбцы), а не на строки.</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Index with included columns</a:t>
                      </a:r>
                      <a:r>
                        <a:rPr lang="ru-RU" sz="1600" dirty="0" smtClean="0">
                          <a:latin typeface="Arial" panose="020B0604020202020204" pitchFamily="34" charset="0"/>
                          <a:cs typeface="Arial" panose="020B0604020202020204" pitchFamily="34" charset="0"/>
                        </a:rPr>
                        <a:t> (с включёнными столбцами)</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Содержит дополнительные сведения о включённых столбцах.</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Index on computed columns</a:t>
                      </a:r>
                      <a:r>
                        <a:rPr lang="ru-RU" sz="1600" dirty="0" smtClean="0">
                          <a:latin typeface="Arial" panose="020B0604020202020204" pitchFamily="34" charset="0"/>
                          <a:cs typeface="Arial" panose="020B0604020202020204" pitchFamily="34" charset="0"/>
                        </a:rPr>
                        <a:t> (на вычисляемых столбцах)</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Строится на вычисляемых</a:t>
                      </a:r>
                      <a:r>
                        <a:rPr lang="ru-RU" sz="1600" baseline="0" dirty="0" smtClean="0">
                          <a:latin typeface="Arial" panose="020B0604020202020204" pitchFamily="34" charset="0"/>
                          <a:cs typeface="Arial" panose="020B0604020202020204" pitchFamily="34" charset="0"/>
                        </a:rPr>
                        <a:t> столбцах.</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Filtered</a:t>
                      </a:r>
                      <a:r>
                        <a:rPr lang="ru-RU" sz="1600" dirty="0" smtClean="0">
                          <a:latin typeface="Arial" panose="020B0604020202020204" pitchFamily="34" charset="0"/>
                          <a:cs typeface="Arial" panose="020B0604020202020204" pitchFamily="34" charset="0"/>
                        </a:rPr>
                        <a:t> (с фильтром)</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Содержит ссылки на часть строк, удовлетворяющих фильтру.</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Spatial</a:t>
                      </a:r>
                      <a:r>
                        <a:rPr lang="ru-RU" sz="1600" dirty="0" smtClean="0">
                          <a:latin typeface="Arial" panose="020B0604020202020204" pitchFamily="34" charset="0"/>
                          <a:cs typeface="Arial" panose="020B0604020202020204" pitchFamily="34" charset="0"/>
                        </a:rPr>
                        <a:t> (пространственный)</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Специальный индекс для полей типа </a:t>
                      </a:r>
                      <a:r>
                        <a:rPr lang="en-US" sz="1600" dirty="0" smtClean="0">
                          <a:latin typeface="Arial" panose="020B0604020202020204" pitchFamily="34" charset="0"/>
                          <a:cs typeface="Arial" panose="020B0604020202020204" pitchFamily="34" charset="0"/>
                        </a:rPr>
                        <a:t>geometry.</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XML</a:t>
                      </a:r>
                      <a:r>
                        <a:rPr lang="ru-RU"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XML </a:t>
                      </a:r>
                      <a:r>
                        <a:rPr lang="en-US" sz="1600" dirty="0" smtClean="0">
                          <a:latin typeface="Arial" panose="020B0604020202020204" pitchFamily="34" charset="0"/>
                          <a:cs typeface="Arial" panose="020B0604020202020204" pitchFamily="34" charset="0"/>
                          <a:sym typeface="Wingdings" panose="05000000000000000000" pitchFamily="2" charset="2"/>
                        </a:rPr>
                        <a:t></a:t>
                      </a:r>
                      <a:r>
                        <a:rPr lang="ru-RU"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Индексирует</a:t>
                      </a:r>
                      <a:r>
                        <a:rPr lang="ru-RU" sz="1600" baseline="0" dirty="0" smtClean="0">
                          <a:latin typeface="Arial" panose="020B0604020202020204" pitchFamily="34" charset="0"/>
                          <a:cs typeface="Arial" panose="020B0604020202020204" pitchFamily="34" charset="0"/>
                        </a:rPr>
                        <a:t> внутренние </a:t>
                      </a:r>
                      <a:r>
                        <a:rPr lang="en-US" sz="1600" baseline="0" dirty="0" smtClean="0">
                          <a:latin typeface="Arial" panose="020B0604020202020204" pitchFamily="34" charset="0"/>
                          <a:cs typeface="Arial" panose="020B0604020202020204" pitchFamily="34" charset="0"/>
                        </a:rPr>
                        <a:t>XML-</a:t>
                      </a:r>
                      <a:r>
                        <a:rPr lang="ru-RU" sz="1600" baseline="0" dirty="0" smtClean="0">
                          <a:latin typeface="Arial" panose="020B0604020202020204" pitchFamily="34" charset="0"/>
                          <a:cs typeface="Arial" panose="020B0604020202020204" pitchFamily="34" charset="0"/>
                        </a:rPr>
                        <a:t>данные.</a:t>
                      </a:r>
                      <a:endParaRPr lang="en-US"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Full-text (</a:t>
                      </a:r>
                      <a:r>
                        <a:rPr lang="ru-RU" sz="1600" dirty="0" smtClean="0">
                          <a:latin typeface="Arial" panose="020B0604020202020204" pitchFamily="34" charset="0"/>
                          <a:cs typeface="Arial" panose="020B0604020202020204" pitchFamily="34" charset="0"/>
                        </a:rPr>
                        <a:t>полнотекстовый</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Обеспечивает эффективный поиск слов в строках.</a:t>
                      </a:r>
                      <a:endParaRPr lang="en-US" sz="1600" dirty="0">
                        <a:latin typeface="Arial" panose="020B0604020202020204" pitchFamily="34" charset="0"/>
                        <a:cs typeface="Arial" panose="020B0604020202020204" pitchFamily="34" charset="0"/>
                      </a:endParaRPr>
                    </a:p>
                  </a:txBody>
                  <a:tcPr/>
                </a:tc>
              </a:tr>
            </a:tbl>
          </a:graphicData>
        </a:graphic>
      </p:graphicFrame>
      <p:sp>
        <p:nvSpPr>
          <p:cNvPr id="22" name="Rectangle 21"/>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http://technet.microsoft.com/en-us/library/ms175049.aspx</a:t>
            </a:r>
          </a:p>
        </p:txBody>
      </p:sp>
    </p:spTree>
    <p:extLst>
      <p:ext uri="{BB962C8B-B14F-4D97-AF65-F5344CB8AC3E}">
        <p14:creationId xmlns:p14="http://schemas.microsoft.com/office/powerpoint/2010/main" val="250287899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Кластерные и некластерные индексы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206</a:t>
            </a:fld>
            <a:endParaRPr lang="en-US" dirty="0"/>
          </a:p>
        </p:txBody>
      </p:sp>
    </p:spTree>
    <p:extLst>
      <p:ext uri="{BB962C8B-B14F-4D97-AF65-F5344CB8AC3E}">
        <p14:creationId xmlns:p14="http://schemas.microsoft.com/office/powerpoint/2010/main" val="25770015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Разница между кластерным и некластерным индексом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207</a:t>
            </a:fld>
            <a:endParaRPr lang="en-US" dirty="0"/>
          </a:p>
        </p:txBody>
      </p:sp>
      <p:sp>
        <p:nvSpPr>
          <p:cNvPr id="11" name="Rectangle 2"/>
          <p:cNvSpPr txBox="1">
            <a:spLocks noChangeArrowheads="1"/>
          </p:cNvSpPr>
          <p:nvPr/>
        </p:nvSpPr>
        <p:spPr bwMode="auto">
          <a:xfrm>
            <a:off x="228600" y="909638"/>
            <a:ext cx="7543800" cy="1604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500" dirty="0" smtClean="0">
                <a:latin typeface="Arial" pitchFamily="34" charset="0"/>
                <a:cs typeface="Arial" pitchFamily="34" charset="0"/>
              </a:rPr>
              <a:t>«На пальцах» разницу между кластерным и некластерным индексом можно показать так:</a:t>
            </a:r>
            <a:endParaRPr lang="ru-RU" sz="25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57038834"/>
              </p:ext>
            </p:extLst>
          </p:nvPr>
        </p:nvGraphicFramePr>
        <p:xfrm>
          <a:off x="2514600" y="2133600"/>
          <a:ext cx="4038600" cy="2225040"/>
        </p:xfrm>
        <a:graphic>
          <a:graphicData uri="http://schemas.openxmlformats.org/drawingml/2006/table">
            <a:tbl>
              <a:tblPr firstRow="1" bandRow="1"/>
              <a:tblGrid>
                <a:gridCol w="2057400"/>
                <a:gridCol w="1981200"/>
              </a:tblGrid>
              <a:tr h="370840">
                <a:tc>
                  <a:txBody>
                    <a:bodyPr/>
                    <a:lstStyle/>
                    <a:p>
                      <a:pPr algn="ctr"/>
                      <a:r>
                        <a:rPr lang="ru-RU" b="1" dirty="0" smtClean="0">
                          <a:latin typeface="Arial" panose="020B0604020202020204" pitchFamily="34" charset="0"/>
                          <a:cs typeface="Arial" panose="020B0604020202020204" pitchFamily="34" charset="0"/>
                        </a:rPr>
                        <a:t>Фамилия</a:t>
                      </a:r>
                      <a:endParaRPr lang="en-US" b="1" dirty="0">
                        <a:latin typeface="Arial" panose="020B0604020202020204" pitchFamily="34" charset="0"/>
                        <a:cs typeface="Arial" panose="020B0604020202020204" pitchFamily="34" charset="0"/>
                      </a:endParaRPr>
                    </a:p>
                  </a:txBody>
                  <a:tcPr/>
                </a:tc>
                <a:tc>
                  <a:txBody>
                    <a:bodyPr/>
                    <a:lstStyle/>
                    <a:p>
                      <a:pPr algn="ctr"/>
                      <a:r>
                        <a:rPr lang="ru-RU" b="1" dirty="0" smtClean="0">
                          <a:latin typeface="Arial" panose="020B0604020202020204" pitchFamily="34" charset="0"/>
                          <a:cs typeface="Arial" panose="020B0604020202020204" pitchFamily="34" charset="0"/>
                        </a:rPr>
                        <a:t>Имя</a:t>
                      </a:r>
                      <a:endParaRPr lang="en-US" b="1"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Александров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Дмитрий</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Иванов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Сергей</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Петров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Александр</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Сидоров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Вадим</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Яковлев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Борис</a:t>
                      </a:r>
                      <a:endParaRPr lang="en-US" dirty="0">
                        <a:latin typeface="Arial" panose="020B0604020202020204" pitchFamily="34" charset="0"/>
                        <a:cs typeface="Arial" panose="020B0604020202020204" pitchFamily="34"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52935730"/>
              </p:ext>
            </p:extLst>
          </p:nvPr>
        </p:nvGraphicFramePr>
        <p:xfrm>
          <a:off x="457200" y="2362200"/>
          <a:ext cx="1524000" cy="1854200"/>
        </p:xfrm>
        <a:graphic>
          <a:graphicData uri="http://schemas.openxmlformats.org/drawingml/2006/table">
            <a:tbl>
              <a:tblPr firstRow="1" bandRow="1"/>
              <a:tblGrid>
                <a:gridCol w="1524000"/>
              </a:tblGrid>
              <a:tr h="370840">
                <a:tc>
                  <a:txBody>
                    <a:bodyPr/>
                    <a:lstStyle/>
                    <a:p>
                      <a:r>
                        <a:rPr lang="ru-RU" sz="1600" dirty="0" smtClean="0">
                          <a:latin typeface="Arial" panose="020B0604020202020204" pitchFamily="34" charset="0"/>
                          <a:cs typeface="Arial" panose="020B0604020202020204" pitchFamily="34" charset="0"/>
                        </a:rPr>
                        <a:t>Александров</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Иванов</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Петров</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Сидоров</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Яковлев</a:t>
                      </a:r>
                      <a:endParaRPr lang="en-US" sz="1600" dirty="0">
                        <a:latin typeface="Arial" panose="020B0604020202020204" pitchFamily="34" charset="0"/>
                        <a:cs typeface="Arial" panose="020B0604020202020204" pitchFamily="34"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34873430"/>
              </p:ext>
            </p:extLst>
          </p:nvPr>
        </p:nvGraphicFramePr>
        <p:xfrm>
          <a:off x="7391400" y="2438400"/>
          <a:ext cx="1524000" cy="1854200"/>
        </p:xfrm>
        <a:graphic>
          <a:graphicData uri="http://schemas.openxmlformats.org/drawingml/2006/table">
            <a:tbl>
              <a:tblPr firstRow="1" bandRow="1"/>
              <a:tblGrid>
                <a:gridCol w="1524000"/>
              </a:tblGrid>
              <a:tr h="370840">
                <a:tc>
                  <a:txBody>
                    <a:bodyPr/>
                    <a:lstStyle/>
                    <a:p>
                      <a:r>
                        <a:rPr lang="ru-RU" sz="1600" dirty="0" smtClean="0">
                          <a:latin typeface="Arial" panose="020B0604020202020204" pitchFamily="34" charset="0"/>
                          <a:cs typeface="Arial" panose="020B0604020202020204" pitchFamily="34" charset="0"/>
                        </a:rPr>
                        <a:t>Александр</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Борис</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Вадим</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Дмитрий</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Сергей</a:t>
                      </a:r>
                      <a:endParaRPr lang="en-US" sz="1600" dirty="0">
                        <a:latin typeface="Arial" panose="020B0604020202020204" pitchFamily="34" charset="0"/>
                        <a:cs typeface="Arial" panose="020B0604020202020204" pitchFamily="34" charset="0"/>
                      </a:endParaRPr>
                    </a:p>
                  </a:txBody>
                  <a:tcPr/>
                </a:tc>
              </a:tr>
            </a:tbl>
          </a:graphicData>
        </a:graphic>
      </p:graphicFrame>
      <p:cxnSp>
        <p:nvCxnSpPr>
          <p:cNvPr id="9" name="Straight Connector 8"/>
          <p:cNvCxnSpPr/>
          <p:nvPr/>
        </p:nvCxnSpPr>
        <p:spPr>
          <a:xfrm>
            <a:off x="2057400" y="2514600"/>
            <a:ext cx="364671" cy="1524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2895600"/>
            <a:ext cx="364671" cy="1524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57400" y="3238500"/>
            <a:ext cx="381000" cy="1905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3657600"/>
            <a:ext cx="364671" cy="1524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4038600"/>
            <a:ext cx="381000" cy="1524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29400" y="2656114"/>
            <a:ext cx="685800" cy="772886"/>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629400" y="3048000"/>
            <a:ext cx="685800" cy="11430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29400" y="3429000"/>
            <a:ext cx="685800" cy="3810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29400" y="2667000"/>
            <a:ext cx="685800" cy="11430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29400" y="3048000"/>
            <a:ext cx="685800" cy="10668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381000" y="4724400"/>
            <a:ext cx="2819400" cy="1295400"/>
          </a:xfrm>
          <a:prstGeom prst="wedgeRectCallout">
            <a:avLst>
              <a:gd name="adj1" fmla="val -25852"/>
              <a:gd name="adj2" fmla="val -754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Кластерный индекс. Порядок ключей индекса и строк таблицы совпадает.</a:t>
            </a:r>
            <a:endParaRPr lang="en-US" dirty="0">
              <a:latin typeface="Arial" panose="020B0604020202020204" pitchFamily="34" charset="0"/>
              <a:cs typeface="Arial" panose="020B0604020202020204" pitchFamily="34" charset="0"/>
            </a:endParaRPr>
          </a:p>
        </p:txBody>
      </p:sp>
      <p:sp>
        <p:nvSpPr>
          <p:cNvPr id="41" name="Rectangular Callout 40"/>
          <p:cNvSpPr/>
          <p:nvPr/>
        </p:nvSpPr>
        <p:spPr>
          <a:xfrm>
            <a:off x="4953000" y="4724400"/>
            <a:ext cx="2819400" cy="1295400"/>
          </a:xfrm>
          <a:prstGeom prst="wedgeRectCallout">
            <a:avLst>
              <a:gd name="adj1" fmla="val 40557"/>
              <a:gd name="adj2" fmla="val -7119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err="1" smtClean="0">
                <a:latin typeface="Arial" panose="020B0604020202020204" pitchFamily="34" charset="0"/>
                <a:cs typeface="Arial" panose="020B0604020202020204" pitchFamily="34" charset="0"/>
              </a:rPr>
              <a:t>НЕкластерный</a:t>
            </a:r>
            <a:r>
              <a:rPr lang="ru-RU" dirty="0" smtClean="0">
                <a:latin typeface="Arial" panose="020B0604020202020204" pitchFamily="34" charset="0"/>
                <a:cs typeface="Arial" panose="020B0604020202020204" pitchFamily="34" charset="0"/>
              </a:rPr>
              <a:t> индекс. Порядок ключей индекса и строк таблицы НЕ совпадает.</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52618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Разница между кластерным и некластерным индексом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208</a:t>
            </a:fld>
            <a:endParaRPr lang="en-US" dirty="0"/>
          </a:p>
        </p:txBody>
      </p:sp>
      <p:sp>
        <p:nvSpPr>
          <p:cNvPr id="11" name="Rectangle 2"/>
          <p:cNvSpPr txBox="1">
            <a:spLocks noChangeArrowheads="1"/>
          </p:cNvSpPr>
          <p:nvPr/>
        </p:nvSpPr>
        <p:spPr bwMode="auto">
          <a:xfrm>
            <a:off x="228600" y="762000"/>
            <a:ext cx="8610600" cy="1604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100" dirty="0" smtClean="0">
                <a:latin typeface="Arial" pitchFamily="34" charset="0"/>
                <a:cs typeface="Arial" pitchFamily="34" charset="0"/>
              </a:rPr>
              <a:t>Чуть подробнее (выдержка из документации).</a:t>
            </a:r>
          </a:p>
          <a:p>
            <a:r>
              <a:rPr lang="ru-RU" sz="2100" dirty="0" smtClean="0">
                <a:latin typeface="Arial" pitchFamily="34" charset="0"/>
                <a:cs typeface="Arial" pitchFamily="34" charset="0"/>
              </a:rPr>
              <a:t>Кластерные </a:t>
            </a:r>
            <a:r>
              <a:rPr lang="ru-RU" sz="2100" dirty="0">
                <a:latin typeface="Arial" pitchFamily="34" charset="0"/>
                <a:cs typeface="Arial" pitchFamily="34" charset="0"/>
              </a:rPr>
              <a:t>индексы сортируют и хранят строки данных в таблицах или представлениях на основе их ключевых значений</a:t>
            </a:r>
            <a:r>
              <a:rPr lang="ru-RU" sz="2100" dirty="0" smtClean="0">
                <a:latin typeface="Arial" pitchFamily="34" charset="0"/>
                <a:cs typeface="Arial" pitchFamily="34" charset="0"/>
              </a:rPr>
              <a:t>. У таблицы может быть </a:t>
            </a:r>
            <a:r>
              <a:rPr lang="ru-RU" sz="2100" dirty="0">
                <a:latin typeface="Arial" pitchFamily="34" charset="0"/>
                <a:cs typeface="Arial" pitchFamily="34" charset="0"/>
              </a:rPr>
              <a:t>только один </a:t>
            </a:r>
            <a:r>
              <a:rPr lang="ru-RU" sz="2100" dirty="0" smtClean="0">
                <a:latin typeface="Arial" pitchFamily="34" charset="0"/>
                <a:cs typeface="Arial" pitchFamily="34" charset="0"/>
              </a:rPr>
              <a:t>кластерный индекс.</a:t>
            </a:r>
          </a:p>
          <a:p>
            <a:r>
              <a:rPr lang="ru-RU" sz="2100" dirty="0" smtClean="0">
                <a:latin typeface="Arial" pitchFamily="34" charset="0"/>
                <a:cs typeface="Arial" pitchFamily="34" charset="0"/>
              </a:rPr>
              <a:t>Строки таблицы </a:t>
            </a:r>
            <a:r>
              <a:rPr lang="ru-RU" sz="2100" dirty="0">
                <a:latin typeface="Arial" pitchFamily="34" charset="0"/>
                <a:cs typeface="Arial" pitchFamily="34" charset="0"/>
              </a:rPr>
              <a:t>хранятся в </a:t>
            </a:r>
            <a:r>
              <a:rPr lang="ru-RU" sz="2100" dirty="0" smtClean="0">
                <a:latin typeface="Arial" pitchFamily="34" charset="0"/>
                <a:cs typeface="Arial" pitchFamily="34" charset="0"/>
              </a:rPr>
              <a:t>заданном порядке только </a:t>
            </a:r>
            <a:r>
              <a:rPr lang="ru-RU" sz="2100" dirty="0">
                <a:latin typeface="Arial" pitchFamily="34" charset="0"/>
                <a:cs typeface="Arial" pitchFamily="34" charset="0"/>
              </a:rPr>
              <a:t>в том случае, если таблица содержит </a:t>
            </a:r>
            <a:r>
              <a:rPr lang="ru-RU" sz="2100" dirty="0" smtClean="0">
                <a:latin typeface="Arial" pitchFamily="34" charset="0"/>
                <a:cs typeface="Arial" pitchFamily="34" charset="0"/>
              </a:rPr>
              <a:t>кластерный </a:t>
            </a:r>
            <a:r>
              <a:rPr lang="ru-RU" sz="2100" dirty="0">
                <a:latin typeface="Arial" pitchFamily="34" charset="0"/>
                <a:cs typeface="Arial" pitchFamily="34" charset="0"/>
              </a:rPr>
              <a:t>индекс</a:t>
            </a:r>
            <a:r>
              <a:rPr lang="ru-RU" sz="2100" dirty="0" smtClean="0">
                <a:latin typeface="Arial" pitchFamily="34" charset="0"/>
                <a:cs typeface="Arial" pitchFamily="34" charset="0"/>
              </a:rPr>
              <a:t>. Если такого индекса нет, строки таблицы </a:t>
            </a:r>
            <a:r>
              <a:rPr lang="ru-RU" sz="2100" dirty="0">
                <a:latin typeface="Arial" pitchFamily="34" charset="0"/>
                <a:cs typeface="Arial" pitchFamily="34" charset="0"/>
              </a:rPr>
              <a:t>хранятся в неупорядоченной структуре, которая называется кучей</a:t>
            </a:r>
            <a:r>
              <a:rPr lang="ru-RU" sz="2100" dirty="0" smtClean="0">
                <a:latin typeface="Arial" pitchFamily="34" charset="0"/>
                <a:cs typeface="Arial" pitchFamily="34" charset="0"/>
              </a:rPr>
              <a:t>.</a:t>
            </a:r>
          </a:p>
          <a:p>
            <a:r>
              <a:rPr lang="ru-RU" sz="2100" dirty="0" smtClean="0">
                <a:latin typeface="Arial" pitchFamily="34" charset="0"/>
                <a:cs typeface="Arial" pitchFamily="34" charset="0"/>
              </a:rPr>
              <a:t>В некластерном </a:t>
            </a:r>
            <a:r>
              <a:rPr lang="ru-RU" sz="2100" dirty="0">
                <a:latin typeface="Arial" pitchFamily="34" charset="0"/>
                <a:cs typeface="Arial" pitchFamily="34" charset="0"/>
              </a:rPr>
              <a:t>индексе </a:t>
            </a:r>
            <a:r>
              <a:rPr lang="ru-RU" sz="2100" dirty="0" smtClean="0">
                <a:latin typeface="Arial" pitchFamily="34" charset="0"/>
                <a:cs typeface="Arial" pitchFamily="34" charset="0"/>
              </a:rPr>
              <a:t>каждая </a:t>
            </a:r>
            <a:r>
              <a:rPr lang="ru-RU" sz="2100" dirty="0">
                <a:latin typeface="Arial" pitchFamily="34" charset="0"/>
                <a:cs typeface="Arial" pitchFamily="34" charset="0"/>
              </a:rPr>
              <a:t>запись </a:t>
            </a:r>
            <a:r>
              <a:rPr lang="ru-RU" sz="2100" dirty="0" smtClean="0">
                <a:latin typeface="Arial" pitchFamily="34" charset="0"/>
                <a:cs typeface="Arial" pitchFamily="34" charset="0"/>
              </a:rPr>
              <a:t>содержит </a:t>
            </a:r>
            <a:r>
              <a:rPr lang="ru-RU" sz="2100" dirty="0">
                <a:latin typeface="Arial" pitchFamily="34" charset="0"/>
                <a:cs typeface="Arial" pitchFamily="34" charset="0"/>
              </a:rPr>
              <a:t>указатель на </a:t>
            </a:r>
            <a:r>
              <a:rPr lang="ru-RU" sz="2100" dirty="0" smtClean="0">
                <a:latin typeface="Arial" pitchFamily="34" charset="0"/>
                <a:cs typeface="Arial" pitchFamily="34" charset="0"/>
              </a:rPr>
              <a:t>соответствующую строку таблицы; при этом строки таблицы не меняют порядок.</a:t>
            </a:r>
          </a:p>
          <a:p>
            <a:r>
              <a:rPr lang="ru-RU" sz="2100" dirty="0" smtClean="0">
                <a:latin typeface="Arial" pitchFamily="34" charset="0"/>
                <a:cs typeface="Arial" pitchFamily="34" charset="0"/>
              </a:rPr>
              <a:t>Для </a:t>
            </a:r>
            <a:r>
              <a:rPr lang="ru-RU" sz="2100" dirty="0">
                <a:latin typeface="Arial" pitchFamily="34" charset="0"/>
                <a:cs typeface="Arial" pitchFamily="34" charset="0"/>
              </a:rPr>
              <a:t>кучи </a:t>
            </a:r>
            <a:r>
              <a:rPr lang="ru-RU" sz="2100" dirty="0" smtClean="0">
                <a:latin typeface="Arial" pitchFamily="34" charset="0"/>
                <a:cs typeface="Arial" pitchFamily="34" charset="0"/>
              </a:rPr>
              <a:t>записи некластерного индекса указывают на строку таблицы, для </a:t>
            </a:r>
            <a:r>
              <a:rPr lang="ru-RU" sz="2100" dirty="0">
                <a:latin typeface="Arial" pitchFamily="34" charset="0"/>
                <a:cs typeface="Arial" pitchFamily="34" charset="0"/>
              </a:rPr>
              <a:t>кластеризованной таблицы </a:t>
            </a:r>
            <a:r>
              <a:rPr lang="ru-RU" sz="2100" dirty="0" smtClean="0">
                <a:latin typeface="Arial" pitchFamily="34" charset="0"/>
                <a:cs typeface="Arial" pitchFamily="34" charset="0"/>
              </a:rPr>
              <a:t>– на записи кластерного </a:t>
            </a:r>
            <a:r>
              <a:rPr lang="ru-RU" sz="2100" dirty="0">
                <a:latin typeface="Arial" pitchFamily="34" charset="0"/>
                <a:cs typeface="Arial" pitchFamily="34" charset="0"/>
              </a:rPr>
              <a:t>индекса</a:t>
            </a:r>
            <a:r>
              <a:rPr lang="ru-RU" sz="2100" dirty="0" smtClean="0">
                <a:latin typeface="Arial" pitchFamily="34" charset="0"/>
                <a:cs typeface="Arial" pitchFamily="34" charset="0"/>
              </a:rPr>
              <a:t>.</a:t>
            </a:r>
            <a:endParaRPr lang="ru-RU" sz="2100" dirty="0">
              <a:latin typeface="Arial" pitchFamily="34" charset="0"/>
              <a:cs typeface="Arial" pitchFamily="34" charset="0"/>
            </a:endParaRPr>
          </a:p>
        </p:txBody>
      </p:sp>
      <p:sp>
        <p:nvSpPr>
          <p:cNvPr id="22" name="Rectangle 21"/>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http://technet.microsoft.com/en-us/library/ms190457.aspx</a:t>
            </a:r>
          </a:p>
        </p:txBody>
      </p:sp>
    </p:spTree>
    <p:extLst>
      <p:ext uri="{BB962C8B-B14F-4D97-AF65-F5344CB8AC3E}">
        <p14:creationId xmlns:p14="http://schemas.microsoft.com/office/powerpoint/2010/main" val="21010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Структура кластерных и некластерных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209</a:t>
            </a:fld>
            <a:endParaRPr lang="en-US" dirty="0"/>
          </a:p>
        </p:txBody>
      </p:sp>
      <p:sp>
        <p:nvSpPr>
          <p:cNvPr id="22" name="Rectangle 21"/>
          <p:cNvSpPr/>
          <p:nvPr/>
        </p:nvSpPr>
        <p:spPr>
          <a:xfrm>
            <a:off x="320040" y="5334000"/>
            <a:ext cx="8458200" cy="923330"/>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technet.microsoft.com/en-us/library/ms177443%28v=sql.105%29.aspx</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http://technet.microsoft.com/en-us/library/ms177484%28v=sql.105%29.aspx</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4051407" cy="4343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584" y="990600"/>
            <a:ext cx="4750016" cy="4343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6200" y="621268"/>
            <a:ext cx="4051407" cy="369332"/>
          </a:xfrm>
          <a:prstGeom prst="rect">
            <a:avLst/>
          </a:prstGeom>
        </p:spPr>
        <p:txBody>
          <a:bodyPr wrap="square">
            <a:spAutoFit/>
          </a:bodyPr>
          <a:lstStyle/>
          <a:p>
            <a:pPr algn="ctr"/>
            <a:r>
              <a:rPr lang="ru-RU" dirty="0" smtClean="0">
                <a:latin typeface="Arial" panose="020B0604020202020204" pitchFamily="34" charset="0"/>
                <a:cs typeface="Arial" panose="020B0604020202020204" pitchFamily="34" charset="0"/>
              </a:rPr>
              <a:t>Кластерный индекс</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4241584" y="621268"/>
            <a:ext cx="4750016" cy="369332"/>
          </a:xfrm>
          <a:prstGeom prst="rect">
            <a:avLst/>
          </a:prstGeom>
        </p:spPr>
        <p:txBody>
          <a:bodyPr wrap="square">
            <a:spAutoFit/>
          </a:bodyPr>
          <a:lstStyle/>
          <a:p>
            <a:pPr algn="ctr"/>
            <a:r>
              <a:rPr lang="ru-RU" dirty="0" err="1" smtClean="0">
                <a:latin typeface="Arial" panose="020B0604020202020204" pitchFamily="34" charset="0"/>
                <a:cs typeface="Arial" panose="020B0604020202020204" pitchFamily="34" charset="0"/>
              </a:rPr>
              <a:t>Некластерный</a:t>
            </a:r>
            <a:r>
              <a:rPr lang="ru-RU" dirty="0" smtClean="0">
                <a:latin typeface="Arial" panose="020B0604020202020204" pitchFamily="34" charset="0"/>
                <a:cs typeface="Arial" panose="020B0604020202020204" pitchFamily="34" charset="0"/>
              </a:rPr>
              <a:t> индекс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544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200400"/>
            <a:ext cx="3362325" cy="300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Функция </a:t>
            </a:r>
            <a:r>
              <a:rPr lang="en-US" sz="2500" dirty="0" smtClean="0">
                <a:latin typeface="Arial" pitchFamily="34" charset="0"/>
                <a:cs typeface="Arial" pitchFamily="34" charset="0"/>
              </a:rPr>
              <a:t>DENSE_RANK() </a:t>
            </a:r>
            <a:r>
              <a:rPr lang="ru-RU" sz="2500" dirty="0" smtClean="0">
                <a:latin typeface="Arial" pitchFamily="34" charset="0"/>
                <a:cs typeface="Arial" pitchFamily="34" charset="0"/>
              </a:rPr>
              <a:t>работает аналогично </a:t>
            </a:r>
            <a:r>
              <a:rPr lang="en-US" sz="2500" dirty="0" smtClean="0">
                <a:latin typeface="Arial" pitchFamily="34" charset="0"/>
                <a:cs typeface="Arial" pitchFamily="34" charset="0"/>
              </a:rPr>
              <a:t>RANK(), </a:t>
            </a:r>
            <a:r>
              <a:rPr lang="ru-RU" sz="2500" dirty="0" smtClean="0">
                <a:latin typeface="Arial" pitchFamily="34" charset="0"/>
                <a:cs typeface="Arial" pitchFamily="34" charset="0"/>
              </a:rPr>
              <a:t>но не делает «пропусков».</a:t>
            </a:r>
            <a:endParaRPr lang="en-US" sz="2500" dirty="0">
              <a:latin typeface="Arial" pitchFamily="34" charset="0"/>
              <a:cs typeface="Arial" pitchFamily="34" charset="0"/>
            </a:endParaRPr>
          </a:p>
        </p:txBody>
      </p:sp>
      <p:sp>
        <p:nvSpPr>
          <p:cNvPr id="6" name="Rectangle 5"/>
          <p:cNvSpPr/>
          <p:nvPr/>
        </p:nvSpPr>
        <p:spPr>
          <a:xfrm>
            <a:off x="76200" y="2209800"/>
            <a:ext cx="89154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[city], [office], [sales],</a:t>
            </a:r>
          </a:p>
          <a:p>
            <a:r>
              <a:rPr lang="en-US" sz="1600" b="1" dirty="0" smtClean="0">
                <a:latin typeface="Courier New" panose="02070309020205020404" pitchFamily="49" charset="0"/>
                <a:cs typeface="Courier New" panose="02070309020205020404" pitchFamily="49" charset="0"/>
              </a:rPr>
              <a:t>DENSE_RANK</a:t>
            </a:r>
            <a:r>
              <a:rPr lang="en-US" sz="1600" b="1" dirty="0">
                <a:latin typeface="Courier New" panose="02070309020205020404" pitchFamily="49" charset="0"/>
                <a:cs typeface="Courier New" panose="02070309020205020404" pitchFamily="49" charset="0"/>
              </a:rPr>
              <a:t>() OVER (</a:t>
            </a:r>
            <a:r>
              <a:rPr lang="en-US" sz="1600" b="1" dirty="0">
                <a:solidFill>
                  <a:srgbClr val="FF6600"/>
                </a:solidFill>
                <a:latin typeface="Courier New" panose="02070309020205020404" pitchFamily="49" charset="0"/>
                <a:cs typeface="Courier New" panose="02070309020205020404" pitchFamily="49" charset="0"/>
              </a:rPr>
              <a:t>PARTITION BY [city] </a:t>
            </a:r>
            <a:r>
              <a:rPr lang="en-US" sz="1600" b="1" dirty="0">
                <a:solidFill>
                  <a:srgbClr val="0070C0"/>
                </a:solidFill>
                <a:latin typeface="Courier New" panose="02070309020205020404" pitchFamily="49" charset="0"/>
                <a:cs typeface="Courier New" panose="02070309020205020404" pitchFamily="49" charset="0"/>
              </a:rPr>
              <a:t>ORDER BY [sales] DESC</a:t>
            </a:r>
            <a:r>
              <a:rPr lang="en-US" sz="1600" b="1" dirty="0">
                <a:latin typeface="Courier New" panose="02070309020205020404" pitchFamily="49" charset="0"/>
                <a:cs typeface="Courier New" panose="02070309020205020404" pitchFamily="49" charset="0"/>
              </a:rPr>
              <a:t>) AS </a:t>
            </a:r>
            <a:r>
              <a:rPr lang="en-US" sz="1600" b="1" dirty="0">
                <a:solidFill>
                  <a:srgbClr val="00CC00"/>
                </a:solidFill>
                <a:latin typeface="Courier New" panose="02070309020205020404" pitchFamily="49" charset="0"/>
                <a:cs typeface="Courier New" panose="02070309020205020404" pitchFamily="49" charset="0"/>
              </a:rPr>
              <a:t>[rank]</a:t>
            </a:r>
          </a:p>
          <a:p>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Tst</a:t>
            </a:r>
            <a:endParaRPr lang="en-US" sz="1600" b="1" dirty="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048000" y="2819400"/>
            <a:ext cx="228600" cy="38143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953000" y="2819400"/>
            <a:ext cx="304800" cy="38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829300" y="2819400"/>
            <a:ext cx="2400300" cy="381435"/>
          </a:xfrm>
          <a:prstGeom prst="straightConnector1">
            <a:avLst/>
          </a:prstGeom>
          <a:ln>
            <a:solidFill>
              <a:srgbClr val="00CC00"/>
            </a:solidFill>
            <a:tailEnd type="arrow"/>
          </a:ln>
        </p:spPr>
        <p:style>
          <a:lnRef idx="2">
            <a:schemeClr val="accent3"/>
          </a:lnRef>
          <a:fillRef idx="0">
            <a:schemeClr val="accent3"/>
          </a:fillRef>
          <a:effectRef idx="1">
            <a:schemeClr val="accent3"/>
          </a:effectRef>
          <a:fontRef idx="minor">
            <a:schemeClr val="tx1"/>
          </a:fontRef>
        </p:style>
      </p:cxnSp>
      <p:sp>
        <p:nvSpPr>
          <p:cNvPr id="17" name="Rectangle 16"/>
          <p:cNvSpPr/>
          <p:nvPr/>
        </p:nvSpPr>
        <p:spPr>
          <a:xfrm>
            <a:off x="2895600" y="3505201"/>
            <a:ext cx="3200400" cy="1143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95600" y="4724400"/>
            <a:ext cx="3200400" cy="14478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4000" y="4724617"/>
            <a:ext cx="304800" cy="837983"/>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ular Callout 19"/>
          <p:cNvSpPr/>
          <p:nvPr/>
        </p:nvSpPr>
        <p:spPr>
          <a:xfrm>
            <a:off x="6477000" y="3226432"/>
            <a:ext cx="2438400" cy="2640967"/>
          </a:xfrm>
          <a:prstGeom prst="wedgeRectCallout">
            <a:avLst>
              <a:gd name="adj1" fmla="val -80208"/>
              <a:gd name="adj2" fmla="val 2359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Здесь нет «пропуска», т.е. «второе место» никуда не пропало.</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24218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Факты об индексах в </a:t>
            </a:r>
            <a:r>
              <a:rPr lang="en-US" dirty="0" smtClean="0"/>
              <a:t>SQL Server</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210</a:t>
            </a:fld>
            <a:endParaRPr lang="en-US" dirty="0"/>
          </a:p>
        </p:txBody>
      </p:sp>
      <p:sp>
        <p:nvSpPr>
          <p:cNvPr id="11" name="Rectangle 2"/>
          <p:cNvSpPr txBox="1">
            <a:spLocks noChangeArrowheads="1"/>
          </p:cNvSpPr>
          <p:nvPr/>
        </p:nvSpPr>
        <p:spPr bwMode="auto">
          <a:xfrm>
            <a:off x="228600" y="909638"/>
            <a:ext cx="8610600" cy="1604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300" dirty="0">
                <a:latin typeface="Arial" pitchFamily="34" charset="0"/>
                <a:cs typeface="Arial" pitchFamily="34" charset="0"/>
              </a:rPr>
              <a:t>Факты об индексах в SQL </a:t>
            </a:r>
            <a:r>
              <a:rPr lang="ru-RU" sz="2300" dirty="0" err="1">
                <a:latin typeface="Arial" pitchFamily="34" charset="0"/>
                <a:cs typeface="Arial" pitchFamily="34" charset="0"/>
              </a:rPr>
              <a:t>Server</a:t>
            </a:r>
            <a:r>
              <a:rPr lang="ru-RU" sz="2300" dirty="0">
                <a:latin typeface="Arial" pitchFamily="34" charset="0"/>
                <a:cs typeface="Arial" pitchFamily="34" charset="0"/>
              </a:rPr>
              <a:t>:</a:t>
            </a:r>
            <a:endParaRPr lang="ru-RU" sz="2300" dirty="0" smtClean="0">
              <a:latin typeface="Arial" pitchFamily="34" charset="0"/>
              <a:cs typeface="Arial" pitchFamily="34" charset="0"/>
            </a:endParaRPr>
          </a:p>
          <a:p>
            <a:r>
              <a:rPr lang="ru-RU" sz="2300" dirty="0" smtClean="0">
                <a:latin typeface="Arial" pitchFamily="34" charset="0"/>
                <a:cs typeface="Arial" pitchFamily="34" charset="0"/>
              </a:rPr>
              <a:t>Максимальная длина индекса – 900 байт.</a:t>
            </a:r>
          </a:p>
          <a:p>
            <a:r>
              <a:rPr lang="ru-RU" sz="2300" dirty="0" smtClean="0">
                <a:latin typeface="Arial" pitchFamily="34" charset="0"/>
                <a:cs typeface="Arial" pitchFamily="34" charset="0"/>
              </a:rPr>
              <a:t>Максимальное количество ключевых столбцов – 16.</a:t>
            </a:r>
          </a:p>
          <a:p>
            <a:r>
              <a:rPr lang="ru-RU" sz="2300" dirty="0" smtClean="0">
                <a:latin typeface="Arial" pitchFamily="34" charset="0"/>
                <a:cs typeface="Arial" pitchFamily="34" charset="0"/>
              </a:rPr>
              <a:t>Ограничение в 900 байт можно обойти созданием индекса с включёнными столбцами (об этом чуть позже).</a:t>
            </a:r>
          </a:p>
          <a:p>
            <a:r>
              <a:rPr lang="ru-RU" sz="2300" dirty="0" smtClean="0">
                <a:latin typeface="Arial" pitchFamily="34" charset="0"/>
                <a:cs typeface="Arial" pitchFamily="34" charset="0"/>
              </a:rPr>
              <a:t>Как кластерные, так и некластерные индексы могут быть уникальными и неуникальными.</a:t>
            </a:r>
          </a:p>
          <a:p>
            <a:r>
              <a:rPr lang="ru-RU" sz="2300" dirty="0" smtClean="0">
                <a:latin typeface="Arial" pitchFamily="34" charset="0"/>
                <a:cs typeface="Arial" pitchFamily="34" charset="0"/>
              </a:rPr>
              <a:t>Создание ПК автоматически приводит к созданию уникального кластерного индекса.</a:t>
            </a:r>
          </a:p>
          <a:p>
            <a:r>
              <a:rPr lang="ru-RU" sz="2300" dirty="0" smtClean="0">
                <a:latin typeface="Arial" pitchFamily="34" charset="0"/>
                <a:cs typeface="Arial" pitchFamily="34" charset="0"/>
              </a:rPr>
              <a:t>Создание ограничения </a:t>
            </a:r>
            <a:r>
              <a:rPr lang="en-US" sz="2300" dirty="0" smtClean="0">
                <a:latin typeface="Arial" pitchFamily="34" charset="0"/>
                <a:cs typeface="Arial" pitchFamily="34" charset="0"/>
              </a:rPr>
              <a:t>unique </a:t>
            </a:r>
            <a:r>
              <a:rPr lang="ru-RU" sz="2300" dirty="0" smtClean="0">
                <a:latin typeface="Arial" pitchFamily="34" charset="0"/>
                <a:cs typeface="Arial" pitchFamily="34" charset="0"/>
              </a:rPr>
              <a:t>на поле автоматически приводит к созданию уникального индекса (и наоборот).</a:t>
            </a:r>
          </a:p>
        </p:txBody>
      </p:sp>
      <p:sp>
        <p:nvSpPr>
          <p:cNvPr id="6" name="Rectangle 5"/>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http://technet.microsoft.com/en-us/library/ms190457.aspx</a:t>
            </a:r>
          </a:p>
        </p:txBody>
      </p:sp>
    </p:spTree>
    <p:extLst>
      <p:ext uri="{BB962C8B-B14F-4D97-AF65-F5344CB8AC3E}">
        <p14:creationId xmlns:p14="http://schemas.microsoft.com/office/powerpoint/2010/main" val="308611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Важно!</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211</a:t>
            </a:fld>
            <a:endParaRPr lang="en-US" dirty="0"/>
          </a:p>
        </p:txBody>
      </p:sp>
      <p:sp>
        <p:nvSpPr>
          <p:cNvPr id="11" name="Rectangle 2"/>
          <p:cNvSpPr txBox="1">
            <a:spLocks noChangeArrowheads="1"/>
          </p:cNvSpPr>
          <p:nvPr/>
        </p:nvSpPr>
        <p:spPr bwMode="auto">
          <a:xfrm>
            <a:off x="228600" y="909638"/>
            <a:ext cx="8610600" cy="1604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300" dirty="0" smtClean="0">
                <a:latin typeface="Arial" pitchFamily="34" charset="0"/>
                <a:cs typeface="Arial" pitchFamily="34" charset="0"/>
              </a:rPr>
              <a:t>SQL Server </a:t>
            </a:r>
            <a:r>
              <a:rPr lang="ru-RU" sz="2300" dirty="0" smtClean="0">
                <a:latin typeface="Arial" pitchFamily="34" charset="0"/>
                <a:cs typeface="Arial" pitchFamily="34" charset="0"/>
              </a:rPr>
              <a:t>достаточно «нелогично» ведёт себя при попытке построить индекс на поле, размер которого превышает 900 байт.</a:t>
            </a:r>
          </a:p>
        </p:txBody>
      </p:sp>
      <p:sp>
        <p:nvSpPr>
          <p:cNvPr id="7" name="Rectangle 6"/>
          <p:cNvSpPr/>
          <p:nvPr/>
        </p:nvSpPr>
        <p:spPr>
          <a:xfrm>
            <a:off x="228600" y="2209800"/>
            <a:ext cx="7543800" cy="2585323"/>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TABLE [tbl1]</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[id] INT,</a:t>
            </a:r>
          </a:p>
          <a:p>
            <a:r>
              <a:rPr lang="en-US" b="1" dirty="0">
                <a:latin typeface="Courier New" panose="02070309020205020404" pitchFamily="49" charset="0"/>
                <a:cs typeface="Courier New" panose="02070309020205020404" pitchFamily="49" charset="0"/>
              </a:rPr>
              <a:t> [val1] CHAR(3000),</a:t>
            </a:r>
          </a:p>
          <a:p>
            <a:r>
              <a:rPr lang="en-US" b="1" dirty="0">
                <a:latin typeface="Courier New" panose="02070309020205020404" pitchFamily="49" charset="0"/>
                <a:cs typeface="Courier New" panose="02070309020205020404" pitchFamily="49" charset="0"/>
              </a:rPr>
              <a:t> [val2] VARCHAR(3000)</a:t>
            </a:r>
          </a:p>
          <a:p>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INDEX [tbl1_idx1] ON [tbl1] (val1</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CREATE INDEX [tbl1_idx2] ON [tbl1] (val2);</a:t>
            </a:r>
          </a:p>
        </p:txBody>
      </p:sp>
      <p:sp>
        <p:nvSpPr>
          <p:cNvPr id="8" name="Rectangular Callout 7"/>
          <p:cNvSpPr/>
          <p:nvPr/>
        </p:nvSpPr>
        <p:spPr>
          <a:xfrm>
            <a:off x="4000500" y="1904999"/>
            <a:ext cx="4838700" cy="1597461"/>
          </a:xfrm>
          <a:prstGeom prst="wedgeRectCallout">
            <a:avLst>
              <a:gd name="adj1" fmla="val -60334"/>
              <a:gd name="adj2" fmla="val 938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err="1">
                <a:latin typeface="Arial" panose="020B0604020202020204" pitchFamily="34" charset="0"/>
                <a:cs typeface="Arial" panose="020B0604020202020204" pitchFamily="34" charset="0"/>
              </a:rPr>
              <a:t>Msg</a:t>
            </a:r>
            <a:r>
              <a:rPr lang="en-US" sz="1600" dirty="0">
                <a:latin typeface="Arial" panose="020B0604020202020204" pitchFamily="34" charset="0"/>
                <a:cs typeface="Arial" panose="020B0604020202020204" pitchFamily="34" charset="0"/>
              </a:rPr>
              <a:t> 1944, Level 16, State 1, Line 1</a:t>
            </a:r>
          </a:p>
          <a:p>
            <a:pPr algn="ctr"/>
            <a:r>
              <a:rPr lang="en-US" sz="1600" dirty="0">
                <a:latin typeface="Arial" panose="020B0604020202020204" pitchFamily="34" charset="0"/>
                <a:cs typeface="Arial" panose="020B0604020202020204" pitchFamily="34" charset="0"/>
              </a:rPr>
              <a:t>Index 'tbl1_idx1' was not created because the index key size is at least 3000 bytes. The index key size cannot exceed 900 bytes. If the index key includes implicit key columns, the index key size cannot exceed 1800 bytes.</a:t>
            </a:r>
          </a:p>
        </p:txBody>
      </p:sp>
      <p:sp>
        <p:nvSpPr>
          <p:cNvPr id="9" name="Rectangular Callout 8"/>
          <p:cNvSpPr/>
          <p:nvPr/>
        </p:nvSpPr>
        <p:spPr>
          <a:xfrm>
            <a:off x="4267200" y="5029200"/>
            <a:ext cx="4572000" cy="1222247"/>
          </a:xfrm>
          <a:prstGeom prst="wedgeRectCallout">
            <a:avLst>
              <a:gd name="adj1" fmla="val -67222"/>
              <a:gd name="adj2" fmla="val -815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Warning! The maximum key length is 900 bytes. The index 'tbl1_idx2' has maximum length of 3000 bytes. For some combination of large values, the insert/update operation will fail.</a:t>
            </a:r>
          </a:p>
        </p:txBody>
      </p:sp>
      <p:sp>
        <p:nvSpPr>
          <p:cNvPr id="12" name="Rectangular Callout 11"/>
          <p:cNvSpPr/>
          <p:nvPr/>
        </p:nvSpPr>
        <p:spPr>
          <a:xfrm>
            <a:off x="228600" y="5029200"/>
            <a:ext cx="3886200" cy="1222247"/>
          </a:xfrm>
          <a:prstGeom prst="wedgeRectCallout">
            <a:avLst>
              <a:gd name="adj1" fmla="val 27332"/>
              <a:gd name="adj2" fmla="val -788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 индекс </a:t>
            </a:r>
            <a:r>
              <a:rPr lang="ru-RU" b="1" dirty="0" smtClean="0">
                <a:latin typeface="Arial" panose="020B0604020202020204" pitchFamily="34" charset="0"/>
                <a:cs typeface="Arial" panose="020B0604020202020204" pitchFamily="34" charset="0"/>
              </a:rPr>
              <a:t>создаётся,</a:t>
            </a:r>
            <a:r>
              <a:rPr lang="ru-RU" dirty="0" smtClean="0">
                <a:latin typeface="Arial" panose="020B0604020202020204" pitchFamily="34" charset="0"/>
                <a:cs typeface="Arial" panose="020B0604020202020204" pitchFamily="34" charset="0"/>
              </a:rPr>
              <a:t> и при этом нас честно предупреждают, что при вставке «длинных данных» </a:t>
            </a:r>
            <a:r>
              <a:rPr lang="ru-RU" b="1" dirty="0" smtClean="0">
                <a:latin typeface="Arial" panose="020B0604020202020204" pitchFamily="34" charset="0"/>
                <a:cs typeface="Arial" panose="020B0604020202020204" pitchFamily="34" charset="0"/>
              </a:rPr>
              <a:t>запрос не выполнится</a:t>
            </a:r>
            <a:r>
              <a:rPr lang="ru-RU"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5175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Создание кластерных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212</a:t>
            </a:fld>
            <a:endParaRPr lang="en-US" dirty="0"/>
          </a:p>
        </p:txBody>
      </p:sp>
      <p:sp>
        <p:nvSpPr>
          <p:cNvPr id="11"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300" dirty="0" smtClean="0">
                <a:latin typeface="Arial" pitchFamily="34" charset="0"/>
                <a:cs typeface="Arial" pitchFamily="34" charset="0"/>
              </a:rPr>
              <a:t>Создание кластерных индексов выполняется запросом вида:</a:t>
            </a:r>
          </a:p>
        </p:txBody>
      </p:sp>
      <p:sp>
        <p:nvSpPr>
          <p:cNvPr id="6" name="Rectangle 5"/>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http://technet.microsoft.com/en-us/library/ms186342.aspx</a:t>
            </a:r>
          </a:p>
        </p:txBody>
      </p:sp>
      <p:sp>
        <p:nvSpPr>
          <p:cNvPr id="2" name="Rectangle 1"/>
          <p:cNvSpPr/>
          <p:nvPr/>
        </p:nvSpPr>
        <p:spPr>
          <a:xfrm>
            <a:off x="228600" y="1550236"/>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CLUSTERED</a:t>
            </a:r>
            <a:r>
              <a:rPr lang="en-US" b="1" dirty="0">
                <a:latin typeface="Courier New" panose="02070309020205020404" pitchFamily="49" charset="0"/>
                <a:cs typeface="Courier New" panose="02070309020205020404" pitchFamily="49" charset="0"/>
              </a:rPr>
              <a:t> INDEX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indexname</a:t>
            </a:r>
            <a:r>
              <a:rPr lang="en-US" b="1" dirty="0" smtClean="0">
                <a:latin typeface="Courier New" panose="02070309020205020404" pitchFamily="49" charset="0"/>
                <a:cs typeface="Courier New" panose="02070309020205020404" pitchFamily="49" charset="0"/>
              </a:rPr>
              <a:t>]</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ON [</a:t>
            </a:r>
            <a:r>
              <a:rPr lang="en-US" b="1" dirty="0" err="1" smtClean="0">
                <a:latin typeface="Courier New" panose="02070309020205020404" pitchFamily="49" charset="0"/>
                <a:cs typeface="Courier New" panose="02070309020205020404" pitchFamily="49" charset="0"/>
              </a:rPr>
              <a:t>tablename</a:t>
            </a:r>
            <a:r>
              <a:rPr lang="en-US" b="1" dirty="0" smtClean="0">
                <a:latin typeface="Courier New" panose="02070309020205020404" pitchFamily="49" charset="0"/>
                <a:cs typeface="Courier New" panose="02070309020205020404" pitchFamily="49" charset="0"/>
              </a:rPr>
              <a:t>] ([column1], [column2]);</a:t>
            </a:r>
            <a:endParaRPr lang="en-US" b="1" dirty="0">
              <a:latin typeface="Courier New" panose="02070309020205020404" pitchFamily="49" charset="0"/>
              <a:cs typeface="Courier New" panose="02070309020205020404" pitchFamily="49" charset="0"/>
            </a:endParaRPr>
          </a:p>
        </p:txBody>
      </p:sp>
      <p:sp>
        <p:nvSpPr>
          <p:cNvPr id="8" name="Rectangular Callout 7"/>
          <p:cNvSpPr/>
          <p:nvPr/>
        </p:nvSpPr>
        <p:spPr>
          <a:xfrm>
            <a:off x="3439885" y="2601686"/>
            <a:ext cx="5203371" cy="1295400"/>
          </a:xfrm>
          <a:prstGeom prst="wedgeRectCallout">
            <a:avLst>
              <a:gd name="adj1" fmla="val -39659"/>
              <a:gd name="adj2" fmla="val -796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Кластерные и некластерные индексы могут быть как простыми (строиться на одном поле таблицы), так и составными (строиться на 2+ полях таблицы).</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298269" y="4191000"/>
            <a:ext cx="5203371" cy="1295400"/>
          </a:xfrm>
          <a:prstGeom prst="wedgeRectCallout">
            <a:avLst>
              <a:gd name="adj1" fmla="val -28572"/>
              <a:gd name="adj2" fmla="val -19892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Помните, что в таблице может быть ТОЛЬКО ОДИН кластерный индекс. Как правило, им является первичный ключ.</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04715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Создание </a:t>
            </a:r>
            <a:r>
              <a:rPr lang="ru-RU" dirty="0" err="1" smtClean="0"/>
              <a:t>НЕкластерных</a:t>
            </a:r>
            <a:r>
              <a:rPr lang="ru-RU" dirty="0" smtClean="0"/>
              <a:t>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213</a:t>
            </a:fld>
            <a:endParaRPr lang="en-US" dirty="0"/>
          </a:p>
        </p:txBody>
      </p:sp>
      <p:sp>
        <p:nvSpPr>
          <p:cNvPr id="11"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300" dirty="0" smtClean="0">
                <a:latin typeface="Arial" pitchFamily="34" charset="0"/>
                <a:cs typeface="Arial" pitchFamily="34" charset="0"/>
              </a:rPr>
              <a:t>Создание </a:t>
            </a:r>
            <a:r>
              <a:rPr lang="ru-RU" sz="2300" dirty="0" err="1" smtClean="0">
                <a:latin typeface="Arial" pitchFamily="34" charset="0"/>
                <a:cs typeface="Arial" pitchFamily="34" charset="0"/>
              </a:rPr>
              <a:t>НЕкластерных</a:t>
            </a:r>
            <a:r>
              <a:rPr lang="ru-RU" sz="2300" dirty="0" smtClean="0">
                <a:latin typeface="Arial" pitchFamily="34" charset="0"/>
                <a:cs typeface="Arial" pitchFamily="34" charset="0"/>
              </a:rPr>
              <a:t> индексов выполняется запросом вида:</a:t>
            </a:r>
          </a:p>
        </p:txBody>
      </p:sp>
      <p:sp>
        <p:nvSpPr>
          <p:cNvPr id="6" name="Rectangle 5"/>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http://technet.microsoft.com/en-us/library/ms186342.aspx</a:t>
            </a:r>
          </a:p>
        </p:txBody>
      </p:sp>
      <p:sp>
        <p:nvSpPr>
          <p:cNvPr id="2" name="Rectangle 1"/>
          <p:cNvSpPr/>
          <p:nvPr/>
        </p:nvSpPr>
        <p:spPr>
          <a:xfrm>
            <a:off x="228600" y="1778836"/>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NONCLUSTERED</a:t>
            </a:r>
            <a:r>
              <a:rPr lang="en-US" b="1" dirty="0">
                <a:latin typeface="Courier New" panose="02070309020205020404" pitchFamily="49" charset="0"/>
                <a:cs typeface="Courier New" panose="02070309020205020404" pitchFamily="49" charset="0"/>
              </a:rPr>
              <a:t> INDEX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indexname</a:t>
            </a:r>
            <a:r>
              <a:rPr lang="en-US" b="1" dirty="0" smtClean="0">
                <a:latin typeface="Courier New" panose="02070309020205020404" pitchFamily="49" charset="0"/>
                <a:cs typeface="Courier New" panose="02070309020205020404" pitchFamily="49" charset="0"/>
              </a:rPr>
              <a:t>]</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ON [</a:t>
            </a:r>
            <a:r>
              <a:rPr lang="en-US" b="1" dirty="0" err="1" smtClean="0">
                <a:latin typeface="Courier New" panose="02070309020205020404" pitchFamily="49" charset="0"/>
                <a:cs typeface="Courier New" panose="02070309020205020404" pitchFamily="49" charset="0"/>
              </a:rPr>
              <a:t>tablename</a:t>
            </a:r>
            <a:r>
              <a:rPr lang="en-US" b="1" dirty="0" smtClean="0">
                <a:latin typeface="Courier New" panose="02070309020205020404" pitchFamily="49" charset="0"/>
                <a:cs typeface="Courier New" panose="02070309020205020404" pitchFamily="49" charset="0"/>
              </a:rPr>
              <a:t>] ([column1], [column2]);</a:t>
            </a:r>
            <a:endParaRPr lang="en-US" b="1" dirty="0">
              <a:latin typeface="Courier New" panose="02070309020205020404" pitchFamily="49" charset="0"/>
              <a:cs typeface="Courier New" panose="02070309020205020404" pitchFamily="49" charset="0"/>
            </a:endParaRPr>
          </a:p>
        </p:txBody>
      </p:sp>
      <p:sp>
        <p:nvSpPr>
          <p:cNvPr id="8" name="Rectangular Callout 7"/>
          <p:cNvSpPr/>
          <p:nvPr/>
        </p:nvSpPr>
        <p:spPr>
          <a:xfrm>
            <a:off x="838200" y="2819400"/>
            <a:ext cx="5203371" cy="1295400"/>
          </a:xfrm>
          <a:prstGeom prst="wedgeRectCallout">
            <a:avLst>
              <a:gd name="adj1" fmla="val 8667"/>
              <a:gd name="adj2" fmla="val -8044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Кластерные и некластерные индексы могут быть как простыми (строиться на одном поле таблицы), так и составными (строиться на 2+ полях таблицы).</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33216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Уникальные и неуникальные индексы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214</a:t>
            </a:fld>
            <a:endParaRPr lang="en-US" dirty="0"/>
          </a:p>
        </p:txBody>
      </p:sp>
    </p:spTree>
    <p:extLst>
      <p:ext uri="{BB962C8B-B14F-4D97-AF65-F5344CB8AC3E}">
        <p14:creationId xmlns:p14="http://schemas.microsoft.com/office/powerpoint/2010/main" val="14939445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Разница между уникальными и неуникальными индексами</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215</a:t>
            </a:fld>
            <a:endParaRPr lang="en-US" dirty="0"/>
          </a:p>
        </p:txBody>
      </p:sp>
      <p:sp>
        <p:nvSpPr>
          <p:cNvPr id="6" name="Rectangle 2"/>
          <p:cNvSpPr txBox="1">
            <a:spLocks noChangeArrowheads="1"/>
          </p:cNvSpPr>
          <p:nvPr/>
        </p:nvSpPr>
        <p:spPr bwMode="auto">
          <a:xfrm>
            <a:off x="228600" y="909638"/>
            <a:ext cx="8610600" cy="25955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b="1" dirty="0">
                <a:latin typeface="Arial" pitchFamily="34" charset="0"/>
                <a:cs typeface="Arial" pitchFamily="34" charset="0"/>
              </a:rPr>
              <a:t>Уникальные </a:t>
            </a:r>
            <a:r>
              <a:rPr lang="ru-RU" sz="2200" b="1" dirty="0" smtClean="0">
                <a:latin typeface="Arial" pitchFamily="34" charset="0"/>
                <a:cs typeface="Arial" pitchFamily="34" charset="0"/>
              </a:rPr>
              <a:t>индексы</a:t>
            </a:r>
            <a:r>
              <a:rPr lang="ru-RU" sz="2200" dirty="0" smtClean="0">
                <a:latin typeface="Arial" pitchFamily="34" charset="0"/>
                <a:cs typeface="Arial" pitchFamily="34" charset="0"/>
              </a:rPr>
              <a:t> </a:t>
            </a:r>
            <a:r>
              <a:rPr lang="ru-RU" sz="2200" dirty="0">
                <a:latin typeface="Arial" pitchFamily="34" charset="0"/>
                <a:cs typeface="Arial" pitchFamily="34" charset="0"/>
              </a:rPr>
              <a:t>запрещают вставку одинаковых значений в поле </a:t>
            </a:r>
            <a:r>
              <a:rPr lang="ru-RU" sz="2200" dirty="0" smtClean="0">
                <a:latin typeface="Arial" pitchFamily="34" charset="0"/>
                <a:cs typeface="Arial" pitchFamily="34" charset="0"/>
              </a:rPr>
              <a:t>(поля) таблицы, на котором они построены. </a:t>
            </a:r>
            <a:r>
              <a:rPr lang="ru-RU" sz="2200" dirty="0">
                <a:latin typeface="Arial" pitchFamily="34" charset="0"/>
                <a:cs typeface="Arial" pitchFamily="34" charset="0"/>
              </a:rPr>
              <a:t>Как правило, создаются на </a:t>
            </a:r>
            <a:r>
              <a:rPr lang="ru-RU" sz="2200" dirty="0" smtClean="0">
                <a:latin typeface="Arial" pitchFamily="34" charset="0"/>
                <a:cs typeface="Arial" pitchFamily="34" charset="0"/>
              </a:rPr>
              <a:t>т.н. «альтернативном </a:t>
            </a:r>
            <a:r>
              <a:rPr lang="ru-RU" sz="2200" dirty="0">
                <a:latin typeface="Arial" pitchFamily="34" charset="0"/>
                <a:cs typeface="Arial" pitchFamily="34" charset="0"/>
              </a:rPr>
              <a:t>ПК».</a:t>
            </a:r>
          </a:p>
          <a:p>
            <a:pPr marL="0" indent="0">
              <a:buFontTx/>
              <a:buNone/>
            </a:pPr>
            <a:endParaRPr lang="ru-RU" sz="2200" dirty="0">
              <a:latin typeface="Arial" pitchFamily="34" charset="0"/>
              <a:cs typeface="Arial" pitchFamily="34" charset="0"/>
            </a:endParaRPr>
          </a:p>
          <a:p>
            <a:pPr marL="0" indent="0">
              <a:buFontTx/>
              <a:buNone/>
            </a:pPr>
            <a:r>
              <a:rPr lang="ru-RU" sz="2200" b="1" dirty="0">
                <a:latin typeface="Arial" pitchFamily="34" charset="0"/>
                <a:cs typeface="Arial" pitchFamily="34" charset="0"/>
              </a:rPr>
              <a:t>Неуникальные </a:t>
            </a:r>
            <a:r>
              <a:rPr lang="ru-RU" sz="2200" b="1" dirty="0" smtClean="0">
                <a:latin typeface="Arial" pitchFamily="34" charset="0"/>
                <a:cs typeface="Arial" pitchFamily="34" charset="0"/>
              </a:rPr>
              <a:t>индексы</a:t>
            </a:r>
            <a:r>
              <a:rPr lang="ru-RU" sz="2200" dirty="0" smtClean="0">
                <a:latin typeface="Arial" pitchFamily="34" charset="0"/>
                <a:cs typeface="Arial" pitchFamily="34" charset="0"/>
              </a:rPr>
              <a:t> </a:t>
            </a:r>
            <a:r>
              <a:rPr lang="ru-RU" sz="2200" dirty="0">
                <a:latin typeface="Arial" pitchFamily="34" charset="0"/>
                <a:cs typeface="Arial" pitchFamily="34" charset="0"/>
              </a:rPr>
              <a:t>– просто индексы </a:t>
            </a:r>
            <a:r>
              <a:rPr lang="ru-RU" sz="2200" dirty="0" smtClean="0">
                <a:latin typeface="Arial" pitchFamily="34" charset="0"/>
                <a:cs typeface="Arial" pitchFamily="34" charset="0"/>
                <a:sym typeface="Wingdings" panose="05000000000000000000" pitchFamily="2" charset="2"/>
              </a:rPr>
              <a:t></a:t>
            </a:r>
            <a:r>
              <a:rPr lang="ru-RU" sz="2200" dirty="0" smtClean="0">
                <a:latin typeface="Arial" pitchFamily="34" charset="0"/>
                <a:cs typeface="Arial" pitchFamily="34" charset="0"/>
              </a:rPr>
              <a:t>, </a:t>
            </a:r>
            <a:r>
              <a:rPr lang="ru-RU" sz="2200" dirty="0">
                <a:latin typeface="Arial" pitchFamily="34" charset="0"/>
                <a:cs typeface="Arial" pitchFamily="34" charset="0"/>
              </a:rPr>
              <a:t>созданные для ускорения поиска</a:t>
            </a:r>
            <a:r>
              <a:rPr lang="ru-RU" sz="2200" dirty="0" smtClean="0">
                <a:latin typeface="Arial" pitchFamily="34" charset="0"/>
                <a:cs typeface="Arial" pitchFamily="34" charset="0"/>
              </a:rPr>
              <a:t>. Не налагают на своё поле (поля) дополнительного ограничения уникальности.</a:t>
            </a:r>
            <a:endParaRPr lang="ru-RU" sz="2200" dirty="0">
              <a:latin typeface="Arial" pitchFamily="34" charset="0"/>
              <a:cs typeface="Arial" pitchFamily="34" charset="0"/>
            </a:endParaRPr>
          </a:p>
        </p:txBody>
      </p:sp>
    </p:spTree>
    <p:extLst>
      <p:ext uri="{BB962C8B-B14F-4D97-AF65-F5344CB8AC3E}">
        <p14:creationId xmlns:p14="http://schemas.microsoft.com/office/powerpoint/2010/main" val="225934765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Создание уникальных и неуникальных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216</a:t>
            </a:fld>
            <a:endParaRPr lang="en-US" dirty="0"/>
          </a:p>
        </p:txBody>
      </p:sp>
      <p:sp>
        <p:nvSpPr>
          <p:cNvPr id="6"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Создание уникальных индексов выполняется запросами вида:</a:t>
            </a:r>
          </a:p>
        </p:txBody>
      </p:sp>
      <p:sp>
        <p:nvSpPr>
          <p:cNvPr id="7" name="Rectangle 6"/>
          <p:cNvSpPr/>
          <p:nvPr/>
        </p:nvSpPr>
        <p:spPr>
          <a:xfrm>
            <a:off x="228600" y="15240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UNIQUE</a:t>
            </a:r>
            <a:r>
              <a:rPr lang="en-US" b="1" dirty="0">
                <a:latin typeface="Courier New" panose="02070309020205020404" pitchFamily="49" charset="0"/>
                <a:cs typeface="Courier New" panose="02070309020205020404" pitchFamily="49" charset="0"/>
              </a:rPr>
              <a:t> INDEX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indexname</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ON [</a:t>
            </a:r>
            <a:r>
              <a:rPr lang="en-US" b="1" dirty="0" err="1" smtClean="0">
                <a:latin typeface="Courier New" panose="02070309020205020404" pitchFamily="49" charset="0"/>
                <a:cs typeface="Courier New" panose="02070309020205020404" pitchFamily="49" charset="0"/>
              </a:rPr>
              <a:t>tablename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([column1], [column2])</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9" name="Rectangle 2"/>
          <p:cNvSpPr txBox="1">
            <a:spLocks noChangeArrowheads="1"/>
          </p:cNvSpPr>
          <p:nvPr/>
        </p:nvSpPr>
        <p:spPr bwMode="auto">
          <a:xfrm>
            <a:off x="228600" y="40338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300" dirty="0" smtClean="0">
                <a:latin typeface="Arial" pitchFamily="34" charset="0"/>
                <a:cs typeface="Arial" pitchFamily="34" charset="0"/>
              </a:rPr>
              <a:t>Создание неуникальных индексов выполняется запросом вида:</a:t>
            </a:r>
          </a:p>
        </p:txBody>
      </p:sp>
      <p:sp>
        <p:nvSpPr>
          <p:cNvPr id="10" name="Rectangle 9"/>
          <p:cNvSpPr/>
          <p:nvPr/>
        </p:nvSpPr>
        <p:spPr>
          <a:xfrm>
            <a:off x="228600" y="4916269"/>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NONCLUSTERED INDEX [</a:t>
            </a:r>
            <a:r>
              <a:rPr lang="en-US" b="1" dirty="0" err="1">
                <a:latin typeface="Courier New" panose="02070309020205020404" pitchFamily="49" charset="0"/>
                <a:cs typeface="Courier New" panose="02070309020205020404" pitchFamily="49" charset="0"/>
              </a:rPr>
              <a:t>indexname</a:t>
            </a:r>
            <a:r>
              <a:rPr lang="en-US" b="1" dirty="0">
                <a:latin typeface="Courier New" panose="02070309020205020404" pitchFamily="49" charset="0"/>
                <a:cs typeface="Courier New" panose="02070309020205020404" pitchFamily="49" charset="0"/>
              </a:rPr>
              <a:t>]</a:t>
            </a:r>
            <a:endParaRPr lang="ru-RU"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ON [</a:t>
            </a:r>
            <a:r>
              <a:rPr lang="en-US" b="1" dirty="0" err="1">
                <a:latin typeface="Courier New" panose="02070309020205020404" pitchFamily="49" charset="0"/>
                <a:cs typeface="Courier New" panose="02070309020205020404" pitchFamily="49" charset="0"/>
              </a:rPr>
              <a:t>tablename</a:t>
            </a:r>
            <a:r>
              <a:rPr lang="en-US" b="1" dirty="0">
                <a:latin typeface="Courier New" panose="02070309020205020404" pitchFamily="49" charset="0"/>
                <a:cs typeface="Courier New" panose="02070309020205020404" pitchFamily="49" charset="0"/>
              </a:rPr>
              <a:t>] ([column1], [column2]);</a:t>
            </a:r>
          </a:p>
        </p:txBody>
      </p:sp>
      <p:sp>
        <p:nvSpPr>
          <p:cNvPr id="12" name="Rectangle 11"/>
          <p:cNvSpPr/>
          <p:nvPr/>
        </p:nvSpPr>
        <p:spPr>
          <a:xfrm>
            <a:off x="228600" y="22860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smtClean="0">
                <a:latin typeface="Courier New" panose="02070309020205020404" pitchFamily="49" charset="0"/>
                <a:cs typeface="Courier New" panose="02070309020205020404" pitchFamily="49" charset="0"/>
              </a:rPr>
              <a:t>CLUSTERED </a:t>
            </a:r>
            <a:r>
              <a:rPr lang="en-US" b="1" dirty="0" smtClean="0">
                <a:solidFill>
                  <a:srgbClr val="0070C0"/>
                </a:solidFill>
                <a:latin typeface="Courier New" panose="02070309020205020404" pitchFamily="49" charset="0"/>
                <a:cs typeface="Courier New" panose="02070309020205020404" pitchFamily="49" charset="0"/>
              </a:rPr>
              <a:t>UNIQUE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INDEX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indexname</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ON [</a:t>
            </a:r>
            <a:r>
              <a:rPr lang="en-US" b="1" dirty="0" err="1" smtClean="0">
                <a:latin typeface="Courier New" panose="02070309020205020404" pitchFamily="49" charset="0"/>
                <a:cs typeface="Courier New" panose="02070309020205020404" pitchFamily="49" charset="0"/>
              </a:rPr>
              <a:t>tablename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([column1], [column2])</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228600" y="30480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smtClean="0">
                <a:latin typeface="Courier New" panose="02070309020205020404" pitchFamily="49" charset="0"/>
                <a:cs typeface="Courier New" panose="02070309020205020404" pitchFamily="49" charset="0"/>
              </a:rPr>
              <a:t>NONCLUSTERED </a:t>
            </a:r>
            <a:r>
              <a:rPr lang="en-US" b="1" dirty="0" smtClean="0">
                <a:solidFill>
                  <a:srgbClr val="0070C0"/>
                </a:solidFill>
                <a:latin typeface="Courier New" panose="02070309020205020404" pitchFamily="49" charset="0"/>
                <a:cs typeface="Courier New" panose="02070309020205020404" pitchFamily="49" charset="0"/>
              </a:rPr>
              <a:t>UNIQUE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INDEX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indexname</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ON [</a:t>
            </a:r>
            <a:r>
              <a:rPr lang="en-US" b="1" dirty="0" err="1" smtClean="0">
                <a:latin typeface="Courier New" panose="02070309020205020404" pitchFamily="49" charset="0"/>
                <a:cs typeface="Courier New" panose="02070309020205020404" pitchFamily="49" charset="0"/>
              </a:rPr>
              <a:t>tablename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([column1], [column2])</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243806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Колоночные индексы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217</a:t>
            </a:fld>
            <a:endParaRPr lang="en-US" dirty="0"/>
          </a:p>
        </p:txBody>
      </p:sp>
    </p:spTree>
    <p:extLst>
      <p:ext uri="{BB962C8B-B14F-4D97-AF65-F5344CB8AC3E}">
        <p14:creationId xmlns:p14="http://schemas.microsoft.com/office/powerpoint/2010/main" val="417443412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Что это и зачем это нужно?</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218</a:t>
            </a:fld>
            <a:endParaRPr lang="en-US" dirty="0"/>
          </a:p>
        </p:txBody>
      </p:sp>
      <p:sp>
        <p:nvSpPr>
          <p:cNvPr id="6" name="Rectangle 2"/>
          <p:cNvSpPr txBox="1">
            <a:spLocks noChangeArrowheads="1"/>
          </p:cNvSpPr>
          <p:nvPr/>
        </p:nvSpPr>
        <p:spPr bwMode="auto">
          <a:xfrm>
            <a:off x="228600" y="9096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«На пальцах» разницу между классическими и колоночными индексами можно показать так:</a:t>
            </a:r>
          </a:p>
        </p:txBody>
      </p:sp>
      <p:graphicFrame>
        <p:nvGraphicFramePr>
          <p:cNvPr id="7" name="Table 6"/>
          <p:cNvGraphicFramePr>
            <a:graphicFrameLocks noGrp="1"/>
          </p:cNvGraphicFramePr>
          <p:nvPr>
            <p:extLst>
              <p:ext uri="{D42A27DB-BD31-4B8C-83A1-F6EECF244321}">
                <p14:modId xmlns:p14="http://schemas.microsoft.com/office/powerpoint/2010/main" val="3544913636"/>
              </p:ext>
            </p:extLst>
          </p:nvPr>
        </p:nvGraphicFramePr>
        <p:xfrm>
          <a:off x="250371" y="1813560"/>
          <a:ext cx="4038600" cy="2225040"/>
        </p:xfrm>
        <a:graphic>
          <a:graphicData uri="http://schemas.openxmlformats.org/drawingml/2006/table">
            <a:tbl>
              <a:tblPr firstRow="1" bandRow="1"/>
              <a:tblGrid>
                <a:gridCol w="2057400"/>
                <a:gridCol w="1981200"/>
              </a:tblGrid>
              <a:tr h="370840">
                <a:tc>
                  <a:txBody>
                    <a:bodyPr/>
                    <a:lstStyle/>
                    <a:p>
                      <a:pPr algn="ctr"/>
                      <a:r>
                        <a:rPr lang="ru-RU" b="1" dirty="0" smtClean="0">
                          <a:latin typeface="Arial" panose="020B0604020202020204" pitchFamily="34" charset="0"/>
                          <a:cs typeface="Arial" panose="020B0604020202020204" pitchFamily="34" charset="0"/>
                        </a:rPr>
                        <a:t>Фамилия</a:t>
                      </a:r>
                      <a:endParaRPr lang="en-US" b="1" dirty="0">
                        <a:latin typeface="Arial" panose="020B0604020202020204" pitchFamily="34" charset="0"/>
                        <a:cs typeface="Arial" panose="020B0604020202020204" pitchFamily="34" charset="0"/>
                      </a:endParaRPr>
                    </a:p>
                  </a:txBody>
                  <a:tcPr/>
                </a:tc>
                <a:tc>
                  <a:txBody>
                    <a:bodyPr/>
                    <a:lstStyle/>
                    <a:p>
                      <a:pPr algn="ctr"/>
                      <a:r>
                        <a:rPr lang="ru-RU" b="1" dirty="0" smtClean="0">
                          <a:latin typeface="Arial" panose="020B0604020202020204" pitchFamily="34" charset="0"/>
                          <a:cs typeface="Arial" panose="020B0604020202020204" pitchFamily="34" charset="0"/>
                        </a:rPr>
                        <a:t>Имя</a:t>
                      </a:r>
                      <a:endParaRPr lang="en-US" b="1"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Александров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Дмитрий</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Иванов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Сергей</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Петров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Александр</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Сидоров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Вадим</a:t>
                      </a:r>
                      <a:endParaRPr lang="en-US" dirty="0">
                        <a:latin typeface="Arial" panose="020B0604020202020204" pitchFamily="34" charset="0"/>
                        <a:cs typeface="Arial" panose="020B0604020202020204" pitchFamily="34" charset="0"/>
                      </a:endParaRPr>
                    </a:p>
                  </a:txBody>
                  <a:tcPr/>
                </a:tc>
              </a:tr>
              <a:tr h="370840">
                <a:tc>
                  <a:txBody>
                    <a:bodyPr/>
                    <a:lstStyle/>
                    <a:p>
                      <a:r>
                        <a:rPr lang="ru-RU" dirty="0" smtClean="0">
                          <a:latin typeface="Arial" panose="020B0604020202020204" pitchFamily="34" charset="0"/>
                          <a:cs typeface="Arial" panose="020B0604020202020204" pitchFamily="34" charset="0"/>
                        </a:rPr>
                        <a:t>Яковлев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Борис</a:t>
                      </a:r>
                      <a:endParaRPr lang="en-US" dirty="0">
                        <a:latin typeface="Arial" panose="020B0604020202020204" pitchFamily="34" charset="0"/>
                        <a:cs typeface="Arial" panose="020B0604020202020204"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80334514"/>
              </p:ext>
            </p:extLst>
          </p:nvPr>
        </p:nvGraphicFramePr>
        <p:xfrm>
          <a:off x="239487" y="4495800"/>
          <a:ext cx="8142513" cy="741680"/>
        </p:xfrm>
        <a:graphic>
          <a:graphicData uri="http://schemas.openxmlformats.org/drawingml/2006/table">
            <a:tbl>
              <a:tblPr firstRow="1" bandRow="1"/>
              <a:tblGrid>
                <a:gridCol w="1678229"/>
                <a:gridCol w="1616071"/>
                <a:gridCol w="1616071"/>
                <a:gridCol w="1616071"/>
                <a:gridCol w="1616071"/>
              </a:tblGrid>
              <a:tr h="370840">
                <a:tc>
                  <a:txBody>
                    <a:bodyPr/>
                    <a:lstStyle/>
                    <a:p>
                      <a:r>
                        <a:rPr lang="ru-RU" dirty="0" smtClean="0">
                          <a:latin typeface="Arial" panose="020B0604020202020204" pitchFamily="34" charset="0"/>
                          <a:cs typeface="Arial" panose="020B0604020202020204" pitchFamily="34" charset="0"/>
                        </a:rPr>
                        <a:t>Александров</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ru-RU" dirty="0" smtClean="0">
                          <a:latin typeface="Arial" panose="020B0604020202020204" pitchFamily="34" charset="0"/>
                          <a:cs typeface="Arial" panose="020B0604020202020204" pitchFamily="34" charset="0"/>
                        </a:rPr>
                        <a:t>Дмитрий</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ru-RU" dirty="0" smtClean="0">
                          <a:latin typeface="Arial" panose="020B0604020202020204" pitchFamily="34" charset="0"/>
                          <a:cs typeface="Arial" panose="020B0604020202020204" pitchFamily="34" charset="0"/>
                        </a:rPr>
                        <a:t>Иванов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Сергей</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Петров</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r>
              <a:tr h="370840">
                <a:tc>
                  <a:txBody>
                    <a:bodyPr/>
                    <a:lstStyle/>
                    <a:p>
                      <a:r>
                        <a:rPr lang="ru-RU" dirty="0" smtClean="0">
                          <a:latin typeface="Arial" panose="020B0604020202020204" pitchFamily="34" charset="0"/>
                          <a:cs typeface="Arial" panose="020B0604020202020204" pitchFamily="34" charset="0"/>
                        </a:rPr>
                        <a:t>Александр</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ru-RU" dirty="0" smtClean="0">
                          <a:latin typeface="Arial" panose="020B0604020202020204" pitchFamily="34" charset="0"/>
                          <a:cs typeface="Arial" panose="020B0604020202020204" pitchFamily="34" charset="0"/>
                        </a:rPr>
                        <a:t>Сидоров</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Вадим</a:t>
                      </a:r>
                      <a:endParaRPr lang="en-US" dirty="0">
                        <a:latin typeface="Arial" panose="020B0604020202020204" pitchFamily="34" charset="0"/>
                        <a:cs typeface="Arial" panose="020B0604020202020204" pitchFamily="34" charset="0"/>
                      </a:endParaRPr>
                    </a:p>
                  </a:txBody>
                  <a:tcPr/>
                </a:tc>
                <a:tc>
                  <a:txBody>
                    <a:bodyPr/>
                    <a:lstStyle/>
                    <a:p>
                      <a:r>
                        <a:rPr lang="ru-RU" dirty="0" smtClean="0">
                          <a:latin typeface="Arial" panose="020B0604020202020204" pitchFamily="34" charset="0"/>
                          <a:cs typeface="Arial" panose="020B0604020202020204" pitchFamily="34" charset="0"/>
                        </a:rPr>
                        <a:t>Яковлев</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ru-RU" dirty="0" smtClean="0">
                          <a:latin typeface="Arial" panose="020B0604020202020204" pitchFamily="34" charset="0"/>
                          <a:cs typeface="Arial" panose="020B0604020202020204" pitchFamily="34" charset="0"/>
                        </a:rPr>
                        <a:t>Борис</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25504547"/>
              </p:ext>
            </p:extLst>
          </p:nvPr>
        </p:nvGraphicFramePr>
        <p:xfrm>
          <a:off x="4953000" y="1828800"/>
          <a:ext cx="838200" cy="1854200"/>
        </p:xfrm>
        <a:graphic>
          <a:graphicData uri="http://schemas.openxmlformats.org/drawingml/2006/table">
            <a:tbl>
              <a:tblPr firstRow="1" bandRow="1"/>
              <a:tblGrid>
                <a:gridCol w="838200"/>
              </a:tblGrid>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39948472"/>
              </p:ext>
            </p:extLst>
          </p:nvPr>
        </p:nvGraphicFramePr>
        <p:xfrm>
          <a:off x="6400800" y="1828800"/>
          <a:ext cx="838200" cy="1854200"/>
        </p:xfrm>
        <a:graphic>
          <a:graphicData uri="http://schemas.openxmlformats.org/drawingml/2006/table">
            <a:tbl>
              <a:tblPr firstRow="1" bandRow="1"/>
              <a:tblGrid>
                <a:gridCol w="838200"/>
              </a:tblGrid>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r h="370840">
                <a:tc>
                  <a:txBody>
                    <a:bodyPr/>
                    <a:lstStyle/>
                    <a:p>
                      <a:endParaRPr lang="en-US" sz="1600" dirty="0">
                        <a:latin typeface="Arial" panose="020B0604020202020204" pitchFamily="34" charset="0"/>
                        <a:cs typeface="Arial" panose="020B0604020202020204" pitchFamily="34" charset="0"/>
                      </a:endParaRPr>
                    </a:p>
                  </a:txBody>
                  <a:tcPr/>
                </a:tc>
              </a:tr>
            </a:tbl>
          </a:graphicData>
        </a:graphic>
      </p:graphicFrame>
      <p:cxnSp>
        <p:nvCxnSpPr>
          <p:cNvPr id="13" name="Straight Connector 12"/>
          <p:cNvCxnSpPr>
            <a:stCxn id="9" idx="2"/>
          </p:cNvCxnSpPr>
          <p:nvPr/>
        </p:nvCxnSpPr>
        <p:spPr>
          <a:xfrm flipH="1">
            <a:off x="381000" y="3683000"/>
            <a:ext cx="4991100" cy="8890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9" idx="2"/>
          </p:cNvCxnSpPr>
          <p:nvPr/>
        </p:nvCxnSpPr>
        <p:spPr>
          <a:xfrm flipH="1">
            <a:off x="3676650" y="3683000"/>
            <a:ext cx="1695450" cy="8890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2"/>
          </p:cNvCxnSpPr>
          <p:nvPr/>
        </p:nvCxnSpPr>
        <p:spPr>
          <a:xfrm>
            <a:off x="5372100" y="3683000"/>
            <a:ext cx="1485900" cy="8890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9" idx="2"/>
          </p:cNvCxnSpPr>
          <p:nvPr/>
        </p:nvCxnSpPr>
        <p:spPr>
          <a:xfrm flipH="1">
            <a:off x="1981200" y="3683000"/>
            <a:ext cx="3390900" cy="13462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2"/>
          </p:cNvCxnSpPr>
          <p:nvPr/>
        </p:nvCxnSpPr>
        <p:spPr>
          <a:xfrm flipH="1">
            <a:off x="5257800" y="3683000"/>
            <a:ext cx="114300" cy="13462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2"/>
          </p:cNvCxnSpPr>
          <p:nvPr/>
        </p:nvCxnSpPr>
        <p:spPr>
          <a:xfrm flipH="1">
            <a:off x="2362200" y="3683000"/>
            <a:ext cx="4457700" cy="889000"/>
          </a:xfrm>
          <a:prstGeom prst="line">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12" idx="2"/>
          </p:cNvCxnSpPr>
          <p:nvPr/>
        </p:nvCxnSpPr>
        <p:spPr>
          <a:xfrm flipH="1">
            <a:off x="5791200" y="3683000"/>
            <a:ext cx="1028700" cy="965200"/>
          </a:xfrm>
          <a:prstGeom prst="line">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12" idx="2"/>
          </p:cNvCxnSpPr>
          <p:nvPr/>
        </p:nvCxnSpPr>
        <p:spPr>
          <a:xfrm flipH="1">
            <a:off x="914400" y="3683000"/>
            <a:ext cx="5905500" cy="1346200"/>
          </a:xfrm>
          <a:prstGeom prst="line">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0" name="Straight Connector 39"/>
          <p:cNvCxnSpPr>
            <a:stCxn id="12" idx="2"/>
          </p:cNvCxnSpPr>
          <p:nvPr/>
        </p:nvCxnSpPr>
        <p:spPr>
          <a:xfrm flipH="1">
            <a:off x="3962400" y="3683000"/>
            <a:ext cx="2857500" cy="1346200"/>
          </a:xfrm>
          <a:prstGeom prst="line">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a:stCxn id="12" idx="2"/>
          </p:cNvCxnSpPr>
          <p:nvPr/>
        </p:nvCxnSpPr>
        <p:spPr>
          <a:xfrm>
            <a:off x="6819900" y="3683000"/>
            <a:ext cx="266700" cy="1422400"/>
          </a:xfrm>
          <a:prstGeom prst="line">
            <a:avLst/>
          </a:prstGeom>
          <a:ln>
            <a:tailEnd type="arrow"/>
          </a:ln>
        </p:spPr>
        <p:style>
          <a:lnRef idx="2">
            <a:schemeClr val="accent6"/>
          </a:lnRef>
          <a:fillRef idx="0">
            <a:schemeClr val="accent6"/>
          </a:fillRef>
          <a:effectRef idx="1">
            <a:schemeClr val="accent6"/>
          </a:effectRef>
          <a:fontRef idx="minor">
            <a:schemeClr val="tx1"/>
          </a:fontRef>
        </p:style>
      </p:cxnSp>
      <p:sp>
        <p:nvSpPr>
          <p:cNvPr id="46" name="Rectangular Callout 45"/>
          <p:cNvSpPr/>
          <p:nvPr/>
        </p:nvSpPr>
        <p:spPr>
          <a:xfrm>
            <a:off x="4084864" y="1752600"/>
            <a:ext cx="2220686" cy="1295400"/>
          </a:xfrm>
          <a:prstGeom prst="wedgeRectCallout">
            <a:avLst>
              <a:gd name="adj1" fmla="val 47"/>
              <a:gd name="adj2" fmla="val 884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«Обычный индекс» по имени указывает на начало записи.</a:t>
            </a:r>
            <a:endParaRPr lang="en-US" dirty="0">
              <a:latin typeface="Arial" panose="020B0604020202020204" pitchFamily="34" charset="0"/>
              <a:cs typeface="Arial" panose="020B0604020202020204" pitchFamily="34" charset="0"/>
            </a:endParaRPr>
          </a:p>
        </p:txBody>
      </p:sp>
      <p:sp>
        <p:nvSpPr>
          <p:cNvPr id="47" name="Rectangular Callout 46"/>
          <p:cNvSpPr/>
          <p:nvPr/>
        </p:nvSpPr>
        <p:spPr>
          <a:xfrm>
            <a:off x="6457950" y="1752600"/>
            <a:ext cx="2220686" cy="1524000"/>
          </a:xfrm>
          <a:prstGeom prst="wedgeRectCallout">
            <a:avLst>
              <a:gd name="adj1" fmla="val -37208"/>
              <a:gd name="adj2" fmla="val 7132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COLUMNSTORE </a:t>
            </a:r>
            <a:r>
              <a:rPr lang="ru-RU" dirty="0" smtClean="0">
                <a:latin typeface="Arial" panose="020B0604020202020204" pitchFamily="34" charset="0"/>
                <a:cs typeface="Arial" panose="020B0604020202020204" pitchFamily="34" charset="0"/>
              </a:rPr>
              <a:t>индекс по имени указывает на соответствующие данные.</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60889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ru-RU" dirty="0" smtClean="0"/>
              <a:t>Что это и зачем это нужно?</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219</a:t>
            </a:fld>
            <a:endParaRPr lang="en-US" dirty="0"/>
          </a:p>
        </p:txBody>
      </p:sp>
      <p:sp>
        <p:nvSpPr>
          <p:cNvPr id="6" name="Rectangle 2"/>
          <p:cNvSpPr txBox="1">
            <a:spLocks noChangeArrowheads="1"/>
          </p:cNvSpPr>
          <p:nvPr/>
        </p:nvSpPr>
        <p:spPr bwMode="auto">
          <a:xfrm>
            <a:off x="228600" y="9096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Основные области применения:</a:t>
            </a:r>
          </a:p>
          <a:p>
            <a:r>
              <a:rPr lang="en-US" sz="2200" dirty="0" smtClean="0">
                <a:latin typeface="Arial" pitchFamily="34" charset="0"/>
                <a:cs typeface="Arial" pitchFamily="34" charset="0"/>
              </a:rPr>
              <a:t>BI </a:t>
            </a:r>
            <a:r>
              <a:rPr lang="ru-RU" sz="2200" dirty="0" smtClean="0">
                <a:latin typeface="Arial" pitchFamily="34" charset="0"/>
                <a:cs typeface="Arial" pitchFamily="34" charset="0"/>
              </a:rPr>
              <a:t>и обработка огромных объёмов данных (например, найти все платежи меньше доллара в </a:t>
            </a:r>
            <a:r>
              <a:rPr lang="ru-RU" sz="2200" dirty="0" err="1" smtClean="0">
                <a:latin typeface="Arial" pitchFamily="34" charset="0"/>
                <a:cs typeface="Arial" pitchFamily="34" charset="0"/>
              </a:rPr>
              <a:t>триллиарде</a:t>
            </a:r>
            <a:r>
              <a:rPr lang="ru-RU" sz="2200" dirty="0" smtClean="0">
                <a:latin typeface="Arial" pitchFamily="34" charset="0"/>
                <a:cs typeface="Arial" pitchFamily="34" charset="0"/>
              </a:rPr>
              <a:t> транзакций).</a:t>
            </a:r>
          </a:p>
          <a:p>
            <a:r>
              <a:rPr lang="ru-RU" sz="2200" dirty="0" smtClean="0">
                <a:latin typeface="Arial" pitchFamily="34" charset="0"/>
                <a:cs typeface="Arial" pitchFamily="34" charset="0"/>
              </a:rPr>
              <a:t>Обработка данных в случае схемы БД типа «звезда» (с т.н. «таблицами фактов»). Пример такой схемы:</a:t>
            </a:r>
          </a:p>
          <a:p>
            <a:pPr marL="0" indent="0">
              <a:buFontTx/>
              <a:buNone/>
            </a:pPr>
            <a:endParaRPr lang="ru-RU" sz="2200" dirty="0" smtClean="0">
              <a:latin typeface="Arial" pitchFamily="34" charset="0"/>
              <a:cs typeface="Arial" pitchFamily="34" charset="0"/>
            </a:endParaRPr>
          </a:p>
        </p:txBody>
      </p:sp>
      <p:sp>
        <p:nvSpPr>
          <p:cNvPr id="22" name="Rectangle 21"/>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(ОЧЕНЬ МНОГО):</a:t>
            </a:r>
          </a:p>
          <a:p>
            <a:r>
              <a:rPr lang="en-US" dirty="0">
                <a:latin typeface="Arial" panose="020B0604020202020204" pitchFamily="34" charset="0"/>
                <a:cs typeface="Arial" panose="020B0604020202020204" pitchFamily="34" charset="0"/>
              </a:rPr>
              <a:t>http://technet.microsoft.com/en-us/library/gg492088.aspx</a:t>
            </a: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900" y="3124200"/>
            <a:ext cx="4022725" cy="20244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95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015" y="3200834"/>
            <a:ext cx="3424585" cy="30475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a:t>
            </a:fld>
            <a:endParaRPr lang="en-US" dirty="0"/>
          </a:p>
        </p:txBody>
      </p:sp>
      <p:sp>
        <p:nvSpPr>
          <p:cNvPr id="8" name="TextBox 7"/>
          <p:cNvSpPr txBox="1"/>
          <p:nvPr/>
        </p:nvSpPr>
        <p:spPr>
          <a:xfrm>
            <a:off x="457200" y="8382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Функция </a:t>
            </a:r>
            <a:r>
              <a:rPr lang="en-US" sz="2500" dirty="0" smtClean="0">
                <a:latin typeface="Arial" pitchFamily="34" charset="0"/>
                <a:cs typeface="Arial" pitchFamily="34" charset="0"/>
              </a:rPr>
              <a:t>NTILE(n) </a:t>
            </a:r>
            <a:r>
              <a:rPr lang="ru-RU" sz="2500" dirty="0" smtClean="0">
                <a:latin typeface="Arial" pitchFamily="34" charset="0"/>
                <a:cs typeface="Arial" pitchFamily="34" charset="0"/>
              </a:rPr>
              <a:t>распределяет записи по </a:t>
            </a:r>
            <a:r>
              <a:rPr lang="en-US" sz="2500" dirty="0" smtClean="0">
                <a:latin typeface="Arial" pitchFamily="34" charset="0"/>
                <a:cs typeface="Arial" pitchFamily="34" charset="0"/>
              </a:rPr>
              <a:t>n </a:t>
            </a:r>
            <a:r>
              <a:rPr lang="ru-RU" sz="2500" dirty="0" smtClean="0">
                <a:latin typeface="Arial" pitchFamily="34" charset="0"/>
                <a:cs typeface="Arial" pitchFamily="34" charset="0"/>
              </a:rPr>
              <a:t>группам в равном количестве (или близкому к равному), если число записей не делится на число групп.</a:t>
            </a:r>
            <a:endParaRPr lang="en-US" sz="2500" dirty="0">
              <a:latin typeface="Arial" pitchFamily="34" charset="0"/>
              <a:cs typeface="Arial" pitchFamily="34" charset="0"/>
            </a:endParaRPr>
          </a:p>
        </p:txBody>
      </p:sp>
      <p:sp>
        <p:nvSpPr>
          <p:cNvPr id="6" name="Rectangle 5"/>
          <p:cNvSpPr/>
          <p:nvPr/>
        </p:nvSpPr>
        <p:spPr>
          <a:xfrm>
            <a:off x="228600" y="2209800"/>
            <a:ext cx="86868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[city], [office], [sales],</a:t>
            </a:r>
          </a:p>
          <a:p>
            <a:r>
              <a:rPr lang="en-US" sz="1600" b="1" dirty="0" smtClean="0">
                <a:latin typeface="Courier New" panose="02070309020205020404" pitchFamily="49" charset="0"/>
                <a:cs typeface="Courier New" panose="02070309020205020404" pitchFamily="49" charset="0"/>
              </a:rPr>
              <a:t>NTILE(2) OVER </a:t>
            </a:r>
            <a:r>
              <a:rPr lang="en-US" sz="1600" b="1" dirty="0">
                <a:latin typeface="Courier New" panose="02070309020205020404" pitchFamily="49" charset="0"/>
                <a:cs typeface="Courier New" panose="02070309020205020404" pitchFamily="49" charset="0"/>
              </a:rPr>
              <a:t>(</a:t>
            </a:r>
            <a:r>
              <a:rPr lang="en-US" sz="1600" b="1" dirty="0">
                <a:solidFill>
                  <a:srgbClr val="FF6600"/>
                </a:solidFill>
                <a:latin typeface="Courier New" panose="02070309020205020404" pitchFamily="49" charset="0"/>
                <a:cs typeface="Courier New" panose="02070309020205020404" pitchFamily="49" charset="0"/>
              </a:rPr>
              <a:t>PARTITION BY [city] </a:t>
            </a:r>
            <a:r>
              <a:rPr lang="en-US" sz="1600" b="1" dirty="0">
                <a:solidFill>
                  <a:srgbClr val="0070C0"/>
                </a:solidFill>
                <a:latin typeface="Courier New" panose="02070309020205020404" pitchFamily="49" charset="0"/>
                <a:cs typeface="Courier New" panose="02070309020205020404" pitchFamily="49" charset="0"/>
              </a:rPr>
              <a:t>ORDER BY [sales] DESC</a:t>
            </a:r>
            <a:r>
              <a:rPr lang="en-US" sz="1600" b="1" dirty="0">
                <a:latin typeface="Courier New" panose="02070309020205020404" pitchFamily="49" charset="0"/>
                <a:cs typeface="Courier New" panose="02070309020205020404" pitchFamily="49" charset="0"/>
              </a:rPr>
              <a:t>) AS </a:t>
            </a:r>
            <a:r>
              <a:rPr lang="en-US" sz="1600" b="1" dirty="0">
                <a:solidFill>
                  <a:srgbClr val="00CC00"/>
                </a:solidFill>
                <a:latin typeface="Courier New" panose="02070309020205020404" pitchFamily="49" charset="0"/>
                <a:cs typeface="Courier New" panose="02070309020205020404" pitchFamily="49" charset="0"/>
              </a:rPr>
              <a:t>[rank]</a:t>
            </a:r>
          </a:p>
          <a:p>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Tst</a:t>
            </a:r>
            <a:endParaRPr lang="en-US" sz="1600" b="1" dirty="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048000" y="2819400"/>
            <a:ext cx="228600" cy="38143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953000" y="2819400"/>
            <a:ext cx="304800" cy="38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829300" y="2819400"/>
            <a:ext cx="2400300" cy="381435"/>
          </a:xfrm>
          <a:prstGeom prst="straightConnector1">
            <a:avLst/>
          </a:prstGeom>
          <a:ln>
            <a:solidFill>
              <a:srgbClr val="00CC00"/>
            </a:solidFill>
            <a:tailEnd type="arrow"/>
          </a:ln>
        </p:spPr>
        <p:style>
          <a:lnRef idx="2">
            <a:schemeClr val="accent3"/>
          </a:lnRef>
          <a:fillRef idx="0">
            <a:schemeClr val="accent3"/>
          </a:fillRef>
          <a:effectRef idx="1">
            <a:schemeClr val="accent3"/>
          </a:effectRef>
          <a:fontRef idx="minor">
            <a:schemeClr val="tx1"/>
          </a:fontRef>
        </p:style>
      </p:cxnSp>
      <p:sp>
        <p:nvSpPr>
          <p:cNvPr id="17" name="Rectangle 16"/>
          <p:cNvSpPr/>
          <p:nvPr/>
        </p:nvSpPr>
        <p:spPr>
          <a:xfrm>
            <a:off x="2895600" y="3505201"/>
            <a:ext cx="3200400" cy="1143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95600" y="4724400"/>
            <a:ext cx="3200400" cy="14478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95900" y="3505200"/>
            <a:ext cx="419100" cy="571501"/>
          </a:xfrm>
          <a:prstGeom prst="rect">
            <a:avLst/>
          </a:prstGeom>
          <a:solidFill>
            <a:srgbClr val="00CC00">
              <a:alpha val="20000"/>
            </a:srgbClr>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95900" y="4724400"/>
            <a:ext cx="419100" cy="838200"/>
          </a:xfrm>
          <a:prstGeom prst="rect">
            <a:avLst/>
          </a:prstGeom>
          <a:solidFill>
            <a:srgbClr val="00CC00">
              <a:alpha val="20000"/>
            </a:srgbClr>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95900" y="4076701"/>
            <a:ext cx="419100" cy="5715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5900" y="5562600"/>
            <a:ext cx="419100" cy="5715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617970" y="4190996"/>
            <a:ext cx="1459230" cy="571502"/>
          </a:xfrm>
          <a:prstGeom prst="rect">
            <a:avLst/>
          </a:prstGeom>
          <a:solidFill>
            <a:srgbClr val="00CC00">
              <a:alpha val="20000"/>
            </a:srgbClr>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smtClean="0">
                <a:solidFill>
                  <a:schemeClr val="tx1"/>
                </a:solidFill>
                <a:latin typeface="Arial" panose="020B0604020202020204" pitchFamily="34" charset="0"/>
                <a:cs typeface="Arial" panose="020B0604020202020204" pitchFamily="34" charset="0"/>
              </a:rPr>
              <a:t>Winners</a:t>
            </a:r>
            <a:endParaRPr lang="en-US" sz="2300"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6617970" y="4914898"/>
            <a:ext cx="1459230" cy="571502"/>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smtClean="0">
                <a:solidFill>
                  <a:schemeClr val="tx1"/>
                </a:solidFill>
                <a:latin typeface="Arial" panose="020B0604020202020204" pitchFamily="34" charset="0"/>
                <a:cs typeface="Arial" panose="020B0604020202020204" pitchFamily="34" charset="0"/>
              </a:rPr>
              <a:t>Losers</a:t>
            </a:r>
            <a:endParaRPr lang="en-US" sz="2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63594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54" y="1066800"/>
            <a:ext cx="8793746" cy="442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noFill/>
        </p:spPr>
        <p:txBody>
          <a:bodyPr/>
          <a:lstStyle/>
          <a:p>
            <a:r>
              <a:rPr lang="ru-RU" dirty="0" smtClean="0"/>
              <a:t>Пример схемы типа «звезда»</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220</a:t>
            </a:fld>
            <a:endParaRPr lang="en-US" dirty="0"/>
          </a:p>
        </p:txBody>
      </p:sp>
      <p:sp>
        <p:nvSpPr>
          <p:cNvPr id="9" name="Rectangular Callout 8"/>
          <p:cNvSpPr/>
          <p:nvPr/>
        </p:nvSpPr>
        <p:spPr>
          <a:xfrm>
            <a:off x="3446277" y="609600"/>
            <a:ext cx="2220686" cy="1295400"/>
          </a:xfrm>
          <a:prstGeom prst="wedgeRectCallout">
            <a:avLst>
              <a:gd name="adj1" fmla="val 2335"/>
              <a:gd name="adj2" fmla="val 806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Т.н. «таблица фактов».</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Кратко и просто о схеме типа «звезда»:</a:t>
            </a:r>
          </a:p>
          <a:p>
            <a:r>
              <a:rPr lang="en-US" dirty="0">
                <a:latin typeface="Arial" panose="020B0604020202020204" pitchFamily="34" charset="0"/>
                <a:cs typeface="Arial" panose="020B0604020202020204" pitchFamily="34" charset="0"/>
              </a:rPr>
              <a:t>http://en.wikipedia.org/wiki/Star_schema</a:t>
            </a:r>
          </a:p>
        </p:txBody>
      </p:sp>
    </p:spTree>
    <p:extLst>
      <p:ext uri="{BB962C8B-B14F-4D97-AF65-F5344CB8AC3E}">
        <p14:creationId xmlns:p14="http://schemas.microsoft.com/office/powerpoint/2010/main" val="93488389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Индексы с включёнными столбцами</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221</a:t>
            </a:fld>
            <a:endParaRPr lang="en-US" dirty="0"/>
          </a:p>
        </p:txBody>
      </p:sp>
    </p:spTree>
    <p:extLst>
      <p:ext uri="{BB962C8B-B14F-4D97-AF65-F5344CB8AC3E}">
        <p14:creationId xmlns:p14="http://schemas.microsoft.com/office/powerpoint/2010/main" val="135127622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это выглядит?</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222</a:t>
            </a:fld>
            <a:endParaRPr lang="en-US" dirty="0"/>
          </a:p>
        </p:txBody>
      </p:sp>
      <p:sp>
        <p:nvSpPr>
          <p:cNvPr id="6" name="Rectangle 2"/>
          <p:cNvSpPr txBox="1">
            <a:spLocks noChangeArrowheads="1"/>
          </p:cNvSpPr>
          <p:nvPr/>
        </p:nvSpPr>
        <p:spPr bwMode="auto">
          <a:xfrm>
            <a:off x="228600" y="909638"/>
            <a:ext cx="34290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Т.н. «включённые столбцы» добавляются на нижний уровень иерархии индексов (в то время как «обычные столбцы» индекса, они же – т.н. «ключевые» хранятся на всех уровнях):</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066800"/>
            <a:ext cx="4895850" cy="4476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http://technet.microsoft.com/en-us/library/ms177484%28v=sql.105%29.aspx</a:t>
            </a:r>
          </a:p>
        </p:txBody>
      </p:sp>
      <p:sp>
        <p:nvSpPr>
          <p:cNvPr id="2" name="Rectangle 1"/>
          <p:cNvSpPr/>
          <p:nvPr/>
        </p:nvSpPr>
        <p:spPr>
          <a:xfrm>
            <a:off x="5410200" y="381000"/>
            <a:ext cx="24384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Ключевые столбцы</a:t>
            </a:r>
            <a:endParaRPr lang="en-US" dirty="0">
              <a:latin typeface="Arial" panose="020B0604020202020204" pitchFamily="34" charset="0"/>
              <a:cs typeface="Arial" panose="020B0604020202020204" pitchFamily="34" charset="0"/>
            </a:endParaRPr>
          </a:p>
        </p:txBody>
      </p:sp>
      <p:cxnSp>
        <p:nvCxnSpPr>
          <p:cNvPr id="9" name="Straight Connector 8"/>
          <p:cNvCxnSpPr>
            <a:stCxn id="2" idx="2"/>
          </p:cNvCxnSpPr>
          <p:nvPr/>
        </p:nvCxnSpPr>
        <p:spPr>
          <a:xfrm flipH="1">
            <a:off x="5943600" y="838200"/>
            <a:ext cx="685800" cy="12192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 idx="2"/>
          </p:cNvCxnSpPr>
          <p:nvPr/>
        </p:nvCxnSpPr>
        <p:spPr>
          <a:xfrm flipH="1">
            <a:off x="4648200" y="838200"/>
            <a:ext cx="1981200" cy="25908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 idx="2"/>
          </p:cNvCxnSpPr>
          <p:nvPr/>
        </p:nvCxnSpPr>
        <p:spPr>
          <a:xfrm flipH="1">
            <a:off x="5943600" y="838200"/>
            <a:ext cx="685800" cy="23622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 idx="2"/>
          </p:cNvCxnSpPr>
          <p:nvPr/>
        </p:nvCxnSpPr>
        <p:spPr>
          <a:xfrm>
            <a:off x="6629400" y="838200"/>
            <a:ext cx="533400" cy="2590800"/>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28600" y="4191000"/>
            <a:ext cx="29718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«Включённые» столбцы</a:t>
            </a:r>
            <a:endParaRPr lang="en-US" dirty="0">
              <a:latin typeface="Arial" panose="020B0604020202020204" pitchFamily="34" charset="0"/>
              <a:cs typeface="Arial" panose="020B0604020202020204" pitchFamily="34" charset="0"/>
            </a:endParaRPr>
          </a:p>
        </p:txBody>
      </p:sp>
      <p:cxnSp>
        <p:nvCxnSpPr>
          <p:cNvPr id="21" name="Straight Connector 20"/>
          <p:cNvCxnSpPr>
            <a:stCxn id="20" idx="3"/>
          </p:cNvCxnSpPr>
          <p:nvPr/>
        </p:nvCxnSpPr>
        <p:spPr>
          <a:xfrm flipV="1">
            <a:off x="3200400" y="3305175"/>
            <a:ext cx="1348740" cy="1114425"/>
          </a:xfrm>
          <a:prstGeom prst="line">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a:stCxn id="20" idx="3"/>
          </p:cNvCxnSpPr>
          <p:nvPr/>
        </p:nvCxnSpPr>
        <p:spPr>
          <a:xfrm flipV="1">
            <a:off x="3200400" y="3305175"/>
            <a:ext cx="2590800" cy="1114425"/>
          </a:xfrm>
          <a:prstGeom prst="line">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a:stCxn id="20" idx="3"/>
          </p:cNvCxnSpPr>
          <p:nvPr/>
        </p:nvCxnSpPr>
        <p:spPr>
          <a:xfrm flipV="1">
            <a:off x="3200400" y="3429000"/>
            <a:ext cx="3752850" cy="990600"/>
          </a:xfrm>
          <a:prstGeom prst="line">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0234259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 это выглядит?</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223</a:t>
            </a:fld>
            <a:endParaRPr lang="en-US" dirty="0"/>
          </a:p>
        </p:txBody>
      </p:sp>
      <p:sp>
        <p:nvSpPr>
          <p:cNvPr id="6" name="Rectangle 2"/>
          <p:cNvSpPr txBox="1">
            <a:spLocks noChangeArrowheads="1"/>
          </p:cNvSpPr>
          <p:nvPr/>
        </p:nvSpPr>
        <p:spPr bwMode="auto">
          <a:xfrm>
            <a:off x="228600" y="909638"/>
            <a:ext cx="3793671" cy="461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ОЧЕНЬ упрощённый вариант, «совсем на пальцах»:</a:t>
            </a:r>
          </a:p>
        </p:txBody>
      </p:sp>
      <p:graphicFrame>
        <p:nvGraphicFramePr>
          <p:cNvPr id="8" name="Table 7"/>
          <p:cNvGraphicFramePr>
            <a:graphicFrameLocks noGrp="1"/>
          </p:cNvGraphicFramePr>
          <p:nvPr>
            <p:extLst>
              <p:ext uri="{D42A27DB-BD31-4B8C-83A1-F6EECF244321}">
                <p14:modId xmlns:p14="http://schemas.microsoft.com/office/powerpoint/2010/main" val="1836531081"/>
              </p:ext>
            </p:extLst>
          </p:nvPr>
        </p:nvGraphicFramePr>
        <p:xfrm>
          <a:off x="4648200" y="152400"/>
          <a:ext cx="4343400" cy="2225040"/>
        </p:xfrm>
        <a:graphic>
          <a:graphicData uri="http://schemas.openxmlformats.org/drawingml/2006/table">
            <a:tbl>
              <a:tblPr firstRow="1" bandRow="1"/>
              <a:tblGrid>
                <a:gridCol w="2171700"/>
                <a:gridCol w="2171700"/>
              </a:tblGrid>
              <a:tr h="370840">
                <a:tc>
                  <a:txBody>
                    <a:bodyPr/>
                    <a:lstStyle/>
                    <a:p>
                      <a:r>
                        <a:rPr lang="ru-RU" sz="1600" dirty="0" smtClean="0">
                          <a:latin typeface="Arial" panose="020B0604020202020204" pitchFamily="34" charset="0"/>
                          <a:cs typeface="Arial" panose="020B0604020202020204" pitchFamily="34" charset="0"/>
                        </a:rPr>
                        <a:t>Иванов</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Текст сообщения 1</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Иванова</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Текст сообщения </a:t>
                      </a:r>
                      <a:r>
                        <a:rPr lang="en-US" sz="1600" dirty="0" smtClean="0">
                          <a:latin typeface="Arial" panose="020B0604020202020204" pitchFamily="34" charset="0"/>
                          <a:cs typeface="Arial" panose="020B0604020202020204" pitchFamily="34" charset="0"/>
                        </a:rPr>
                        <a:t>A</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smtClean="0">
                          <a:latin typeface="Arial" panose="020B0604020202020204" pitchFamily="34" charset="0"/>
                          <a:cs typeface="Arial" panose="020B0604020202020204" pitchFamily="34" charset="0"/>
                        </a:rPr>
                        <a:t>Иванова</a:t>
                      </a:r>
                      <a:endParaRPr lang="en-US"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dirty="0" smtClean="0">
                          <a:latin typeface="Arial" panose="020B0604020202020204" pitchFamily="34" charset="0"/>
                          <a:cs typeface="Arial" panose="020B0604020202020204" pitchFamily="34" charset="0"/>
                        </a:rPr>
                        <a:t>Текст сообщения </a:t>
                      </a:r>
                      <a:r>
                        <a:rPr lang="en-US" sz="1600" dirty="0" smtClean="0">
                          <a:latin typeface="Arial" panose="020B0604020202020204" pitchFamily="34" charset="0"/>
                          <a:cs typeface="Arial" panose="020B0604020202020204" pitchFamily="34" charset="0"/>
                        </a:rPr>
                        <a:t>B</a:t>
                      </a:r>
                    </a:p>
                  </a:txBody>
                  <a:tcPr/>
                </a:tc>
              </a:tr>
              <a:tr h="370840">
                <a:tc>
                  <a:txBody>
                    <a:bodyPr/>
                    <a:lstStyle/>
                    <a:p>
                      <a:r>
                        <a:rPr lang="ru-RU" sz="1600" dirty="0" err="1" smtClean="0">
                          <a:latin typeface="Arial" panose="020B0604020202020204" pitchFamily="34" charset="0"/>
                          <a:cs typeface="Arial" panose="020B0604020202020204" pitchFamily="34" charset="0"/>
                        </a:rPr>
                        <a:t>Ивановенко</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Текст сообщения </a:t>
                      </a:r>
                      <a:r>
                        <a:rPr lang="en-US" sz="1600" dirty="0" smtClean="0">
                          <a:latin typeface="Arial" panose="020B0604020202020204" pitchFamily="34" charset="0"/>
                          <a:cs typeface="Arial" panose="020B0604020202020204" pitchFamily="34" charset="0"/>
                        </a:rPr>
                        <a:t>2</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err="1" smtClean="0">
                          <a:latin typeface="Arial" panose="020B0604020202020204" pitchFamily="34" charset="0"/>
                          <a:cs typeface="Arial" panose="020B0604020202020204" pitchFamily="34" charset="0"/>
                        </a:rPr>
                        <a:t>Ивановенчик</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Текст сообщения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tc>
              </a:tr>
              <a:tr h="370840">
                <a:tc>
                  <a:txBody>
                    <a:bodyPr/>
                    <a:lstStyle/>
                    <a:p>
                      <a:r>
                        <a:rPr lang="ru-RU" sz="1600" dirty="0" err="1" smtClean="0">
                          <a:latin typeface="Arial" panose="020B0604020202020204" pitchFamily="34" charset="0"/>
                          <a:cs typeface="Arial" panose="020B0604020202020204" pitchFamily="34" charset="0"/>
                        </a:rPr>
                        <a:t>Ивановенчиков</a:t>
                      </a:r>
                      <a:endParaRPr lang="en-US" sz="1600" dirty="0">
                        <a:latin typeface="Arial" panose="020B0604020202020204" pitchFamily="34" charset="0"/>
                        <a:cs typeface="Arial" panose="020B0604020202020204" pitchFamily="34" charset="0"/>
                      </a:endParaRPr>
                    </a:p>
                  </a:txBody>
                  <a:tcPr/>
                </a:tc>
                <a:tc>
                  <a:txBody>
                    <a:bodyPr/>
                    <a:lstStyle/>
                    <a:p>
                      <a:r>
                        <a:rPr lang="ru-RU" sz="1600" dirty="0" smtClean="0">
                          <a:latin typeface="Arial" panose="020B0604020202020204" pitchFamily="34" charset="0"/>
                          <a:cs typeface="Arial" panose="020B0604020202020204" pitchFamily="34" charset="0"/>
                        </a:rPr>
                        <a:t>Текст сообщения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txBody>
                  <a:tcPr/>
                </a:tc>
              </a:tr>
            </a:tbl>
          </a:graphicData>
        </a:graphic>
      </p:graphicFrame>
      <p:sp>
        <p:nvSpPr>
          <p:cNvPr id="10" name="Rectangle 9"/>
          <p:cNvSpPr/>
          <p:nvPr/>
        </p:nvSpPr>
        <p:spPr>
          <a:xfrm>
            <a:off x="2743200" y="2035629"/>
            <a:ext cx="1752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Иван</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9" name="Rectangle 18"/>
          <p:cNvSpPr/>
          <p:nvPr/>
        </p:nvSpPr>
        <p:spPr>
          <a:xfrm>
            <a:off x="152400" y="2667000"/>
            <a:ext cx="1371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Иванов</a:t>
            </a:r>
            <a:endParaRPr lang="en-US" dirty="0">
              <a:latin typeface="Arial" panose="020B0604020202020204" pitchFamily="34" charset="0"/>
              <a:cs typeface="Arial" panose="020B0604020202020204" pitchFamily="34" charset="0"/>
            </a:endParaRPr>
          </a:p>
        </p:txBody>
      </p:sp>
      <p:sp>
        <p:nvSpPr>
          <p:cNvPr id="22" name="Rectangle 21"/>
          <p:cNvSpPr/>
          <p:nvPr/>
        </p:nvSpPr>
        <p:spPr>
          <a:xfrm>
            <a:off x="1850571" y="2667000"/>
            <a:ext cx="1371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Иванова</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3" name="Rectangle 22"/>
          <p:cNvSpPr/>
          <p:nvPr/>
        </p:nvSpPr>
        <p:spPr>
          <a:xfrm>
            <a:off x="3962400" y="2667000"/>
            <a:ext cx="1371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a:t>
            </a:r>
            <a:r>
              <a:rPr lang="ru-RU" dirty="0" err="1" smtClean="0">
                <a:latin typeface="Arial" panose="020B0604020202020204" pitchFamily="34" charset="0"/>
                <a:cs typeface="Arial" panose="020B0604020202020204" pitchFamily="34" charset="0"/>
              </a:rPr>
              <a:t>Ивановен</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cxnSp>
        <p:nvCxnSpPr>
          <p:cNvPr id="13" name="Straight Connector 12"/>
          <p:cNvCxnSpPr>
            <a:stCxn id="10" idx="2"/>
            <a:endCxn id="19" idx="0"/>
          </p:cNvCxnSpPr>
          <p:nvPr/>
        </p:nvCxnSpPr>
        <p:spPr>
          <a:xfrm flipH="1">
            <a:off x="838200" y="2492829"/>
            <a:ext cx="2781300" cy="174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2"/>
            <a:endCxn id="22" idx="0"/>
          </p:cNvCxnSpPr>
          <p:nvPr/>
        </p:nvCxnSpPr>
        <p:spPr>
          <a:xfrm flipH="1">
            <a:off x="2536371" y="2492829"/>
            <a:ext cx="1083129" cy="174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23" idx="0"/>
          </p:cNvCxnSpPr>
          <p:nvPr/>
        </p:nvCxnSpPr>
        <p:spPr>
          <a:xfrm>
            <a:off x="3619500" y="2492829"/>
            <a:ext cx="1028700" cy="17417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52400" y="312420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Текст … 1</a:t>
            </a:r>
            <a:endParaRPr lang="en-US" dirty="0">
              <a:latin typeface="Arial" panose="020B0604020202020204" pitchFamily="34" charset="0"/>
              <a:cs typeface="Arial" panose="020B0604020202020204" pitchFamily="34" charset="0"/>
            </a:endParaRPr>
          </a:p>
        </p:txBody>
      </p:sp>
      <p:sp>
        <p:nvSpPr>
          <p:cNvPr id="31" name="Rectangle 30"/>
          <p:cNvSpPr/>
          <p:nvPr/>
        </p:nvSpPr>
        <p:spPr>
          <a:xfrm>
            <a:off x="1143000" y="3886200"/>
            <a:ext cx="1371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Иванова</a:t>
            </a:r>
            <a:endParaRPr lang="en-US" dirty="0">
              <a:latin typeface="Arial" panose="020B0604020202020204" pitchFamily="34" charset="0"/>
              <a:cs typeface="Arial" panose="020B0604020202020204" pitchFamily="34" charset="0"/>
            </a:endParaRPr>
          </a:p>
        </p:txBody>
      </p:sp>
      <p:sp>
        <p:nvSpPr>
          <p:cNvPr id="32" name="Rectangle 31"/>
          <p:cNvSpPr/>
          <p:nvPr/>
        </p:nvSpPr>
        <p:spPr>
          <a:xfrm>
            <a:off x="2650671" y="3886200"/>
            <a:ext cx="1371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Иванова</a:t>
            </a:r>
            <a:endParaRPr lang="en-US" dirty="0">
              <a:latin typeface="Arial" panose="020B0604020202020204" pitchFamily="34" charset="0"/>
              <a:cs typeface="Arial" panose="020B0604020202020204" pitchFamily="34" charset="0"/>
            </a:endParaRPr>
          </a:p>
        </p:txBody>
      </p:sp>
      <p:cxnSp>
        <p:nvCxnSpPr>
          <p:cNvPr id="33" name="Straight Connector 32"/>
          <p:cNvCxnSpPr>
            <a:stCxn id="22" idx="2"/>
            <a:endCxn id="31" idx="0"/>
          </p:cNvCxnSpPr>
          <p:nvPr/>
        </p:nvCxnSpPr>
        <p:spPr>
          <a:xfrm flipH="1">
            <a:off x="1828800" y="3124200"/>
            <a:ext cx="707571"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2"/>
            <a:endCxn id="32" idx="0"/>
          </p:cNvCxnSpPr>
          <p:nvPr/>
        </p:nvCxnSpPr>
        <p:spPr>
          <a:xfrm>
            <a:off x="2536371" y="3124200"/>
            <a:ext cx="8001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143000" y="434340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Текст … </a:t>
            </a:r>
            <a:r>
              <a:rPr lang="en-US" dirty="0" smtClean="0">
                <a:latin typeface="Arial" panose="020B0604020202020204" pitchFamily="34" charset="0"/>
                <a:cs typeface="Arial" panose="020B0604020202020204" pitchFamily="34" charset="0"/>
              </a:rPr>
              <a:t>A</a:t>
            </a:r>
            <a:endParaRPr lang="en-US" dirty="0">
              <a:latin typeface="Arial" panose="020B0604020202020204" pitchFamily="34" charset="0"/>
              <a:cs typeface="Arial" panose="020B0604020202020204" pitchFamily="34" charset="0"/>
            </a:endParaRPr>
          </a:p>
        </p:txBody>
      </p:sp>
      <p:sp>
        <p:nvSpPr>
          <p:cNvPr id="40" name="Rectangle 39"/>
          <p:cNvSpPr/>
          <p:nvPr/>
        </p:nvSpPr>
        <p:spPr>
          <a:xfrm>
            <a:off x="2650671" y="434340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Текст … </a:t>
            </a:r>
            <a:r>
              <a:rPr lang="en-US" dirty="0" smtClean="0">
                <a:latin typeface="Arial" panose="020B0604020202020204" pitchFamily="34" charset="0"/>
                <a:cs typeface="Arial" panose="020B0604020202020204" pitchFamily="34" charset="0"/>
              </a:rPr>
              <a:t>B</a:t>
            </a:r>
            <a:endParaRPr lang="en-US" dirty="0">
              <a:latin typeface="Arial" panose="020B0604020202020204" pitchFamily="34" charset="0"/>
              <a:cs typeface="Arial" panose="020B0604020202020204" pitchFamily="34" charset="0"/>
            </a:endParaRPr>
          </a:p>
        </p:txBody>
      </p:sp>
      <p:sp>
        <p:nvSpPr>
          <p:cNvPr id="41" name="Rectangle 40"/>
          <p:cNvSpPr/>
          <p:nvPr/>
        </p:nvSpPr>
        <p:spPr>
          <a:xfrm>
            <a:off x="3429000" y="5105399"/>
            <a:ext cx="1828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err="1" smtClean="0">
                <a:latin typeface="Arial" panose="020B0604020202020204" pitchFamily="34" charset="0"/>
                <a:cs typeface="Arial" panose="020B0604020202020204" pitchFamily="34" charset="0"/>
              </a:rPr>
              <a:t>Ивановенко</a:t>
            </a:r>
            <a:endParaRPr lang="en-US" dirty="0">
              <a:latin typeface="Arial" panose="020B0604020202020204" pitchFamily="34" charset="0"/>
              <a:cs typeface="Arial" panose="020B0604020202020204" pitchFamily="34" charset="0"/>
            </a:endParaRPr>
          </a:p>
        </p:txBody>
      </p:sp>
      <p:sp>
        <p:nvSpPr>
          <p:cNvPr id="42" name="Rectangle 41"/>
          <p:cNvSpPr/>
          <p:nvPr/>
        </p:nvSpPr>
        <p:spPr>
          <a:xfrm>
            <a:off x="5334000" y="5105399"/>
            <a:ext cx="1828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err="1" smtClean="0">
                <a:latin typeface="Arial" panose="020B0604020202020204" pitchFamily="34" charset="0"/>
                <a:cs typeface="Arial" panose="020B0604020202020204" pitchFamily="34" charset="0"/>
              </a:rPr>
              <a:t>Ивановенчик</a:t>
            </a:r>
            <a:endParaRPr lang="en-US" dirty="0">
              <a:latin typeface="Arial" panose="020B0604020202020204" pitchFamily="34" charset="0"/>
              <a:cs typeface="Arial" panose="020B0604020202020204" pitchFamily="34" charset="0"/>
            </a:endParaRPr>
          </a:p>
        </p:txBody>
      </p:sp>
      <p:sp>
        <p:nvSpPr>
          <p:cNvPr id="43" name="Rectangle 42"/>
          <p:cNvSpPr/>
          <p:nvPr/>
        </p:nvSpPr>
        <p:spPr>
          <a:xfrm>
            <a:off x="7239000" y="5105399"/>
            <a:ext cx="1828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err="1" smtClean="0">
                <a:latin typeface="Arial" panose="020B0604020202020204" pitchFamily="34" charset="0"/>
                <a:cs typeface="Arial" panose="020B0604020202020204" pitchFamily="34" charset="0"/>
              </a:rPr>
              <a:t>Ивановенчиков</a:t>
            </a:r>
            <a:endParaRPr lang="en-US" dirty="0">
              <a:latin typeface="Arial" panose="020B0604020202020204" pitchFamily="34" charset="0"/>
              <a:cs typeface="Arial" panose="020B0604020202020204" pitchFamily="34" charset="0"/>
            </a:endParaRPr>
          </a:p>
        </p:txBody>
      </p:sp>
      <p:sp>
        <p:nvSpPr>
          <p:cNvPr id="44" name="Rectangle 43"/>
          <p:cNvSpPr/>
          <p:nvPr/>
        </p:nvSpPr>
        <p:spPr>
          <a:xfrm>
            <a:off x="3429000" y="5562599"/>
            <a:ext cx="18288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Текст … </a:t>
            </a:r>
            <a:r>
              <a:rPr lang="ru-RU"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Rectangle 44"/>
          <p:cNvSpPr/>
          <p:nvPr/>
        </p:nvSpPr>
        <p:spPr>
          <a:xfrm>
            <a:off x="5334000" y="5562599"/>
            <a:ext cx="18288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Текст … 3</a:t>
            </a:r>
            <a:endParaRPr lang="en-US" dirty="0">
              <a:latin typeface="Arial" panose="020B0604020202020204" pitchFamily="34" charset="0"/>
              <a:cs typeface="Arial" panose="020B0604020202020204" pitchFamily="34" charset="0"/>
            </a:endParaRPr>
          </a:p>
        </p:txBody>
      </p:sp>
      <p:sp>
        <p:nvSpPr>
          <p:cNvPr id="46" name="Rectangle 45"/>
          <p:cNvSpPr/>
          <p:nvPr/>
        </p:nvSpPr>
        <p:spPr>
          <a:xfrm>
            <a:off x="7239000" y="5562600"/>
            <a:ext cx="18288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Текст … 4</a:t>
            </a:r>
            <a:endParaRPr lang="en-US" dirty="0">
              <a:latin typeface="Arial" panose="020B0604020202020204" pitchFamily="34" charset="0"/>
              <a:cs typeface="Arial" panose="020B0604020202020204" pitchFamily="34" charset="0"/>
            </a:endParaRPr>
          </a:p>
        </p:txBody>
      </p:sp>
      <p:cxnSp>
        <p:nvCxnSpPr>
          <p:cNvPr id="47" name="Straight Connector 46"/>
          <p:cNvCxnSpPr>
            <a:stCxn id="23" idx="2"/>
            <a:endCxn id="41" idx="0"/>
          </p:cNvCxnSpPr>
          <p:nvPr/>
        </p:nvCxnSpPr>
        <p:spPr>
          <a:xfrm flipH="1">
            <a:off x="4343400" y="3124200"/>
            <a:ext cx="304800" cy="1981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3" idx="2"/>
            <a:endCxn id="42" idx="0"/>
          </p:cNvCxnSpPr>
          <p:nvPr/>
        </p:nvCxnSpPr>
        <p:spPr>
          <a:xfrm>
            <a:off x="4648200" y="3124200"/>
            <a:ext cx="1600200" cy="1981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3" idx="2"/>
            <a:endCxn id="43" idx="0"/>
          </p:cNvCxnSpPr>
          <p:nvPr/>
        </p:nvCxnSpPr>
        <p:spPr>
          <a:xfrm>
            <a:off x="4648200" y="3124200"/>
            <a:ext cx="3505200" cy="1981199"/>
          </a:xfrm>
          <a:prstGeom prst="line">
            <a:avLst/>
          </a:prstGeom>
        </p:spPr>
        <p:style>
          <a:lnRef idx="1">
            <a:schemeClr val="accent1"/>
          </a:lnRef>
          <a:fillRef idx="0">
            <a:schemeClr val="accent1"/>
          </a:fillRef>
          <a:effectRef idx="0">
            <a:schemeClr val="accent1"/>
          </a:effectRef>
          <a:fontRef idx="minor">
            <a:schemeClr val="tx1"/>
          </a:fontRef>
        </p:style>
      </p:cxnSp>
      <p:sp>
        <p:nvSpPr>
          <p:cNvPr id="2060" name="Rectangle 2059"/>
          <p:cNvSpPr/>
          <p:nvPr/>
        </p:nvSpPr>
        <p:spPr>
          <a:xfrm>
            <a:off x="152400" y="3575956"/>
            <a:ext cx="1371600" cy="22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LINK …</a:t>
            </a:r>
            <a:endParaRPr lang="en-US" b="1" dirty="0">
              <a:latin typeface="Courier New" panose="02070309020205020404" pitchFamily="49" charset="0"/>
              <a:cs typeface="Courier New" panose="02070309020205020404" pitchFamily="49" charset="0"/>
            </a:endParaRPr>
          </a:p>
        </p:txBody>
      </p:sp>
      <p:sp>
        <p:nvSpPr>
          <p:cNvPr id="60" name="Rectangle 59"/>
          <p:cNvSpPr/>
          <p:nvPr/>
        </p:nvSpPr>
        <p:spPr>
          <a:xfrm>
            <a:off x="1143000" y="4800598"/>
            <a:ext cx="1371600" cy="22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LINK …</a:t>
            </a:r>
            <a:endParaRPr lang="en-US" b="1" dirty="0">
              <a:latin typeface="Courier New" panose="02070309020205020404" pitchFamily="49" charset="0"/>
              <a:cs typeface="Courier New" panose="02070309020205020404" pitchFamily="49" charset="0"/>
            </a:endParaRPr>
          </a:p>
        </p:txBody>
      </p:sp>
      <p:sp>
        <p:nvSpPr>
          <p:cNvPr id="61" name="Rectangle 60"/>
          <p:cNvSpPr/>
          <p:nvPr/>
        </p:nvSpPr>
        <p:spPr>
          <a:xfrm>
            <a:off x="2650671" y="4800600"/>
            <a:ext cx="1371600" cy="22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LINK …</a:t>
            </a:r>
            <a:endParaRPr lang="en-US" b="1" dirty="0">
              <a:latin typeface="Courier New" panose="02070309020205020404" pitchFamily="49" charset="0"/>
              <a:cs typeface="Courier New" panose="02070309020205020404" pitchFamily="49" charset="0"/>
            </a:endParaRPr>
          </a:p>
        </p:txBody>
      </p:sp>
      <p:sp>
        <p:nvSpPr>
          <p:cNvPr id="62" name="Rectangle 61"/>
          <p:cNvSpPr/>
          <p:nvPr/>
        </p:nvSpPr>
        <p:spPr>
          <a:xfrm>
            <a:off x="3429000" y="6019799"/>
            <a:ext cx="1828800" cy="22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LINK …</a:t>
            </a:r>
            <a:endParaRPr lang="en-US" b="1" dirty="0">
              <a:latin typeface="Courier New" panose="02070309020205020404" pitchFamily="49" charset="0"/>
              <a:cs typeface="Courier New" panose="02070309020205020404" pitchFamily="49" charset="0"/>
            </a:endParaRPr>
          </a:p>
        </p:txBody>
      </p:sp>
      <p:sp>
        <p:nvSpPr>
          <p:cNvPr id="63" name="Rectangle 62"/>
          <p:cNvSpPr/>
          <p:nvPr/>
        </p:nvSpPr>
        <p:spPr>
          <a:xfrm>
            <a:off x="5334000" y="6019799"/>
            <a:ext cx="1828800" cy="22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LINK …</a:t>
            </a:r>
            <a:endParaRPr lang="en-US" b="1" dirty="0">
              <a:latin typeface="Courier New" panose="02070309020205020404" pitchFamily="49" charset="0"/>
              <a:cs typeface="Courier New" panose="02070309020205020404" pitchFamily="49" charset="0"/>
            </a:endParaRPr>
          </a:p>
        </p:txBody>
      </p:sp>
      <p:sp>
        <p:nvSpPr>
          <p:cNvPr id="64" name="Rectangle 63"/>
          <p:cNvSpPr/>
          <p:nvPr/>
        </p:nvSpPr>
        <p:spPr>
          <a:xfrm>
            <a:off x="7239000" y="6019799"/>
            <a:ext cx="1828800" cy="22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LINK …</a:t>
            </a:r>
            <a:endParaRPr lang="en-US" b="1" dirty="0">
              <a:latin typeface="Courier New" panose="02070309020205020404" pitchFamily="49" charset="0"/>
              <a:cs typeface="Courier New" panose="02070309020205020404" pitchFamily="49" charset="0"/>
            </a:endParaRPr>
          </a:p>
        </p:txBody>
      </p:sp>
      <p:sp>
        <p:nvSpPr>
          <p:cNvPr id="65" name="Rectangular Callout 64"/>
          <p:cNvSpPr/>
          <p:nvPr/>
        </p:nvSpPr>
        <p:spPr>
          <a:xfrm>
            <a:off x="5806017" y="2667000"/>
            <a:ext cx="1428750" cy="827314"/>
          </a:xfrm>
          <a:prstGeom prst="wedgeRectCallout">
            <a:avLst>
              <a:gd name="adj1" fmla="val -36694"/>
              <a:gd name="adj2" fmla="val -7118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Ключевой столбец</a:t>
            </a:r>
            <a:endParaRPr lang="en-US" dirty="0">
              <a:latin typeface="Arial" panose="020B0604020202020204" pitchFamily="34" charset="0"/>
              <a:cs typeface="Arial" panose="020B0604020202020204" pitchFamily="34" charset="0"/>
            </a:endParaRPr>
          </a:p>
        </p:txBody>
      </p:sp>
      <p:sp>
        <p:nvSpPr>
          <p:cNvPr id="66" name="Rectangular Callout 65"/>
          <p:cNvSpPr/>
          <p:nvPr/>
        </p:nvSpPr>
        <p:spPr>
          <a:xfrm>
            <a:off x="7378700" y="2667000"/>
            <a:ext cx="1689100" cy="827314"/>
          </a:xfrm>
          <a:prstGeom prst="wedgeRectCallout">
            <a:avLst>
              <a:gd name="adj1" fmla="val -36694"/>
              <a:gd name="adj2" fmla="val -7118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Включённый столбец</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78109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ru-RU" dirty="0" smtClean="0"/>
              <a:t>Основные области применения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224</a:t>
            </a:fld>
            <a:endParaRPr lang="en-US" dirty="0"/>
          </a:p>
        </p:txBody>
      </p:sp>
      <p:sp>
        <p:nvSpPr>
          <p:cNvPr id="6" name="Rectangle 2"/>
          <p:cNvSpPr txBox="1">
            <a:spLocks noChangeArrowheads="1"/>
          </p:cNvSpPr>
          <p:nvPr/>
        </p:nvSpPr>
        <p:spPr bwMode="auto">
          <a:xfrm>
            <a:off x="228600" y="9096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В основном индексы со включёнными столбцами применяются, если:</a:t>
            </a:r>
          </a:p>
          <a:p>
            <a:r>
              <a:rPr lang="ru-RU" sz="2200" dirty="0" smtClean="0">
                <a:latin typeface="Arial" pitchFamily="34" charset="0"/>
                <a:cs typeface="Arial" pitchFamily="34" charset="0"/>
              </a:rPr>
              <a:t>Вам надо проиндексировать столбцы типа </a:t>
            </a:r>
            <a:r>
              <a:rPr lang="en-US" sz="2200" dirty="0" smtClean="0">
                <a:latin typeface="Arial" pitchFamily="34" charset="0"/>
                <a:cs typeface="Arial" pitchFamily="34" charset="0"/>
              </a:rPr>
              <a:t>NVARCHAR(MAX) </a:t>
            </a:r>
            <a:r>
              <a:rPr lang="ru-RU" sz="2200" dirty="0" smtClean="0">
                <a:latin typeface="Arial" pitchFamily="34" charset="0"/>
                <a:cs typeface="Arial" pitchFamily="34" charset="0"/>
              </a:rPr>
              <a:t>и им подобные (когда суммарная длина индекса будет более 900 байт).</a:t>
            </a:r>
          </a:p>
          <a:p>
            <a:r>
              <a:rPr lang="ru-RU" sz="2200" dirty="0" smtClean="0">
                <a:latin typeface="Arial" pitchFamily="34" charset="0"/>
                <a:cs typeface="Arial" pitchFamily="34" charset="0"/>
              </a:rPr>
              <a:t>Вам надо обойти ограничение в 16 полей на индекс</a:t>
            </a:r>
            <a:r>
              <a:rPr lang="en-US" sz="2200" dirty="0" smtClean="0">
                <a:latin typeface="Arial" pitchFamily="34" charset="0"/>
                <a:cs typeface="Arial" pitchFamily="34" charset="0"/>
              </a:rPr>
              <a:t>.</a:t>
            </a:r>
            <a:endParaRPr lang="ru-RU" sz="2200" dirty="0" smtClean="0">
              <a:latin typeface="Arial" pitchFamily="34" charset="0"/>
              <a:cs typeface="Arial" pitchFamily="34" charset="0"/>
            </a:endParaRPr>
          </a:p>
          <a:p>
            <a:r>
              <a:rPr lang="ru-RU" sz="2200" dirty="0" smtClean="0">
                <a:latin typeface="Arial" pitchFamily="34" charset="0"/>
                <a:cs typeface="Arial" pitchFamily="34" charset="0"/>
              </a:rPr>
              <a:t>Вам надо построить индекс на поле, тип данных которого не поддерживается «стандартным механизмом» индексирования.</a:t>
            </a:r>
          </a:p>
        </p:txBody>
      </p:sp>
      <p:sp>
        <p:nvSpPr>
          <p:cNvPr id="22" name="Rectangle 21"/>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(ОЧЕНЬ МНОГО):</a:t>
            </a:r>
          </a:p>
          <a:p>
            <a:r>
              <a:rPr lang="en-US" dirty="0">
                <a:latin typeface="Arial" panose="020B0604020202020204" pitchFamily="34" charset="0"/>
                <a:cs typeface="Arial" panose="020B0604020202020204" pitchFamily="34" charset="0"/>
              </a:rPr>
              <a:t>http://technet.microsoft.com/en-us/library/ms190806.aspx</a:t>
            </a:r>
          </a:p>
        </p:txBody>
      </p:sp>
      <p:sp>
        <p:nvSpPr>
          <p:cNvPr id="9" name="Rectangular Callout 8"/>
          <p:cNvSpPr/>
          <p:nvPr/>
        </p:nvSpPr>
        <p:spPr>
          <a:xfrm>
            <a:off x="6019800" y="2362200"/>
            <a:ext cx="2952750" cy="457200"/>
          </a:xfrm>
          <a:prstGeom prst="wedgeRectCallout">
            <a:avLst>
              <a:gd name="adj1" fmla="val 47"/>
              <a:gd name="adj2" fmla="val 884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Зачем вам такой индекс!?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73666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Создание индексов с включёнными столбцами</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225</a:t>
            </a:fld>
            <a:endParaRPr lang="en-US" dirty="0"/>
          </a:p>
        </p:txBody>
      </p:sp>
      <p:sp>
        <p:nvSpPr>
          <p:cNvPr id="6"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Создание индексов с включёнными столбцами выполняется запросами вида:</a:t>
            </a:r>
          </a:p>
        </p:txBody>
      </p:sp>
      <p:sp>
        <p:nvSpPr>
          <p:cNvPr id="7" name="Rectangle 6"/>
          <p:cNvSpPr/>
          <p:nvPr/>
        </p:nvSpPr>
        <p:spPr>
          <a:xfrm>
            <a:off x="228600" y="2734270"/>
            <a:ext cx="86106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7030A0"/>
                </a:solidFill>
                <a:latin typeface="Courier New" panose="02070309020205020404" pitchFamily="49" charset="0"/>
                <a:cs typeface="Courier New" panose="02070309020205020404" pitchFamily="49" charset="0"/>
              </a:rPr>
              <a:t>NONCLUSTERED</a:t>
            </a:r>
            <a:r>
              <a:rPr lang="en-US" b="1" dirty="0">
                <a:latin typeface="Courier New" panose="02070309020205020404" pitchFamily="49" charset="0"/>
                <a:cs typeface="Courier New" panose="02070309020205020404" pitchFamily="49" charset="0"/>
              </a:rPr>
              <a:t> INDEX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indexname</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ON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tablename</a:t>
            </a:r>
            <a:r>
              <a:rPr lang="en-US" b="1" dirty="0" smtClean="0">
                <a:latin typeface="Courier New" panose="02070309020205020404" pitchFamily="49" charset="0"/>
                <a:cs typeface="Courier New" panose="02070309020205020404" pitchFamily="49" charset="0"/>
              </a:rPr>
              <a:t>] ([key_column1], </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key_column2])</a:t>
            </a:r>
            <a:endParaRPr lang="en-US" b="1" dirty="0">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INCLUDE </a:t>
            </a:r>
            <a:r>
              <a:rPr lang="en-US" b="1" dirty="0" smtClean="0">
                <a:solidFill>
                  <a:srgbClr val="0070C0"/>
                </a:solidFill>
                <a:latin typeface="Courier New" panose="02070309020205020404" pitchFamily="49" charset="0"/>
                <a:cs typeface="Courier New" panose="02070309020205020404" pitchFamily="49" charset="0"/>
              </a:rPr>
              <a:t>([included_column1], </a:t>
            </a:r>
            <a:r>
              <a:rPr lang="en-US" b="1" dirty="0">
                <a:solidFill>
                  <a:srgbClr val="0070C0"/>
                </a:solidFill>
                <a:latin typeface="Courier New" panose="02070309020205020404" pitchFamily="49" charset="0"/>
                <a:cs typeface="Courier New" panose="02070309020205020404" pitchFamily="49" charset="0"/>
              </a:rPr>
              <a:t>[</a:t>
            </a:r>
            <a:r>
              <a:rPr lang="en-US" b="1" dirty="0" smtClean="0">
                <a:solidFill>
                  <a:srgbClr val="0070C0"/>
                </a:solidFill>
                <a:latin typeface="Courier New" panose="02070309020205020404" pitchFamily="49" charset="0"/>
                <a:cs typeface="Courier New" panose="02070309020205020404" pitchFamily="49" charset="0"/>
              </a:rPr>
              <a:t>included_column2])</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11" name="Rectangular Callout 10"/>
          <p:cNvSpPr/>
          <p:nvPr/>
        </p:nvSpPr>
        <p:spPr>
          <a:xfrm>
            <a:off x="1066800" y="1981200"/>
            <a:ext cx="5410200" cy="457200"/>
          </a:xfrm>
          <a:prstGeom prst="wedgeRectCallout">
            <a:avLst>
              <a:gd name="adj1" fmla="val -21885"/>
              <a:gd name="adj2" fmla="val 1146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Эти индексы могут быть только некластерными.</a:t>
            </a:r>
            <a:endParaRPr lang="en-US" dirty="0">
              <a:latin typeface="Arial" panose="020B0604020202020204" pitchFamily="34" charset="0"/>
              <a:cs typeface="Arial" panose="020B0604020202020204" pitchFamily="34" charset="0"/>
            </a:endParaRPr>
          </a:p>
        </p:txBody>
      </p:sp>
      <p:sp>
        <p:nvSpPr>
          <p:cNvPr id="14" name="Rectangular Callout 13"/>
          <p:cNvSpPr/>
          <p:nvPr/>
        </p:nvSpPr>
        <p:spPr>
          <a:xfrm>
            <a:off x="1981200" y="3886200"/>
            <a:ext cx="5410200" cy="457200"/>
          </a:xfrm>
          <a:prstGeom prst="wedgeRectCallout">
            <a:avLst>
              <a:gd name="adj1" fmla="val -11221"/>
              <a:gd name="adj2" fmla="val -10201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Здесь тоже может быть несколько полей.</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34333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Индексы на вычисляемых столбцах</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226</a:t>
            </a:fld>
            <a:endParaRPr lang="en-US" dirty="0"/>
          </a:p>
        </p:txBody>
      </p:sp>
    </p:spTree>
    <p:extLst>
      <p:ext uri="{BB962C8B-B14F-4D97-AF65-F5344CB8AC3E}">
        <p14:creationId xmlns:p14="http://schemas.microsoft.com/office/powerpoint/2010/main" val="20324465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Что такое «вычисляемые столбцы»?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227</a:t>
            </a:fld>
            <a:endParaRPr lang="en-US" dirty="0"/>
          </a:p>
        </p:txBody>
      </p:sp>
      <p:sp>
        <p:nvSpPr>
          <p:cNvPr id="6"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b="1" dirty="0" smtClean="0">
                <a:latin typeface="Arial" pitchFamily="34" charset="0"/>
                <a:cs typeface="Arial" pitchFamily="34" charset="0"/>
              </a:rPr>
              <a:t>Вычисляемые столбцы (</a:t>
            </a:r>
            <a:r>
              <a:rPr lang="en-US" sz="2200" b="1" dirty="0" smtClean="0">
                <a:latin typeface="Arial" pitchFamily="34" charset="0"/>
                <a:cs typeface="Arial" pitchFamily="34" charset="0"/>
              </a:rPr>
              <a:t>computed columns</a:t>
            </a:r>
            <a:r>
              <a:rPr lang="ru-RU" sz="2200" b="1" dirty="0" smtClean="0">
                <a:latin typeface="Arial" pitchFamily="34" charset="0"/>
                <a:cs typeface="Arial" pitchFamily="34" charset="0"/>
              </a:rPr>
              <a:t>)</a:t>
            </a:r>
            <a:r>
              <a:rPr lang="en-US" sz="2200" b="1" dirty="0" smtClean="0">
                <a:latin typeface="Arial" pitchFamily="34" charset="0"/>
                <a:cs typeface="Arial" pitchFamily="34" charset="0"/>
              </a:rPr>
              <a:t> </a:t>
            </a:r>
            <a:r>
              <a:rPr lang="en-US" sz="2200" dirty="0" smtClean="0">
                <a:latin typeface="Arial" pitchFamily="34" charset="0"/>
                <a:cs typeface="Arial" pitchFamily="34" charset="0"/>
              </a:rPr>
              <a:t>– </a:t>
            </a:r>
            <a:r>
              <a:rPr lang="ru-RU" sz="2200" dirty="0" smtClean="0">
                <a:latin typeface="Arial" pitchFamily="34" charset="0"/>
                <a:cs typeface="Arial" pitchFamily="34" charset="0"/>
              </a:rPr>
              <a:t>специальные поля таблицы, значения которых не поступают на хранение в явном виде, а вычисляются из значений других столбцов и значений выражений.</a:t>
            </a:r>
          </a:p>
          <a:p>
            <a:pPr marL="0" indent="0">
              <a:buFontTx/>
              <a:buNone/>
            </a:pPr>
            <a:r>
              <a:rPr lang="ru-RU" sz="2200" dirty="0" smtClean="0">
                <a:latin typeface="Arial" pitchFamily="34" charset="0"/>
                <a:cs typeface="Arial" pitchFamily="34" charset="0"/>
              </a:rPr>
              <a:t>Например:</a:t>
            </a:r>
          </a:p>
        </p:txBody>
      </p:sp>
      <p:sp>
        <p:nvSpPr>
          <p:cNvPr id="7" name="Rectangle 6"/>
          <p:cNvSpPr/>
          <p:nvPr/>
        </p:nvSpPr>
        <p:spPr>
          <a:xfrm>
            <a:off x="228600" y="2743200"/>
            <a:ext cx="6781800" cy="3539430"/>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CREATE TABLE [example]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[id] INT IDENTITY (1, 1) NOT NULL,</a:t>
            </a:r>
          </a:p>
          <a:p>
            <a:r>
              <a:rPr lang="en-US" sz="1600" b="1" dirty="0">
                <a:latin typeface="Courier New" panose="02070309020205020404" pitchFamily="49" charset="0"/>
                <a:cs typeface="Courier New" panose="02070309020205020404" pitchFamily="49" charset="0"/>
              </a:rPr>
              <a:t>  [name] NVARCHAR(255) NOT NULL,</a:t>
            </a:r>
          </a:p>
          <a:p>
            <a:r>
              <a:rPr lang="en-US" sz="1600" b="1" dirty="0">
                <a:latin typeface="Courier New" panose="02070309020205020404" pitchFamily="49" charset="0"/>
                <a:cs typeface="Courier New" panose="02070309020205020404" pitchFamily="49" charset="0"/>
              </a:rPr>
              <a:t>  [surname] NVARCHAR(255) NOT NULL,</a:t>
            </a:r>
          </a:p>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[initials] AS LEFT([name], 1) + LEFT([surname], 1)</a:t>
            </a:r>
          </a:p>
          <a:p>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INSERT INTO [example] ([name], [surname]) VALUES</a:t>
            </a:r>
          </a:p>
          <a:p>
            <a:r>
              <a:rPr lang="en-US" sz="1600" b="1" dirty="0">
                <a:latin typeface="Courier New" panose="02070309020205020404" pitchFamily="49" charset="0"/>
                <a:cs typeface="Courier New" panose="02070309020205020404" pitchFamily="49" charset="0"/>
              </a:rPr>
              <a:t> (N'</a:t>
            </a:r>
            <a:r>
              <a:rPr lang="ru-RU" sz="1600" b="1" dirty="0">
                <a:latin typeface="Courier New" panose="02070309020205020404" pitchFamily="49" charset="0"/>
                <a:cs typeface="Courier New" panose="02070309020205020404" pitchFamily="49" charset="0"/>
              </a:rPr>
              <a:t>Иван',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Иванов'),</a:t>
            </a:r>
          </a:p>
          <a:p>
            <a:r>
              <a:rPr lang="ru-RU"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Пётр',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Иванов'),</a:t>
            </a:r>
          </a:p>
          <a:p>
            <a:r>
              <a:rPr lang="ru-RU"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Дмитрий',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Петров');</a:t>
            </a:r>
          </a:p>
          <a:p>
            <a:endParaRPr lang="ru-RU" sz="1600" b="1" dirty="0">
              <a:latin typeface="Courier New" panose="02070309020205020404" pitchFamily="49" charset="0"/>
              <a:cs typeface="Courier New" panose="02070309020205020404" pitchFamily="49" charset="0"/>
            </a:endParaRPr>
          </a:p>
          <a:p>
            <a:r>
              <a:rPr lang="ru-RU"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 * FROM [example];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078848"/>
            <a:ext cx="2752725" cy="1169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60850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Какие индексы можно создавать на таких столбцах?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228</a:t>
            </a:fld>
            <a:endParaRPr lang="en-US" dirty="0"/>
          </a:p>
        </p:txBody>
      </p:sp>
      <p:sp>
        <p:nvSpPr>
          <p:cNvPr id="6" name="Rectangle 2"/>
          <p:cNvSpPr txBox="1">
            <a:spLocks noChangeArrowheads="1"/>
          </p:cNvSpPr>
          <p:nvPr/>
        </p:nvSpPr>
        <p:spPr bwMode="auto">
          <a:xfrm>
            <a:off x="228600" y="909638"/>
            <a:ext cx="8610600" cy="3662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На вычисляемых столбцах можно создавать кластерные и некластерные, уникальные и неуникальные индексы.</a:t>
            </a:r>
          </a:p>
          <a:p>
            <a:pPr marL="0" indent="0">
              <a:buFontTx/>
              <a:buNone/>
            </a:pPr>
            <a:endParaRPr lang="ru-RU" sz="2200" dirty="0">
              <a:latin typeface="Arial" pitchFamily="34" charset="0"/>
              <a:cs typeface="Arial" pitchFamily="34" charset="0"/>
            </a:endParaRPr>
          </a:p>
          <a:p>
            <a:pPr marL="0" indent="0">
              <a:buFontTx/>
              <a:buNone/>
            </a:pPr>
            <a:r>
              <a:rPr lang="ru-RU" sz="2200" dirty="0" smtClean="0">
                <a:latin typeface="Arial" pitchFamily="34" charset="0"/>
                <a:cs typeface="Arial" pitchFamily="34" charset="0"/>
              </a:rPr>
              <a:t>Но! Существует широкий перечень условий, которые должны выполняться для того, чтобы на вычисляемом поле можно было построить индекс.</a:t>
            </a:r>
          </a:p>
          <a:p>
            <a:pPr marL="0" indent="0">
              <a:buFontTx/>
              <a:buNone/>
            </a:pPr>
            <a:endParaRPr lang="ru-RU" sz="2200" dirty="0">
              <a:latin typeface="Arial" pitchFamily="34" charset="0"/>
              <a:cs typeface="Arial" pitchFamily="34" charset="0"/>
            </a:endParaRPr>
          </a:p>
          <a:p>
            <a:pPr marL="0" indent="0">
              <a:buFontTx/>
              <a:buNone/>
            </a:pPr>
            <a:r>
              <a:rPr lang="ru-RU" sz="2200" dirty="0" smtClean="0">
                <a:latin typeface="Arial" pitchFamily="34" charset="0"/>
                <a:cs typeface="Arial" pitchFamily="34" charset="0"/>
              </a:rPr>
              <a:t>См. подробности (очень много!) здесь:</a:t>
            </a:r>
          </a:p>
          <a:p>
            <a:pPr marL="0" indent="0">
              <a:buFontTx/>
              <a:buNone/>
            </a:pPr>
            <a:r>
              <a:rPr lang="en-US" sz="2200" dirty="0">
                <a:latin typeface="Arial" pitchFamily="34" charset="0"/>
                <a:cs typeface="Arial" pitchFamily="34" charset="0"/>
              </a:rPr>
              <a:t>http://technet.microsoft.com/en-us/library/ms189292.aspx</a:t>
            </a:r>
            <a:endParaRPr lang="ru-RU" sz="2200" dirty="0" smtClean="0">
              <a:latin typeface="Arial" pitchFamily="34" charset="0"/>
              <a:cs typeface="Arial" pitchFamily="34" charset="0"/>
            </a:endParaRPr>
          </a:p>
        </p:txBody>
      </p:sp>
    </p:spTree>
    <p:extLst>
      <p:ext uri="{BB962C8B-B14F-4D97-AF65-F5344CB8AC3E}">
        <p14:creationId xmlns:p14="http://schemas.microsoft.com/office/powerpoint/2010/main" val="400832959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Создание индексов на вычисляемых столбцах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229</a:t>
            </a:fld>
            <a:endParaRPr lang="en-US" dirty="0"/>
          </a:p>
        </p:txBody>
      </p:sp>
      <p:sp>
        <p:nvSpPr>
          <p:cNvPr id="6"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200" dirty="0" smtClean="0">
                <a:latin typeface="Arial" pitchFamily="34" charset="0"/>
                <a:cs typeface="Arial" pitchFamily="34" charset="0"/>
              </a:rPr>
              <a:t>В остальном же принцип создания индексов на вычисляемых столбцах аналогичен ранее рассмотренному:</a:t>
            </a:r>
          </a:p>
        </p:txBody>
      </p:sp>
      <p:sp>
        <p:nvSpPr>
          <p:cNvPr id="7" name="Rectangle 6"/>
          <p:cNvSpPr/>
          <p:nvPr/>
        </p:nvSpPr>
        <p:spPr>
          <a:xfrm>
            <a:off x="228600" y="18288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UNIQUE CLUSTERED INDEX </a:t>
            </a:r>
            <a:r>
              <a:rPr lang="en-US" b="1" dirty="0">
                <a:latin typeface="Courier New" panose="02070309020205020404" pitchFamily="49" charset="0"/>
                <a:cs typeface="Courier New" panose="02070309020205020404" pitchFamily="49" charset="0"/>
              </a:rPr>
              <a:t>[idx1]</a:t>
            </a:r>
          </a:p>
          <a:p>
            <a:r>
              <a:rPr lang="en-US" b="1" dirty="0">
                <a:latin typeface="Courier New" panose="02070309020205020404" pitchFamily="49" charset="0"/>
                <a:cs typeface="Courier New" panose="02070309020205020404" pitchFamily="49" charset="0"/>
              </a:rPr>
              <a:t>ON [example]([initials]);</a:t>
            </a:r>
          </a:p>
        </p:txBody>
      </p:sp>
      <p:sp>
        <p:nvSpPr>
          <p:cNvPr id="9" name="Rectangle 8"/>
          <p:cNvSpPr/>
          <p:nvPr/>
        </p:nvSpPr>
        <p:spPr>
          <a:xfrm>
            <a:off x="228600" y="25908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UNIQUE </a:t>
            </a:r>
            <a:r>
              <a:rPr lang="en-US" b="1" dirty="0" smtClean="0">
                <a:solidFill>
                  <a:srgbClr val="0070C0"/>
                </a:solidFill>
                <a:latin typeface="Courier New" panose="02070309020205020404" pitchFamily="49" charset="0"/>
                <a:cs typeface="Courier New" panose="02070309020205020404" pitchFamily="49" charset="0"/>
              </a:rPr>
              <a:t>NONCLUSTERED </a:t>
            </a:r>
            <a:r>
              <a:rPr lang="en-US" b="1" dirty="0">
                <a:solidFill>
                  <a:srgbClr val="0070C0"/>
                </a:solidFill>
                <a:latin typeface="Courier New" panose="02070309020205020404" pitchFamily="49" charset="0"/>
                <a:cs typeface="Courier New" panose="02070309020205020404" pitchFamily="49" charset="0"/>
              </a:rPr>
              <a:t>INDEX </a:t>
            </a:r>
            <a:r>
              <a:rPr lang="en-US" b="1" dirty="0">
                <a:latin typeface="Courier New" panose="02070309020205020404" pitchFamily="49" charset="0"/>
                <a:cs typeface="Courier New" panose="02070309020205020404" pitchFamily="49" charset="0"/>
              </a:rPr>
              <a:t>[idx1]</a:t>
            </a:r>
          </a:p>
          <a:p>
            <a:r>
              <a:rPr lang="en-US" b="1" dirty="0">
                <a:latin typeface="Courier New" panose="02070309020205020404" pitchFamily="49" charset="0"/>
                <a:cs typeface="Courier New" panose="02070309020205020404" pitchFamily="49" charset="0"/>
              </a:rPr>
              <a:t>ON [example]([initials]);</a:t>
            </a:r>
          </a:p>
        </p:txBody>
      </p:sp>
      <p:sp>
        <p:nvSpPr>
          <p:cNvPr id="10" name="Rectangle 9"/>
          <p:cNvSpPr/>
          <p:nvPr/>
        </p:nvSpPr>
        <p:spPr>
          <a:xfrm>
            <a:off x="228600" y="33528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smtClean="0">
                <a:solidFill>
                  <a:srgbClr val="0070C0"/>
                </a:solidFill>
                <a:latin typeface="Courier New" panose="02070309020205020404" pitchFamily="49" charset="0"/>
                <a:cs typeface="Courier New" panose="02070309020205020404" pitchFamily="49" charset="0"/>
              </a:rPr>
              <a:t>CLUSTERED </a:t>
            </a:r>
            <a:r>
              <a:rPr lang="en-US" b="1" dirty="0">
                <a:solidFill>
                  <a:srgbClr val="0070C0"/>
                </a:solidFill>
                <a:latin typeface="Courier New" panose="02070309020205020404" pitchFamily="49" charset="0"/>
                <a:cs typeface="Courier New" panose="02070309020205020404" pitchFamily="49" charset="0"/>
              </a:rPr>
              <a:t>INDEX </a:t>
            </a:r>
            <a:r>
              <a:rPr lang="en-US" b="1" dirty="0">
                <a:latin typeface="Courier New" panose="02070309020205020404" pitchFamily="49" charset="0"/>
                <a:cs typeface="Courier New" panose="02070309020205020404" pitchFamily="49" charset="0"/>
              </a:rPr>
              <a:t>[idx1]</a:t>
            </a:r>
          </a:p>
          <a:p>
            <a:r>
              <a:rPr lang="en-US" b="1" dirty="0">
                <a:latin typeface="Courier New" panose="02070309020205020404" pitchFamily="49" charset="0"/>
                <a:cs typeface="Courier New" panose="02070309020205020404" pitchFamily="49" charset="0"/>
              </a:rPr>
              <a:t>ON [example]([initials]);</a:t>
            </a:r>
          </a:p>
        </p:txBody>
      </p:sp>
      <p:sp>
        <p:nvSpPr>
          <p:cNvPr id="12" name="Rectangle 11"/>
          <p:cNvSpPr/>
          <p:nvPr/>
        </p:nvSpPr>
        <p:spPr>
          <a:xfrm>
            <a:off x="228600" y="41148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smtClean="0">
                <a:solidFill>
                  <a:srgbClr val="0070C0"/>
                </a:solidFill>
                <a:latin typeface="Courier New" panose="02070309020205020404" pitchFamily="49" charset="0"/>
                <a:cs typeface="Courier New" panose="02070309020205020404" pitchFamily="49" charset="0"/>
              </a:rPr>
              <a:t>NONCLUSTERED </a:t>
            </a:r>
            <a:r>
              <a:rPr lang="en-US" b="1" dirty="0">
                <a:solidFill>
                  <a:srgbClr val="0070C0"/>
                </a:solidFill>
                <a:latin typeface="Courier New" panose="02070309020205020404" pitchFamily="49" charset="0"/>
                <a:cs typeface="Courier New" panose="02070309020205020404" pitchFamily="49" charset="0"/>
              </a:rPr>
              <a:t>INDEX </a:t>
            </a:r>
            <a:r>
              <a:rPr lang="en-US" b="1" dirty="0">
                <a:latin typeface="Courier New" panose="02070309020205020404" pitchFamily="49" charset="0"/>
                <a:cs typeface="Courier New" panose="02070309020205020404" pitchFamily="49" charset="0"/>
              </a:rPr>
              <a:t>[idx1]</a:t>
            </a:r>
          </a:p>
          <a:p>
            <a:r>
              <a:rPr lang="en-US" b="1" dirty="0">
                <a:latin typeface="Courier New" panose="02070309020205020404" pitchFamily="49" charset="0"/>
                <a:cs typeface="Courier New" panose="02070309020205020404" pitchFamily="49" charset="0"/>
              </a:rPr>
              <a:t>ON [example]([initials]);</a:t>
            </a:r>
          </a:p>
        </p:txBody>
      </p:sp>
    </p:spTree>
    <p:extLst>
      <p:ext uri="{BB962C8B-B14F-4D97-AF65-F5344CB8AC3E}">
        <p14:creationId xmlns:p14="http://schemas.microsoft.com/office/powerpoint/2010/main" val="1566091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346831" cy="300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Функция </a:t>
            </a:r>
            <a:r>
              <a:rPr lang="en-US" sz="2500" dirty="0" smtClean="0">
                <a:latin typeface="Arial" pitchFamily="34" charset="0"/>
                <a:cs typeface="Arial" pitchFamily="34" charset="0"/>
              </a:rPr>
              <a:t>ROW_NUMBER() </a:t>
            </a:r>
            <a:r>
              <a:rPr lang="ru-RU" sz="2500" dirty="0" smtClean="0">
                <a:latin typeface="Arial" pitchFamily="34" charset="0"/>
                <a:cs typeface="Arial" pitchFamily="34" charset="0"/>
              </a:rPr>
              <a:t>просто определяет номер ряда, не применяя никаких «особых правил».</a:t>
            </a:r>
            <a:endParaRPr lang="en-US" sz="2500" dirty="0">
              <a:latin typeface="Arial" pitchFamily="34" charset="0"/>
              <a:cs typeface="Arial" pitchFamily="34" charset="0"/>
            </a:endParaRPr>
          </a:p>
        </p:txBody>
      </p:sp>
      <p:sp>
        <p:nvSpPr>
          <p:cNvPr id="6" name="Rectangle 5"/>
          <p:cNvSpPr/>
          <p:nvPr/>
        </p:nvSpPr>
        <p:spPr>
          <a:xfrm>
            <a:off x="76200" y="2209800"/>
            <a:ext cx="89154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[city], [office], [sales],</a:t>
            </a:r>
          </a:p>
          <a:p>
            <a:r>
              <a:rPr lang="en-US" sz="1600" b="1" dirty="0" smtClean="0">
                <a:latin typeface="Courier New" panose="02070309020205020404" pitchFamily="49" charset="0"/>
                <a:cs typeface="Courier New" panose="02070309020205020404" pitchFamily="49" charset="0"/>
              </a:rPr>
              <a:t>ROW_NUMBER() </a:t>
            </a:r>
            <a:r>
              <a:rPr lang="en-US" sz="1600" b="1" dirty="0">
                <a:latin typeface="Courier New" panose="02070309020205020404" pitchFamily="49" charset="0"/>
                <a:cs typeface="Courier New" panose="02070309020205020404" pitchFamily="49" charset="0"/>
              </a:rPr>
              <a:t>OVER (</a:t>
            </a:r>
            <a:r>
              <a:rPr lang="en-US" sz="1600" b="1" dirty="0">
                <a:solidFill>
                  <a:srgbClr val="FF6600"/>
                </a:solidFill>
                <a:latin typeface="Courier New" panose="02070309020205020404" pitchFamily="49" charset="0"/>
                <a:cs typeface="Courier New" panose="02070309020205020404" pitchFamily="49" charset="0"/>
              </a:rPr>
              <a:t>PARTITION BY [city] </a:t>
            </a:r>
            <a:r>
              <a:rPr lang="en-US" sz="1600" b="1" dirty="0">
                <a:solidFill>
                  <a:srgbClr val="0070C0"/>
                </a:solidFill>
                <a:latin typeface="Courier New" panose="02070309020205020404" pitchFamily="49" charset="0"/>
                <a:cs typeface="Courier New" panose="02070309020205020404" pitchFamily="49" charset="0"/>
              </a:rPr>
              <a:t>ORDER BY [sales] DESC</a:t>
            </a:r>
            <a:r>
              <a:rPr lang="en-US" sz="1600" b="1" dirty="0">
                <a:latin typeface="Courier New" panose="02070309020205020404" pitchFamily="49" charset="0"/>
                <a:cs typeface="Courier New" panose="02070309020205020404" pitchFamily="49" charset="0"/>
              </a:rPr>
              <a:t>) AS </a:t>
            </a:r>
            <a:r>
              <a:rPr lang="en-US" sz="1600" b="1" dirty="0">
                <a:solidFill>
                  <a:srgbClr val="00CC00"/>
                </a:solidFill>
                <a:latin typeface="Courier New" panose="02070309020205020404" pitchFamily="49" charset="0"/>
                <a:cs typeface="Courier New" panose="02070309020205020404" pitchFamily="49" charset="0"/>
              </a:rPr>
              <a:t>[rank]</a:t>
            </a:r>
          </a:p>
          <a:p>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Tst</a:t>
            </a:r>
            <a:endParaRPr lang="en-US" sz="1600" b="1" dirty="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048000" y="2819400"/>
            <a:ext cx="228600" cy="38143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953000" y="2819400"/>
            <a:ext cx="304800" cy="38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829300" y="2819400"/>
            <a:ext cx="2400300" cy="381435"/>
          </a:xfrm>
          <a:prstGeom prst="straightConnector1">
            <a:avLst/>
          </a:prstGeom>
          <a:ln>
            <a:solidFill>
              <a:srgbClr val="00CC00"/>
            </a:solidFill>
            <a:tailEnd type="arrow"/>
          </a:ln>
        </p:spPr>
        <p:style>
          <a:lnRef idx="2">
            <a:schemeClr val="accent3"/>
          </a:lnRef>
          <a:fillRef idx="0">
            <a:schemeClr val="accent3"/>
          </a:fillRef>
          <a:effectRef idx="1">
            <a:schemeClr val="accent3"/>
          </a:effectRef>
          <a:fontRef idx="minor">
            <a:schemeClr val="tx1"/>
          </a:fontRef>
        </p:style>
      </p:cxnSp>
      <p:sp>
        <p:nvSpPr>
          <p:cNvPr id="17" name="Rectangle 16"/>
          <p:cNvSpPr/>
          <p:nvPr/>
        </p:nvSpPr>
        <p:spPr>
          <a:xfrm>
            <a:off x="2895600" y="3505201"/>
            <a:ext cx="3200400" cy="1143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95600" y="4724400"/>
            <a:ext cx="3200400" cy="14478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10200" y="3505200"/>
            <a:ext cx="419100" cy="1143001"/>
          </a:xfrm>
          <a:prstGeom prst="rect">
            <a:avLst/>
          </a:prstGeom>
          <a:solidFill>
            <a:srgbClr val="00B0F0">
              <a:alpha val="2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10200" y="4724400"/>
            <a:ext cx="419100" cy="1447800"/>
          </a:xfrm>
          <a:prstGeom prst="rect">
            <a:avLst/>
          </a:prstGeom>
          <a:solidFill>
            <a:srgbClr val="00B0F0">
              <a:alpha val="2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28438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Индексы с фильтром</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230</a:t>
            </a:fld>
            <a:endParaRPr lang="en-US" dirty="0"/>
          </a:p>
        </p:txBody>
      </p:sp>
    </p:spTree>
    <p:extLst>
      <p:ext uri="{BB962C8B-B14F-4D97-AF65-F5344CB8AC3E}">
        <p14:creationId xmlns:p14="http://schemas.microsoft.com/office/powerpoint/2010/main" val="414800042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Зачем нужны</a:t>
            </a:r>
            <a:r>
              <a:rPr lang="en-US" dirty="0" smtClean="0"/>
              <a:t> </a:t>
            </a:r>
            <a:r>
              <a:rPr lang="ru-RU" dirty="0" smtClean="0"/>
              <a:t>индексы с фильтром?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231</a:t>
            </a:fld>
            <a:endParaRPr lang="en-US" dirty="0"/>
          </a:p>
        </p:txBody>
      </p:sp>
      <p:sp>
        <p:nvSpPr>
          <p:cNvPr id="6" name="Rectangle 2"/>
          <p:cNvSpPr txBox="1">
            <a:spLocks noChangeArrowheads="1"/>
          </p:cNvSpPr>
          <p:nvPr/>
        </p:nvSpPr>
        <p:spPr bwMode="auto">
          <a:xfrm>
            <a:off x="228600" y="909638"/>
            <a:ext cx="8610600" cy="614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Индексы с фильтром позволяют индексировать лишь часть записей таблицы, что часто позволяет значительно уменьшить размер индекса.</a:t>
            </a:r>
          </a:p>
          <a:p>
            <a:pPr marL="0" indent="0">
              <a:buFontTx/>
              <a:buNone/>
            </a:pPr>
            <a:endParaRPr lang="ru-RU" sz="2400" dirty="0">
              <a:latin typeface="Arial" pitchFamily="34" charset="0"/>
              <a:cs typeface="Arial" pitchFamily="34" charset="0"/>
            </a:endParaRPr>
          </a:p>
          <a:p>
            <a:pPr marL="0" indent="0">
              <a:buFontTx/>
              <a:buNone/>
            </a:pPr>
            <a:r>
              <a:rPr lang="ru-RU" sz="2400" dirty="0" smtClean="0">
                <a:latin typeface="Arial" pitchFamily="34" charset="0"/>
                <a:cs typeface="Arial" pitchFamily="34" charset="0"/>
              </a:rPr>
              <a:t>Хорошим примером может служить некая вымышленная БД «Бюро находок» и таблица, в которой хранится описание вещей и ссылка на хозяина. Со временем количество записей с </a:t>
            </a:r>
            <a:r>
              <a:rPr lang="en-US" sz="2400" dirty="0" smtClean="0">
                <a:latin typeface="Arial" pitchFamily="34" charset="0"/>
                <a:cs typeface="Arial" pitchFamily="34" charset="0"/>
              </a:rPr>
              <a:t>NULL </a:t>
            </a:r>
            <a:r>
              <a:rPr lang="ru-RU" sz="2400" dirty="0" smtClean="0">
                <a:latin typeface="Arial" pitchFamily="34" charset="0"/>
                <a:cs typeface="Arial" pitchFamily="34" charset="0"/>
              </a:rPr>
              <a:t>в этом поле будет многократно меньше, чем количество записей с неким </a:t>
            </a:r>
            <a:r>
              <a:rPr lang="ru-RU" sz="2400" dirty="0" err="1" smtClean="0">
                <a:latin typeface="Arial" pitchFamily="34" charset="0"/>
                <a:cs typeface="Arial" pitchFamily="34" charset="0"/>
              </a:rPr>
              <a:t>не-</a:t>
            </a:r>
            <a:r>
              <a:rPr lang="en-US" sz="2400" dirty="0" smtClean="0">
                <a:latin typeface="Arial" pitchFamily="34" charset="0"/>
                <a:cs typeface="Arial" pitchFamily="34" charset="0"/>
              </a:rPr>
              <a:t>NULL </a:t>
            </a:r>
            <a:r>
              <a:rPr lang="ru-RU" sz="2400" dirty="0" smtClean="0">
                <a:latin typeface="Arial" pitchFamily="34" charset="0"/>
                <a:cs typeface="Arial" pitchFamily="34" charset="0"/>
              </a:rPr>
              <a:t>значением.</a:t>
            </a:r>
          </a:p>
          <a:p>
            <a:pPr marL="0" indent="0">
              <a:buFontTx/>
              <a:buNone/>
            </a:pPr>
            <a:endParaRPr lang="ru-RU" sz="2400" dirty="0">
              <a:latin typeface="Arial" pitchFamily="34" charset="0"/>
              <a:cs typeface="Arial" pitchFamily="34" charset="0"/>
            </a:endParaRPr>
          </a:p>
          <a:p>
            <a:pPr marL="0" indent="0">
              <a:buFontTx/>
              <a:buNone/>
            </a:pPr>
            <a:r>
              <a:rPr lang="ru-RU" sz="2400" dirty="0" smtClean="0">
                <a:latin typeface="Arial" pitchFamily="34" charset="0"/>
                <a:cs typeface="Arial" pitchFamily="34" charset="0"/>
              </a:rPr>
              <a:t>Логично построить тут индекс с фильтром, например, вот такой…</a:t>
            </a:r>
          </a:p>
        </p:txBody>
      </p:sp>
    </p:spTree>
    <p:extLst>
      <p:ext uri="{BB962C8B-B14F-4D97-AF65-F5344CB8AC3E}">
        <p14:creationId xmlns:p14="http://schemas.microsoft.com/office/powerpoint/2010/main" val="170542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применения индексов с фильтром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232</a:t>
            </a:fld>
            <a:endParaRPr lang="en-US" dirty="0"/>
          </a:p>
        </p:txBody>
      </p:sp>
      <p:sp>
        <p:nvSpPr>
          <p:cNvPr id="6" name="Rectangle 2"/>
          <p:cNvSpPr txBox="1">
            <a:spLocks noChangeArrowheads="1"/>
          </p:cNvSpPr>
          <p:nvPr/>
        </p:nvSpPr>
        <p:spPr bwMode="auto">
          <a:xfrm>
            <a:off x="228600" y="31194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Для быстрого поиска вещей, хозяин которых ещё не установлен, имеет смысл создать такой индекс:</a:t>
            </a:r>
          </a:p>
        </p:txBody>
      </p:sp>
      <p:graphicFrame>
        <p:nvGraphicFramePr>
          <p:cNvPr id="2" name="Table 1"/>
          <p:cNvGraphicFramePr>
            <a:graphicFrameLocks noGrp="1"/>
          </p:cNvGraphicFramePr>
          <p:nvPr>
            <p:extLst>
              <p:ext uri="{D42A27DB-BD31-4B8C-83A1-F6EECF244321}">
                <p14:modId xmlns:p14="http://schemas.microsoft.com/office/powerpoint/2010/main" val="189653133"/>
              </p:ext>
            </p:extLst>
          </p:nvPr>
        </p:nvGraphicFramePr>
        <p:xfrm>
          <a:off x="457200" y="1066800"/>
          <a:ext cx="6553200" cy="1854200"/>
        </p:xfrm>
        <a:graphic>
          <a:graphicData uri="http://schemas.openxmlformats.org/drawingml/2006/table">
            <a:tbl>
              <a:tblPr firstRow="1" bandRow="1"/>
              <a:tblGrid>
                <a:gridCol w="1524000"/>
                <a:gridCol w="2105464"/>
                <a:gridCol w="2923736"/>
              </a:tblGrid>
              <a:tr h="370840">
                <a:tc>
                  <a:txBody>
                    <a:bodyPr/>
                    <a:lstStyle/>
                    <a:p>
                      <a:pPr algn="ctr"/>
                      <a:r>
                        <a:rPr lang="en-US" b="1" dirty="0" smtClean="0"/>
                        <a:t>ID</a:t>
                      </a:r>
                      <a:endParaRPr lang="en-US" b="1" dirty="0"/>
                    </a:p>
                  </a:txBody>
                  <a:tcPr/>
                </a:tc>
                <a:tc>
                  <a:txBody>
                    <a:bodyPr/>
                    <a:lstStyle/>
                    <a:p>
                      <a:pPr algn="ctr"/>
                      <a:r>
                        <a:rPr lang="ru-RU" b="1" dirty="0" smtClean="0"/>
                        <a:t>Ссылка на хозяина</a:t>
                      </a:r>
                      <a:endParaRPr lang="en-US" b="1" dirty="0"/>
                    </a:p>
                  </a:txBody>
                  <a:tcPr/>
                </a:tc>
                <a:tc>
                  <a:txBody>
                    <a:bodyPr/>
                    <a:lstStyle/>
                    <a:p>
                      <a:pPr algn="ctr"/>
                      <a:r>
                        <a:rPr lang="ru-RU" b="1" dirty="0" smtClean="0"/>
                        <a:t>Описание вещи</a:t>
                      </a:r>
                      <a:endParaRPr lang="en-US" b="1" dirty="0"/>
                    </a:p>
                  </a:txBody>
                  <a:tcPr/>
                </a:tc>
              </a:tr>
              <a:tr h="370840">
                <a:tc>
                  <a:txBody>
                    <a:bodyPr/>
                    <a:lstStyle/>
                    <a:p>
                      <a:r>
                        <a:rPr lang="ru-RU" dirty="0" smtClean="0"/>
                        <a:t>1</a:t>
                      </a:r>
                      <a:endParaRPr lang="en-US" dirty="0"/>
                    </a:p>
                  </a:txBody>
                  <a:tcPr/>
                </a:tc>
                <a:tc>
                  <a:txBody>
                    <a:bodyPr/>
                    <a:lstStyle/>
                    <a:p>
                      <a:r>
                        <a:rPr lang="ru-RU" dirty="0" smtClean="0"/>
                        <a:t>34</a:t>
                      </a:r>
                      <a:endParaRPr lang="en-US" dirty="0"/>
                    </a:p>
                  </a:txBody>
                  <a:tcPr/>
                </a:tc>
                <a:tc>
                  <a:txBody>
                    <a:bodyPr/>
                    <a:lstStyle/>
                    <a:p>
                      <a:r>
                        <a:rPr lang="ru-RU" dirty="0" smtClean="0"/>
                        <a:t>Вещь 1</a:t>
                      </a:r>
                      <a:endParaRPr lang="en-US" dirty="0"/>
                    </a:p>
                  </a:txBody>
                  <a:tcPr/>
                </a:tc>
              </a:tr>
              <a:tr h="370840">
                <a:tc>
                  <a:txBody>
                    <a:bodyPr/>
                    <a:lstStyle/>
                    <a:p>
                      <a:r>
                        <a:rPr lang="ru-RU" dirty="0" smtClean="0"/>
                        <a:t>2</a:t>
                      </a:r>
                      <a:endParaRPr lang="en-US" dirty="0"/>
                    </a:p>
                  </a:txBody>
                  <a:tcPr/>
                </a:tc>
                <a:tc>
                  <a:txBody>
                    <a:bodyPr/>
                    <a:lstStyle/>
                    <a:p>
                      <a:r>
                        <a:rPr lang="ru-RU" dirty="0" smtClean="0"/>
                        <a:t>564</a:t>
                      </a:r>
                      <a:endParaRPr lang="en-US" dirty="0"/>
                    </a:p>
                  </a:txBody>
                  <a:tcPr/>
                </a:tc>
                <a:tc>
                  <a:txBody>
                    <a:bodyPr/>
                    <a:lstStyle/>
                    <a:p>
                      <a:r>
                        <a:rPr lang="ru-RU" dirty="0" smtClean="0"/>
                        <a:t>Вещь 2</a:t>
                      </a:r>
                      <a:endParaRPr lang="en-US" dirty="0"/>
                    </a:p>
                  </a:txBody>
                  <a:tcPr/>
                </a:tc>
              </a:tr>
              <a:tr h="370840">
                <a:tc gridSpan="3">
                  <a:txBody>
                    <a:bodyPr/>
                    <a:lstStyle/>
                    <a:p>
                      <a:pPr algn="ctr"/>
                      <a:r>
                        <a:rPr lang="ru-RU" dirty="0" smtClean="0"/>
                        <a:t>Очень много записей</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ru-RU" dirty="0" smtClean="0"/>
                        <a:t>2374623956</a:t>
                      </a:r>
                      <a:endParaRPr lang="en-US" dirty="0"/>
                    </a:p>
                  </a:txBody>
                  <a:tcPr/>
                </a:tc>
                <a:tc>
                  <a:txBody>
                    <a:bodyPr/>
                    <a:lstStyle/>
                    <a:p>
                      <a:r>
                        <a:rPr lang="en-US" dirty="0" smtClean="0"/>
                        <a:t>NULL</a:t>
                      </a:r>
                      <a:endParaRPr lang="en-US" dirty="0"/>
                    </a:p>
                  </a:txBody>
                  <a:tcPr/>
                </a:tc>
                <a:tc>
                  <a:txBody>
                    <a:bodyPr/>
                    <a:lstStyle/>
                    <a:p>
                      <a:r>
                        <a:rPr lang="ru-RU" dirty="0" smtClean="0"/>
                        <a:t>Вещь 345234234</a:t>
                      </a:r>
                      <a:endParaRPr lang="en-US" dirty="0"/>
                    </a:p>
                  </a:txBody>
                  <a:tcPr/>
                </a:tc>
              </a:tr>
            </a:tbl>
          </a:graphicData>
        </a:graphic>
      </p:graphicFrame>
      <p:sp>
        <p:nvSpPr>
          <p:cNvPr id="7" name="Rectangle 6"/>
          <p:cNvSpPr/>
          <p:nvPr/>
        </p:nvSpPr>
        <p:spPr>
          <a:xfrm>
            <a:off x="228600" y="4114800"/>
            <a:ext cx="86106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smtClean="0">
                <a:latin typeface="Courier New" panose="02070309020205020404" pitchFamily="49" charset="0"/>
                <a:cs typeface="Courier New" panose="02070309020205020404" pitchFamily="49" charset="0"/>
              </a:rPr>
              <a:t>NONCLUSTERED </a:t>
            </a:r>
            <a:r>
              <a:rPr lang="en-US" b="1" dirty="0">
                <a:latin typeface="Courier New" panose="02070309020205020404" pitchFamily="49" charset="0"/>
                <a:cs typeface="Courier New" panose="02070309020205020404" pitchFamily="49" charset="0"/>
              </a:rPr>
              <a:t>INDEX [idx1]</a:t>
            </a:r>
          </a:p>
          <a:p>
            <a:r>
              <a:rPr lang="en-US" b="1" dirty="0">
                <a:latin typeface="Courier New" panose="02070309020205020404" pitchFamily="49" charset="0"/>
                <a:cs typeface="Courier New" panose="02070309020205020404" pitchFamily="49" charset="0"/>
              </a:rPr>
              <a:t>ON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lost_and_found</a:t>
            </a:r>
            <a:r>
              <a:rPr lang="en-US" b="1" dirty="0" smtClean="0">
                <a:latin typeface="Courier New" panose="02070309020205020404" pitchFamily="49" charset="0"/>
                <a:cs typeface="Courier New" panose="02070309020205020404" pitchFamily="49" charset="0"/>
              </a:rPr>
              <a:t>]([owner]) </a:t>
            </a:r>
            <a:r>
              <a:rPr lang="en-US" b="1" dirty="0" smtClean="0">
                <a:solidFill>
                  <a:srgbClr val="0070C0"/>
                </a:solidFill>
                <a:latin typeface="Courier New" panose="02070309020205020404" pitchFamily="49" charset="0"/>
                <a:cs typeface="Courier New" panose="02070309020205020404" pitchFamily="49" charset="0"/>
              </a:rPr>
              <a:t>WHERE [owner] IS NULL</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320040" y="5638800"/>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http://technet.microsoft.com/en-us/library/cc280372.aspx</a:t>
            </a:r>
          </a:p>
        </p:txBody>
      </p:sp>
    </p:spTree>
    <p:extLst>
      <p:ext uri="{BB962C8B-B14F-4D97-AF65-F5344CB8AC3E}">
        <p14:creationId xmlns:p14="http://schemas.microsoft.com/office/powerpoint/2010/main" val="278364476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применения индексов с фильтром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233</a:t>
            </a:fld>
            <a:endParaRPr lang="en-US" dirty="0"/>
          </a:p>
        </p:txBody>
      </p:sp>
      <p:sp>
        <p:nvSpPr>
          <p:cNvPr id="6" name="Rectangle 2"/>
          <p:cNvSpPr txBox="1">
            <a:spLocks noChangeArrowheads="1"/>
          </p:cNvSpPr>
          <p:nvPr/>
        </p:nvSpPr>
        <p:spPr bwMode="auto">
          <a:xfrm>
            <a:off x="228600" y="8382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Следует принимать во внимание тот факт, что индексы с фильтром «срабатывают» только при использовании по одиночке (возможно, в совокупности с поиском по другим полям), но «не срабатывают» при одновременном использовании.</a:t>
            </a:r>
          </a:p>
          <a:p>
            <a:pPr marL="0" indent="0">
              <a:buFontTx/>
              <a:buNone/>
            </a:pPr>
            <a:r>
              <a:rPr lang="ru-RU" sz="2400" dirty="0" smtClean="0">
                <a:latin typeface="Arial" pitchFamily="34" charset="0"/>
                <a:cs typeface="Arial" pitchFamily="34" charset="0"/>
              </a:rPr>
              <a:t>Проведём эксперимент. Создадим таблицу, наполним данными и создадим два индекса с фильтрами.</a:t>
            </a:r>
          </a:p>
        </p:txBody>
      </p:sp>
    </p:spTree>
    <p:extLst>
      <p:ext uri="{BB962C8B-B14F-4D97-AF65-F5344CB8AC3E}">
        <p14:creationId xmlns:p14="http://schemas.microsoft.com/office/powerpoint/2010/main" val="123965821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применения индексов с фильтром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234</a:t>
            </a:fld>
            <a:endParaRPr lang="en-US" dirty="0"/>
          </a:p>
        </p:txBody>
      </p:sp>
      <p:sp>
        <p:nvSpPr>
          <p:cNvPr id="7" name="Rectangle 6"/>
          <p:cNvSpPr/>
          <p:nvPr/>
        </p:nvSpPr>
        <p:spPr>
          <a:xfrm>
            <a:off x="381000" y="755094"/>
            <a:ext cx="8305800" cy="535531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TABLE [</a:t>
            </a:r>
            <a:r>
              <a:rPr lang="en-US" b="1" dirty="0" err="1">
                <a:latin typeface="Courier New" panose="02070309020205020404" pitchFamily="49" charset="0"/>
                <a:cs typeface="Courier New" panose="02070309020205020404" pitchFamily="49" charset="0"/>
              </a:rPr>
              <a:t>lost_and_found</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[id] INT NOT NULL PRIMARY KEY,</a:t>
            </a:r>
          </a:p>
          <a:p>
            <a:r>
              <a:rPr lang="en-US" b="1" dirty="0">
                <a:latin typeface="Courier New" panose="02070309020205020404" pitchFamily="49" charset="0"/>
                <a:cs typeface="Courier New" panose="02070309020205020404" pitchFamily="49" charset="0"/>
              </a:rPr>
              <a:t> [owner] INT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NONCLUSTERED INDEX [lf_idx1]</a:t>
            </a:r>
          </a:p>
          <a:p>
            <a:r>
              <a:rPr lang="en-US" b="1" dirty="0">
                <a:latin typeface="Courier New" panose="02070309020205020404" pitchFamily="49" charset="0"/>
                <a:cs typeface="Courier New" panose="02070309020205020404" pitchFamily="49" charset="0"/>
              </a:rPr>
              <a:t>ON [</a:t>
            </a:r>
            <a:r>
              <a:rPr lang="en-US" b="1" dirty="0" err="1">
                <a:latin typeface="Courier New" panose="02070309020205020404" pitchFamily="49" charset="0"/>
                <a:cs typeface="Courier New" panose="02070309020205020404" pitchFamily="49" charset="0"/>
              </a:rPr>
              <a:t>lost_and_found</a:t>
            </a:r>
            <a:r>
              <a:rPr lang="en-US" b="1" dirty="0">
                <a:latin typeface="Courier New" panose="02070309020205020404" pitchFamily="49" charset="0"/>
                <a:cs typeface="Courier New" panose="02070309020205020404" pitchFamily="49" charset="0"/>
              </a:rPr>
              <a:t>]([owner])</a:t>
            </a:r>
          </a:p>
          <a:p>
            <a:r>
              <a:rPr lang="en-US" b="1" dirty="0">
                <a:latin typeface="Courier New" panose="02070309020205020404" pitchFamily="49" charset="0"/>
                <a:cs typeface="Courier New" panose="02070309020205020404" pitchFamily="49" charset="0"/>
              </a:rPr>
              <a:t>WHERE [owner] IS NULL;</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NONCLUSTERED INDEX [lf_idx2]</a:t>
            </a:r>
          </a:p>
          <a:p>
            <a:r>
              <a:rPr lang="en-US" b="1" dirty="0">
                <a:latin typeface="Courier New" panose="02070309020205020404" pitchFamily="49" charset="0"/>
                <a:cs typeface="Courier New" panose="02070309020205020404" pitchFamily="49" charset="0"/>
              </a:rPr>
              <a:t>ON [</a:t>
            </a:r>
            <a:r>
              <a:rPr lang="en-US" b="1" dirty="0" err="1">
                <a:latin typeface="Courier New" panose="02070309020205020404" pitchFamily="49" charset="0"/>
                <a:cs typeface="Courier New" panose="02070309020205020404" pitchFamily="49" charset="0"/>
              </a:rPr>
              <a:t>lost_and_found</a:t>
            </a:r>
            <a:r>
              <a:rPr lang="en-US" b="1" dirty="0">
                <a:latin typeface="Courier New" panose="02070309020205020404" pitchFamily="49" charset="0"/>
                <a:cs typeface="Courier New" panose="02070309020205020404" pitchFamily="49" charset="0"/>
              </a:rPr>
              <a:t>]([owner])</a:t>
            </a:r>
          </a:p>
          <a:p>
            <a:r>
              <a:rPr lang="en-US" b="1" dirty="0">
                <a:latin typeface="Courier New" panose="02070309020205020404" pitchFamily="49" charset="0"/>
                <a:cs typeface="Courier New" panose="02070309020205020404" pitchFamily="49" charset="0"/>
              </a:rPr>
              <a:t>WHERE [owner] IS NOT NULL;</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INSERT INTO [</a:t>
            </a:r>
            <a:r>
              <a:rPr lang="en-US" b="1" dirty="0" err="1">
                <a:latin typeface="Courier New" panose="02070309020205020404" pitchFamily="49" charset="0"/>
                <a:cs typeface="Courier New" panose="02070309020205020404" pitchFamily="49" charset="0"/>
              </a:rPr>
              <a:t>lost_and_found</a:t>
            </a:r>
            <a:r>
              <a:rPr lang="en-US" b="1" dirty="0">
                <a:latin typeface="Courier New" panose="02070309020205020404" pitchFamily="49" charset="0"/>
                <a:cs typeface="Courier New" panose="02070309020205020404" pitchFamily="49" charset="0"/>
              </a:rPr>
              <a:t>] VALUES</a:t>
            </a:r>
          </a:p>
          <a:p>
            <a:r>
              <a:rPr lang="en-US" b="1" dirty="0">
                <a:latin typeface="Courier New" panose="02070309020205020404" pitchFamily="49" charset="0"/>
                <a:cs typeface="Courier New" panose="02070309020205020404" pitchFamily="49" charset="0"/>
              </a:rPr>
              <a:t>(1, 1),</a:t>
            </a:r>
          </a:p>
          <a:p>
            <a:r>
              <a:rPr lang="en-US" b="1" dirty="0">
                <a:latin typeface="Courier New" panose="02070309020205020404" pitchFamily="49" charset="0"/>
                <a:cs typeface="Courier New" panose="02070309020205020404" pitchFamily="49" charset="0"/>
              </a:rPr>
              <a:t>(2, 100),</a:t>
            </a:r>
          </a:p>
          <a:p>
            <a:r>
              <a:rPr lang="en-US" b="1" dirty="0">
                <a:latin typeface="Courier New" panose="02070309020205020404" pitchFamily="49" charset="0"/>
                <a:cs typeface="Courier New" panose="02070309020205020404" pitchFamily="49" charset="0"/>
              </a:rPr>
              <a:t>(3, NULL),</a:t>
            </a:r>
          </a:p>
          <a:p>
            <a:r>
              <a:rPr lang="en-US" b="1" dirty="0">
                <a:latin typeface="Courier New" panose="02070309020205020404" pitchFamily="49" charset="0"/>
                <a:cs typeface="Courier New" panose="02070309020205020404" pitchFamily="49" charset="0"/>
              </a:rPr>
              <a:t>(4, NULL</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998614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применения индексов с фильтром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235</a:t>
            </a:fld>
            <a:endParaRPr lang="en-US" dirty="0"/>
          </a:p>
        </p:txBody>
      </p:sp>
      <p:sp>
        <p:nvSpPr>
          <p:cNvPr id="6" name="Rectangle 2"/>
          <p:cNvSpPr txBox="1">
            <a:spLocks noChangeArrowheads="1"/>
          </p:cNvSpPr>
          <p:nvPr/>
        </p:nvSpPr>
        <p:spPr bwMode="auto">
          <a:xfrm>
            <a:off x="228600" y="8382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Теперь выполним запросы и посмотрим их планы:</a:t>
            </a:r>
          </a:p>
        </p:txBody>
      </p:sp>
      <p:sp>
        <p:nvSpPr>
          <p:cNvPr id="8" name="Rectangle 7"/>
          <p:cNvSpPr/>
          <p:nvPr/>
        </p:nvSpPr>
        <p:spPr>
          <a:xfrm>
            <a:off x="381000" y="1450538"/>
            <a:ext cx="83058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a:t>
            </a:r>
            <a:r>
              <a:rPr lang="en-US" b="1" dirty="0" err="1">
                <a:latin typeface="Courier New" panose="02070309020205020404" pitchFamily="49" charset="0"/>
                <a:cs typeface="Courier New" panose="02070309020205020404" pitchFamily="49" charset="0"/>
              </a:rPr>
              <a:t>lost_and_found</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WHERE </a:t>
            </a:r>
            <a:r>
              <a:rPr lang="en-US" b="1" dirty="0">
                <a:solidFill>
                  <a:srgbClr val="0070C0"/>
                </a:solidFill>
                <a:latin typeface="Courier New" panose="02070309020205020404" pitchFamily="49" charset="0"/>
                <a:cs typeface="Courier New" panose="02070309020205020404" pitchFamily="49" charset="0"/>
              </a:rPr>
              <a:t>[owner</a:t>
            </a:r>
            <a:r>
              <a:rPr lang="en-US" b="1" dirty="0" smtClean="0">
                <a:solidFill>
                  <a:srgbClr val="0070C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IS NULL</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9" name="Rectangle 8"/>
          <p:cNvSpPr/>
          <p:nvPr/>
        </p:nvSpPr>
        <p:spPr>
          <a:xfrm>
            <a:off x="381000" y="3810000"/>
            <a:ext cx="83058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a:t>
            </a:r>
            <a:r>
              <a:rPr lang="en-US" b="1" dirty="0" err="1" smtClean="0">
                <a:latin typeface="Courier New" panose="02070309020205020404" pitchFamily="49" charset="0"/>
                <a:cs typeface="Courier New" panose="02070309020205020404" pitchFamily="49" charset="0"/>
              </a:rPr>
              <a:t>lost_and_found</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WHERE </a:t>
            </a:r>
            <a:r>
              <a:rPr lang="en-US" b="1" dirty="0">
                <a:solidFill>
                  <a:srgbClr val="0070C0"/>
                </a:solidFill>
                <a:latin typeface="Courier New" panose="02070309020205020404" pitchFamily="49" charset="0"/>
                <a:cs typeface="Courier New" panose="02070309020205020404" pitchFamily="49" charset="0"/>
              </a:rPr>
              <a:t>[owner</a:t>
            </a:r>
            <a:r>
              <a:rPr lang="en-US" b="1" dirty="0" smtClean="0">
                <a:solidFill>
                  <a:srgbClr val="0070C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IS </a:t>
            </a:r>
            <a:r>
              <a:rPr lang="en-US" b="1" dirty="0" smtClean="0">
                <a:solidFill>
                  <a:srgbClr val="0070C0"/>
                </a:solidFill>
                <a:latin typeface="Courier New" panose="02070309020205020404" pitchFamily="49" charset="0"/>
                <a:cs typeface="Courier New" panose="02070309020205020404" pitchFamily="49" charset="0"/>
              </a:rPr>
              <a:t>NOT NULL</a:t>
            </a:r>
            <a:r>
              <a:rPr lang="en-US" b="1" dirty="0">
                <a:latin typeface="Courier New" panose="02070309020205020404" pitchFamily="49" charset="0"/>
                <a:cs typeface="Courier New" panose="02070309020205020404" pitchFamily="49"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 y="1981200"/>
            <a:ext cx="6169192"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30" y="4419600"/>
            <a:ext cx="6169192" cy="1605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ular Callout 10"/>
          <p:cNvSpPr/>
          <p:nvPr/>
        </p:nvSpPr>
        <p:spPr>
          <a:xfrm>
            <a:off x="6705600" y="1981200"/>
            <a:ext cx="2266950" cy="838200"/>
          </a:xfrm>
          <a:prstGeom prst="wedgeRectCallout">
            <a:avLst>
              <a:gd name="adj1" fmla="val -51494"/>
              <a:gd name="adj2" fmla="val 783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«Сработал» первый индекс.</a:t>
            </a:r>
            <a:endParaRPr lang="en-US" dirty="0">
              <a:latin typeface="Arial" panose="020B0604020202020204" pitchFamily="34" charset="0"/>
              <a:cs typeface="Arial" panose="020B0604020202020204" pitchFamily="34" charset="0"/>
            </a:endParaRPr>
          </a:p>
        </p:txBody>
      </p:sp>
      <p:sp>
        <p:nvSpPr>
          <p:cNvPr id="12" name="Rectangular Callout 11"/>
          <p:cNvSpPr/>
          <p:nvPr/>
        </p:nvSpPr>
        <p:spPr>
          <a:xfrm>
            <a:off x="6705600" y="4419600"/>
            <a:ext cx="2266950" cy="838200"/>
          </a:xfrm>
          <a:prstGeom prst="wedgeRectCallout">
            <a:avLst>
              <a:gd name="adj1" fmla="val -51494"/>
              <a:gd name="adj2" fmla="val 783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«Сработал» второй индекс.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56770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применения индексов с фильтром</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236</a:t>
            </a:fld>
            <a:endParaRPr lang="en-US" dirty="0"/>
          </a:p>
        </p:txBody>
      </p:sp>
      <p:sp>
        <p:nvSpPr>
          <p:cNvPr id="6" name="Rectangle 2"/>
          <p:cNvSpPr txBox="1">
            <a:spLocks noChangeArrowheads="1"/>
          </p:cNvSpPr>
          <p:nvPr/>
        </p:nvSpPr>
        <p:spPr bwMode="auto">
          <a:xfrm>
            <a:off x="228600" y="8382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Теперь выполним запросы и посмотрим их планы:</a:t>
            </a:r>
          </a:p>
        </p:txBody>
      </p:sp>
      <p:sp>
        <p:nvSpPr>
          <p:cNvPr id="7" name="Rectangle 6"/>
          <p:cNvSpPr/>
          <p:nvPr/>
        </p:nvSpPr>
        <p:spPr>
          <a:xfrm>
            <a:off x="381000" y="1524000"/>
            <a:ext cx="83058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a:t>
            </a:r>
            <a:r>
              <a:rPr lang="en-US" b="1" dirty="0" err="1">
                <a:latin typeface="Courier New" panose="02070309020205020404" pitchFamily="49" charset="0"/>
                <a:cs typeface="Courier New" panose="02070309020205020404" pitchFamily="49" charset="0"/>
              </a:rPr>
              <a:t>lost_and_found</a:t>
            </a:r>
            <a:r>
              <a:rPr lang="en-US" b="1" dirty="0">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WHERE [owner]&gt;100 OR [owner] IS NULL</a:t>
            </a:r>
            <a:r>
              <a:rPr lang="en-US" b="1" dirty="0">
                <a:latin typeface="Courier New" panose="02070309020205020404" pitchFamily="49" charset="0"/>
                <a:cs typeface="Courier New" panose="02070309020205020404" pitchFamily="49"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39974"/>
            <a:ext cx="8305800" cy="178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ular Callout 10"/>
          <p:cNvSpPr/>
          <p:nvPr/>
        </p:nvSpPr>
        <p:spPr>
          <a:xfrm>
            <a:off x="2743200" y="4428067"/>
            <a:ext cx="5943600" cy="838200"/>
          </a:xfrm>
          <a:prstGeom prst="wedgeRectCallout">
            <a:avLst>
              <a:gd name="adj1" fmla="val -17306"/>
              <a:gd name="adj2" fmla="val -11961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Ни первый, ни второй индексы «не сработали».</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39676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Пространственные индексы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237</a:t>
            </a:fld>
            <a:endParaRPr lang="en-US" dirty="0"/>
          </a:p>
        </p:txBody>
      </p:sp>
    </p:spTree>
    <p:extLst>
      <p:ext uri="{BB962C8B-B14F-4D97-AF65-F5344CB8AC3E}">
        <p14:creationId xmlns:p14="http://schemas.microsoft.com/office/powerpoint/2010/main" val="392157514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Зачем нужны</a:t>
            </a:r>
            <a:r>
              <a:rPr lang="en-US" dirty="0" smtClean="0"/>
              <a:t> </a:t>
            </a:r>
            <a:r>
              <a:rPr lang="ru-RU" dirty="0" smtClean="0"/>
              <a:t>пространственные индексы?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238</a:t>
            </a:fld>
            <a:endParaRPr lang="en-US" dirty="0"/>
          </a:p>
        </p:txBody>
      </p:sp>
      <p:sp>
        <p:nvSpPr>
          <p:cNvPr id="6" name="Rectangle 2"/>
          <p:cNvSpPr txBox="1">
            <a:spLocks noChangeArrowheads="1"/>
          </p:cNvSpPr>
          <p:nvPr/>
        </p:nvSpPr>
        <p:spPr bwMode="auto">
          <a:xfrm>
            <a:off x="228600" y="909638"/>
            <a:ext cx="8610600" cy="16811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latin typeface="Arial" pitchFamily="34" charset="0"/>
                <a:cs typeface="Arial" pitchFamily="34" charset="0"/>
              </a:rPr>
              <a:t>SQL Server </a:t>
            </a:r>
            <a:r>
              <a:rPr lang="ru-RU" sz="2400" dirty="0" smtClean="0">
                <a:latin typeface="Arial" pitchFamily="34" charset="0"/>
                <a:cs typeface="Arial" pitchFamily="34" charset="0"/>
              </a:rPr>
              <a:t>поддерживает набор специальных типов для хранения геометрических/географических данных</a:t>
            </a:r>
            <a:r>
              <a:rPr lang="en-US" sz="2400" dirty="0" smtClean="0">
                <a:latin typeface="Arial" pitchFamily="34" charset="0"/>
                <a:cs typeface="Arial" pitchFamily="34" charset="0"/>
              </a:rPr>
              <a:t> </a:t>
            </a:r>
            <a:r>
              <a:rPr lang="ru-RU" sz="2400" dirty="0" smtClean="0">
                <a:latin typeface="Arial" pitchFamily="34" charset="0"/>
                <a:cs typeface="Arial" pitchFamily="34" charset="0"/>
              </a:rPr>
              <a:t>и позволяет строить на них специальные индексы для ускорения специфичных для этих данных операций.</a:t>
            </a:r>
          </a:p>
          <a:p>
            <a:pPr marL="0" indent="0">
              <a:buFontTx/>
              <a:buNone/>
            </a:pPr>
            <a:endParaRPr lang="ru-RU" sz="2400" dirty="0">
              <a:latin typeface="Arial" pitchFamily="34" charset="0"/>
              <a:cs typeface="Arial" pitchFamily="34" charset="0"/>
            </a:endParaRPr>
          </a:p>
          <a:p>
            <a:pPr marL="0" indent="0">
              <a:buFontTx/>
              <a:buNone/>
            </a:pPr>
            <a:r>
              <a:rPr lang="ru-RU" sz="2400" dirty="0" smtClean="0">
                <a:latin typeface="Arial" pitchFamily="34" charset="0"/>
                <a:cs typeface="Arial" pitchFamily="34" charset="0"/>
              </a:rPr>
              <a:t>Поскольку эти типы данных используются в достаточно специфичных предметных областях, ограничимся ссылкой на очень подробное описание в документации и простым примером.</a:t>
            </a:r>
          </a:p>
        </p:txBody>
      </p:sp>
      <p:sp>
        <p:nvSpPr>
          <p:cNvPr id="7" name="Rectangle 6"/>
          <p:cNvSpPr/>
          <p:nvPr/>
        </p:nvSpPr>
        <p:spPr>
          <a:xfrm>
            <a:off x="320040" y="4953000"/>
            <a:ext cx="8458200" cy="1200329"/>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(ОЧЕНЬ МНОГО):</a:t>
            </a:r>
          </a:p>
          <a:p>
            <a:r>
              <a:rPr lang="en-US" dirty="0">
                <a:latin typeface="Arial" panose="020B0604020202020204" pitchFamily="34" charset="0"/>
                <a:cs typeface="Arial" panose="020B0604020202020204" pitchFamily="34" charset="0"/>
              </a:rPr>
              <a:t>http://technet.microsoft.com/en-us/library/bb933790.aspx</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technet.microsoft.com/en-us/library/bb895265.aspx</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http://technet.microsoft.com/en-us/library/bb964705.aspx</a:t>
            </a:r>
          </a:p>
        </p:txBody>
      </p:sp>
    </p:spTree>
    <p:extLst>
      <p:ext uri="{BB962C8B-B14F-4D97-AF65-F5344CB8AC3E}">
        <p14:creationId xmlns:p14="http://schemas.microsoft.com/office/powerpoint/2010/main" val="266016768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создания пространственных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239</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Сначала создадим таблицу для хранения информации о полигональных областях:</a:t>
            </a:r>
          </a:p>
        </p:txBody>
      </p:sp>
      <p:sp>
        <p:nvSpPr>
          <p:cNvPr id="7" name="Rectangle 6"/>
          <p:cNvSpPr/>
          <p:nvPr/>
        </p:nvSpPr>
        <p:spPr>
          <a:xfrm>
            <a:off x="228600" y="1676400"/>
            <a:ext cx="8610600" cy="2585323"/>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TABLE [polygons]</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[id] INT NOT NULL PRIMARY KEY,</a:t>
            </a:r>
          </a:p>
          <a:p>
            <a:r>
              <a:rPr lang="en-US" b="1" dirty="0">
                <a:latin typeface="Courier New" panose="02070309020205020404" pitchFamily="49" charset="0"/>
                <a:cs typeface="Courier New" panose="02070309020205020404" pitchFamily="49" charset="0"/>
              </a:rPr>
              <a:t> [polygon] GEOMETRY</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INSERT INTO [polygons] ([id], [polygon]) VALUES</a:t>
            </a:r>
          </a:p>
          <a:p>
            <a:r>
              <a:rPr lang="en-US" b="1" dirty="0">
                <a:latin typeface="Courier New" panose="02070309020205020404" pitchFamily="49" charset="0"/>
                <a:cs typeface="Courier New" panose="02070309020205020404" pitchFamily="49" charset="0"/>
              </a:rPr>
              <a:t>(1, 'POLYGON EMPTY'),</a:t>
            </a:r>
          </a:p>
          <a:p>
            <a:r>
              <a:rPr lang="en-US" b="1" dirty="0">
                <a:latin typeface="Courier New" panose="02070309020205020404" pitchFamily="49" charset="0"/>
                <a:cs typeface="Courier New" panose="02070309020205020404" pitchFamily="49" charset="0"/>
              </a:rPr>
              <a:t>(2, 'POLYGON((1 1, 3 3, 3 1, 1 1</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9" name="Rectangle 2"/>
          <p:cNvSpPr txBox="1">
            <a:spLocks noChangeArrowheads="1"/>
          </p:cNvSpPr>
          <p:nvPr/>
        </p:nvSpPr>
        <p:spPr bwMode="auto">
          <a:xfrm>
            <a:off x="228600" y="44196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Теперь построим на соответствующем поле пространственный индекс.</a:t>
            </a:r>
          </a:p>
        </p:txBody>
      </p:sp>
      <p:sp>
        <p:nvSpPr>
          <p:cNvPr id="10" name="Rectangle 9"/>
          <p:cNvSpPr/>
          <p:nvPr/>
        </p:nvSpPr>
        <p:spPr>
          <a:xfrm>
            <a:off x="228600" y="5267324"/>
            <a:ext cx="8610600" cy="923330"/>
          </a:xfrm>
          <a:prstGeom prst="rect">
            <a:avLst/>
          </a:prstGeom>
          <a:solidFill>
            <a:schemeClr val="bg1">
              <a:lumMod val="95000"/>
            </a:schemeClr>
          </a:solidFill>
        </p:spPr>
        <p:txBody>
          <a:bodyPr wrap="square">
            <a:spAutoFit/>
          </a:bodyPr>
          <a:lstStyle/>
          <a:p>
            <a:r>
              <a:rPr lang="en-US" b="1" dirty="0" smtClean="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SPATIAL INDEX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sidx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ON [polygons]([polygon])</a:t>
            </a:r>
          </a:p>
          <a:p>
            <a:r>
              <a:rPr lang="en-US" b="1" dirty="0">
                <a:solidFill>
                  <a:srgbClr val="0070C0"/>
                </a:solidFill>
                <a:latin typeface="Courier New" panose="02070309020205020404" pitchFamily="49" charset="0"/>
                <a:cs typeface="Courier New" panose="02070309020205020404" pitchFamily="49" charset="0"/>
              </a:rPr>
              <a:t>WITH ( BOUNDING_BOX = (0, 0, 10, 10) )</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78153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ORDER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a:t>
            </a:fld>
            <a:endParaRPr lang="en-US" dirty="0"/>
          </a:p>
        </p:txBody>
      </p:sp>
      <p:sp>
        <p:nvSpPr>
          <p:cNvPr id="2" name="Flowchart: Process 1"/>
          <p:cNvSpPr/>
          <p:nvPr/>
        </p:nvSpPr>
        <p:spPr>
          <a:xfrm>
            <a:off x="76200" y="1828800"/>
            <a:ext cx="2133600" cy="6096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latin typeface="Arial" panose="020B0604020202020204" pitchFamily="34" charset="0"/>
                <a:cs typeface="Arial" panose="020B0604020202020204" pitchFamily="34" charset="0"/>
              </a:rPr>
              <a:t>RANK</a:t>
            </a:r>
            <a:endParaRPr lang="en-US" sz="2000" b="1" dirty="0">
              <a:latin typeface="Arial" panose="020B0604020202020204" pitchFamily="34" charset="0"/>
              <a:cs typeface="Arial" panose="020B0604020202020204" pitchFamily="34" charset="0"/>
            </a:endParaRPr>
          </a:p>
        </p:txBody>
      </p:sp>
      <p:sp>
        <p:nvSpPr>
          <p:cNvPr id="9" name="Flowchart: Process 8"/>
          <p:cNvSpPr/>
          <p:nvPr/>
        </p:nvSpPr>
        <p:spPr>
          <a:xfrm>
            <a:off x="2362200" y="1828800"/>
            <a:ext cx="2133600" cy="6096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latin typeface="Arial" panose="020B0604020202020204" pitchFamily="34" charset="0"/>
                <a:cs typeface="Arial" panose="020B0604020202020204" pitchFamily="34" charset="0"/>
              </a:rPr>
              <a:t>DENSE_RANK</a:t>
            </a:r>
            <a:endParaRPr lang="en-US" sz="2000" b="1" dirty="0">
              <a:latin typeface="Arial" panose="020B0604020202020204" pitchFamily="34" charset="0"/>
              <a:cs typeface="Arial" panose="020B0604020202020204" pitchFamily="34" charset="0"/>
            </a:endParaRPr>
          </a:p>
        </p:txBody>
      </p:sp>
      <p:sp>
        <p:nvSpPr>
          <p:cNvPr id="10" name="Flowchart: Process 9"/>
          <p:cNvSpPr/>
          <p:nvPr/>
        </p:nvSpPr>
        <p:spPr>
          <a:xfrm>
            <a:off x="4648200" y="1828800"/>
            <a:ext cx="2133600" cy="6096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latin typeface="Arial" panose="020B0604020202020204" pitchFamily="34" charset="0"/>
                <a:cs typeface="Arial" panose="020B0604020202020204" pitchFamily="34" charset="0"/>
              </a:rPr>
              <a:t>NTILE</a:t>
            </a:r>
            <a:endParaRPr lang="en-US" sz="2000" b="1" dirty="0">
              <a:latin typeface="Arial" panose="020B0604020202020204" pitchFamily="34" charset="0"/>
              <a:cs typeface="Arial" panose="020B0604020202020204" pitchFamily="34" charset="0"/>
            </a:endParaRPr>
          </a:p>
        </p:txBody>
      </p:sp>
      <p:sp>
        <p:nvSpPr>
          <p:cNvPr id="11" name="Flowchart: Process 10"/>
          <p:cNvSpPr/>
          <p:nvPr/>
        </p:nvSpPr>
        <p:spPr>
          <a:xfrm>
            <a:off x="6934200" y="1828800"/>
            <a:ext cx="2133600" cy="6096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latin typeface="Arial" panose="020B0604020202020204" pitchFamily="34" charset="0"/>
                <a:cs typeface="Arial" panose="020B0604020202020204" pitchFamily="34" charset="0"/>
              </a:rPr>
              <a:t>ROW_NUMBER</a:t>
            </a:r>
            <a:endParaRPr lang="en-US" sz="2000" b="1" dirty="0">
              <a:latin typeface="Arial" panose="020B0604020202020204" pitchFamily="34" charset="0"/>
              <a:cs typeface="Arial" panose="020B0604020202020204" pitchFamily="34" charset="0"/>
            </a:endParaRPr>
          </a:p>
        </p:txBody>
      </p:sp>
      <p:sp>
        <p:nvSpPr>
          <p:cNvPr id="12" name="TextBox 11"/>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Итак, ещё раз, суть:</a:t>
            </a:r>
            <a:endParaRPr lang="en-US" sz="2500" dirty="0">
              <a:latin typeface="Arial" pitchFamily="34" charset="0"/>
              <a:cs typeface="Arial" pitchFamily="34" charset="0"/>
            </a:endParaRPr>
          </a:p>
        </p:txBody>
      </p:sp>
      <p:sp>
        <p:nvSpPr>
          <p:cNvPr id="13" name="Flowchart: Process 12"/>
          <p:cNvSpPr/>
          <p:nvPr/>
        </p:nvSpPr>
        <p:spPr>
          <a:xfrm>
            <a:off x="76200" y="2590800"/>
            <a:ext cx="2133600" cy="18288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«Место» с пропусками нумерации.</a:t>
            </a:r>
            <a:endParaRPr lang="en-US" sz="2300" dirty="0">
              <a:latin typeface="Arial" panose="020B0604020202020204" pitchFamily="34" charset="0"/>
              <a:cs typeface="Arial" panose="020B0604020202020204" pitchFamily="34" charset="0"/>
            </a:endParaRPr>
          </a:p>
        </p:txBody>
      </p:sp>
      <p:sp>
        <p:nvSpPr>
          <p:cNvPr id="14" name="Flowchart: Process 13"/>
          <p:cNvSpPr/>
          <p:nvPr/>
        </p:nvSpPr>
        <p:spPr>
          <a:xfrm>
            <a:off x="2362200" y="2590800"/>
            <a:ext cx="2133600" cy="18288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«Место» без пропусков нумерации.</a:t>
            </a:r>
            <a:endParaRPr lang="en-US" sz="2300" dirty="0">
              <a:latin typeface="Arial" panose="020B0604020202020204" pitchFamily="34" charset="0"/>
              <a:cs typeface="Arial" panose="020B0604020202020204" pitchFamily="34" charset="0"/>
            </a:endParaRPr>
          </a:p>
        </p:txBody>
      </p:sp>
      <p:sp>
        <p:nvSpPr>
          <p:cNvPr id="15" name="Flowchart: Process 14"/>
          <p:cNvSpPr/>
          <p:nvPr/>
        </p:nvSpPr>
        <p:spPr>
          <a:xfrm>
            <a:off x="4648200" y="2590800"/>
            <a:ext cx="2133600" cy="18288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Номер одной из </a:t>
            </a:r>
            <a:r>
              <a:rPr lang="en-US" sz="2300" dirty="0" smtClean="0">
                <a:latin typeface="Arial" panose="020B0604020202020204" pitchFamily="34" charset="0"/>
                <a:cs typeface="Arial" panose="020B0604020202020204" pitchFamily="34" charset="0"/>
              </a:rPr>
              <a:t>N </a:t>
            </a:r>
            <a:r>
              <a:rPr lang="ru-RU" sz="2300" dirty="0" smtClean="0">
                <a:latin typeface="Arial" panose="020B0604020202020204" pitchFamily="34" charset="0"/>
                <a:cs typeface="Arial" panose="020B0604020202020204" pitchFamily="34" charset="0"/>
              </a:rPr>
              <a:t>групп.</a:t>
            </a:r>
            <a:endParaRPr lang="en-US" sz="2300" dirty="0">
              <a:latin typeface="Arial" panose="020B0604020202020204" pitchFamily="34" charset="0"/>
              <a:cs typeface="Arial" panose="020B0604020202020204" pitchFamily="34" charset="0"/>
            </a:endParaRPr>
          </a:p>
        </p:txBody>
      </p:sp>
      <p:sp>
        <p:nvSpPr>
          <p:cNvPr id="16" name="Flowchart: Process 15"/>
          <p:cNvSpPr/>
          <p:nvPr/>
        </p:nvSpPr>
        <p:spPr>
          <a:xfrm>
            <a:off x="6934200" y="2590800"/>
            <a:ext cx="2133600" cy="18288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Номер ряда.</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32396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en-US" sz="3200" b="0" dirty="0" smtClean="0"/>
              <a:t>XML-</a:t>
            </a:r>
            <a:r>
              <a:rPr lang="ru-RU" sz="3200" b="0" dirty="0" smtClean="0"/>
              <a:t>индексы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240</a:t>
            </a:fld>
            <a:endParaRPr lang="en-US" dirty="0"/>
          </a:p>
        </p:txBody>
      </p:sp>
    </p:spTree>
    <p:extLst>
      <p:ext uri="{BB962C8B-B14F-4D97-AF65-F5344CB8AC3E}">
        <p14:creationId xmlns:p14="http://schemas.microsoft.com/office/powerpoint/2010/main" val="282241464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Зачем нужны</a:t>
            </a:r>
            <a:r>
              <a:rPr lang="en-US" dirty="0" smtClean="0"/>
              <a:t> XML-</a:t>
            </a:r>
            <a:r>
              <a:rPr lang="ru-RU" dirty="0" smtClean="0"/>
              <a:t>индексы?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241</a:t>
            </a:fld>
            <a:endParaRPr lang="en-US" dirty="0"/>
          </a:p>
        </p:txBody>
      </p:sp>
      <p:sp>
        <p:nvSpPr>
          <p:cNvPr id="6" name="Rectangle 2"/>
          <p:cNvSpPr txBox="1">
            <a:spLocks noChangeArrowheads="1"/>
          </p:cNvSpPr>
          <p:nvPr/>
        </p:nvSpPr>
        <p:spPr bwMode="auto">
          <a:xfrm>
            <a:off x="228600" y="909638"/>
            <a:ext cx="8610600" cy="16811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XML-данные </a:t>
            </a:r>
            <a:r>
              <a:rPr lang="ru-RU" sz="2400" dirty="0">
                <a:latin typeface="Arial" pitchFamily="34" charset="0"/>
                <a:cs typeface="Arial" pitchFamily="34" charset="0"/>
              </a:rPr>
              <a:t>хранятся в столбцах типа </a:t>
            </a:r>
            <a:r>
              <a:rPr lang="ru-RU" sz="2400" dirty="0" err="1" smtClean="0">
                <a:latin typeface="Arial" pitchFamily="34" charset="0"/>
                <a:cs typeface="Arial" pitchFamily="34" charset="0"/>
              </a:rPr>
              <a:t>xml</a:t>
            </a:r>
            <a:r>
              <a:rPr lang="ru-RU" sz="2400" dirty="0" smtClean="0">
                <a:latin typeface="Arial" pitchFamily="34" charset="0"/>
                <a:cs typeface="Arial" pitchFamily="34" charset="0"/>
              </a:rPr>
              <a:t> </a:t>
            </a:r>
            <a:r>
              <a:rPr lang="ru-RU" sz="2400" dirty="0">
                <a:latin typeface="Arial" pitchFamily="34" charset="0"/>
                <a:cs typeface="Arial" pitchFamily="34" charset="0"/>
              </a:rPr>
              <a:t>в виде больших двоичных объектов (BLOB</a:t>
            </a:r>
            <a:r>
              <a:rPr lang="ru-RU" sz="2400" dirty="0" smtClean="0">
                <a:latin typeface="Arial" pitchFamily="34" charset="0"/>
                <a:cs typeface="Arial" pitchFamily="34" charset="0"/>
              </a:rPr>
              <a:t>) размером до 2 Гб. При отсутствии </a:t>
            </a:r>
            <a:r>
              <a:rPr lang="ru-RU" sz="2400" dirty="0">
                <a:latin typeface="Arial" pitchFamily="34" charset="0"/>
                <a:cs typeface="Arial" pitchFamily="34" charset="0"/>
              </a:rPr>
              <a:t>индекса эти </a:t>
            </a:r>
            <a:r>
              <a:rPr lang="ru-RU" sz="2400" dirty="0" smtClean="0">
                <a:latin typeface="Arial" pitchFamily="34" charset="0"/>
                <a:cs typeface="Arial" pitchFamily="34" charset="0"/>
              </a:rPr>
              <a:t>объекты </a:t>
            </a:r>
            <a:r>
              <a:rPr lang="ru-RU" sz="2400" dirty="0">
                <a:latin typeface="Arial" pitchFamily="34" charset="0"/>
                <a:cs typeface="Arial" pitchFamily="34" charset="0"/>
              </a:rPr>
              <a:t>разбираются на этапе выполнения запроса, что может занять </a:t>
            </a:r>
            <a:r>
              <a:rPr lang="ru-RU" sz="2400" dirty="0" smtClean="0">
                <a:latin typeface="Arial" pitchFamily="34" charset="0"/>
                <a:cs typeface="Arial" pitchFamily="34" charset="0"/>
              </a:rPr>
              <a:t>много времени.</a:t>
            </a:r>
            <a:endParaRPr lang="en-US" sz="2400" dirty="0" smtClean="0">
              <a:latin typeface="Arial" pitchFamily="34" charset="0"/>
              <a:cs typeface="Arial" pitchFamily="34" charset="0"/>
            </a:endParaRPr>
          </a:p>
          <a:p>
            <a:pPr marL="0" indent="0">
              <a:buFontTx/>
              <a:buNone/>
            </a:pPr>
            <a:endParaRPr lang="en-US" sz="2400" dirty="0" smtClean="0">
              <a:latin typeface="Arial" pitchFamily="34" charset="0"/>
              <a:cs typeface="Arial" pitchFamily="34" charset="0"/>
            </a:endParaRPr>
          </a:p>
        </p:txBody>
      </p:sp>
      <p:sp>
        <p:nvSpPr>
          <p:cNvPr id="7" name="Rectangle 6"/>
          <p:cNvSpPr/>
          <p:nvPr/>
        </p:nvSpPr>
        <p:spPr>
          <a:xfrm>
            <a:off x="320040" y="5297269"/>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http://technet.microsoft.com/en-us/library/ms191497.aspx</a:t>
            </a:r>
          </a:p>
        </p:txBody>
      </p:sp>
    </p:spTree>
    <p:extLst>
      <p:ext uri="{BB962C8B-B14F-4D97-AF65-F5344CB8AC3E}">
        <p14:creationId xmlns:p14="http://schemas.microsoft.com/office/powerpoint/2010/main" val="375030013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Виды </a:t>
            </a:r>
            <a:r>
              <a:rPr lang="en-US" dirty="0" smtClean="0"/>
              <a:t>XML-</a:t>
            </a:r>
            <a:r>
              <a:rPr lang="ru-RU" dirty="0" smtClean="0"/>
              <a:t>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242</a:t>
            </a:fld>
            <a:endParaRPr lang="en-US" dirty="0"/>
          </a:p>
        </p:txBody>
      </p:sp>
      <p:sp>
        <p:nvSpPr>
          <p:cNvPr id="6" name="Rectangle 2"/>
          <p:cNvSpPr txBox="1">
            <a:spLocks noChangeArrowheads="1"/>
          </p:cNvSpPr>
          <p:nvPr/>
        </p:nvSpPr>
        <p:spPr bwMode="auto">
          <a:xfrm>
            <a:off x="228600" y="909638"/>
            <a:ext cx="8610600" cy="16811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latin typeface="Arial" pitchFamily="34" charset="0"/>
                <a:cs typeface="Arial" pitchFamily="34" charset="0"/>
              </a:rPr>
              <a:t>XML-</a:t>
            </a:r>
            <a:r>
              <a:rPr lang="ru-RU" sz="2400" dirty="0" smtClean="0">
                <a:latin typeface="Arial" pitchFamily="34" charset="0"/>
                <a:cs typeface="Arial" pitchFamily="34" charset="0"/>
              </a:rPr>
              <a:t>индексы бывают двух типов:</a:t>
            </a:r>
          </a:p>
          <a:p>
            <a:r>
              <a:rPr lang="ru-RU" sz="2400" dirty="0" smtClean="0">
                <a:latin typeface="Arial" pitchFamily="34" charset="0"/>
                <a:cs typeface="Arial" pitchFamily="34" charset="0"/>
              </a:rPr>
              <a:t>Первичный – разобранное представление XML, в котором индексируются </a:t>
            </a:r>
            <a:r>
              <a:rPr lang="ru-RU" sz="2400" dirty="0">
                <a:latin typeface="Arial" pitchFamily="34" charset="0"/>
                <a:cs typeface="Arial" pitchFamily="34" charset="0"/>
              </a:rPr>
              <a:t>все теги, значения и пути в экземплярах </a:t>
            </a:r>
            <a:r>
              <a:rPr lang="ru-RU" sz="2400" dirty="0" smtClean="0">
                <a:latin typeface="Arial" pitchFamily="34" charset="0"/>
                <a:cs typeface="Arial" pitchFamily="34" charset="0"/>
              </a:rPr>
              <a:t>XML-данных.</a:t>
            </a:r>
          </a:p>
          <a:p>
            <a:r>
              <a:rPr lang="ru-RU" sz="2400" dirty="0" smtClean="0">
                <a:latin typeface="Arial" pitchFamily="34" charset="0"/>
                <a:cs typeface="Arial" pitchFamily="34" charset="0"/>
              </a:rPr>
              <a:t>Вторичный -- может быть создан только после первичного, используется для ускорения отдельных операций поиска и подразделяется на три вида:</a:t>
            </a:r>
          </a:p>
          <a:p>
            <a:pPr lvl="1"/>
            <a:r>
              <a:rPr lang="ru-RU" sz="2000" dirty="0" smtClean="0">
                <a:latin typeface="Arial" pitchFamily="34" charset="0"/>
                <a:cs typeface="Arial" pitchFamily="34" charset="0"/>
              </a:rPr>
              <a:t>PATH;</a:t>
            </a:r>
            <a:endParaRPr lang="ru-RU" sz="2000" dirty="0">
              <a:latin typeface="Arial" pitchFamily="34" charset="0"/>
              <a:cs typeface="Arial" pitchFamily="34" charset="0"/>
            </a:endParaRPr>
          </a:p>
          <a:p>
            <a:pPr lvl="1"/>
            <a:r>
              <a:rPr lang="ru-RU" sz="2000" dirty="0" smtClean="0">
                <a:latin typeface="Arial" pitchFamily="34" charset="0"/>
                <a:cs typeface="Arial" pitchFamily="34" charset="0"/>
              </a:rPr>
              <a:t>VALUE;</a:t>
            </a:r>
            <a:endParaRPr lang="ru-RU" sz="2000" dirty="0">
              <a:latin typeface="Arial" pitchFamily="34" charset="0"/>
              <a:cs typeface="Arial" pitchFamily="34" charset="0"/>
            </a:endParaRPr>
          </a:p>
          <a:p>
            <a:pPr lvl="1"/>
            <a:r>
              <a:rPr lang="ru-RU" sz="2000" dirty="0" smtClean="0">
                <a:latin typeface="Arial" pitchFamily="34" charset="0"/>
                <a:cs typeface="Arial" pitchFamily="34" charset="0"/>
              </a:rPr>
              <a:t>PROPERTY.</a:t>
            </a:r>
            <a:endParaRPr lang="ru-RU" sz="2000" dirty="0">
              <a:latin typeface="Arial" pitchFamily="34" charset="0"/>
              <a:cs typeface="Arial" pitchFamily="34" charset="0"/>
            </a:endParaRPr>
          </a:p>
          <a:p>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114705212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создания </a:t>
            </a:r>
            <a:r>
              <a:rPr lang="en-US" dirty="0" smtClean="0"/>
              <a:t>XML-</a:t>
            </a:r>
            <a:r>
              <a:rPr lang="ru-RU" dirty="0" smtClean="0"/>
              <a:t>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243</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Как и в случае пространственных индексов, </a:t>
            </a:r>
            <a:r>
              <a:rPr lang="en-US" sz="2400" dirty="0" smtClean="0">
                <a:latin typeface="Arial" pitchFamily="34" charset="0"/>
                <a:cs typeface="Arial" pitchFamily="34" charset="0"/>
              </a:rPr>
              <a:t>XML-</a:t>
            </a:r>
            <a:r>
              <a:rPr lang="ru-RU" sz="2400" dirty="0" smtClean="0">
                <a:latin typeface="Arial" pitchFamily="34" charset="0"/>
                <a:cs typeface="Arial" pitchFamily="34" charset="0"/>
              </a:rPr>
              <a:t>индексы применяются в узких предметных областях. Потому – ограничимся простым примером. Создадим таблицу:</a:t>
            </a:r>
          </a:p>
        </p:txBody>
      </p:sp>
      <p:sp>
        <p:nvSpPr>
          <p:cNvPr id="7" name="Rectangle 6"/>
          <p:cNvSpPr/>
          <p:nvPr/>
        </p:nvSpPr>
        <p:spPr>
          <a:xfrm>
            <a:off x="228600" y="2209800"/>
            <a:ext cx="8610600" cy="2585323"/>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TABLE [</a:t>
            </a:r>
            <a:r>
              <a:rPr lang="en-US" b="1" dirty="0" err="1">
                <a:latin typeface="Courier New" panose="02070309020205020404" pitchFamily="49" charset="0"/>
                <a:cs typeface="Courier New" panose="02070309020205020404" pitchFamily="49" charset="0"/>
              </a:rPr>
              <a:t>xmls</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[id] INT NOT NULL PRIMARY KEY,</a:t>
            </a:r>
          </a:p>
          <a:p>
            <a:r>
              <a:rPr lang="en-US" b="1" dirty="0">
                <a:latin typeface="Courier New" panose="02070309020205020404" pitchFamily="49" charset="0"/>
                <a:cs typeface="Courier New" panose="02070309020205020404" pitchFamily="49" charset="0"/>
              </a:rPr>
              <a:t> [xml] XML</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INSERT INTO [</a:t>
            </a:r>
            <a:r>
              <a:rPr lang="en-US" b="1" dirty="0" err="1">
                <a:latin typeface="Courier New" panose="02070309020205020404" pitchFamily="49" charset="0"/>
                <a:cs typeface="Courier New" panose="02070309020205020404" pitchFamily="49" charset="0"/>
              </a:rPr>
              <a:t>xmls</a:t>
            </a:r>
            <a:r>
              <a:rPr lang="en-US" b="1" dirty="0">
                <a:latin typeface="Courier New" panose="02070309020205020404" pitchFamily="49" charset="0"/>
                <a:cs typeface="Courier New" panose="02070309020205020404" pitchFamily="49" charset="0"/>
              </a:rPr>
              <a:t>] ([id], [xml]) VALUES</a:t>
            </a:r>
          </a:p>
          <a:p>
            <a:r>
              <a:rPr lang="en-US" b="1" dirty="0">
                <a:latin typeface="Courier New" panose="02070309020205020404" pitchFamily="49" charset="0"/>
                <a:cs typeface="Courier New" panose="02070309020205020404" pitchFamily="49" charset="0"/>
              </a:rPr>
              <a:t>(1, '&lt;person type="guest"&gt;Ivanov I.I.&lt;/person&gt;'),</a:t>
            </a:r>
          </a:p>
          <a:p>
            <a:r>
              <a:rPr lang="en-US" b="1" dirty="0">
                <a:latin typeface="Courier New" panose="02070309020205020404" pitchFamily="49" charset="0"/>
                <a:cs typeface="Courier New" panose="02070309020205020404" pitchFamily="49" charset="0"/>
              </a:rPr>
              <a:t>(2, '&lt;person type="owner"&gt;Petrov P.P.&lt;/person&gt;');</a:t>
            </a:r>
          </a:p>
        </p:txBody>
      </p:sp>
    </p:spTree>
    <p:extLst>
      <p:ext uri="{BB962C8B-B14F-4D97-AF65-F5344CB8AC3E}">
        <p14:creationId xmlns:p14="http://schemas.microsoft.com/office/powerpoint/2010/main" val="170393333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создания </a:t>
            </a:r>
            <a:r>
              <a:rPr lang="en-US" dirty="0" smtClean="0"/>
              <a:t>XML-</a:t>
            </a:r>
            <a:r>
              <a:rPr lang="ru-RU" dirty="0" smtClean="0"/>
              <a:t>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244</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Создадим на ней первичный </a:t>
            </a:r>
            <a:r>
              <a:rPr lang="en-US" sz="2400" dirty="0" smtClean="0">
                <a:latin typeface="Arial" pitchFamily="34" charset="0"/>
                <a:cs typeface="Arial" pitchFamily="34" charset="0"/>
              </a:rPr>
              <a:t>XML-</a:t>
            </a:r>
            <a:r>
              <a:rPr lang="ru-RU" sz="2400" dirty="0" smtClean="0">
                <a:latin typeface="Arial" pitchFamily="34" charset="0"/>
                <a:cs typeface="Arial" pitchFamily="34" charset="0"/>
              </a:rPr>
              <a:t>индекс и все три вида вторичных </a:t>
            </a:r>
            <a:r>
              <a:rPr lang="en-US" sz="2400" dirty="0" smtClean="0">
                <a:latin typeface="Arial" pitchFamily="34" charset="0"/>
                <a:cs typeface="Arial" pitchFamily="34" charset="0"/>
              </a:rPr>
              <a:t>XML-</a:t>
            </a:r>
            <a:r>
              <a:rPr lang="ru-RU" sz="2400" dirty="0" smtClean="0">
                <a:latin typeface="Arial" pitchFamily="34" charset="0"/>
                <a:cs typeface="Arial" pitchFamily="34" charset="0"/>
              </a:rPr>
              <a:t>индексов:</a:t>
            </a:r>
          </a:p>
        </p:txBody>
      </p:sp>
      <p:sp>
        <p:nvSpPr>
          <p:cNvPr id="7" name="Rectangle 6"/>
          <p:cNvSpPr/>
          <p:nvPr/>
        </p:nvSpPr>
        <p:spPr>
          <a:xfrm>
            <a:off x="228600" y="1676400"/>
            <a:ext cx="8610600" cy="3693319"/>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PRIMARY XML INDEX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idx_xml_pr</a:t>
            </a:r>
            <a:r>
              <a:rPr lang="en-US" b="1" dirty="0">
                <a:latin typeface="Courier New" panose="02070309020205020404" pitchFamily="49" charset="0"/>
                <a:cs typeface="Courier New" panose="02070309020205020404" pitchFamily="49" charset="0"/>
              </a:rPr>
              <a:t>] on [</a:t>
            </a:r>
            <a:r>
              <a:rPr lang="en-US" b="1" dirty="0" err="1">
                <a:latin typeface="Courier New" panose="02070309020205020404" pitchFamily="49" charset="0"/>
                <a:cs typeface="Courier New" panose="02070309020205020404" pitchFamily="49" charset="0"/>
              </a:rPr>
              <a:t>xmls</a:t>
            </a:r>
            <a:r>
              <a:rPr lang="en-US" b="1" dirty="0">
                <a:latin typeface="Courier New" panose="02070309020205020404" pitchFamily="49" charset="0"/>
                <a:cs typeface="Courier New" panose="02070309020205020404" pitchFamily="49" charset="0"/>
              </a:rPr>
              <a:t>]([xml]);</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XML INDEX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idx_xml_sec_path</a:t>
            </a:r>
            <a:r>
              <a:rPr lang="en-US" b="1" dirty="0">
                <a:latin typeface="Courier New" panose="02070309020205020404" pitchFamily="49" charset="0"/>
                <a:cs typeface="Courier New" panose="02070309020205020404" pitchFamily="49" charset="0"/>
              </a:rPr>
              <a:t>] ON [</a:t>
            </a:r>
            <a:r>
              <a:rPr lang="en-US" b="1" dirty="0" err="1">
                <a:latin typeface="Courier New" panose="02070309020205020404" pitchFamily="49" charset="0"/>
                <a:cs typeface="Courier New" panose="02070309020205020404" pitchFamily="49" charset="0"/>
              </a:rPr>
              <a:t>xmls</a:t>
            </a:r>
            <a:r>
              <a:rPr lang="en-US" b="1" dirty="0">
                <a:latin typeface="Courier New" panose="02070309020205020404" pitchFamily="49" charset="0"/>
                <a:cs typeface="Courier New" panose="02070309020205020404" pitchFamily="49" charset="0"/>
              </a:rPr>
              <a:t>]([xml])</a:t>
            </a:r>
          </a:p>
          <a:p>
            <a:r>
              <a:rPr lang="en-US" b="1" dirty="0">
                <a:latin typeface="Courier New" panose="02070309020205020404" pitchFamily="49" charset="0"/>
                <a:cs typeface="Courier New" panose="02070309020205020404" pitchFamily="49" charset="0"/>
              </a:rPr>
              <a:t>USING XML INDEX [</a:t>
            </a:r>
            <a:r>
              <a:rPr lang="en-US" b="1" dirty="0" err="1">
                <a:latin typeface="Courier New" panose="02070309020205020404" pitchFamily="49" charset="0"/>
                <a:cs typeface="Courier New" panose="02070309020205020404" pitchFamily="49" charset="0"/>
              </a:rPr>
              <a:t>idx_xml_pr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a:t>
            </a:r>
            <a:r>
              <a:rPr lang="en-US" b="1" dirty="0">
                <a:solidFill>
                  <a:srgbClr val="0070C0"/>
                </a:solidFill>
                <a:latin typeface="Courier New" panose="02070309020205020404" pitchFamily="49" charset="0"/>
                <a:cs typeface="Courier New" panose="02070309020205020404" pitchFamily="49" charset="0"/>
              </a:rPr>
              <a:t>PATH</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XML INDEX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idx_xml_sec_value</a:t>
            </a:r>
            <a:r>
              <a:rPr lang="en-US" b="1" dirty="0">
                <a:latin typeface="Courier New" panose="02070309020205020404" pitchFamily="49" charset="0"/>
                <a:cs typeface="Courier New" panose="02070309020205020404" pitchFamily="49" charset="0"/>
              </a:rPr>
              <a:t>] ON [</a:t>
            </a:r>
            <a:r>
              <a:rPr lang="en-US" b="1" dirty="0" err="1">
                <a:latin typeface="Courier New" panose="02070309020205020404" pitchFamily="49" charset="0"/>
                <a:cs typeface="Courier New" panose="02070309020205020404" pitchFamily="49" charset="0"/>
              </a:rPr>
              <a:t>xmls</a:t>
            </a:r>
            <a:r>
              <a:rPr lang="en-US" b="1" dirty="0">
                <a:latin typeface="Courier New" panose="02070309020205020404" pitchFamily="49" charset="0"/>
                <a:cs typeface="Courier New" panose="02070309020205020404" pitchFamily="49" charset="0"/>
              </a:rPr>
              <a:t>]([xml])</a:t>
            </a:r>
          </a:p>
          <a:p>
            <a:r>
              <a:rPr lang="en-US" b="1" dirty="0">
                <a:latin typeface="Courier New" panose="02070309020205020404" pitchFamily="49" charset="0"/>
                <a:cs typeface="Courier New" panose="02070309020205020404" pitchFamily="49" charset="0"/>
              </a:rPr>
              <a:t>USING XML INDEX [</a:t>
            </a:r>
            <a:r>
              <a:rPr lang="en-US" b="1" dirty="0" err="1">
                <a:latin typeface="Courier New" panose="02070309020205020404" pitchFamily="49" charset="0"/>
                <a:cs typeface="Courier New" panose="02070309020205020404" pitchFamily="49" charset="0"/>
              </a:rPr>
              <a:t>idx_xml_pr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a:t>
            </a:r>
            <a:r>
              <a:rPr lang="en-US" b="1" dirty="0">
                <a:solidFill>
                  <a:srgbClr val="0070C0"/>
                </a:solidFill>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a:t>
            </a:r>
            <a:r>
              <a:rPr lang="en-US" b="1" dirty="0">
                <a:solidFill>
                  <a:srgbClr val="0070C0"/>
                </a:solidFill>
                <a:latin typeface="Courier New" panose="02070309020205020404" pitchFamily="49" charset="0"/>
                <a:cs typeface="Courier New" panose="02070309020205020404" pitchFamily="49" charset="0"/>
              </a:rPr>
              <a:t>XML INDEX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idx_xml_sec_property</a:t>
            </a:r>
            <a:r>
              <a:rPr lang="en-US" b="1" dirty="0">
                <a:latin typeface="Courier New" panose="02070309020205020404" pitchFamily="49" charset="0"/>
                <a:cs typeface="Courier New" panose="02070309020205020404" pitchFamily="49" charset="0"/>
              </a:rPr>
              <a:t>] ON [</a:t>
            </a:r>
            <a:r>
              <a:rPr lang="en-US" b="1" dirty="0" err="1">
                <a:latin typeface="Courier New" panose="02070309020205020404" pitchFamily="49" charset="0"/>
                <a:cs typeface="Courier New" panose="02070309020205020404" pitchFamily="49" charset="0"/>
              </a:rPr>
              <a:t>xmls</a:t>
            </a:r>
            <a:r>
              <a:rPr lang="en-US" b="1" dirty="0">
                <a:latin typeface="Courier New" panose="02070309020205020404" pitchFamily="49" charset="0"/>
                <a:cs typeface="Courier New" panose="02070309020205020404" pitchFamily="49" charset="0"/>
              </a:rPr>
              <a:t>]([xml])</a:t>
            </a:r>
          </a:p>
          <a:p>
            <a:r>
              <a:rPr lang="en-US" b="1" dirty="0">
                <a:latin typeface="Courier New" panose="02070309020205020404" pitchFamily="49" charset="0"/>
                <a:cs typeface="Courier New" panose="02070309020205020404" pitchFamily="49" charset="0"/>
              </a:rPr>
              <a:t>USING XML INDEX [</a:t>
            </a:r>
            <a:r>
              <a:rPr lang="en-US" b="1" dirty="0" err="1">
                <a:latin typeface="Courier New" panose="02070309020205020404" pitchFamily="49" charset="0"/>
                <a:cs typeface="Courier New" panose="02070309020205020404" pitchFamily="49" charset="0"/>
              </a:rPr>
              <a:t>idx_xml_pr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a:t>
            </a:r>
            <a:r>
              <a:rPr lang="en-US" b="1" dirty="0">
                <a:solidFill>
                  <a:srgbClr val="0070C0"/>
                </a:solidFill>
                <a:latin typeface="Courier New" panose="02070309020205020404" pitchFamily="49" charset="0"/>
                <a:cs typeface="Courier New" panose="02070309020205020404" pitchFamily="49" charset="0"/>
              </a:rPr>
              <a:t>PROPERTY</a:t>
            </a:r>
            <a:r>
              <a:rPr lang="en-US" b="1" dirty="0">
                <a:latin typeface="Courier New" panose="02070309020205020404" pitchFamily="49" charset="0"/>
                <a:cs typeface="Courier New" panose="02070309020205020404" pitchFamily="49" charset="0"/>
              </a:rPr>
              <a:t>;</a:t>
            </a:r>
          </a:p>
        </p:txBody>
      </p:sp>
      <p:cxnSp>
        <p:nvCxnSpPr>
          <p:cNvPr id="8" name="Straight Arrow Connector 7"/>
          <p:cNvCxnSpPr/>
          <p:nvPr/>
        </p:nvCxnSpPr>
        <p:spPr>
          <a:xfrm flipV="1">
            <a:off x="4191000" y="2133600"/>
            <a:ext cx="457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186767" y="2133600"/>
            <a:ext cx="613833" cy="16942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186766" y="2133600"/>
            <a:ext cx="842434" cy="2761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08115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b="0" dirty="0" smtClean="0"/>
              <a:t>Полнотекстовые индексы</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245</a:t>
            </a:fld>
            <a:endParaRPr lang="en-US" dirty="0"/>
          </a:p>
        </p:txBody>
      </p:sp>
    </p:spTree>
    <p:extLst>
      <p:ext uri="{BB962C8B-B14F-4D97-AF65-F5344CB8AC3E}">
        <p14:creationId xmlns:p14="http://schemas.microsoft.com/office/powerpoint/2010/main" val="282241464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Зачем нужны</a:t>
            </a:r>
            <a:r>
              <a:rPr lang="en-US" dirty="0" smtClean="0"/>
              <a:t> </a:t>
            </a:r>
            <a:r>
              <a:rPr lang="ru-RU" dirty="0" smtClean="0"/>
              <a:t>полнотекстовые индексы?</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246</a:t>
            </a:fld>
            <a:endParaRPr lang="en-US" dirty="0"/>
          </a:p>
        </p:txBody>
      </p:sp>
      <p:sp>
        <p:nvSpPr>
          <p:cNvPr id="6" name="Rectangle 2"/>
          <p:cNvSpPr txBox="1">
            <a:spLocks noChangeArrowheads="1"/>
          </p:cNvSpPr>
          <p:nvPr/>
        </p:nvSpPr>
        <p:spPr bwMode="auto">
          <a:xfrm>
            <a:off x="228600" y="909638"/>
            <a:ext cx="8610600" cy="16811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Полнотекстовый поиск – это отдельна большая предметная область, требующая отдельного изучения.</a:t>
            </a:r>
          </a:p>
          <a:p>
            <a:pPr marL="0" indent="0">
              <a:buFontTx/>
              <a:buNone/>
            </a:pPr>
            <a:r>
              <a:rPr lang="ru-RU" sz="2400" dirty="0" smtClean="0">
                <a:latin typeface="Arial" pitchFamily="34" charset="0"/>
                <a:cs typeface="Arial" pitchFamily="34" charset="0"/>
              </a:rPr>
              <a:t>В </a:t>
            </a:r>
            <a:r>
              <a:rPr lang="ru-RU" sz="2400" dirty="0">
                <a:latin typeface="Arial" pitchFamily="34" charset="0"/>
                <a:cs typeface="Arial" pitchFamily="34" charset="0"/>
              </a:rPr>
              <a:t>полнотекстовом индексе хранятся данные о значимых для поиска словах и их расположении в одном или нескольких столбцах таблицы базы </a:t>
            </a:r>
            <a:r>
              <a:rPr lang="ru-RU" sz="2400" dirty="0" smtClean="0">
                <a:latin typeface="Arial" pitchFamily="34" charset="0"/>
                <a:cs typeface="Arial" pitchFamily="34" charset="0"/>
              </a:rPr>
              <a:t>данных.</a:t>
            </a:r>
          </a:p>
          <a:p>
            <a:pPr marL="0" indent="0">
              <a:buFontTx/>
              <a:buNone/>
            </a:pPr>
            <a:r>
              <a:rPr lang="ru-RU" sz="2400" dirty="0" smtClean="0">
                <a:latin typeface="Arial" pitchFamily="34" charset="0"/>
                <a:cs typeface="Arial" pitchFamily="34" charset="0"/>
              </a:rPr>
              <a:t>В отличие от обычных индексов, в полнотекстовых вместо сбалансированного </a:t>
            </a:r>
            <a:r>
              <a:rPr lang="ru-RU" sz="2400" dirty="0">
                <a:latin typeface="Arial" pitchFamily="34" charset="0"/>
                <a:cs typeface="Arial" pitchFamily="34" charset="0"/>
              </a:rPr>
              <a:t>дерева </a:t>
            </a:r>
            <a:r>
              <a:rPr lang="ru-RU" sz="2400" dirty="0" smtClean="0">
                <a:latin typeface="Arial" pitchFamily="34" charset="0"/>
                <a:cs typeface="Arial" pitchFamily="34" charset="0"/>
              </a:rPr>
              <a:t>используется инвертированный </a:t>
            </a:r>
            <a:r>
              <a:rPr lang="ru-RU" sz="2400" dirty="0">
                <a:latin typeface="Arial" pitchFamily="34" charset="0"/>
                <a:cs typeface="Arial" pitchFamily="34" charset="0"/>
              </a:rPr>
              <a:t>сжатый индекс с накоплением на основании отдельных лексем из индексируемого текста</a:t>
            </a:r>
            <a:r>
              <a:rPr lang="ru-RU" sz="2400" dirty="0" smtClean="0">
                <a:latin typeface="Arial" pitchFamily="34" charset="0"/>
                <a:cs typeface="Arial" pitchFamily="34" charset="0"/>
              </a:rPr>
              <a:t>.</a:t>
            </a:r>
            <a:endParaRPr lang="en-US" sz="2400" dirty="0" smtClean="0">
              <a:latin typeface="Arial" pitchFamily="34" charset="0"/>
              <a:cs typeface="Arial" pitchFamily="34" charset="0"/>
            </a:endParaRPr>
          </a:p>
        </p:txBody>
      </p:sp>
      <p:sp>
        <p:nvSpPr>
          <p:cNvPr id="7" name="Rectangle 6"/>
          <p:cNvSpPr/>
          <p:nvPr/>
        </p:nvSpPr>
        <p:spPr>
          <a:xfrm>
            <a:off x="320040" y="5297269"/>
            <a:ext cx="84582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a:t>
            </a:r>
            <a:r>
              <a:rPr lang="ru-RU" b="1" dirty="0" smtClean="0">
                <a:latin typeface="Arial" panose="020B0604020202020204" pitchFamily="34" charset="0"/>
                <a:cs typeface="Arial" panose="020B0604020202020204" pitchFamily="34" charset="0"/>
              </a:rPr>
              <a:t>29 разделов документации</a:t>
            </a:r>
            <a:r>
              <a:rPr lang="ru-RU"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http://technet.microsoft.com/en-us/library/ms142571.aspx</a:t>
            </a:r>
          </a:p>
        </p:txBody>
      </p:sp>
    </p:spTree>
    <p:extLst>
      <p:ext uri="{BB962C8B-B14F-4D97-AF65-F5344CB8AC3E}">
        <p14:creationId xmlns:p14="http://schemas.microsoft.com/office/powerpoint/2010/main" val="19658715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Пример создания полнотекстовых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247</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Создадим примитивную таблицу и полнотекстовый индекс на её </a:t>
            </a:r>
            <a:r>
              <a:rPr lang="en-US" sz="2400" dirty="0" smtClean="0">
                <a:latin typeface="Arial" pitchFamily="34" charset="0"/>
                <a:cs typeface="Arial" pitchFamily="34" charset="0"/>
              </a:rPr>
              <a:t>NVARCHAR(MAX)</a:t>
            </a:r>
            <a:r>
              <a:rPr lang="ru-RU" sz="2400" dirty="0" smtClean="0">
                <a:latin typeface="Arial" pitchFamily="34" charset="0"/>
                <a:cs typeface="Arial" pitchFamily="34" charset="0"/>
              </a:rPr>
              <a:t> поле:</a:t>
            </a:r>
          </a:p>
        </p:txBody>
      </p:sp>
      <p:sp>
        <p:nvSpPr>
          <p:cNvPr id="7" name="Rectangle 6"/>
          <p:cNvSpPr/>
          <p:nvPr/>
        </p:nvSpPr>
        <p:spPr>
          <a:xfrm>
            <a:off x="228600" y="1676400"/>
            <a:ext cx="8763000" cy="3693319"/>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TABLE [resumes]</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[id] INT NOT NULL PRIMARY KEY,</a:t>
            </a:r>
          </a:p>
          <a:p>
            <a:r>
              <a:rPr lang="en-US" b="1" dirty="0">
                <a:latin typeface="Courier New" panose="02070309020205020404" pitchFamily="49" charset="0"/>
                <a:cs typeface="Courier New" panose="02070309020205020404" pitchFamily="49" charset="0"/>
              </a:rPr>
              <a:t> [resume] NVARCHAR(MAX)</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INSERT INTO [resumes] ([id], [resume]) VALUES</a:t>
            </a:r>
          </a:p>
          <a:p>
            <a:r>
              <a:rPr lang="en-US" b="1" dirty="0">
                <a:latin typeface="Courier New" panose="02070309020205020404" pitchFamily="49" charset="0"/>
                <a:cs typeface="Courier New" panose="02070309020205020404" pitchFamily="49" charset="0"/>
              </a:rPr>
              <a:t>(1, '</a:t>
            </a:r>
            <a:r>
              <a:rPr lang="ru-RU" b="1" dirty="0">
                <a:latin typeface="Courier New" panose="02070309020205020404" pitchFamily="49" charset="0"/>
                <a:cs typeface="Courier New" panose="02070309020205020404" pitchFamily="49" charset="0"/>
              </a:rPr>
              <a:t>Длинный текст резюме 1'),</a:t>
            </a:r>
          </a:p>
          <a:p>
            <a:r>
              <a:rPr lang="ru-RU" b="1" dirty="0">
                <a:latin typeface="Courier New" panose="02070309020205020404" pitchFamily="49" charset="0"/>
                <a:cs typeface="Courier New" panose="02070309020205020404" pitchFamily="49" charset="0"/>
              </a:rPr>
              <a:t>(2, 'Длинный текст резюме 2');</a:t>
            </a:r>
          </a:p>
          <a:p>
            <a:endParaRPr lang="ru-RU"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UNIQUE INDEX [</a:t>
            </a:r>
            <a:r>
              <a:rPr lang="en-US" b="1" dirty="0" err="1">
                <a:latin typeface="Courier New" panose="02070309020205020404" pitchFamily="49" charset="0"/>
                <a:cs typeface="Courier New" panose="02070309020205020404" pitchFamily="49" charset="0"/>
              </a:rPr>
              <a:t>uidx</a:t>
            </a:r>
            <a:r>
              <a:rPr lang="en-US" b="1" dirty="0">
                <a:latin typeface="Courier New" panose="02070309020205020404" pitchFamily="49" charset="0"/>
                <a:cs typeface="Courier New" panose="02070309020205020404" pitchFamily="49" charset="0"/>
              </a:rPr>
              <a:t>] ON [resumes]([id]);</a:t>
            </a:r>
          </a:p>
          <a:p>
            <a:r>
              <a:rPr lang="en-US" b="1" dirty="0">
                <a:latin typeface="Courier New" panose="02070309020205020404" pitchFamily="49" charset="0"/>
                <a:cs typeface="Courier New" panose="02070309020205020404" pitchFamily="49" charset="0"/>
              </a:rPr>
              <a:t>CREATE FULLTEXT CATALOG [</a:t>
            </a:r>
            <a:r>
              <a:rPr lang="en-US" b="1" dirty="0" err="1">
                <a:latin typeface="Courier New" panose="02070309020205020404" pitchFamily="49" charset="0"/>
                <a:cs typeface="Courier New" panose="02070309020205020404" pitchFamily="49" charset="0"/>
              </a:rPr>
              <a:t>ft</a:t>
            </a:r>
            <a:r>
              <a:rPr lang="en-US" b="1" dirty="0">
                <a:latin typeface="Courier New" panose="02070309020205020404" pitchFamily="49" charset="0"/>
                <a:cs typeface="Courier New" panose="02070309020205020404" pitchFamily="49" charset="0"/>
              </a:rPr>
              <a:t>] AS DEFAULT;</a:t>
            </a:r>
          </a:p>
          <a:p>
            <a:r>
              <a:rPr lang="en-US" b="1" dirty="0">
                <a:solidFill>
                  <a:srgbClr val="0070C0"/>
                </a:solidFill>
                <a:latin typeface="Courier New" panose="02070309020205020404" pitchFamily="49" charset="0"/>
                <a:cs typeface="Courier New" panose="02070309020205020404" pitchFamily="49" charset="0"/>
              </a:rPr>
              <a:t>CREATE FULLTEXT INDEX ON [resumes]([resume]) KEY INDEX [</a:t>
            </a:r>
            <a:r>
              <a:rPr lang="en-US" b="1" dirty="0" err="1">
                <a:solidFill>
                  <a:srgbClr val="0070C0"/>
                </a:solidFill>
                <a:latin typeface="Courier New" panose="02070309020205020404" pitchFamily="49" charset="0"/>
                <a:cs typeface="Courier New" panose="02070309020205020404" pitchFamily="49" charset="0"/>
              </a:rPr>
              <a:t>uidx</a:t>
            </a:r>
            <a:r>
              <a:rPr lang="en-US" b="1" dirty="0">
                <a:solidFill>
                  <a:srgbClr val="0070C0"/>
                </a:solidFill>
                <a:latin typeface="Courier New" panose="02070309020205020404" pitchFamily="49" charset="0"/>
                <a:cs typeface="Courier New" panose="02070309020205020404" pitchFamily="49" charset="0"/>
              </a:rPr>
              <a:t>];</a:t>
            </a:r>
          </a:p>
        </p:txBody>
      </p:sp>
      <p:sp>
        <p:nvSpPr>
          <p:cNvPr id="8" name="Rectangular Callout 7"/>
          <p:cNvSpPr/>
          <p:nvPr/>
        </p:nvSpPr>
        <p:spPr>
          <a:xfrm>
            <a:off x="381000" y="5562600"/>
            <a:ext cx="7696200" cy="609600"/>
          </a:xfrm>
          <a:prstGeom prst="wedgeRectCallout">
            <a:avLst>
              <a:gd name="adj1" fmla="val -16722"/>
              <a:gd name="adj2" fmla="val -8534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FULLTEXT CATALOG – </a:t>
            </a:r>
            <a:r>
              <a:rPr lang="ru-RU" dirty="0" smtClean="0">
                <a:latin typeface="Arial" panose="020B0604020202020204" pitchFamily="34" charset="0"/>
                <a:cs typeface="Arial" panose="020B0604020202020204" pitchFamily="34" charset="0"/>
              </a:rPr>
              <a:t>специальная структура для хранения полнотекстовых индексов.</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40117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Важно!</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248</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Полнотекстовые индексы работают со «словами целиком» или «началом слова», но не помогают искать последовательность символов </a:t>
            </a:r>
            <a:r>
              <a:rPr lang="ru-RU" sz="2400" b="1" dirty="0" smtClean="0">
                <a:latin typeface="Arial" pitchFamily="34" charset="0"/>
                <a:cs typeface="Arial" pitchFamily="34" charset="0"/>
              </a:rPr>
              <a:t>внутри</a:t>
            </a:r>
            <a:r>
              <a:rPr lang="ru-RU" sz="2400" dirty="0" smtClean="0">
                <a:latin typeface="Arial" pitchFamily="34" charset="0"/>
                <a:cs typeface="Arial" pitchFamily="34" charset="0"/>
              </a:rPr>
              <a:t> слова:</a:t>
            </a:r>
          </a:p>
        </p:txBody>
      </p:sp>
      <p:sp>
        <p:nvSpPr>
          <p:cNvPr id="7" name="Rectangle 6"/>
          <p:cNvSpPr/>
          <p:nvPr/>
        </p:nvSpPr>
        <p:spPr>
          <a:xfrm>
            <a:off x="228600" y="2118479"/>
            <a:ext cx="5257800" cy="313932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[resumes]</a:t>
            </a:r>
          </a:p>
          <a:p>
            <a:r>
              <a:rPr lang="en-US" b="1" dirty="0">
                <a:latin typeface="Courier New" panose="02070309020205020404" pitchFamily="49" charset="0"/>
                <a:cs typeface="Courier New" panose="02070309020205020404" pitchFamily="49" charset="0"/>
              </a:rPr>
              <a:t>WHERE CONTAINS([resume], '</a:t>
            </a:r>
            <a:r>
              <a:rPr lang="en-US" b="1" dirty="0" err="1">
                <a:latin typeface="Courier New" panose="02070309020205020404" pitchFamily="49" charset="0"/>
                <a:cs typeface="Courier New" panose="02070309020205020404" pitchFamily="49" charset="0"/>
              </a:rPr>
              <a:t>резюме</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 FROM [resumes]</a:t>
            </a:r>
          </a:p>
          <a:p>
            <a:r>
              <a:rPr lang="en-US" b="1" dirty="0">
                <a:latin typeface="Courier New" panose="02070309020205020404" pitchFamily="49" charset="0"/>
                <a:cs typeface="Courier New" panose="02070309020205020404" pitchFamily="49" charset="0"/>
              </a:rPr>
              <a:t>WHERE CONTAINS([resume], '"</a:t>
            </a:r>
            <a:r>
              <a:rPr lang="en-US" b="1" dirty="0" err="1">
                <a:latin typeface="Courier New" panose="02070309020205020404" pitchFamily="49" charset="0"/>
                <a:cs typeface="Courier New" panose="02070309020205020404" pitchFamily="49" charset="0"/>
              </a:rPr>
              <a:t>рез</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 FROM [resumes]</a:t>
            </a:r>
          </a:p>
          <a:p>
            <a:r>
              <a:rPr lang="en-US" b="1" dirty="0">
                <a:latin typeface="Courier New" panose="02070309020205020404" pitchFamily="49" charset="0"/>
                <a:cs typeface="Courier New" panose="02070309020205020404" pitchFamily="49" charset="0"/>
              </a:rPr>
              <a:t>WHERE CONTAINS([resume], '"*</a:t>
            </a:r>
            <a:r>
              <a:rPr lang="en-US" b="1" dirty="0" err="1">
                <a:latin typeface="Courier New" panose="02070309020205020404" pitchFamily="49" charset="0"/>
                <a:cs typeface="Courier New" panose="02070309020205020404" pitchFamily="49" charset="0"/>
              </a:rPr>
              <a:t>езюм</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 FROM [resumes]</a:t>
            </a:r>
          </a:p>
          <a:p>
            <a:r>
              <a:rPr lang="en-US" b="1" dirty="0">
                <a:latin typeface="Courier New" panose="02070309020205020404" pitchFamily="49" charset="0"/>
                <a:cs typeface="Courier New" panose="02070309020205020404" pitchFamily="49" charset="0"/>
              </a:rPr>
              <a:t>WHERE CONTAINS([resume], '</a:t>
            </a:r>
            <a:r>
              <a:rPr lang="en-US" b="1" dirty="0" err="1">
                <a:latin typeface="Courier New" panose="02070309020205020404" pitchFamily="49" charset="0"/>
                <a:cs typeface="Courier New" panose="02070309020205020404" pitchFamily="49" charset="0"/>
              </a:rPr>
              <a:t>резюме</a:t>
            </a:r>
            <a:r>
              <a:rPr lang="en-US" b="1" dirty="0">
                <a:latin typeface="Courier New" panose="02070309020205020404" pitchFamily="49" charset="0"/>
                <a:cs typeface="Courier New" panose="02070309020205020404" pitchFamily="49" charset="0"/>
              </a:rPr>
              <a:t> 1')</a:t>
            </a:r>
          </a:p>
        </p:txBody>
      </p:sp>
      <p:sp>
        <p:nvSpPr>
          <p:cNvPr id="9" name="Rectangular Callout 8"/>
          <p:cNvSpPr/>
          <p:nvPr/>
        </p:nvSpPr>
        <p:spPr>
          <a:xfrm>
            <a:off x="6019800" y="2111824"/>
            <a:ext cx="2286000" cy="402775"/>
          </a:xfrm>
          <a:prstGeom prst="wedgeRectCallout">
            <a:avLst>
              <a:gd name="adj1" fmla="val -84870"/>
              <a:gd name="adj2" fmla="val 4918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Работает.</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6019800" y="2950025"/>
            <a:ext cx="2286000" cy="402775"/>
          </a:xfrm>
          <a:prstGeom prst="wedgeRectCallout">
            <a:avLst>
              <a:gd name="adj1" fmla="val -84870"/>
              <a:gd name="adj2" fmla="val 4918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Работает.</a:t>
            </a:r>
            <a:endParaRPr lang="en-US" dirty="0">
              <a:latin typeface="Arial" panose="020B0604020202020204" pitchFamily="34" charset="0"/>
              <a:cs typeface="Arial" panose="020B0604020202020204" pitchFamily="34" charset="0"/>
            </a:endParaRPr>
          </a:p>
        </p:txBody>
      </p:sp>
      <p:sp>
        <p:nvSpPr>
          <p:cNvPr id="11" name="Rectangular Callout 10"/>
          <p:cNvSpPr/>
          <p:nvPr/>
        </p:nvSpPr>
        <p:spPr>
          <a:xfrm>
            <a:off x="6096000" y="3864425"/>
            <a:ext cx="2286000" cy="707575"/>
          </a:xfrm>
          <a:prstGeom prst="wedgeRectCallout">
            <a:avLst>
              <a:gd name="adj1" fmla="val -85611"/>
              <a:gd name="adj2" fmla="val 343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НЕ работает. Ноль совпадений.</a:t>
            </a:r>
            <a:endParaRPr lang="en-US" dirty="0">
              <a:latin typeface="Arial" panose="020B0604020202020204" pitchFamily="34" charset="0"/>
              <a:cs typeface="Arial" panose="020B0604020202020204" pitchFamily="34" charset="0"/>
            </a:endParaRPr>
          </a:p>
        </p:txBody>
      </p:sp>
      <p:sp>
        <p:nvSpPr>
          <p:cNvPr id="12" name="Rectangular Callout 11"/>
          <p:cNvSpPr/>
          <p:nvPr/>
        </p:nvSpPr>
        <p:spPr>
          <a:xfrm>
            <a:off x="6096000" y="4778825"/>
            <a:ext cx="2286000" cy="936175"/>
          </a:xfrm>
          <a:prstGeom prst="wedgeRectCallout">
            <a:avLst>
              <a:gd name="adj1" fmla="val -84870"/>
              <a:gd name="adj2" fmla="val -200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НЕ работает. Ошибка синтаксиса.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250476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Общий синтаксис создания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249</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И, наконец, по традиции рассмотрим общий синтаксис создания индексов:</a:t>
            </a:r>
          </a:p>
        </p:txBody>
      </p:sp>
      <p:sp>
        <p:nvSpPr>
          <p:cNvPr id="2" name="Rectangle 1"/>
          <p:cNvSpPr/>
          <p:nvPr/>
        </p:nvSpPr>
        <p:spPr>
          <a:xfrm>
            <a:off x="228600" y="1676400"/>
            <a:ext cx="8610600" cy="3693319"/>
          </a:xfrm>
          <a:prstGeom prst="rect">
            <a:avLst/>
          </a:prstGeom>
          <a:solidFill>
            <a:schemeClr val="bg1">
              <a:lumMod val="95000"/>
            </a:schemeClr>
          </a:solidFill>
        </p:spPr>
        <p:txBody>
          <a:bodyPr wrap="square">
            <a:spAutoFit/>
          </a:bodyPr>
          <a:lstStyle/>
          <a:p>
            <a:r>
              <a:rPr lang="en-US" b="1" dirty="0">
                <a:solidFill>
                  <a:srgbClr val="0070C0"/>
                </a:solidFill>
                <a:latin typeface="Courier New" panose="02070309020205020404" pitchFamily="49" charset="0"/>
                <a:cs typeface="Courier New" panose="02070309020205020404" pitchFamily="49" charset="0"/>
              </a:rPr>
              <a:t>CREATE [ UNIQUE ] [ CLUSTERED | NONCLUSTERED ] INDEX </a:t>
            </a:r>
            <a:r>
              <a:rPr lang="en-US" b="1" dirty="0" err="1">
                <a:solidFill>
                  <a:srgbClr val="0070C0"/>
                </a:solidFill>
                <a:latin typeface="Courier New" panose="02070309020205020404" pitchFamily="49" charset="0"/>
                <a:cs typeface="Courier New" panose="02070309020205020404" pitchFamily="49" charset="0"/>
              </a:rPr>
              <a:t>index_name</a:t>
            </a:r>
            <a:r>
              <a:rPr lang="en-US" b="1" dirty="0">
                <a:solidFill>
                  <a:srgbClr val="0070C0"/>
                </a:solidFill>
                <a:latin typeface="Courier New" panose="02070309020205020404" pitchFamily="49" charset="0"/>
                <a:cs typeface="Courier New" panose="02070309020205020404" pitchFamily="49" charset="0"/>
              </a:rPr>
              <a:t> </a:t>
            </a:r>
          </a:p>
          <a:p>
            <a:r>
              <a:rPr lang="en-US" b="1" dirty="0">
                <a:solidFill>
                  <a:srgbClr val="0070C0"/>
                </a:solidFill>
                <a:latin typeface="Courier New" panose="02070309020205020404" pitchFamily="49" charset="0"/>
                <a:cs typeface="Courier New" panose="02070309020205020404" pitchFamily="49" charset="0"/>
              </a:rPr>
              <a:t>    ON &lt;object&gt; ( column [ ASC | DESC ] [ ,...n ] ) </a:t>
            </a:r>
          </a:p>
          <a:p>
            <a:r>
              <a:rPr lang="en-US" b="1" dirty="0">
                <a:solidFill>
                  <a:srgbClr val="0070C0"/>
                </a:solidFill>
                <a:latin typeface="Courier New" panose="02070309020205020404" pitchFamily="49" charset="0"/>
                <a:cs typeface="Courier New" panose="02070309020205020404" pitchFamily="49" charset="0"/>
              </a:rPr>
              <a:t>    [ INCLUDE ( </a:t>
            </a:r>
            <a:r>
              <a:rPr lang="en-US" b="1" dirty="0" err="1">
                <a:solidFill>
                  <a:srgbClr val="0070C0"/>
                </a:solidFill>
                <a:latin typeface="Courier New" panose="02070309020205020404" pitchFamily="49" charset="0"/>
                <a:cs typeface="Courier New" panose="02070309020205020404" pitchFamily="49" charset="0"/>
              </a:rPr>
              <a:t>column_name</a:t>
            </a:r>
            <a:r>
              <a:rPr lang="en-US" b="1" dirty="0">
                <a:solidFill>
                  <a:srgbClr val="0070C0"/>
                </a:solidFill>
                <a:latin typeface="Courier New" panose="02070309020205020404" pitchFamily="49" charset="0"/>
                <a:cs typeface="Courier New" panose="02070309020205020404" pitchFamily="49" charset="0"/>
              </a:rPr>
              <a:t> [ ,...n ] ) ]</a:t>
            </a:r>
          </a:p>
          <a:p>
            <a:r>
              <a:rPr lang="en-US" b="1" dirty="0">
                <a:solidFill>
                  <a:srgbClr val="0070C0"/>
                </a:solidFill>
                <a:latin typeface="Courier New" panose="02070309020205020404" pitchFamily="49" charset="0"/>
                <a:cs typeface="Courier New" panose="02070309020205020404" pitchFamily="49" charset="0"/>
              </a:rPr>
              <a:t>    [ WHERE &lt;</a:t>
            </a:r>
            <a:r>
              <a:rPr lang="en-US" b="1" dirty="0" err="1">
                <a:solidFill>
                  <a:srgbClr val="0070C0"/>
                </a:solidFill>
                <a:latin typeface="Courier New" panose="02070309020205020404" pitchFamily="49" charset="0"/>
                <a:cs typeface="Courier New" panose="02070309020205020404" pitchFamily="49" charset="0"/>
              </a:rPr>
              <a:t>filter_predicate</a:t>
            </a:r>
            <a:r>
              <a:rPr lang="en-US" b="1" dirty="0">
                <a:solidFill>
                  <a:srgbClr val="0070C0"/>
                </a:solidFill>
                <a:latin typeface="Courier New" panose="02070309020205020404" pitchFamily="49" charset="0"/>
                <a:cs typeface="Courier New" panose="02070309020205020404" pitchFamily="49" charset="0"/>
              </a:rPr>
              <a:t>&gt; ]</a:t>
            </a:r>
          </a:p>
          <a:p>
            <a:r>
              <a:rPr lang="en-US" b="1" dirty="0">
                <a:solidFill>
                  <a:srgbClr val="00B050"/>
                </a:solidFill>
                <a:latin typeface="Courier New" panose="02070309020205020404" pitchFamily="49" charset="0"/>
                <a:cs typeface="Courier New" panose="02070309020205020404" pitchFamily="49" charset="0"/>
              </a:rPr>
              <a:t>    [ WITH ( &lt;</a:t>
            </a:r>
            <a:r>
              <a:rPr lang="en-US" b="1" dirty="0" err="1">
                <a:solidFill>
                  <a:srgbClr val="00B050"/>
                </a:solidFill>
                <a:latin typeface="Courier New" panose="02070309020205020404" pitchFamily="49" charset="0"/>
                <a:cs typeface="Courier New" panose="02070309020205020404" pitchFamily="49" charset="0"/>
              </a:rPr>
              <a:t>relational_index_option</a:t>
            </a:r>
            <a:r>
              <a:rPr lang="en-US" b="1" dirty="0">
                <a:solidFill>
                  <a:srgbClr val="00B050"/>
                </a:solidFill>
                <a:latin typeface="Courier New" panose="02070309020205020404" pitchFamily="49" charset="0"/>
                <a:cs typeface="Courier New" panose="02070309020205020404" pitchFamily="49" charset="0"/>
              </a:rPr>
              <a:t>&gt; [ ,...n ] ) ]</a:t>
            </a:r>
          </a:p>
          <a:p>
            <a:r>
              <a:rPr lang="en-US" b="1" dirty="0">
                <a:solidFill>
                  <a:srgbClr val="00B050"/>
                </a:solidFill>
                <a:latin typeface="Courier New" panose="02070309020205020404" pitchFamily="49" charset="0"/>
                <a:cs typeface="Courier New" panose="02070309020205020404" pitchFamily="49" charset="0"/>
              </a:rPr>
              <a:t>    [ ON { </a:t>
            </a:r>
            <a:r>
              <a:rPr lang="en-US" b="1" dirty="0" err="1">
                <a:solidFill>
                  <a:srgbClr val="00B050"/>
                </a:solidFill>
                <a:latin typeface="Courier New" panose="02070309020205020404" pitchFamily="49" charset="0"/>
                <a:cs typeface="Courier New" panose="02070309020205020404" pitchFamily="49" charset="0"/>
              </a:rPr>
              <a:t>partition_scheme_name</a:t>
            </a:r>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column_name</a:t>
            </a:r>
            <a:r>
              <a:rPr lang="en-US" b="1" dirty="0">
                <a:solidFill>
                  <a:srgbClr val="00B050"/>
                </a:solidFill>
                <a:latin typeface="Courier New" panose="02070309020205020404" pitchFamily="49" charset="0"/>
                <a:cs typeface="Courier New" panose="02070309020205020404" pitchFamily="49" charset="0"/>
              </a:rPr>
              <a:t> ) </a:t>
            </a:r>
          </a:p>
          <a:p>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filegroup_name</a:t>
            </a:r>
            <a:r>
              <a:rPr lang="en-US" b="1" dirty="0">
                <a:solidFill>
                  <a:srgbClr val="00B050"/>
                </a:solidFill>
                <a:latin typeface="Courier New" panose="02070309020205020404" pitchFamily="49" charset="0"/>
                <a:cs typeface="Courier New" panose="02070309020205020404" pitchFamily="49" charset="0"/>
              </a:rPr>
              <a:t> </a:t>
            </a:r>
          </a:p>
          <a:p>
            <a:r>
              <a:rPr lang="en-US" b="1" dirty="0">
                <a:solidFill>
                  <a:srgbClr val="00B050"/>
                </a:solidFill>
                <a:latin typeface="Courier New" panose="02070309020205020404" pitchFamily="49" charset="0"/>
                <a:cs typeface="Courier New" panose="02070309020205020404" pitchFamily="49" charset="0"/>
              </a:rPr>
              <a:t>         | default </a:t>
            </a:r>
          </a:p>
          <a:p>
            <a:r>
              <a:rPr lang="en-US" b="1" dirty="0">
                <a:solidFill>
                  <a:srgbClr val="00B050"/>
                </a:solidFill>
                <a:latin typeface="Courier New" panose="02070309020205020404" pitchFamily="49" charset="0"/>
                <a:cs typeface="Courier New" panose="02070309020205020404" pitchFamily="49" charset="0"/>
              </a:rPr>
              <a:t>         }</a:t>
            </a:r>
          </a:p>
          <a:p>
            <a:r>
              <a:rPr lang="en-US" b="1" dirty="0">
                <a:solidFill>
                  <a:srgbClr val="00B050"/>
                </a:solidFill>
                <a:latin typeface="Courier New" panose="02070309020205020404" pitchFamily="49" charset="0"/>
                <a:cs typeface="Courier New" panose="02070309020205020404" pitchFamily="49" charset="0"/>
              </a:rPr>
              <a:t>    ]</a:t>
            </a:r>
          </a:p>
          <a:p>
            <a:r>
              <a:rPr lang="en-US" b="1" dirty="0">
                <a:solidFill>
                  <a:srgbClr val="00B050"/>
                </a:solidFill>
                <a:latin typeface="Courier New" panose="02070309020205020404" pitchFamily="49" charset="0"/>
                <a:cs typeface="Courier New" panose="02070309020205020404" pitchFamily="49" charset="0"/>
              </a:rPr>
              <a:t>    [ FILESTREAM_ON { </a:t>
            </a:r>
            <a:r>
              <a:rPr lang="en-US" b="1" dirty="0" err="1">
                <a:solidFill>
                  <a:srgbClr val="00B050"/>
                </a:solidFill>
                <a:latin typeface="Courier New" panose="02070309020205020404" pitchFamily="49" charset="0"/>
                <a:cs typeface="Courier New" panose="02070309020205020404" pitchFamily="49" charset="0"/>
              </a:rPr>
              <a:t>filestream_filegroup_name</a:t>
            </a:r>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partition_scheme_name</a:t>
            </a:r>
            <a:r>
              <a:rPr lang="en-US" b="1" dirty="0">
                <a:solidFill>
                  <a:srgbClr val="00B050"/>
                </a:solidFill>
                <a:latin typeface="Courier New" panose="02070309020205020404" pitchFamily="49" charset="0"/>
                <a:cs typeface="Courier New" panose="02070309020205020404" pitchFamily="49" charset="0"/>
              </a:rPr>
              <a:t> | "NULL" } </a:t>
            </a:r>
            <a:r>
              <a:rPr lang="en-US" b="1" dirty="0" smtClean="0">
                <a:solidFill>
                  <a:srgbClr val="00B050"/>
                </a:solidFill>
                <a:latin typeface="Courier New" panose="02070309020205020404" pitchFamily="49" charset="0"/>
                <a:cs typeface="Courier New" panose="02070309020205020404" pitchFamily="49" charset="0"/>
              </a:rPr>
              <a:t>]</a:t>
            </a:r>
            <a:endParaRPr lang="en-US" b="1" dirty="0">
              <a:solidFill>
                <a:srgbClr val="00B050"/>
              </a:solidFill>
              <a:latin typeface="Courier New" panose="02070309020205020404" pitchFamily="49" charset="0"/>
              <a:cs typeface="Courier New" panose="02070309020205020404" pitchFamily="49" charset="0"/>
            </a:endParaRPr>
          </a:p>
        </p:txBody>
      </p:sp>
      <p:sp>
        <p:nvSpPr>
          <p:cNvPr id="7" name="Rectangle 6"/>
          <p:cNvSpPr/>
          <p:nvPr/>
        </p:nvSpPr>
        <p:spPr>
          <a:xfrm>
            <a:off x="228600" y="5638800"/>
            <a:ext cx="861060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Для понимания </a:t>
            </a:r>
            <a:r>
              <a:rPr lang="en-US" dirty="0" smtClean="0">
                <a:latin typeface="Arial" panose="020B0604020202020204" pitchFamily="34" charset="0"/>
                <a:cs typeface="Arial" panose="020B0604020202020204" pitchFamily="34" charset="0"/>
              </a:rPr>
              <a:t>“ON” </a:t>
            </a:r>
            <a:r>
              <a:rPr lang="ru-RU" dirty="0" smtClean="0">
                <a:latin typeface="Arial" panose="020B0604020202020204" pitchFamily="34" charset="0"/>
                <a:cs typeface="Arial" panose="020B0604020202020204" pitchFamily="34" charset="0"/>
              </a:rPr>
              <a:t>и </a:t>
            </a:r>
            <a:r>
              <a:rPr lang="en-US" dirty="0" smtClean="0">
                <a:latin typeface="Arial" panose="020B0604020202020204" pitchFamily="34" charset="0"/>
                <a:cs typeface="Arial" panose="020B0604020202020204" pitchFamily="34" charset="0"/>
              </a:rPr>
              <a:t>“FILESTREAM_ON” </a:t>
            </a:r>
            <a:r>
              <a:rPr lang="ru-RU" dirty="0" smtClean="0">
                <a:latin typeface="Arial" panose="020B0604020202020204" pitchFamily="34" charset="0"/>
                <a:cs typeface="Arial" panose="020B0604020202020204" pitchFamily="34" charset="0"/>
              </a:rPr>
              <a:t>см.:</a:t>
            </a:r>
          </a:p>
          <a:p>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://technet.microsoft.com/en-us/library/ms190787.aspx</a:t>
            </a:r>
          </a:p>
        </p:txBody>
      </p:sp>
      <p:sp>
        <p:nvSpPr>
          <p:cNvPr id="8" name="Rectangular Callout 7"/>
          <p:cNvSpPr/>
          <p:nvPr/>
        </p:nvSpPr>
        <p:spPr>
          <a:xfrm>
            <a:off x="4999567" y="1277035"/>
            <a:ext cx="3848100" cy="399365"/>
          </a:xfrm>
          <a:prstGeom prst="wedgeRectCallout">
            <a:avLst>
              <a:gd name="adj1" fmla="val -66007"/>
              <a:gd name="adj2" fmla="val 1563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Это только что рассмотрели.</a:t>
            </a:r>
            <a:endParaRPr lang="en-US" dirty="0">
              <a:latin typeface="Arial" panose="020B0604020202020204" pitchFamily="34" charset="0"/>
              <a:cs typeface="Arial" panose="020B0604020202020204" pitchFamily="34" charset="0"/>
            </a:endParaRPr>
          </a:p>
        </p:txBody>
      </p:sp>
      <p:sp>
        <p:nvSpPr>
          <p:cNvPr id="9" name="Rectangular Callout 8"/>
          <p:cNvSpPr/>
          <p:nvPr/>
        </p:nvSpPr>
        <p:spPr>
          <a:xfrm>
            <a:off x="4724400" y="3886200"/>
            <a:ext cx="3848100" cy="399365"/>
          </a:xfrm>
          <a:prstGeom prst="wedgeRectCallout">
            <a:avLst>
              <a:gd name="adj1" fmla="val -65127"/>
              <a:gd name="adj2" fmla="val 4609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Это сейчас рассмотрим.</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481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FOR</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a:t>
            </a:fld>
            <a:endParaRPr lang="en-US" dirty="0"/>
          </a:p>
        </p:txBody>
      </p:sp>
      <p:sp>
        <p:nvSpPr>
          <p:cNvPr id="7" name="Rectangle 6"/>
          <p:cNvSpPr/>
          <p:nvPr/>
        </p:nvSpPr>
        <p:spPr>
          <a:xfrm>
            <a:off x="304800" y="838200"/>
            <a:ext cx="54864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2000" b="1" dirty="0" smtClean="0">
                <a:solidFill>
                  <a:srgbClr val="00B050"/>
                </a:solidFill>
                <a:latin typeface="Arial" pitchFamily="34" charset="0"/>
                <a:cs typeface="Arial" pitchFamily="34" charset="0"/>
              </a:rPr>
              <a:t>  </a:t>
            </a:r>
            <a:r>
              <a:rPr lang="en-US" sz="2000" b="1" dirty="0">
                <a:solidFill>
                  <a:srgbClr val="00B050"/>
                </a:solidFill>
                <a:latin typeface="Arial" pitchFamily="34" charset="0"/>
                <a:cs typeface="Arial" pitchFamily="34" charset="0"/>
              </a:rPr>
              <a:t>[ &lt;FOR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a:latin typeface="Arial" pitchFamily="34" charset="0"/>
                <a:cs typeface="Arial" pitchFamily="34" charset="0"/>
              </a:rPr>
              <a:t>    [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a:latin typeface="Arial" pitchFamily="34" charset="0"/>
                <a:cs typeface="Arial" pitchFamily="34" charset="0"/>
              </a:rPr>
              <a:t>    [TOP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886200" y="2559784"/>
            <a:ext cx="5181600" cy="2400657"/>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использовать результаты запроса для навигации с помощью курсора (</a:t>
            </a:r>
            <a:r>
              <a:rPr lang="en-US" sz="2500" dirty="0" smtClean="0">
                <a:latin typeface="Arial" pitchFamily="34" charset="0"/>
                <a:cs typeface="Arial" pitchFamily="34" charset="0"/>
              </a:rPr>
              <a:t>FOR BROWSE</a:t>
            </a:r>
            <a:r>
              <a:rPr lang="ru-RU" sz="2500" dirty="0" smtClean="0">
                <a:latin typeface="Arial" pitchFamily="34" charset="0"/>
                <a:cs typeface="Arial" pitchFamily="34" charset="0"/>
              </a:rPr>
              <a:t>)</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или представить результаты в виде </a:t>
            </a:r>
            <a:r>
              <a:rPr lang="en-US" sz="2500" dirty="0" smtClean="0">
                <a:latin typeface="Arial" pitchFamily="34" charset="0"/>
                <a:cs typeface="Arial" pitchFamily="34" charset="0"/>
              </a:rPr>
              <a:t>XML (FOR XML).</a:t>
            </a:r>
            <a:endParaRPr lang="en-US" sz="2500" dirty="0">
              <a:latin typeface="Arial" pitchFamily="34" charset="0"/>
              <a:cs typeface="Arial" pitchFamily="34" charset="0"/>
            </a:endParaRPr>
          </a:p>
        </p:txBody>
      </p:sp>
      <p:sp>
        <p:nvSpPr>
          <p:cNvPr id="8" name="Rectangle 7"/>
          <p:cNvSpPr/>
          <p:nvPr/>
        </p:nvSpPr>
        <p:spPr>
          <a:xfrm>
            <a:off x="320040" y="54102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http://technet.microsoft.com/en-us/library/ms173812.aspx</a:t>
            </a:r>
          </a:p>
        </p:txBody>
      </p:sp>
    </p:spTree>
    <p:extLst>
      <p:ext uri="{BB962C8B-B14F-4D97-AF65-F5344CB8AC3E}">
        <p14:creationId xmlns:p14="http://schemas.microsoft.com/office/powerpoint/2010/main" val="325784188"/>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Общий синтаксис создания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250</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Секция </a:t>
            </a:r>
            <a:r>
              <a:rPr lang="en-US" sz="2400" dirty="0" smtClean="0">
                <a:latin typeface="Arial" pitchFamily="34" charset="0"/>
                <a:cs typeface="Arial" pitchFamily="34" charset="0"/>
              </a:rPr>
              <a:t>WITH </a:t>
            </a:r>
            <a:r>
              <a:rPr lang="ru-RU" sz="2400" dirty="0" smtClean="0">
                <a:latin typeface="Arial" pitchFamily="34" charset="0"/>
                <a:cs typeface="Arial" pitchFamily="34" charset="0"/>
              </a:rPr>
              <a:t>позволяет описать широкий спектр параметров создания и поведения индекса.</a:t>
            </a:r>
          </a:p>
        </p:txBody>
      </p:sp>
      <p:sp>
        <p:nvSpPr>
          <p:cNvPr id="2" name="Rectangle 1"/>
          <p:cNvSpPr/>
          <p:nvPr/>
        </p:nvSpPr>
        <p:spPr>
          <a:xfrm>
            <a:off x="228600" y="1676400"/>
            <a:ext cx="8610600" cy="1908215"/>
          </a:xfrm>
          <a:prstGeom prst="rect">
            <a:avLst/>
          </a:prstGeom>
          <a:solidFill>
            <a:schemeClr val="bg1">
              <a:lumMod val="95000"/>
            </a:schemeClr>
          </a:solidFill>
        </p:spPr>
        <p:txBody>
          <a:bodyPr wrap="square">
            <a:spAutoFit/>
          </a:bodyPr>
          <a:lstStyle/>
          <a:p>
            <a:r>
              <a:rPr lang="en-US" sz="1000" b="1" dirty="0" smtClean="0">
                <a:latin typeface="Courier New" panose="02070309020205020404" pitchFamily="49" charset="0"/>
                <a:cs typeface="Courier New" panose="02070309020205020404" pitchFamily="49" charset="0"/>
              </a:rPr>
              <a:t>CREATE [ UNIQUE ] [ CLUSTERED | NONCLUSTERED ] INDEX </a:t>
            </a:r>
            <a:r>
              <a:rPr lang="en-US" sz="1000" b="1" dirty="0" err="1" smtClean="0">
                <a:latin typeface="Courier New" panose="02070309020205020404" pitchFamily="49" charset="0"/>
                <a:cs typeface="Courier New" panose="02070309020205020404" pitchFamily="49" charset="0"/>
              </a:rPr>
              <a:t>index_name</a:t>
            </a:r>
            <a:r>
              <a:rPr lang="en-US" sz="1000" b="1" dirty="0" smtClean="0">
                <a:latin typeface="Courier New" panose="02070309020205020404" pitchFamily="49" charset="0"/>
                <a:cs typeface="Courier New" panose="02070309020205020404" pitchFamily="49" charset="0"/>
              </a:rPr>
              <a:t> </a:t>
            </a:r>
          </a:p>
          <a:p>
            <a:r>
              <a:rPr lang="en-US" sz="1000" b="1" dirty="0" smtClean="0">
                <a:latin typeface="Courier New" panose="02070309020205020404" pitchFamily="49" charset="0"/>
                <a:cs typeface="Courier New" panose="02070309020205020404" pitchFamily="49" charset="0"/>
              </a:rPr>
              <a:t>    ON &lt;object&gt; ( column [ ASC | DESC ] [ ,...n ] ) </a:t>
            </a:r>
          </a:p>
          <a:p>
            <a:r>
              <a:rPr lang="en-US" sz="1000" b="1" dirty="0" smtClean="0">
                <a:latin typeface="Courier New" panose="02070309020205020404" pitchFamily="49" charset="0"/>
                <a:cs typeface="Courier New" panose="02070309020205020404" pitchFamily="49" charset="0"/>
              </a:rPr>
              <a:t>    [ INCLUDE ( </a:t>
            </a:r>
            <a:r>
              <a:rPr lang="en-US" sz="1000" b="1" dirty="0" err="1" smtClean="0">
                <a:latin typeface="Courier New" panose="02070309020205020404" pitchFamily="49" charset="0"/>
                <a:cs typeface="Courier New" panose="02070309020205020404" pitchFamily="49" charset="0"/>
              </a:rPr>
              <a:t>column_name</a:t>
            </a:r>
            <a:r>
              <a:rPr lang="en-US" sz="1000" b="1" dirty="0" smtClean="0">
                <a:latin typeface="Courier New" panose="02070309020205020404" pitchFamily="49" charset="0"/>
                <a:cs typeface="Courier New" panose="02070309020205020404" pitchFamily="49" charset="0"/>
              </a:rPr>
              <a:t> [ ,...n ] ) ]</a:t>
            </a:r>
          </a:p>
          <a:p>
            <a:r>
              <a:rPr lang="en-US" sz="1000" b="1" dirty="0" smtClean="0">
                <a:latin typeface="Courier New" panose="02070309020205020404" pitchFamily="49" charset="0"/>
                <a:cs typeface="Courier New" panose="02070309020205020404" pitchFamily="49" charset="0"/>
              </a:rPr>
              <a:t>    [ WHERE &lt;</a:t>
            </a:r>
            <a:r>
              <a:rPr lang="en-US" sz="1000" b="1" dirty="0" err="1" smtClean="0">
                <a:latin typeface="Courier New" panose="02070309020205020404" pitchFamily="49" charset="0"/>
                <a:cs typeface="Courier New" panose="02070309020205020404" pitchFamily="49" charset="0"/>
              </a:rPr>
              <a:t>filter_predicate</a:t>
            </a:r>
            <a:r>
              <a:rPr lang="en-US" sz="1000" b="1" dirty="0" smtClean="0">
                <a:latin typeface="Courier New" panose="02070309020205020404" pitchFamily="49" charset="0"/>
                <a:cs typeface="Courier New" panose="02070309020205020404" pitchFamily="49" charset="0"/>
              </a:rPr>
              <a:t>&gt; ]</a:t>
            </a:r>
          </a:p>
          <a:p>
            <a:r>
              <a:rPr lang="en-US" b="1" dirty="0" smtClean="0">
                <a:solidFill>
                  <a:srgbClr val="00B050"/>
                </a:solidFill>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 WITH ( &lt;</a:t>
            </a:r>
            <a:r>
              <a:rPr lang="en-US" b="1" dirty="0" err="1">
                <a:solidFill>
                  <a:srgbClr val="00B050"/>
                </a:solidFill>
                <a:latin typeface="Courier New" panose="02070309020205020404" pitchFamily="49" charset="0"/>
                <a:cs typeface="Courier New" panose="02070309020205020404" pitchFamily="49" charset="0"/>
              </a:rPr>
              <a:t>relational_index_option</a:t>
            </a:r>
            <a:r>
              <a:rPr lang="en-US" b="1" dirty="0">
                <a:solidFill>
                  <a:srgbClr val="00B050"/>
                </a:solidFill>
                <a:latin typeface="Courier New" panose="02070309020205020404" pitchFamily="49" charset="0"/>
                <a:cs typeface="Courier New" panose="02070309020205020404" pitchFamily="49" charset="0"/>
              </a:rPr>
              <a:t>&gt; [ ,...n ] ) ]</a:t>
            </a:r>
          </a:p>
          <a:p>
            <a:r>
              <a:rPr lang="en-US" sz="1000" b="1" dirty="0">
                <a:latin typeface="Courier New" panose="02070309020205020404" pitchFamily="49" charset="0"/>
                <a:cs typeface="Courier New" panose="02070309020205020404" pitchFamily="49" charset="0"/>
              </a:rPr>
              <a:t>    [ ON { </a:t>
            </a:r>
            <a:r>
              <a:rPr lang="en-US" sz="1000" b="1" dirty="0" err="1">
                <a:latin typeface="Courier New" panose="02070309020205020404" pitchFamily="49" charset="0"/>
                <a:cs typeface="Courier New" panose="02070309020205020404" pitchFamily="49" charset="0"/>
              </a:rPr>
              <a:t>partition_scheme_name</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column_name</a:t>
            </a:r>
            <a:r>
              <a:rPr lang="en-US" sz="1000" b="1" dirty="0">
                <a:latin typeface="Courier New" panose="02070309020205020404" pitchFamily="49" charset="0"/>
                <a:cs typeface="Courier New" panose="02070309020205020404" pitchFamily="49" charset="0"/>
              </a:rPr>
              <a:t> ) </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filegroup_name</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default </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FILESTREAM_ON { </a:t>
            </a:r>
            <a:r>
              <a:rPr lang="en-US" sz="1000" b="1" dirty="0" err="1">
                <a:latin typeface="Courier New" panose="02070309020205020404" pitchFamily="49" charset="0"/>
                <a:cs typeface="Courier New" panose="02070309020205020404" pitchFamily="49" charset="0"/>
              </a:rPr>
              <a:t>filestream_filegroup_name</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partition_scheme_name</a:t>
            </a:r>
            <a:r>
              <a:rPr lang="en-US" sz="1000" b="1" dirty="0">
                <a:latin typeface="Courier New" panose="02070309020205020404" pitchFamily="49" charset="0"/>
                <a:cs typeface="Courier New" panose="02070309020205020404" pitchFamily="49" charset="0"/>
              </a:rPr>
              <a:t> | "NULL" } </a:t>
            </a:r>
            <a:r>
              <a:rPr lang="en-US" sz="1000" b="1" dirty="0" smtClean="0">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p:txBody>
      </p:sp>
      <p:sp>
        <p:nvSpPr>
          <p:cNvPr id="7" name="Rectangle 2"/>
          <p:cNvSpPr txBox="1">
            <a:spLocks noChangeArrowheads="1"/>
          </p:cNvSpPr>
          <p:nvPr/>
        </p:nvSpPr>
        <p:spPr bwMode="auto">
          <a:xfrm>
            <a:off x="228600" y="50244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1800" dirty="0" smtClean="0">
                <a:latin typeface="Arial" pitchFamily="34" charset="0"/>
                <a:cs typeface="Arial" pitchFamily="34" charset="0"/>
              </a:rPr>
              <a:t>Подробности:</a:t>
            </a:r>
          </a:p>
          <a:p>
            <a:pPr marL="0" indent="0">
              <a:buFontTx/>
              <a:buNone/>
            </a:pPr>
            <a:r>
              <a:rPr lang="en-US" sz="1800" dirty="0">
                <a:latin typeface="Arial" pitchFamily="34" charset="0"/>
                <a:cs typeface="Arial" pitchFamily="34" charset="0"/>
              </a:rPr>
              <a:t>http://technet.microsoft.com/en-us/library/ms188783.aspx</a:t>
            </a:r>
            <a:endParaRPr lang="ru-RU" sz="1800" dirty="0" smtClean="0">
              <a:latin typeface="Arial" pitchFamily="34" charset="0"/>
              <a:cs typeface="Arial" pitchFamily="34" charset="0"/>
            </a:endParaRPr>
          </a:p>
        </p:txBody>
      </p:sp>
    </p:spTree>
    <p:extLst>
      <p:ext uri="{BB962C8B-B14F-4D97-AF65-F5344CB8AC3E}">
        <p14:creationId xmlns:p14="http://schemas.microsoft.com/office/powerpoint/2010/main" val="37132705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Общий синтаксис создания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251</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Секция </a:t>
            </a:r>
            <a:r>
              <a:rPr lang="en-US" sz="2400" dirty="0" smtClean="0">
                <a:latin typeface="Arial" pitchFamily="34" charset="0"/>
                <a:cs typeface="Arial" pitchFamily="34" charset="0"/>
              </a:rPr>
              <a:t>ON </a:t>
            </a:r>
            <a:r>
              <a:rPr lang="ru-RU" sz="2400" dirty="0" smtClean="0">
                <a:latin typeface="Arial" pitchFamily="34" charset="0"/>
                <a:cs typeface="Arial" pitchFamily="34" charset="0"/>
              </a:rPr>
              <a:t>позволяет указать схему </a:t>
            </a:r>
            <a:r>
              <a:rPr lang="ru-RU" sz="2400" dirty="0">
                <a:latin typeface="Arial" pitchFamily="34" charset="0"/>
                <a:cs typeface="Arial" pitchFamily="34" charset="0"/>
              </a:rPr>
              <a:t>секционирования, которая определяет файловые группы соответствующие секциям секционированного индекса.</a:t>
            </a:r>
            <a:endParaRPr lang="ru-RU" sz="2400" dirty="0" smtClean="0">
              <a:latin typeface="Arial" pitchFamily="34" charset="0"/>
              <a:cs typeface="Arial" pitchFamily="34" charset="0"/>
            </a:endParaRPr>
          </a:p>
        </p:txBody>
      </p:sp>
      <p:sp>
        <p:nvSpPr>
          <p:cNvPr id="2" name="Rectangle 1"/>
          <p:cNvSpPr/>
          <p:nvPr/>
        </p:nvSpPr>
        <p:spPr>
          <a:xfrm>
            <a:off x="228600" y="2018943"/>
            <a:ext cx="8610600" cy="2400657"/>
          </a:xfrm>
          <a:prstGeom prst="rect">
            <a:avLst/>
          </a:prstGeom>
          <a:solidFill>
            <a:schemeClr val="bg1">
              <a:lumMod val="95000"/>
            </a:schemeClr>
          </a:solidFill>
        </p:spPr>
        <p:txBody>
          <a:bodyPr wrap="square">
            <a:spAutoFit/>
          </a:bodyPr>
          <a:lstStyle/>
          <a:p>
            <a:r>
              <a:rPr lang="en-US" sz="1000" b="1" dirty="0" smtClean="0">
                <a:latin typeface="Courier New" panose="02070309020205020404" pitchFamily="49" charset="0"/>
                <a:cs typeface="Courier New" panose="02070309020205020404" pitchFamily="49" charset="0"/>
              </a:rPr>
              <a:t>CREATE [ UNIQUE ] [ CLUSTERED | NONCLUSTERED ] INDEX </a:t>
            </a:r>
            <a:r>
              <a:rPr lang="en-US" sz="1000" b="1" dirty="0" err="1" smtClean="0">
                <a:latin typeface="Courier New" panose="02070309020205020404" pitchFamily="49" charset="0"/>
                <a:cs typeface="Courier New" panose="02070309020205020404" pitchFamily="49" charset="0"/>
              </a:rPr>
              <a:t>index_name</a:t>
            </a:r>
            <a:r>
              <a:rPr lang="en-US" sz="1000" b="1" dirty="0" smtClean="0">
                <a:latin typeface="Courier New" panose="02070309020205020404" pitchFamily="49" charset="0"/>
                <a:cs typeface="Courier New" panose="02070309020205020404" pitchFamily="49" charset="0"/>
              </a:rPr>
              <a:t> </a:t>
            </a:r>
          </a:p>
          <a:p>
            <a:r>
              <a:rPr lang="en-US" sz="1000" b="1" dirty="0" smtClean="0">
                <a:latin typeface="Courier New" panose="02070309020205020404" pitchFamily="49" charset="0"/>
                <a:cs typeface="Courier New" panose="02070309020205020404" pitchFamily="49" charset="0"/>
              </a:rPr>
              <a:t>    ON &lt;object&gt; ( column [ ASC | DESC ] [ ,...n ] ) </a:t>
            </a:r>
          </a:p>
          <a:p>
            <a:r>
              <a:rPr lang="en-US" sz="1000" b="1" dirty="0" smtClean="0">
                <a:latin typeface="Courier New" panose="02070309020205020404" pitchFamily="49" charset="0"/>
                <a:cs typeface="Courier New" panose="02070309020205020404" pitchFamily="49" charset="0"/>
              </a:rPr>
              <a:t>    [ INCLUDE ( </a:t>
            </a:r>
            <a:r>
              <a:rPr lang="en-US" sz="1000" b="1" dirty="0" err="1" smtClean="0">
                <a:latin typeface="Courier New" panose="02070309020205020404" pitchFamily="49" charset="0"/>
                <a:cs typeface="Courier New" panose="02070309020205020404" pitchFamily="49" charset="0"/>
              </a:rPr>
              <a:t>column_name</a:t>
            </a:r>
            <a:r>
              <a:rPr lang="en-US" sz="1000" b="1" dirty="0" smtClean="0">
                <a:latin typeface="Courier New" panose="02070309020205020404" pitchFamily="49" charset="0"/>
                <a:cs typeface="Courier New" panose="02070309020205020404" pitchFamily="49" charset="0"/>
              </a:rPr>
              <a:t> [ ,...n ] ) ]</a:t>
            </a:r>
          </a:p>
          <a:p>
            <a:r>
              <a:rPr lang="en-US" sz="1000" b="1" dirty="0" smtClean="0">
                <a:latin typeface="Courier New" panose="02070309020205020404" pitchFamily="49" charset="0"/>
                <a:cs typeface="Courier New" panose="02070309020205020404" pitchFamily="49" charset="0"/>
              </a:rPr>
              <a:t>    [ WHERE &lt;</a:t>
            </a:r>
            <a:r>
              <a:rPr lang="en-US" sz="1000" b="1" dirty="0" err="1" smtClean="0">
                <a:latin typeface="Courier New" panose="02070309020205020404" pitchFamily="49" charset="0"/>
                <a:cs typeface="Courier New" panose="02070309020205020404" pitchFamily="49" charset="0"/>
              </a:rPr>
              <a:t>filter_predicate</a:t>
            </a:r>
            <a:r>
              <a:rPr lang="en-US" sz="1000" b="1" dirty="0" smtClean="0">
                <a:latin typeface="Courier New" panose="02070309020205020404" pitchFamily="49" charset="0"/>
                <a:cs typeface="Courier New" panose="02070309020205020404" pitchFamily="49" charset="0"/>
              </a:rPr>
              <a:t>&gt; ]</a:t>
            </a:r>
          </a:p>
          <a:p>
            <a:r>
              <a:rPr lang="en-US" sz="1000" b="1" dirty="0">
                <a:latin typeface="Courier New" panose="02070309020205020404" pitchFamily="49" charset="0"/>
                <a:cs typeface="Courier New" panose="02070309020205020404" pitchFamily="49" charset="0"/>
              </a:rPr>
              <a:t>    [ WITH ( &lt;</a:t>
            </a:r>
            <a:r>
              <a:rPr lang="en-US" sz="1000" b="1" dirty="0" err="1">
                <a:latin typeface="Courier New" panose="02070309020205020404" pitchFamily="49" charset="0"/>
                <a:cs typeface="Courier New" panose="02070309020205020404" pitchFamily="49" charset="0"/>
              </a:rPr>
              <a:t>relational_index_option</a:t>
            </a:r>
            <a:r>
              <a:rPr lang="en-US" sz="1000" b="1" dirty="0">
                <a:latin typeface="Courier New" panose="02070309020205020404" pitchFamily="49" charset="0"/>
                <a:cs typeface="Courier New" panose="02070309020205020404" pitchFamily="49" charset="0"/>
              </a:rPr>
              <a:t>&gt; [ ,...n ] ) ]</a:t>
            </a:r>
          </a:p>
          <a:p>
            <a:r>
              <a:rPr lang="en-US" b="1" dirty="0">
                <a:solidFill>
                  <a:srgbClr val="00B050"/>
                </a:solidFill>
                <a:latin typeface="Courier New" panose="02070309020205020404" pitchFamily="49" charset="0"/>
                <a:cs typeface="Courier New" panose="02070309020205020404" pitchFamily="49" charset="0"/>
              </a:rPr>
              <a:t>    [ ON { </a:t>
            </a:r>
            <a:r>
              <a:rPr lang="en-US" b="1" dirty="0" err="1">
                <a:solidFill>
                  <a:srgbClr val="00B050"/>
                </a:solidFill>
                <a:latin typeface="Courier New" panose="02070309020205020404" pitchFamily="49" charset="0"/>
                <a:cs typeface="Courier New" panose="02070309020205020404" pitchFamily="49" charset="0"/>
              </a:rPr>
              <a:t>partition_scheme_name</a:t>
            </a:r>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column_name</a:t>
            </a:r>
            <a:r>
              <a:rPr lang="en-US" b="1" dirty="0">
                <a:solidFill>
                  <a:srgbClr val="00B050"/>
                </a:solidFill>
                <a:latin typeface="Courier New" panose="02070309020205020404" pitchFamily="49" charset="0"/>
                <a:cs typeface="Courier New" panose="02070309020205020404" pitchFamily="49" charset="0"/>
              </a:rPr>
              <a:t> ) </a:t>
            </a:r>
          </a:p>
          <a:p>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filegroup_name</a:t>
            </a:r>
            <a:r>
              <a:rPr lang="en-US" b="1" dirty="0">
                <a:solidFill>
                  <a:srgbClr val="00B050"/>
                </a:solidFill>
                <a:latin typeface="Courier New" panose="02070309020205020404" pitchFamily="49" charset="0"/>
                <a:cs typeface="Courier New" panose="02070309020205020404" pitchFamily="49" charset="0"/>
              </a:rPr>
              <a:t> </a:t>
            </a:r>
          </a:p>
          <a:p>
            <a:r>
              <a:rPr lang="en-US" b="1" dirty="0">
                <a:solidFill>
                  <a:srgbClr val="00B050"/>
                </a:solidFill>
                <a:latin typeface="Courier New" panose="02070309020205020404" pitchFamily="49" charset="0"/>
                <a:cs typeface="Courier New" panose="02070309020205020404" pitchFamily="49" charset="0"/>
              </a:rPr>
              <a:t>         | default </a:t>
            </a:r>
          </a:p>
          <a:p>
            <a:r>
              <a:rPr lang="en-US" b="1" dirty="0">
                <a:solidFill>
                  <a:srgbClr val="00B050"/>
                </a:solidFill>
                <a:latin typeface="Courier New" panose="02070309020205020404" pitchFamily="49" charset="0"/>
                <a:cs typeface="Courier New" panose="02070309020205020404" pitchFamily="49" charset="0"/>
              </a:rPr>
              <a:t>         }</a:t>
            </a:r>
          </a:p>
          <a:p>
            <a:r>
              <a:rPr lang="en-US" b="1" dirty="0">
                <a:solidFill>
                  <a:srgbClr val="00B050"/>
                </a:solidFill>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FILESTREAM_ON { </a:t>
            </a:r>
            <a:r>
              <a:rPr lang="en-US" sz="1000" b="1" dirty="0" err="1">
                <a:latin typeface="Courier New" panose="02070309020205020404" pitchFamily="49" charset="0"/>
                <a:cs typeface="Courier New" panose="02070309020205020404" pitchFamily="49" charset="0"/>
              </a:rPr>
              <a:t>filestream_filegroup_name</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partition_scheme_name</a:t>
            </a:r>
            <a:r>
              <a:rPr lang="en-US" sz="1000" b="1" dirty="0">
                <a:latin typeface="Courier New" panose="02070309020205020404" pitchFamily="49" charset="0"/>
                <a:cs typeface="Courier New" panose="02070309020205020404" pitchFamily="49" charset="0"/>
              </a:rPr>
              <a:t> | "NULL" } </a:t>
            </a:r>
            <a:r>
              <a:rPr lang="en-US" sz="1000" b="1" dirty="0" smtClean="0">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p:txBody>
      </p:sp>
      <p:sp>
        <p:nvSpPr>
          <p:cNvPr id="7" name="Rectangle 2"/>
          <p:cNvSpPr txBox="1">
            <a:spLocks noChangeArrowheads="1"/>
          </p:cNvSpPr>
          <p:nvPr/>
        </p:nvSpPr>
        <p:spPr bwMode="auto">
          <a:xfrm>
            <a:off x="228600" y="50244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1800" dirty="0" smtClean="0">
                <a:latin typeface="Arial" pitchFamily="34" charset="0"/>
                <a:cs typeface="Arial" pitchFamily="34" charset="0"/>
              </a:rPr>
              <a:t>Подробности:</a:t>
            </a:r>
          </a:p>
          <a:p>
            <a:pPr marL="0" indent="0">
              <a:buFontTx/>
              <a:buNone/>
            </a:pPr>
            <a:r>
              <a:rPr lang="en-US" sz="1800" dirty="0">
                <a:latin typeface="Arial" pitchFamily="34" charset="0"/>
                <a:cs typeface="Arial" pitchFamily="34" charset="0"/>
              </a:rPr>
              <a:t>http://technet.microsoft.com/en-us/library/ms188783.aspx</a:t>
            </a:r>
            <a:endParaRPr lang="ru-RU" sz="1800" dirty="0" smtClean="0">
              <a:latin typeface="Arial" pitchFamily="34" charset="0"/>
              <a:cs typeface="Arial" pitchFamily="34" charset="0"/>
            </a:endParaRPr>
          </a:p>
        </p:txBody>
      </p:sp>
    </p:spTree>
    <p:extLst>
      <p:ext uri="{BB962C8B-B14F-4D97-AF65-F5344CB8AC3E}">
        <p14:creationId xmlns:p14="http://schemas.microsoft.com/office/powerpoint/2010/main" val="378726700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Общий синтаксис создания индексов</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252</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Секция </a:t>
            </a:r>
            <a:r>
              <a:rPr lang="en-US" sz="2400" dirty="0" smtClean="0">
                <a:latin typeface="Arial" pitchFamily="34" charset="0"/>
                <a:cs typeface="Arial" pitchFamily="34" charset="0"/>
              </a:rPr>
              <a:t>FILESTREAM_ON </a:t>
            </a:r>
            <a:r>
              <a:rPr lang="ru-RU" sz="2400" dirty="0" smtClean="0">
                <a:latin typeface="Arial" pitchFamily="34" charset="0"/>
                <a:cs typeface="Arial" pitchFamily="34" charset="0"/>
              </a:rPr>
              <a:t>позволяет указать </a:t>
            </a:r>
            <a:r>
              <a:rPr lang="ru-RU" sz="2400" dirty="0">
                <a:latin typeface="Arial" pitchFamily="34" charset="0"/>
                <a:cs typeface="Arial" pitchFamily="34" charset="0"/>
              </a:rPr>
              <a:t>размещение данных </a:t>
            </a:r>
            <a:r>
              <a:rPr lang="ru-RU" sz="2400" dirty="0" smtClean="0">
                <a:latin typeface="Arial" pitchFamily="34" charset="0"/>
                <a:cs typeface="Arial" pitchFamily="34" charset="0"/>
              </a:rPr>
              <a:t>при </a:t>
            </a:r>
            <a:r>
              <a:rPr lang="ru-RU" sz="2400" dirty="0">
                <a:latin typeface="Arial" pitchFamily="34" charset="0"/>
                <a:cs typeface="Arial" pitchFamily="34" charset="0"/>
              </a:rPr>
              <a:t>создании </a:t>
            </a:r>
            <a:r>
              <a:rPr lang="ru-RU" sz="2400" dirty="0" smtClean="0">
                <a:latin typeface="Arial" pitchFamily="34" charset="0"/>
                <a:cs typeface="Arial" pitchFamily="34" charset="0"/>
              </a:rPr>
              <a:t>кластерного индекса.</a:t>
            </a:r>
          </a:p>
        </p:txBody>
      </p:sp>
      <p:sp>
        <p:nvSpPr>
          <p:cNvPr id="2" name="Rectangle 1"/>
          <p:cNvSpPr/>
          <p:nvPr/>
        </p:nvSpPr>
        <p:spPr>
          <a:xfrm>
            <a:off x="228600" y="1752600"/>
            <a:ext cx="8610600" cy="2185214"/>
          </a:xfrm>
          <a:prstGeom prst="rect">
            <a:avLst/>
          </a:prstGeom>
          <a:solidFill>
            <a:schemeClr val="bg1">
              <a:lumMod val="95000"/>
            </a:schemeClr>
          </a:solidFill>
        </p:spPr>
        <p:txBody>
          <a:bodyPr wrap="square">
            <a:spAutoFit/>
          </a:bodyPr>
          <a:lstStyle/>
          <a:p>
            <a:r>
              <a:rPr lang="en-US" sz="1000" b="1" dirty="0" smtClean="0">
                <a:latin typeface="Courier New" panose="02070309020205020404" pitchFamily="49" charset="0"/>
                <a:cs typeface="Courier New" panose="02070309020205020404" pitchFamily="49" charset="0"/>
              </a:rPr>
              <a:t>CREATE [ UNIQUE ] [ CLUSTERED | NONCLUSTERED ] INDEX </a:t>
            </a:r>
            <a:r>
              <a:rPr lang="en-US" sz="1000" b="1" dirty="0" err="1" smtClean="0">
                <a:latin typeface="Courier New" panose="02070309020205020404" pitchFamily="49" charset="0"/>
                <a:cs typeface="Courier New" panose="02070309020205020404" pitchFamily="49" charset="0"/>
              </a:rPr>
              <a:t>index_name</a:t>
            </a:r>
            <a:r>
              <a:rPr lang="en-US" sz="1000" b="1" dirty="0" smtClean="0">
                <a:latin typeface="Courier New" panose="02070309020205020404" pitchFamily="49" charset="0"/>
                <a:cs typeface="Courier New" panose="02070309020205020404" pitchFamily="49" charset="0"/>
              </a:rPr>
              <a:t> </a:t>
            </a:r>
          </a:p>
          <a:p>
            <a:r>
              <a:rPr lang="en-US" sz="1000" b="1" dirty="0" smtClean="0">
                <a:latin typeface="Courier New" panose="02070309020205020404" pitchFamily="49" charset="0"/>
                <a:cs typeface="Courier New" panose="02070309020205020404" pitchFamily="49" charset="0"/>
              </a:rPr>
              <a:t>    ON &lt;object&gt; ( column [ ASC | DESC ] [ ,...n ] ) </a:t>
            </a:r>
          </a:p>
          <a:p>
            <a:r>
              <a:rPr lang="en-US" sz="1000" b="1" dirty="0" smtClean="0">
                <a:latin typeface="Courier New" panose="02070309020205020404" pitchFamily="49" charset="0"/>
                <a:cs typeface="Courier New" panose="02070309020205020404" pitchFamily="49" charset="0"/>
              </a:rPr>
              <a:t>    [ INCLUDE ( </a:t>
            </a:r>
            <a:r>
              <a:rPr lang="en-US" sz="1000" b="1" dirty="0" err="1" smtClean="0">
                <a:latin typeface="Courier New" panose="02070309020205020404" pitchFamily="49" charset="0"/>
                <a:cs typeface="Courier New" panose="02070309020205020404" pitchFamily="49" charset="0"/>
              </a:rPr>
              <a:t>column_name</a:t>
            </a:r>
            <a:r>
              <a:rPr lang="en-US" sz="1000" b="1" dirty="0" smtClean="0">
                <a:latin typeface="Courier New" panose="02070309020205020404" pitchFamily="49" charset="0"/>
                <a:cs typeface="Courier New" panose="02070309020205020404" pitchFamily="49" charset="0"/>
              </a:rPr>
              <a:t> [ ,...n ] ) ]</a:t>
            </a:r>
          </a:p>
          <a:p>
            <a:r>
              <a:rPr lang="en-US" sz="1000" b="1" dirty="0" smtClean="0">
                <a:latin typeface="Courier New" panose="02070309020205020404" pitchFamily="49" charset="0"/>
                <a:cs typeface="Courier New" panose="02070309020205020404" pitchFamily="49" charset="0"/>
              </a:rPr>
              <a:t>    [ WHERE &lt;</a:t>
            </a:r>
            <a:r>
              <a:rPr lang="en-US" sz="1000" b="1" dirty="0" err="1" smtClean="0">
                <a:latin typeface="Courier New" panose="02070309020205020404" pitchFamily="49" charset="0"/>
                <a:cs typeface="Courier New" panose="02070309020205020404" pitchFamily="49" charset="0"/>
              </a:rPr>
              <a:t>filter_predicate</a:t>
            </a:r>
            <a:r>
              <a:rPr lang="en-US" sz="1000" b="1" dirty="0" smtClean="0">
                <a:latin typeface="Courier New" panose="02070309020205020404" pitchFamily="49" charset="0"/>
                <a:cs typeface="Courier New" panose="02070309020205020404" pitchFamily="49" charset="0"/>
              </a:rPr>
              <a:t>&gt; ]</a:t>
            </a:r>
          </a:p>
          <a:p>
            <a:r>
              <a:rPr lang="en-US" sz="1000" b="1" dirty="0">
                <a:latin typeface="Courier New" panose="02070309020205020404" pitchFamily="49" charset="0"/>
                <a:cs typeface="Courier New" panose="02070309020205020404" pitchFamily="49" charset="0"/>
              </a:rPr>
              <a:t>    [ WITH ( &lt;</a:t>
            </a:r>
            <a:r>
              <a:rPr lang="en-US" sz="1000" b="1" dirty="0" err="1">
                <a:latin typeface="Courier New" panose="02070309020205020404" pitchFamily="49" charset="0"/>
                <a:cs typeface="Courier New" panose="02070309020205020404" pitchFamily="49" charset="0"/>
              </a:rPr>
              <a:t>relational_index_option</a:t>
            </a:r>
            <a:r>
              <a:rPr lang="en-US" sz="1000" b="1" dirty="0">
                <a:latin typeface="Courier New" panose="02070309020205020404" pitchFamily="49" charset="0"/>
                <a:cs typeface="Courier New" panose="02070309020205020404" pitchFamily="49" charset="0"/>
              </a:rPr>
              <a:t>&gt; [ ,...n ] ) ]</a:t>
            </a:r>
          </a:p>
          <a:p>
            <a:r>
              <a:rPr lang="en-US" sz="1000" b="1" dirty="0">
                <a:latin typeface="Courier New" panose="02070309020205020404" pitchFamily="49" charset="0"/>
                <a:cs typeface="Courier New" panose="02070309020205020404" pitchFamily="49" charset="0"/>
              </a:rPr>
              <a:t>    [ ON { </a:t>
            </a:r>
            <a:r>
              <a:rPr lang="en-US" sz="1000" b="1" dirty="0" err="1">
                <a:latin typeface="Courier New" panose="02070309020205020404" pitchFamily="49" charset="0"/>
                <a:cs typeface="Courier New" panose="02070309020205020404" pitchFamily="49" charset="0"/>
              </a:rPr>
              <a:t>partition_scheme_name</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column_name</a:t>
            </a:r>
            <a:r>
              <a:rPr lang="en-US" sz="1000" b="1" dirty="0">
                <a:latin typeface="Courier New" panose="02070309020205020404" pitchFamily="49" charset="0"/>
                <a:cs typeface="Courier New" panose="02070309020205020404" pitchFamily="49" charset="0"/>
              </a:rPr>
              <a:t> ) </a:t>
            </a:r>
          </a:p>
          <a:p>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filegroup_name</a:t>
            </a:r>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 default </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p>
          <a:p>
            <a:r>
              <a:rPr lang="en-US" sz="1000"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 FILESTREAM_ON { </a:t>
            </a:r>
            <a:r>
              <a:rPr lang="en-US" b="1" dirty="0" err="1">
                <a:solidFill>
                  <a:srgbClr val="00B050"/>
                </a:solidFill>
                <a:latin typeface="Courier New" panose="02070309020205020404" pitchFamily="49" charset="0"/>
                <a:cs typeface="Courier New" panose="02070309020205020404" pitchFamily="49" charset="0"/>
              </a:rPr>
              <a:t>filestream_filegroup_name</a:t>
            </a:r>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partition_scheme_name</a:t>
            </a:r>
            <a:r>
              <a:rPr lang="en-US" b="1" dirty="0">
                <a:solidFill>
                  <a:srgbClr val="00B050"/>
                </a:solidFill>
                <a:latin typeface="Courier New" panose="02070309020205020404" pitchFamily="49" charset="0"/>
                <a:cs typeface="Courier New" panose="02070309020205020404" pitchFamily="49" charset="0"/>
              </a:rPr>
              <a:t> | "NULL" } ]</a:t>
            </a:r>
          </a:p>
        </p:txBody>
      </p:sp>
      <p:sp>
        <p:nvSpPr>
          <p:cNvPr id="7" name="Rectangle 2"/>
          <p:cNvSpPr txBox="1">
            <a:spLocks noChangeArrowheads="1"/>
          </p:cNvSpPr>
          <p:nvPr/>
        </p:nvSpPr>
        <p:spPr bwMode="auto">
          <a:xfrm>
            <a:off x="228600" y="50244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1800" dirty="0" smtClean="0">
                <a:latin typeface="Arial" pitchFamily="34" charset="0"/>
                <a:cs typeface="Arial" pitchFamily="34" charset="0"/>
              </a:rPr>
              <a:t>Подробности:</a:t>
            </a:r>
          </a:p>
          <a:p>
            <a:pPr marL="0" indent="0">
              <a:buFontTx/>
              <a:buNone/>
            </a:pPr>
            <a:r>
              <a:rPr lang="en-US" sz="1800" dirty="0">
                <a:latin typeface="Arial" pitchFamily="34" charset="0"/>
                <a:cs typeface="Arial" pitchFamily="34" charset="0"/>
              </a:rPr>
              <a:t>http://technet.microsoft.com/en-us/library/ms188783.aspx</a:t>
            </a:r>
            <a:endParaRPr lang="ru-RU" sz="1800" dirty="0" smtClean="0">
              <a:latin typeface="Arial" pitchFamily="34" charset="0"/>
              <a:cs typeface="Arial" pitchFamily="34" charset="0"/>
            </a:endParaRPr>
          </a:p>
        </p:txBody>
      </p:sp>
    </p:spTree>
    <p:extLst>
      <p:ext uri="{BB962C8B-B14F-4D97-AF65-F5344CB8AC3E}">
        <p14:creationId xmlns:p14="http://schemas.microsoft.com/office/powerpoint/2010/main" val="366402303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Вместо небольшого заключения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253</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Исследование влияния большинства разновидностей индексов на производительность БД, к сожалению, имеет смысл рассматривать только в контексте реальных проектных задач.</a:t>
            </a:r>
          </a:p>
          <a:p>
            <a:pPr marL="0" indent="0">
              <a:buFontTx/>
              <a:buNone/>
            </a:pPr>
            <a:r>
              <a:rPr lang="ru-RU" sz="2400" dirty="0" smtClean="0">
                <a:latin typeface="Arial" pitchFamily="34" charset="0"/>
                <a:cs typeface="Arial" pitchFamily="34" charset="0"/>
              </a:rPr>
              <a:t>Однако, некоторые относительно простые вопросы по этому поводу мы поднимем и рассмотрим в разделе, посвящённом оптимизации производительности.</a:t>
            </a:r>
          </a:p>
        </p:txBody>
      </p:sp>
    </p:spTree>
    <p:extLst>
      <p:ext uri="{BB962C8B-B14F-4D97-AF65-F5344CB8AC3E}">
        <p14:creationId xmlns:p14="http://schemas.microsoft.com/office/powerpoint/2010/main" val="250961971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ИСПОЛЬЗОВАНИЕ ПРЕДСТАВЛЕНИЙ</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254</a:t>
            </a:fld>
            <a:endParaRPr lang="en-US" dirty="0"/>
          </a:p>
        </p:txBody>
      </p:sp>
    </p:spTree>
    <p:extLst>
      <p:ext uri="{BB962C8B-B14F-4D97-AF65-F5344CB8AC3E}">
        <p14:creationId xmlns:p14="http://schemas.microsoft.com/office/powerpoint/2010/main" val="58919153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Общие сведения о представлениях</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255</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b="1" dirty="0" smtClean="0">
                <a:latin typeface="Arial" pitchFamily="34" charset="0"/>
                <a:cs typeface="Arial" pitchFamily="34" charset="0"/>
              </a:rPr>
              <a:t>Представление</a:t>
            </a:r>
            <a:r>
              <a:rPr lang="ru-RU" sz="2400" dirty="0" smtClean="0">
                <a:latin typeface="Arial" pitchFamily="34" charset="0"/>
                <a:cs typeface="Arial" pitchFamily="34" charset="0"/>
              </a:rPr>
              <a:t> (</a:t>
            </a:r>
            <a:r>
              <a:rPr lang="en-US" sz="2400" dirty="0" smtClean="0">
                <a:latin typeface="Arial" pitchFamily="34" charset="0"/>
                <a:cs typeface="Arial" pitchFamily="34" charset="0"/>
              </a:rPr>
              <a:t>view</a:t>
            </a:r>
            <a:r>
              <a:rPr lang="ru-RU" sz="2400" dirty="0" smtClean="0">
                <a:latin typeface="Arial" pitchFamily="34" charset="0"/>
                <a:cs typeface="Arial" pitchFamily="34" charset="0"/>
              </a:rPr>
              <a:t>)</a:t>
            </a:r>
            <a:r>
              <a:rPr lang="en-US" sz="2400" dirty="0" smtClean="0">
                <a:latin typeface="Arial" pitchFamily="34" charset="0"/>
                <a:cs typeface="Arial" pitchFamily="34" charset="0"/>
              </a:rPr>
              <a:t> – </a:t>
            </a:r>
            <a:r>
              <a:rPr lang="ru-RU" sz="2400" dirty="0" smtClean="0">
                <a:latin typeface="Arial" pitchFamily="34" charset="0"/>
                <a:cs typeface="Arial" pitchFamily="34" charset="0"/>
              </a:rPr>
              <a:t>это виртуальная таблица, создаваемая на основе реальных таблиц и других представлений с целью:</a:t>
            </a:r>
          </a:p>
          <a:p>
            <a:r>
              <a:rPr lang="ru-RU" sz="2400" dirty="0" smtClean="0">
                <a:latin typeface="Arial" pitchFamily="34" charset="0"/>
                <a:cs typeface="Arial" pitchFamily="34" charset="0"/>
              </a:rPr>
              <a:t>Упрощения доступа к сложной схеме БД.</a:t>
            </a:r>
          </a:p>
          <a:p>
            <a:r>
              <a:rPr lang="ru-RU" sz="2400" dirty="0" smtClean="0">
                <a:latin typeface="Arial" pitchFamily="34" charset="0"/>
                <a:cs typeface="Arial" pitchFamily="34" charset="0"/>
              </a:rPr>
              <a:t>Повышения безопасности за счёт более гибкого распределения прав доступа и маскировки реальной схемы БД.</a:t>
            </a:r>
          </a:p>
          <a:p>
            <a:r>
              <a:rPr lang="ru-RU" sz="2400" dirty="0" smtClean="0">
                <a:latin typeface="Arial" pitchFamily="34" charset="0"/>
                <a:cs typeface="Arial" pitchFamily="34" charset="0"/>
              </a:rPr>
              <a:t>Обеспечения обратной совместимости с приложениями в случае, если схема БД претерпела изменения.</a:t>
            </a:r>
          </a:p>
        </p:txBody>
      </p:sp>
    </p:spTree>
    <p:extLst>
      <p:ext uri="{BB962C8B-B14F-4D97-AF65-F5344CB8AC3E}">
        <p14:creationId xmlns:p14="http://schemas.microsoft.com/office/powerpoint/2010/main" val="34230940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Синтаксис создания представлений</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256</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Синтаксис создания представлений достаточно прост (в сравнении с многими другими случаями в </a:t>
            </a:r>
            <a:r>
              <a:rPr lang="en-US" sz="2400" dirty="0" smtClean="0">
                <a:latin typeface="Arial" pitchFamily="34" charset="0"/>
                <a:cs typeface="Arial" pitchFamily="34" charset="0"/>
              </a:rPr>
              <a:t>SQL Server </a:t>
            </a:r>
            <a:r>
              <a:rPr lang="en-US" sz="2400" dirty="0" smtClean="0">
                <a:latin typeface="Arial" pitchFamily="34" charset="0"/>
                <a:cs typeface="Arial" pitchFamily="34" charset="0"/>
                <a:sym typeface="Wingdings" panose="05000000000000000000" pitchFamily="2" charset="2"/>
              </a:rPr>
              <a:t>):</a:t>
            </a:r>
            <a:endParaRPr lang="ru-RU" sz="2400" dirty="0" smtClean="0">
              <a:latin typeface="Arial" pitchFamily="34" charset="0"/>
              <a:cs typeface="Arial" pitchFamily="34" charset="0"/>
            </a:endParaRPr>
          </a:p>
        </p:txBody>
      </p:sp>
      <p:sp>
        <p:nvSpPr>
          <p:cNvPr id="2" name="Rectangle 1"/>
          <p:cNvSpPr/>
          <p:nvPr/>
        </p:nvSpPr>
        <p:spPr>
          <a:xfrm>
            <a:off x="245532" y="1981200"/>
            <a:ext cx="8593668" cy="286232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VIEW [ </a:t>
            </a:r>
            <a:r>
              <a:rPr lang="en-US" b="1" dirty="0" err="1">
                <a:latin typeface="Courier New" panose="02070309020205020404" pitchFamily="49" charset="0"/>
                <a:cs typeface="Courier New" panose="02070309020205020404" pitchFamily="49" charset="0"/>
              </a:rPr>
              <a:t>schema_name</a:t>
            </a:r>
            <a:r>
              <a:rPr lang="en-US" b="1" dirty="0">
                <a:latin typeface="Courier New" panose="02070309020205020404" pitchFamily="49" charset="0"/>
                <a:cs typeface="Courier New" panose="02070309020205020404" pitchFamily="49" charset="0"/>
              </a:rPr>
              <a:t> . ] </a:t>
            </a:r>
            <a:r>
              <a:rPr lang="en-US" b="1" dirty="0" err="1">
                <a:latin typeface="Courier New" panose="02070309020205020404" pitchFamily="49" charset="0"/>
                <a:cs typeface="Courier New" panose="02070309020205020404" pitchFamily="49" charset="0"/>
              </a:rPr>
              <a:t>view_name</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column [ ,...n ] </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WITH &lt;</a:t>
            </a:r>
            <a:r>
              <a:rPr lang="en-US" b="1" dirty="0" err="1">
                <a:latin typeface="Courier New" panose="02070309020205020404" pitchFamily="49" charset="0"/>
                <a:cs typeface="Courier New" panose="02070309020205020404" pitchFamily="49" charset="0"/>
              </a:rPr>
              <a:t>view_attribute</a:t>
            </a:r>
            <a:r>
              <a:rPr lang="en-US" b="1" dirty="0">
                <a:latin typeface="Courier New" panose="02070309020205020404" pitchFamily="49" charset="0"/>
                <a:cs typeface="Courier New" panose="02070309020205020404" pitchFamily="49" charset="0"/>
              </a:rPr>
              <a:t>&gt; [ ,...n ] ] </a:t>
            </a:r>
          </a:p>
          <a:p>
            <a:r>
              <a:rPr lang="en-US" b="1" dirty="0">
                <a:latin typeface="Courier New" panose="02070309020205020404" pitchFamily="49" charset="0"/>
                <a:cs typeface="Courier New" panose="02070309020205020404" pitchFamily="49" charset="0"/>
              </a:rPr>
              <a:t>AS </a:t>
            </a:r>
            <a:r>
              <a:rPr lang="en-US" b="1" dirty="0" err="1">
                <a:latin typeface="Courier New" panose="02070309020205020404" pitchFamily="49" charset="0"/>
                <a:cs typeface="Courier New" panose="02070309020205020404" pitchFamily="49" charset="0"/>
              </a:rPr>
              <a:t>select_statement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WITH CHECK OPTION ] [ ;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view_attribute</a:t>
            </a:r>
            <a:r>
              <a:rPr lang="en-US" b="1" dirty="0">
                <a:latin typeface="Courier New" panose="02070309020205020404" pitchFamily="49" charset="0"/>
                <a:cs typeface="Courier New" panose="02070309020205020404" pitchFamily="49" charset="0"/>
              </a:rPr>
              <a:t>&gt; ::= </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 ENCRYPTION ]</a:t>
            </a:r>
          </a:p>
          <a:p>
            <a:r>
              <a:rPr lang="en-US" b="1" dirty="0">
                <a:latin typeface="Courier New" panose="02070309020205020404" pitchFamily="49" charset="0"/>
                <a:cs typeface="Courier New" panose="02070309020205020404" pitchFamily="49" charset="0"/>
              </a:rPr>
              <a:t>    [ SCHEMABINDING ]</a:t>
            </a:r>
          </a:p>
          <a:p>
            <a:r>
              <a:rPr lang="en-US" b="1" dirty="0">
                <a:latin typeface="Courier New" panose="02070309020205020404" pitchFamily="49" charset="0"/>
                <a:cs typeface="Courier New" panose="02070309020205020404" pitchFamily="49" charset="0"/>
              </a:rPr>
              <a:t>    [ VIEW_METADATA ]     } </a:t>
            </a:r>
          </a:p>
        </p:txBody>
      </p:sp>
      <p:sp>
        <p:nvSpPr>
          <p:cNvPr id="7" name="Rectangle 2"/>
          <p:cNvSpPr txBox="1">
            <a:spLocks noChangeArrowheads="1"/>
          </p:cNvSpPr>
          <p:nvPr/>
        </p:nvSpPr>
        <p:spPr bwMode="auto">
          <a:xfrm>
            <a:off x="228600" y="50244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1800" dirty="0" smtClean="0">
                <a:latin typeface="Arial" pitchFamily="34" charset="0"/>
                <a:cs typeface="Arial" pitchFamily="34" charset="0"/>
              </a:rPr>
              <a:t>Подробности:</a:t>
            </a:r>
          </a:p>
          <a:p>
            <a:pPr marL="0" indent="0">
              <a:buFontTx/>
              <a:buNone/>
            </a:pPr>
            <a:r>
              <a:rPr lang="en-US" sz="1800" dirty="0">
                <a:latin typeface="Arial" pitchFamily="34" charset="0"/>
                <a:cs typeface="Arial" pitchFamily="34" charset="0"/>
              </a:rPr>
              <a:t>http://technet.microsoft.com/en-us/library/ms187956.aspx</a:t>
            </a:r>
            <a:endParaRPr lang="ru-RU" sz="1800" dirty="0" smtClean="0">
              <a:latin typeface="Arial" pitchFamily="34" charset="0"/>
              <a:cs typeface="Arial" pitchFamily="34" charset="0"/>
            </a:endParaRPr>
          </a:p>
        </p:txBody>
      </p:sp>
    </p:spTree>
    <p:extLst>
      <p:ext uri="{BB962C8B-B14F-4D97-AF65-F5344CB8AC3E}">
        <p14:creationId xmlns:p14="http://schemas.microsoft.com/office/powerpoint/2010/main" val="418342947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VIEW</a:t>
            </a:r>
            <a:r>
              <a:rPr lang="en-US" dirty="0"/>
              <a:t>: WITH &lt;</a:t>
            </a:r>
            <a:r>
              <a:rPr lang="en-US" dirty="0" err="1"/>
              <a:t>view_attribute</a:t>
            </a:r>
            <a:r>
              <a:rPr lang="en-US" dirty="0"/>
              <a:t>&gt;</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257</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Секция </a:t>
            </a:r>
            <a:r>
              <a:rPr lang="en-US" sz="2400" dirty="0">
                <a:latin typeface="Arial" pitchFamily="34" charset="0"/>
                <a:cs typeface="Arial" pitchFamily="34" charset="0"/>
              </a:rPr>
              <a:t>WITH &lt;</a:t>
            </a:r>
            <a:r>
              <a:rPr lang="en-US" sz="2400" dirty="0" err="1">
                <a:latin typeface="Arial" pitchFamily="34" charset="0"/>
                <a:cs typeface="Arial" pitchFamily="34" charset="0"/>
              </a:rPr>
              <a:t>view_attribute</a:t>
            </a:r>
            <a:r>
              <a:rPr lang="en-US" sz="2400" dirty="0" smtClean="0">
                <a:latin typeface="Arial" pitchFamily="34" charset="0"/>
                <a:cs typeface="Arial" pitchFamily="34" charset="0"/>
              </a:rPr>
              <a:t>&gt; </a:t>
            </a:r>
            <a:r>
              <a:rPr lang="ru-RU" sz="2400" dirty="0" smtClean="0">
                <a:latin typeface="Arial" pitchFamily="34" charset="0"/>
                <a:cs typeface="Arial" pitchFamily="34" charset="0"/>
              </a:rPr>
              <a:t>позволяет указать следующие параметры:</a:t>
            </a:r>
          </a:p>
          <a:p>
            <a:r>
              <a:rPr lang="en-US" sz="2400" dirty="0" smtClean="0">
                <a:latin typeface="Arial" pitchFamily="34" charset="0"/>
                <a:cs typeface="Arial" pitchFamily="34" charset="0"/>
              </a:rPr>
              <a:t>ENCRYPTION</a:t>
            </a:r>
            <a:r>
              <a:rPr lang="ru-RU" sz="2400" dirty="0" smtClean="0">
                <a:latin typeface="Arial" pitchFamily="34" charset="0"/>
                <a:cs typeface="Arial" pitchFamily="34" charset="0"/>
              </a:rPr>
              <a:t> – шифровать описание представления в </a:t>
            </a:r>
            <a:r>
              <a:rPr lang="en-US" sz="2400" b="1" dirty="0" err="1" smtClean="0">
                <a:latin typeface="Arial" pitchFamily="34" charset="0"/>
                <a:cs typeface="Arial" pitchFamily="34" charset="0"/>
              </a:rPr>
              <a:t>sys.syscomments</a:t>
            </a:r>
            <a:r>
              <a:rPr lang="ru-RU" sz="2400" dirty="0" smtClean="0">
                <a:latin typeface="Arial" pitchFamily="34" charset="0"/>
                <a:cs typeface="Arial" pitchFamily="34" charset="0"/>
              </a:rPr>
              <a:t> (исключает раскрытие структуры представления в процессе репликации).</a:t>
            </a:r>
          </a:p>
          <a:p>
            <a:r>
              <a:rPr lang="en-US" sz="2400" dirty="0" smtClean="0">
                <a:latin typeface="Arial" pitchFamily="34" charset="0"/>
                <a:cs typeface="Arial" pitchFamily="34" charset="0"/>
              </a:rPr>
              <a:t>SCHEMABINDING</a:t>
            </a:r>
            <a:r>
              <a:rPr lang="ru-RU" sz="2400" dirty="0" smtClean="0">
                <a:latin typeface="Arial" pitchFamily="34" charset="0"/>
                <a:cs typeface="Arial" pitchFamily="34" charset="0"/>
              </a:rPr>
              <a:t> – установить «жёсткую связь» с объектами-источниками с целью исключения возможности такой их модификации, при которой представление станет неработоспособным.</a:t>
            </a:r>
          </a:p>
          <a:p>
            <a:r>
              <a:rPr lang="en-US" sz="2400" dirty="0" smtClean="0">
                <a:latin typeface="Arial" pitchFamily="34" charset="0"/>
                <a:cs typeface="Arial" pitchFamily="34" charset="0"/>
              </a:rPr>
              <a:t>VIEW_METADATA</a:t>
            </a:r>
            <a:r>
              <a:rPr lang="ru-RU" sz="2400" dirty="0" smtClean="0">
                <a:latin typeface="Arial" pitchFamily="34" charset="0"/>
                <a:cs typeface="Arial" pitchFamily="34" charset="0"/>
              </a:rPr>
              <a:t> – возвращать информацию о представлении для использования в курсорах, выполняющих обновление данных (на стороне клиента).</a:t>
            </a:r>
          </a:p>
        </p:txBody>
      </p:sp>
    </p:spTree>
    <p:extLst>
      <p:ext uri="{BB962C8B-B14F-4D97-AF65-F5344CB8AC3E}">
        <p14:creationId xmlns:p14="http://schemas.microsoft.com/office/powerpoint/2010/main" val="20799171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VIEW</a:t>
            </a:r>
            <a:r>
              <a:rPr lang="en-US" dirty="0"/>
              <a:t>: [ WITH CHECK OPTION ]</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258</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Секция </a:t>
            </a:r>
            <a:r>
              <a:rPr lang="en-US" sz="2400" dirty="0" smtClean="0">
                <a:latin typeface="Arial" pitchFamily="34" charset="0"/>
                <a:cs typeface="Arial" pitchFamily="34" charset="0"/>
              </a:rPr>
              <a:t>[WITH </a:t>
            </a:r>
            <a:r>
              <a:rPr lang="en-US" sz="2400" dirty="0">
                <a:latin typeface="Arial" pitchFamily="34" charset="0"/>
                <a:cs typeface="Arial" pitchFamily="34" charset="0"/>
              </a:rPr>
              <a:t>CHECK </a:t>
            </a:r>
            <a:r>
              <a:rPr lang="en-US" sz="2400" dirty="0" smtClean="0">
                <a:latin typeface="Arial" pitchFamily="34" charset="0"/>
                <a:cs typeface="Arial" pitchFamily="34" charset="0"/>
              </a:rPr>
              <a:t>OPTION] </a:t>
            </a:r>
            <a:r>
              <a:rPr lang="ru-RU" sz="2400" dirty="0" smtClean="0">
                <a:latin typeface="Arial" pitchFamily="34" charset="0"/>
                <a:cs typeface="Arial" pitchFamily="34" charset="0"/>
              </a:rPr>
              <a:t>позволяет указать необходимость выполнения дополнительной проверки того, что после выполнения любой (кроме </a:t>
            </a:r>
            <a:r>
              <a:rPr lang="en-US" sz="2400" dirty="0" smtClean="0">
                <a:latin typeface="Arial" pitchFamily="34" charset="0"/>
                <a:cs typeface="Arial" pitchFamily="34" charset="0"/>
              </a:rPr>
              <a:t>DELETE) </a:t>
            </a:r>
            <a:r>
              <a:rPr lang="ru-RU" sz="2400" dirty="0" smtClean="0">
                <a:latin typeface="Arial" pitchFamily="34" charset="0"/>
                <a:cs typeface="Arial" pitchFamily="34" charset="0"/>
              </a:rPr>
              <a:t>операции модификации данных не приведёт к недоступности данных через представление.</a:t>
            </a:r>
          </a:p>
          <a:p>
            <a:pPr marL="0" indent="0">
              <a:buFontTx/>
              <a:buNone/>
            </a:pPr>
            <a:endParaRPr lang="ru-RU" sz="2400" dirty="0">
              <a:latin typeface="Arial" pitchFamily="34" charset="0"/>
              <a:cs typeface="Arial" pitchFamily="34" charset="0"/>
            </a:endParaRPr>
          </a:p>
          <a:p>
            <a:pPr marL="0" indent="0">
              <a:buFontTx/>
              <a:buNone/>
            </a:pPr>
            <a:r>
              <a:rPr lang="ru-RU" sz="2400" dirty="0" smtClean="0">
                <a:latin typeface="Arial" pitchFamily="34" charset="0"/>
                <a:cs typeface="Arial" pitchFamily="34" charset="0"/>
              </a:rPr>
              <a:t>Рассмотрим это подробнее…</a:t>
            </a:r>
          </a:p>
        </p:txBody>
      </p:sp>
    </p:spTree>
    <p:extLst>
      <p:ext uri="{BB962C8B-B14F-4D97-AF65-F5344CB8AC3E}">
        <p14:creationId xmlns:p14="http://schemas.microsoft.com/office/powerpoint/2010/main" val="11745358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VIEW</a:t>
            </a:r>
            <a:r>
              <a:rPr lang="en-US" dirty="0"/>
              <a:t>: [ WITH CHECK OPTION ]</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259</a:t>
            </a:fld>
            <a:endParaRPr lang="en-US" dirty="0"/>
          </a:p>
        </p:txBody>
      </p:sp>
      <p:sp>
        <p:nvSpPr>
          <p:cNvPr id="6" name="Rectangle 2"/>
          <p:cNvSpPr txBox="1">
            <a:spLocks noChangeArrowheads="1"/>
          </p:cNvSpPr>
          <p:nvPr/>
        </p:nvSpPr>
        <p:spPr bwMode="auto">
          <a:xfrm>
            <a:off x="228600" y="762000"/>
            <a:ext cx="8610600" cy="5334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Создадим таблицу и два представления:</a:t>
            </a:r>
          </a:p>
        </p:txBody>
      </p:sp>
      <p:sp>
        <p:nvSpPr>
          <p:cNvPr id="2" name="Rectangle 1"/>
          <p:cNvSpPr/>
          <p:nvPr/>
        </p:nvSpPr>
        <p:spPr>
          <a:xfrm>
            <a:off x="228600" y="1295400"/>
            <a:ext cx="2895600" cy="1200329"/>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TABLE [</a:t>
            </a:r>
            <a:r>
              <a:rPr lang="en-US" b="1" dirty="0" err="1">
                <a:latin typeface="Courier New" panose="02070309020205020404" pitchFamily="49" charset="0"/>
                <a:cs typeface="Courier New" panose="02070309020205020404" pitchFamily="49" charset="0"/>
              </a:rPr>
              <a:t>tfv</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 INT</a:t>
            </a:r>
          </a:p>
          <a:p>
            <a:r>
              <a:rPr lang="en-US" b="1" dirty="0">
                <a:latin typeface="Courier New" panose="02070309020205020404" pitchFamily="49" charset="0"/>
                <a:cs typeface="Courier New" panose="02070309020205020404" pitchFamily="49" charset="0"/>
              </a:rPr>
              <a:t>);</a:t>
            </a:r>
          </a:p>
        </p:txBody>
      </p:sp>
      <p:sp>
        <p:nvSpPr>
          <p:cNvPr id="7" name="Rectangle 6"/>
          <p:cNvSpPr/>
          <p:nvPr/>
        </p:nvSpPr>
        <p:spPr>
          <a:xfrm>
            <a:off x="3429000" y="1295400"/>
            <a:ext cx="4572000" cy="646331"/>
          </a:xfrm>
          <a:prstGeom prst="rect">
            <a:avLst/>
          </a:prstGeom>
          <a:solidFill>
            <a:schemeClr val="bg1">
              <a:lumMod val="95000"/>
            </a:schemeClr>
          </a:solidFill>
        </p:spPr>
        <p:txBody>
          <a:bodyPr>
            <a:spAutoFit/>
          </a:bodyPr>
          <a:lstStyle/>
          <a:p>
            <a:r>
              <a:rPr lang="en-US" b="1" dirty="0">
                <a:latin typeface="Courier New" panose="02070309020205020404" pitchFamily="49" charset="0"/>
                <a:cs typeface="Courier New" panose="02070309020205020404" pitchFamily="49" charset="0"/>
              </a:rPr>
              <a:t>INSERT INTO [</a:t>
            </a:r>
            <a:r>
              <a:rPr lang="en-US" b="1" dirty="0" err="1">
                <a:latin typeface="Courier New" panose="02070309020205020404" pitchFamily="49" charset="0"/>
                <a:cs typeface="Courier New" panose="02070309020205020404" pitchFamily="49" charset="0"/>
              </a:rPr>
              <a:t>tfv</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VALUES (1), (2), (3);</a:t>
            </a:r>
          </a:p>
        </p:txBody>
      </p:sp>
      <p:sp>
        <p:nvSpPr>
          <p:cNvPr id="8" name="Rectangle 7"/>
          <p:cNvSpPr/>
          <p:nvPr/>
        </p:nvSpPr>
        <p:spPr>
          <a:xfrm>
            <a:off x="228600" y="2667000"/>
            <a:ext cx="8458200" cy="1754326"/>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VIEW [view_1]</a:t>
            </a:r>
          </a:p>
          <a:p>
            <a:r>
              <a:rPr lang="en-US" b="1" dirty="0">
                <a:latin typeface="Courier New" panose="02070309020205020404" pitchFamily="49" charset="0"/>
                <a:cs typeface="Courier New" panose="02070309020205020404" pitchFamily="49" charset="0"/>
              </a:rPr>
              <a:t>AS SELECT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tfv</a:t>
            </a:r>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]&lt;=3;</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CREATE VIEW [view_2]</a:t>
            </a:r>
          </a:p>
          <a:p>
            <a:r>
              <a:rPr lang="en-US" b="1" dirty="0">
                <a:latin typeface="Courier New" panose="02070309020205020404" pitchFamily="49" charset="0"/>
                <a:cs typeface="Courier New" panose="02070309020205020404" pitchFamily="49" charset="0"/>
              </a:rPr>
              <a:t>AS SELECT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tfv</a:t>
            </a:r>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]&lt;=3</a:t>
            </a:r>
          </a:p>
          <a:p>
            <a:r>
              <a:rPr lang="en-US" b="1" dirty="0">
                <a:solidFill>
                  <a:srgbClr val="0070C0"/>
                </a:solidFill>
                <a:latin typeface="Courier New" panose="02070309020205020404" pitchFamily="49" charset="0"/>
                <a:cs typeface="Courier New" panose="02070309020205020404" pitchFamily="49" charset="0"/>
              </a:rPr>
              <a:t>WITH CHECK OPTION;</a:t>
            </a:r>
          </a:p>
        </p:txBody>
      </p:sp>
    </p:spTree>
    <p:extLst>
      <p:ext uri="{BB962C8B-B14F-4D97-AF65-F5344CB8AC3E}">
        <p14:creationId xmlns:p14="http://schemas.microsoft.com/office/powerpoint/2010/main" val="896311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FOR</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a:t>
            </a:fld>
            <a:endParaRPr lang="en-US" dirty="0"/>
          </a:p>
        </p:txBody>
      </p:sp>
      <p:sp>
        <p:nvSpPr>
          <p:cNvPr id="8" name="TextBox 7"/>
          <p:cNvSpPr txBox="1"/>
          <p:nvPr/>
        </p:nvSpPr>
        <p:spPr>
          <a:xfrm>
            <a:off x="457200" y="838200"/>
            <a:ext cx="8305800" cy="5016758"/>
          </a:xfrm>
          <a:prstGeom prst="rect">
            <a:avLst/>
          </a:prstGeom>
          <a:noFill/>
        </p:spPr>
        <p:txBody>
          <a:bodyPr wrap="square" rtlCol="0">
            <a:spAutoFit/>
          </a:bodyPr>
          <a:lstStyle/>
          <a:p>
            <a:r>
              <a:rPr lang="ru-RU" sz="2500" dirty="0" smtClean="0">
                <a:latin typeface="Arial" pitchFamily="34" charset="0"/>
                <a:cs typeface="Arial" pitchFamily="34" charset="0"/>
              </a:rPr>
              <a:t>Данный функционал хоть и полезен, но используется не часто, потому рассмотрим лишь пару простых примеров.</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Начнём с </a:t>
            </a:r>
            <a:r>
              <a:rPr lang="en-US" sz="2500" dirty="0" smtClean="0">
                <a:latin typeface="Arial" pitchFamily="34" charset="0"/>
                <a:cs typeface="Arial" pitchFamily="34" charset="0"/>
              </a:rPr>
              <a:t>FOR BROWSE – </a:t>
            </a:r>
            <a:r>
              <a:rPr lang="ru-RU" sz="2500" dirty="0" smtClean="0">
                <a:latin typeface="Arial" pitchFamily="34" charset="0"/>
                <a:cs typeface="Arial" pitchFamily="34" charset="0"/>
              </a:rPr>
              <a:t>в официальной документации </a:t>
            </a:r>
            <a:r>
              <a:rPr lang="en-US" sz="2500" dirty="0" smtClean="0">
                <a:latin typeface="Arial" pitchFamily="34" charset="0"/>
                <a:cs typeface="Arial" pitchFamily="34" charset="0"/>
              </a:rPr>
              <a:t>Microsoft </a:t>
            </a:r>
            <a:r>
              <a:rPr lang="ru-RU" sz="2500" dirty="0" smtClean="0">
                <a:latin typeface="Arial" pitchFamily="34" charset="0"/>
                <a:cs typeface="Arial" pitchFamily="34" charset="0"/>
              </a:rPr>
              <a:t>сказано об этом варианте совсем немного, а на </a:t>
            </a:r>
            <a:r>
              <a:rPr lang="en-US" sz="2500" dirty="0" smtClean="0">
                <a:latin typeface="Arial" pitchFamily="34" charset="0"/>
                <a:cs typeface="Arial" pitchFamily="34" charset="0"/>
              </a:rPr>
              <a:t>Stack Overflow </a:t>
            </a:r>
            <a:r>
              <a:rPr lang="ru-RU" sz="2500" dirty="0" smtClean="0">
                <a:latin typeface="Arial" pitchFamily="34" charset="0"/>
                <a:cs typeface="Arial" pitchFamily="34" charset="0"/>
              </a:rPr>
              <a:t>подробно объяснено, почему это лучше не использовать.</a:t>
            </a:r>
          </a:p>
          <a:p>
            <a:endParaRPr lang="ru-RU" sz="2500" dirty="0">
              <a:latin typeface="Arial" pitchFamily="34" charset="0"/>
              <a:cs typeface="Arial" pitchFamily="34" charset="0"/>
            </a:endParaRPr>
          </a:p>
          <a:p>
            <a:r>
              <a:rPr lang="ru-RU" sz="2500" dirty="0" err="1" smtClean="0">
                <a:latin typeface="Arial" pitchFamily="34" charset="0"/>
                <a:cs typeface="Arial" pitchFamily="34" charset="0"/>
              </a:rPr>
              <a:t>Пруф</a:t>
            </a:r>
            <a:r>
              <a:rPr lang="ru-RU" sz="2500" dirty="0" smtClean="0">
                <a:latin typeface="Arial" pitchFamily="34" charset="0"/>
                <a:cs typeface="Arial" pitchFamily="34" charset="0"/>
              </a:rPr>
              <a:t>:</a:t>
            </a:r>
          </a:p>
          <a:p>
            <a:r>
              <a:rPr lang="en-US" sz="1500" dirty="0" smtClean="0">
                <a:latin typeface="Arial" pitchFamily="34" charset="0"/>
                <a:cs typeface="Arial" pitchFamily="34" charset="0"/>
                <a:hlinkClick r:id="rId2"/>
              </a:rPr>
              <a:t>http</a:t>
            </a:r>
            <a:r>
              <a:rPr lang="en-US" sz="1500" dirty="0">
                <a:latin typeface="Arial" pitchFamily="34" charset="0"/>
                <a:cs typeface="Arial" pitchFamily="34" charset="0"/>
                <a:hlinkClick r:id="rId2"/>
              </a:rPr>
              <a:t>://</a:t>
            </a:r>
            <a:r>
              <a:rPr lang="en-US" sz="1500" dirty="0" smtClean="0">
                <a:latin typeface="Arial" pitchFamily="34" charset="0"/>
                <a:cs typeface="Arial" pitchFamily="34" charset="0"/>
                <a:hlinkClick r:id="rId2"/>
              </a:rPr>
              <a:t>stackoverflow.com/questions/10951907/what-is-the-tsql-for-browse-option-used-for</a:t>
            </a:r>
            <a:endParaRPr lang="ru-RU" sz="1500" dirty="0" smtClean="0">
              <a:latin typeface="Arial" pitchFamily="34" charset="0"/>
              <a:cs typeface="Arial" pitchFamily="34" charset="0"/>
            </a:endParaRPr>
          </a:p>
          <a:p>
            <a:endParaRPr lang="ru-RU" sz="1500" dirty="0">
              <a:latin typeface="Arial" pitchFamily="34" charset="0"/>
              <a:cs typeface="Arial" pitchFamily="34" charset="0"/>
            </a:endParaRPr>
          </a:p>
          <a:p>
            <a:r>
              <a:rPr lang="ru-RU" sz="2000" dirty="0" smtClean="0">
                <a:latin typeface="Arial" pitchFamily="34" charset="0"/>
                <a:cs typeface="Arial" pitchFamily="34" charset="0"/>
              </a:rPr>
              <a:t>Если совсем вкратце, то – этот функционал используется в ограниченных условиях в одной библиотеке.</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471236969"/>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VIEW</a:t>
            </a:r>
            <a:r>
              <a:rPr lang="en-US" dirty="0"/>
              <a:t>: [ WITH CHECK OPTION ]</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260</a:t>
            </a:fld>
            <a:endParaRPr lang="en-US" dirty="0"/>
          </a:p>
        </p:txBody>
      </p:sp>
      <p:sp>
        <p:nvSpPr>
          <p:cNvPr id="6" name="Rectangle 2"/>
          <p:cNvSpPr txBox="1">
            <a:spLocks noChangeArrowheads="1"/>
          </p:cNvSpPr>
          <p:nvPr/>
        </p:nvSpPr>
        <p:spPr bwMode="auto">
          <a:xfrm>
            <a:off x="228600" y="762000"/>
            <a:ext cx="8610600" cy="5334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Теперь обновим данные через оба представления:</a:t>
            </a:r>
          </a:p>
        </p:txBody>
      </p:sp>
      <p:sp>
        <p:nvSpPr>
          <p:cNvPr id="8" name="Rectangle 7"/>
          <p:cNvSpPr/>
          <p:nvPr/>
        </p:nvSpPr>
        <p:spPr>
          <a:xfrm>
            <a:off x="228600" y="1371600"/>
            <a:ext cx="84582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UPDATE [view_1] SET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4</a:t>
            </a:r>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]=3;</a:t>
            </a:r>
            <a:endParaRPr lang="en-US" b="1" dirty="0">
              <a:solidFill>
                <a:srgbClr val="0070C0"/>
              </a:solidFill>
              <a:latin typeface="Courier New" panose="02070309020205020404" pitchFamily="49" charset="0"/>
              <a:cs typeface="Courier New" panose="02070309020205020404" pitchFamily="49" charset="0"/>
            </a:endParaRPr>
          </a:p>
        </p:txBody>
      </p:sp>
      <p:sp>
        <p:nvSpPr>
          <p:cNvPr id="9" name="Rectangle 8"/>
          <p:cNvSpPr/>
          <p:nvPr/>
        </p:nvSpPr>
        <p:spPr>
          <a:xfrm>
            <a:off x="228600" y="2831068"/>
            <a:ext cx="84582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UPDATE [view_2] SET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4</a:t>
            </a:r>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]=2;</a:t>
            </a:r>
            <a:endParaRPr lang="en-US" b="1" dirty="0">
              <a:solidFill>
                <a:srgbClr val="0070C0"/>
              </a:solidFill>
              <a:latin typeface="Courier New" panose="02070309020205020404" pitchFamily="49" charset="0"/>
              <a:cs typeface="Courier New" panose="02070309020205020404" pitchFamily="49" charset="0"/>
            </a:endParaRPr>
          </a:p>
        </p:txBody>
      </p:sp>
      <p:sp>
        <p:nvSpPr>
          <p:cNvPr id="10" name="Rectangular Callout 9"/>
          <p:cNvSpPr/>
          <p:nvPr/>
        </p:nvSpPr>
        <p:spPr>
          <a:xfrm>
            <a:off x="228600" y="3352800"/>
            <a:ext cx="8458200" cy="1371600"/>
          </a:xfrm>
          <a:prstGeom prst="wedgeRectCallout">
            <a:avLst>
              <a:gd name="adj1" fmla="val 5193"/>
              <a:gd name="adj2" fmla="val -584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latin typeface="Arial" panose="020B0604020202020204" pitchFamily="34" charset="0"/>
                <a:cs typeface="Arial" panose="020B0604020202020204" pitchFamily="34" charset="0"/>
              </a:rPr>
              <a:t>Msg</a:t>
            </a:r>
            <a:r>
              <a:rPr lang="en-US" sz="1600" dirty="0">
                <a:latin typeface="Arial" panose="020B0604020202020204" pitchFamily="34" charset="0"/>
                <a:cs typeface="Arial" panose="020B0604020202020204" pitchFamily="34" charset="0"/>
              </a:rPr>
              <a:t> 550, Level 16, State 1, Line 1</a:t>
            </a:r>
          </a:p>
          <a:p>
            <a:pPr algn="ctr"/>
            <a:r>
              <a:rPr lang="en-US" sz="1600" dirty="0">
                <a:latin typeface="Arial" panose="020B0604020202020204" pitchFamily="34" charset="0"/>
                <a:cs typeface="Arial" panose="020B0604020202020204" pitchFamily="34" charset="0"/>
              </a:rPr>
              <a:t>The attempted insert or update failed because the target view either specifies WITH CHECK OPTION or spans a view that specifies WITH CHECK OPTION and one or more rows resulting from the operation did not qualify under the CHECK OPTION constraint.</a:t>
            </a:r>
          </a:p>
          <a:p>
            <a:pPr algn="ctr"/>
            <a:r>
              <a:rPr lang="en-US" sz="1600" dirty="0">
                <a:latin typeface="Arial" panose="020B0604020202020204" pitchFamily="34" charset="0"/>
                <a:cs typeface="Arial" panose="020B0604020202020204" pitchFamily="34" charset="0"/>
              </a:rPr>
              <a:t>The statement has been terminated.</a:t>
            </a:r>
          </a:p>
        </p:txBody>
      </p:sp>
      <p:sp>
        <p:nvSpPr>
          <p:cNvPr id="11" name="Rectangle 10"/>
          <p:cNvSpPr/>
          <p:nvPr/>
        </p:nvSpPr>
        <p:spPr>
          <a:xfrm>
            <a:off x="228600" y="4953000"/>
            <a:ext cx="84582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UPDATE [view_2] SET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3</a:t>
            </a:r>
            <a:r>
              <a:rPr lang="en-US" b="1" dirty="0">
                <a:latin typeface="Courier New" panose="02070309020205020404" pitchFamily="49" charset="0"/>
                <a:cs typeface="Courier New" panose="02070309020205020404" pitchFamily="49" charset="0"/>
              </a:rPr>
              <a:t> WHERE [</a:t>
            </a:r>
            <a:r>
              <a:rPr lang="en-US" b="1" dirty="0" err="1">
                <a:latin typeface="Courier New" panose="02070309020205020404" pitchFamily="49" charset="0"/>
                <a:cs typeface="Courier New" panose="02070309020205020404" pitchFamily="49" charset="0"/>
              </a:rPr>
              <a:t>some_value</a:t>
            </a:r>
            <a:r>
              <a:rPr lang="en-US" b="1" dirty="0">
                <a:latin typeface="Courier New" panose="02070309020205020404" pitchFamily="49" charset="0"/>
                <a:cs typeface="Courier New" panose="02070309020205020404" pitchFamily="49" charset="0"/>
              </a:rPr>
              <a:t>]=2;</a:t>
            </a:r>
          </a:p>
        </p:txBody>
      </p:sp>
      <p:sp>
        <p:nvSpPr>
          <p:cNvPr id="12" name="Rectangular Callout 11"/>
          <p:cNvSpPr/>
          <p:nvPr/>
        </p:nvSpPr>
        <p:spPr>
          <a:xfrm>
            <a:off x="228600" y="5486400"/>
            <a:ext cx="6858000" cy="685800"/>
          </a:xfrm>
          <a:prstGeom prst="wedgeRectCallout">
            <a:avLst>
              <a:gd name="adj1" fmla="val 17045"/>
              <a:gd name="adj2" fmla="val -7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А такой вариант работает, т.к. результирующее значение попадает в область, доступную представлению.</a:t>
            </a:r>
            <a:endParaRPr lang="en-US" dirty="0">
              <a:latin typeface="Arial" panose="020B0604020202020204" pitchFamily="34" charset="0"/>
              <a:cs typeface="Arial" panose="020B0604020202020204" pitchFamily="34" charset="0"/>
            </a:endParaRPr>
          </a:p>
        </p:txBody>
      </p:sp>
      <p:sp>
        <p:nvSpPr>
          <p:cNvPr id="13" name="Rectangular Callout 12"/>
          <p:cNvSpPr/>
          <p:nvPr/>
        </p:nvSpPr>
        <p:spPr>
          <a:xfrm>
            <a:off x="220133" y="1905000"/>
            <a:ext cx="7018868" cy="685800"/>
          </a:xfrm>
          <a:prstGeom prst="wedgeRectCallout">
            <a:avLst>
              <a:gd name="adj1" fmla="val 16013"/>
              <a:gd name="adj2" fmla="val -8564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Этот запрос срабатывает, т.к. представление </a:t>
            </a:r>
            <a:r>
              <a:rPr lang="en-US" b="1" dirty="0" smtClean="0">
                <a:latin typeface="Arial" panose="020B0604020202020204" pitchFamily="34" charset="0"/>
                <a:cs typeface="Arial" panose="020B0604020202020204" pitchFamily="34" charset="0"/>
              </a:rPr>
              <a:t>view_1</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не проводит проверку доступности данных после обновления.</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99027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Обновляемые представления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261</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Как следует из только что рассмотренного примера, представления можно использовать не только для выборки, но и для модификации данных.</a:t>
            </a:r>
          </a:p>
          <a:p>
            <a:pPr marL="0" indent="0">
              <a:buFontTx/>
              <a:buNone/>
            </a:pPr>
            <a:endParaRPr lang="ru-RU" sz="2400" dirty="0">
              <a:latin typeface="Arial" pitchFamily="34" charset="0"/>
              <a:cs typeface="Arial" pitchFamily="34" charset="0"/>
            </a:endParaRPr>
          </a:p>
          <a:p>
            <a:pPr marL="0" indent="0">
              <a:buFontTx/>
              <a:buNone/>
            </a:pPr>
            <a:r>
              <a:rPr lang="ru-RU" sz="2400" dirty="0" smtClean="0">
                <a:latin typeface="Arial" pitchFamily="34" charset="0"/>
                <a:cs typeface="Arial" pitchFamily="34" charset="0"/>
              </a:rPr>
              <a:t>В документации приведено подробное описание ситуаций, в которых данные могут и не могут быть обновлены с использованием представления, но есть более просто правило запоминания…</a:t>
            </a:r>
          </a:p>
        </p:txBody>
      </p:sp>
      <p:sp>
        <p:nvSpPr>
          <p:cNvPr id="7" name="Rectangle 2"/>
          <p:cNvSpPr txBox="1">
            <a:spLocks noChangeArrowheads="1"/>
          </p:cNvSpPr>
          <p:nvPr/>
        </p:nvSpPr>
        <p:spPr bwMode="auto">
          <a:xfrm>
            <a:off x="228600" y="5024438"/>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1800" dirty="0" smtClean="0">
                <a:latin typeface="Arial" pitchFamily="34" charset="0"/>
                <a:cs typeface="Arial" pitchFamily="34" charset="0"/>
              </a:rPr>
              <a:t>Подробности:</a:t>
            </a:r>
          </a:p>
          <a:p>
            <a:pPr marL="0" indent="0">
              <a:buFontTx/>
              <a:buNone/>
            </a:pPr>
            <a:r>
              <a:rPr lang="en-US" sz="1800" dirty="0">
                <a:latin typeface="Arial" pitchFamily="34" charset="0"/>
                <a:cs typeface="Arial" pitchFamily="34" charset="0"/>
              </a:rPr>
              <a:t>http://technet.microsoft.com/en-us/library/ms187956.aspx</a:t>
            </a:r>
            <a:endParaRPr lang="ru-RU" sz="1800" dirty="0" smtClean="0">
              <a:latin typeface="Arial" pitchFamily="34" charset="0"/>
              <a:cs typeface="Arial" pitchFamily="34" charset="0"/>
            </a:endParaRPr>
          </a:p>
        </p:txBody>
      </p:sp>
    </p:spTree>
    <p:extLst>
      <p:ext uri="{BB962C8B-B14F-4D97-AF65-F5344CB8AC3E}">
        <p14:creationId xmlns:p14="http://schemas.microsoft.com/office/powerpoint/2010/main" val="373471508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Обновляемые представления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262</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400" dirty="0" smtClean="0">
                <a:latin typeface="Arial" pitchFamily="34" charset="0"/>
                <a:cs typeface="Arial" pitchFamily="34" charset="0"/>
              </a:rPr>
              <a:t>Правило звучит так: «Представление позволяет модифицировать данные, если оно прозрачно».</a:t>
            </a:r>
          </a:p>
        </p:txBody>
      </p:sp>
      <p:sp>
        <p:nvSpPr>
          <p:cNvPr id="2" name="Rectangle 1"/>
          <p:cNvSpPr/>
          <p:nvPr/>
        </p:nvSpPr>
        <p:spPr>
          <a:xfrm>
            <a:off x="381000" y="2362200"/>
            <a:ext cx="2743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COLUMN</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096000" y="2362200"/>
            <a:ext cx="2743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VIEW COLUMN</a:t>
            </a:r>
            <a:endParaRPr lang="en-US" dirty="0">
              <a:latin typeface="Arial" panose="020B0604020202020204" pitchFamily="34" charset="0"/>
              <a:cs typeface="Arial" panose="020B0604020202020204" pitchFamily="34" charset="0"/>
            </a:endParaRPr>
          </a:p>
        </p:txBody>
      </p:sp>
      <p:cxnSp>
        <p:nvCxnSpPr>
          <p:cNvPr id="10" name="Straight Arrow Connector 9"/>
          <p:cNvCxnSpPr/>
          <p:nvPr/>
        </p:nvCxnSpPr>
        <p:spPr>
          <a:xfrm>
            <a:off x="3429000" y="2667000"/>
            <a:ext cx="243840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3581400" y="2286000"/>
            <a:ext cx="2133600" cy="369332"/>
          </a:xfrm>
          <a:prstGeom prst="rect">
            <a:avLst/>
          </a:prstGeom>
          <a:noFill/>
        </p:spPr>
        <p:txBody>
          <a:bodyPr wrap="square" rtlCol="0">
            <a:spAutoFit/>
          </a:bodyPr>
          <a:lstStyle/>
          <a:p>
            <a:pPr algn="ctr"/>
            <a:r>
              <a:rPr lang="ru-RU" dirty="0" smtClean="0">
                <a:latin typeface="Arial" panose="020B0604020202020204" pitchFamily="34" charset="0"/>
                <a:cs typeface="Arial" panose="020B0604020202020204" pitchFamily="34" charset="0"/>
              </a:rPr>
              <a:t>Прозрачно</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381000" y="4114800"/>
            <a:ext cx="2743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COLUMN</a:t>
            </a:r>
            <a:r>
              <a:rPr lang="ru-RU" dirty="0" smtClean="0">
                <a:latin typeface="Arial" panose="020B0604020202020204" pitchFamily="34" charset="0"/>
                <a:cs typeface="Arial" panose="020B0604020202020204" pitchFamily="34" charset="0"/>
              </a:rPr>
              <a:t> 1</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6096000" y="4572000"/>
            <a:ext cx="2743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VIEW COLUMN</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3886200" y="4202668"/>
            <a:ext cx="2133600" cy="369332"/>
          </a:xfrm>
          <a:prstGeom prst="rect">
            <a:avLst/>
          </a:prstGeom>
          <a:noFill/>
        </p:spPr>
        <p:txBody>
          <a:bodyPr wrap="square" rtlCol="0">
            <a:spAutoFit/>
          </a:bodyPr>
          <a:lstStyle/>
          <a:p>
            <a:pPr algn="ctr"/>
            <a:r>
              <a:rPr lang="ru-RU" dirty="0" smtClean="0">
                <a:latin typeface="Arial" panose="020B0604020202020204" pitchFamily="34" charset="0"/>
                <a:cs typeface="Arial" panose="020B0604020202020204" pitchFamily="34" charset="0"/>
              </a:rPr>
              <a:t>НЕ прозрачно</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381000" y="4953000"/>
            <a:ext cx="2743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TABLE COLUMN</a:t>
            </a:r>
            <a:r>
              <a:rPr lang="ru-RU" dirty="0" smtClean="0">
                <a:latin typeface="Arial" panose="020B0604020202020204" pitchFamily="34" charset="0"/>
                <a:cs typeface="Arial" panose="020B0604020202020204" pitchFamily="34" charset="0"/>
              </a:rPr>
              <a:t> 2</a:t>
            </a:r>
            <a:endParaRPr lang="en-US" dirty="0">
              <a:latin typeface="Arial" panose="020B0604020202020204" pitchFamily="34" charset="0"/>
              <a:cs typeface="Arial" panose="020B0604020202020204" pitchFamily="34" charset="0"/>
            </a:endParaRPr>
          </a:p>
        </p:txBody>
      </p:sp>
      <p:cxnSp>
        <p:nvCxnSpPr>
          <p:cNvPr id="18" name="Straight Connector 17"/>
          <p:cNvCxnSpPr/>
          <p:nvPr/>
        </p:nvCxnSpPr>
        <p:spPr>
          <a:xfrm>
            <a:off x="3276600" y="4419600"/>
            <a:ext cx="685800" cy="304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V="1">
            <a:off x="3276600" y="4953000"/>
            <a:ext cx="685800" cy="338667"/>
          </a:xfrm>
          <a:prstGeom prst="line">
            <a:avLst/>
          </a:prstGeom>
        </p:spPr>
        <p:style>
          <a:lnRef idx="2">
            <a:schemeClr val="accent2"/>
          </a:lnRef>
          <a:fillRef idx="0">
            <a:schemeClr val="accent2"/>
          </a:fillRef>
          <a:effectRef idx="1">
            <a:schemeClr val="accent2"/>
          </a:effectRef>
          <a:fontRef idx="minor">
            <a:schemeClr val="tx1"/>
          </a:fontRef>
        </p:style>
      </p:cxnSp>
      <p:sp>
        <p:nvSpPr>
          <p:cNvPr id="23" name="Plus 22"/>
          <p:cNvSpPr/>
          <p:nvPr/>
        </p:nvSpPr>
        <p:spPr>
          <a:xfrm>
            <a:off x="4038600" y="4648200"/>
            <a:ext cx="419100" cy="457200"/>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5" name="Straight Arrow Connector 24"/>
          <p:cNvCxnSpPr/>
          <p:nvPr/>
        </p:nvCxnSpPr>
        <p:spPr>
          <a:xfrm>
            <a:off x="4648200" y="4876800"/>
            <a:ext cx="1219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9448760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Обновляемые представления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263</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b="1" dirty="0" smtClean="0">
                <a:latin typeface="Arial" pitchFamily="34" charset="0"/>
                <a:cs typeface="Arial" pitchFamily="34" charset="0"/>
              </a:rPr>
              <a:t>Q:</a:t>
            </a:r>
            <a:r>
              <a:rPr lang="en-US" sz="2400" dirty="0" smtClean="0">
                <a:latin typeface="Arial" pitchFamily="34" charset="0"/>
                <a:cs typeface="Arial" pitchFamily="34" charset="0"/>
              </a:rPr>
              <a:t> </a:t>
            </a:r>
            <a:r>
              <a:rPr lang="ru-RU" sz="2400" dirty="0" smtClean="0">
                <a:latin typeface="Arial" pitchFamily="34" charset="0"/>
                <a:cs typeface="Arial" pitchFamily="34" charset="0"/>
              </a:rPr>
              <a:t>Как сделать представление «только для чтения»?</a:t>
            </a:r>
          </a:p>
          <a:p>
            <a:pPr marL="0" indent="0">
              <a:buFontTx/>
              <a:buNone/>
            </a:pPr>
            <a:r>
              <a:rPr lang="en-US" sz="2400" b="1" dirty="0" smtClean="0">
                <a:latin typeface="Arial" pitchFamily="34" charset="0"/>
                <a:cs typeface="Arial" pitchFamily="34" charset="0"/>
              </a:rPr>
              <a:t>A: </a:t>
            </a:r>
            <a:r>
              <a:rPr lang="ru-RU" sz="2400" dirty="0" smtClean="0">
                <a:latin typeface="Arial" pitchFamily="34" charset="0"/>
                <a:cs typeface="Arial" pitchFamily="34" charset="0"/>
              </a:rPr>
              <a:t>Есть несколько способов:</a:t>
            </a:r>
          </a:p>
          <a:p>
            <a:pPr marL="0" indent="0">
              <a:buFontTx/>
              <a:buNone/>
            </a:pPr>
            <a:r>
              <a:rPr lang="ru-RU" sz="2400" dirty="0">
                <a:latin typeface="Arial" pitchFamily="34" charset="0"/>
                <a:cs typeface="Arial" pitchFamily="34" charset="0"/>
              </a:rPr>
              <a:t>1</a:t>
            </a:r>
            <a:r>
              <a:rPr lang="ru-RU" sz="2400" dirty="0" smtClean="0">
                <a:latin typeface="Arial" pitchFamily="34" charset="0"/>
                <a:cs typeface="Arial" pitchFamily="34" charset="0"/>
              </a:rPr>
              <a:t>) Убрать права на </a:t>
            </a:r>
            <a:r>
              <a:rPr lang="en-US" sz="2400" dirty="0" smtClean="0">
                <a:latin typeface="Arial" pitchFamily="34" charset="0"/>
                <a:cs typeface="Arial" pitchFamily="34" charset="0"/>
              </a:rPr>
              <a:t>UPDATE/DELETE/INSERT</a:t>
            </a:r>
            <a:r>
              <a:rPr lang="ru-RU" sz="2400" dirty="0" smtClean="0">
                <a:latin typeface="Arial" pitchFamily="34" charset="0"/>
                <a:cs typeface="Arial" pitchFamily="34" charset="0"/>
              </a:rPr>
              <a:t>.</a:t>
            </a:r>
          </a:p>
          <a:p>
            <a:pPr marL="0" indent="0">
              <a:buFontTx/>
              <a:buNone/>
            </a:pPr>
            <a:r>
              <a:rPr lang="ru-RU" sz="2400" dirty="0" smtClean="0">
                <a:latin typeface="Arial" pitchFamily="34" charset="0"/>
                <a:cs typeface="Arial" pitchFamily="34" charset="0"/>
              </a:rPr>
              <a:t>2) Создать триггер </a:t>
            </a:r>
            <a:r>
              <a:rPr lang="en-US" sz="2400" dirty="0" smtClean="0">
                <a:latin typeface="Arial" pitchFamily="34" charset="0"/>
                <a:cs typeface="Arial" pitchFamily="34" charset="0"/>
              </a:rPr>
              <a:t>ISTEAD OF </a:t>
            </a:r>
            <a:r>
              <a:rPr lang="ru-RU" sz="2400" dirty="0" smtClean="0">
                <a:latin typeface="Arial" pitchFamily="34" charset="0"/>
                <a:cs typeface="Arial" pitchFamily="34" charset="0"/>
              </a:rPr>
              <a:t>на </a:t>
            </a:r>
            <a:r>
              <a:rPr lang="en-US" sz="2400" dirty="0" smtClean="0">
                <a:latin typeface="Arial" pitchFamily="34" charset="0"/>
                <a:cs typeface="Arial" pitchFamily="34" charset="0"/>
              </a:rPr>
              <a:t>UPDATE/DELETE/INSERT</a:t>
            </a:r>
            <a:r>
              <a:rPr lang="ru-RU" sz="2400" dirty="0" smtClean="0">
                <a:latin typeface="Arial" pitchFamily="34" charset="0"/>
                <a:cs typeface="Arial" pitchFamily="34" charset="0"/>
              </a:rPr>
              <a:t>.</a:t>
            </a:r>
          </a:p>
          <a:p>
            <a:pPr marL="0" indent="0">
              <a:buFontTx/>
              <a:buNone/>
            </a:pPr>
            <a:r>
              <a:rPr lang="ru-RU" sz="2400" dirty="0" smtClean="0">
                <a:latin typeface="Arial" pitchFamily="34" charset="0"/>
                <a:cs typeface="Arial" pitchFamily="34" charset="0"/>
              </a:rPr>
              <a:t>3) Добавить в запрос, на котором строится представление, такие строки:</a:t>
            </a:r>
          </a:p>
        </p:txBody>
      </p:sp>
      <p:sp>
        <p:nvSpPr>
          <p:cNvPr id="7" name="Rectangle 6"/>
          <p:cNvSpPr/>
          <p:nvPr/>
        </p:nvSpPr>
        <p:spPr>
          <a:xfrm>
            <a:off x="245532" y="3810000"/>
            <a:ext cx="8365067" cy="1477328"/>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CREATE VIEW </a:t>
            </a:r>
            <a:r>
              <a:rPr lang="en-US" b="1" dirty="0" smtClean="0">
                <a:latin typeface="Courier New" panose="02070309020205020404" pitchFamily="49" charset="0"/>
                <a:cs typeface="Courier New" panose="02070309020205020404" pitchFamily="49" charset="0"/>
              </a:rPr>
              <a:t>[v]</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AS</a:t>
            </a:r>
          </a:p>
          <a:p>
            <a:r>
              <a:rPr lang="en-US" b="1" dirty="0">
                <a:latin typeface="Courier New" panose="02070309020205020404" pitchFamily="49" charset="0"/>
                <a:cs typeface="Courier New" panose="02070309020205020404" pitchFamily="49" charset="0"/>
              </a:rPr>
              <a:t>SELECT </a:t>
            </a:r>
            <a:r>
              <a:rPr lang="en-US" b="1" dirty="0">
                <a:solidFill>
                  <a:srgbClr val="0070C0"/>
                </a:solidFill>
                <a:latin typeface="Courier New" panose="02070309020205020404" pitchFamily="49" charset="0"/>
                <a:cs typeface="Courier New" panose="02070309020205020404" pitchFamily="49" charset="0"/>
              </a:rPr>
              <a:t>TOP 100 PERCENT </a:t>
            </a:r>
            <a:r>
              <a:rPr lang="en-US" b="1" dirty="0" smtClean="0">
                <a:latin typeface="Courier New" panose="02070309020205020404" pitchFamily="49" charset="0"/>
                <a:cs typeface="Courier New" panose="02070309020205020404" pitchFamily="49" charset="0"/>
              </a:rPr>
              <a:t>{fields}</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FROM </a:t>
            </a:r>
            <a:r>
              <a:rPr lang="en-US" b="1" dirty="0" smtClean="0">
                <a:latin typeface="Courier New" panose="02070309020205020404" pitchFamily="49" charset="0"/>
                <a:cs typeface="Courier New" panose="02070309020205020404" pitchFamily="49" charset="0"/>
              </a:rPr>
              <a:t>[t]</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WITH CHECK OPTION</a:t>
            </a:r>
          </a:p>
        </p:txBody>
      </p:sp>
    </p:spTree>
    <p:extLst>
      <p:ext uri="{BB962C8B-B14F-4D97-AF65-F5344CB8AC3E}">
        <p14:creationId xmlns:p14="http://schemas.microsoft.com/office/powerpoint/2010/main" val="173252074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ИТОГ</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264</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500" dirty="0" smtClean="0">
                <a:latin typeface="Arial" pitchFamily="34" charset="0"/>
                <a:cs typeface="Arial" pitchFamily="34" charset="0"/>
              </a:rPr>
              <a:t>На этом мы завершаем рассмотрение языка управления данными в </a:t>
            </a:r>
            <a:r>
              <a:rPr lang="en-US" sz="2500" dirty="0" smtClean="0">
                <a:latin typeface="Arial" pitchFamily="34" charset="0"/>
                <a:cs typeface="Arial" pitchFamily="34" charset="0"/>
              </a:rPr>
              <a:t>SQL Server.</a:t>
            </a:r>
          </a:p>
          <a:p>
            <a:pPr marL="0" indent="0">
              <a:buFontTx/>
              <a:buNone/>
            </a:pPr>
            <a:endParaRPr lang="ru-RU" sz="2500" dirty="0">
              <a:latin typeface="Arial" pitchFamily="34" charset="0"/>
              <a:cs typeface="Arial" pitchFamily="34" charset="0"/>
            </a:endParaRPr>
          </a:p>
          <a:p>
            <a:pPr marL="0" indent="0">
              <a:buFontTx/>
              <a:buNone/>
            </a:pPr>
            <a:r>
              <a:rPr lang="ru-RU" sz="2500" dirty="0" smtClean="0">
                <a:latin typeface="Arial" pitchFamily="34" charset="0"/>
                <a:cs typeface="Arial" pitchFamily="34" charset="0"/>
              </a:rPr>
              <a:t>На всякий случай – напоминание: перечитайте раздел «Язык управления данными в </a:t>
            </a:r>
            <a:r>
              <a:rPr lang="en-US" sz="2500" dirty="0" smtClean="0">
                <a:latin typeface="Arial" pitchFamily="34" charset="0"/>
                <a:cs typeface="Arial" pitchFamily="34" charset="0"/>
              </a:rPr>
              <a:t>MySQL</a:t>
            </a:r>
            <a:r>
              <a:rPr lang="ru-RU" sz="2500" dirty="0" smtClean="0">
                <a:latin typeface="Arial" pitchFamily="34" charset="0"/>
                <a:cs typeface="Arial" pitchFamily="34" charset="0"/>
              </a:rPr>
              <a:t>»</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Во многом эти два раздела схожи, но есть и некоторые нюансы в рассмотрении отдельных тем.</a:t>
            </a:r>
            <a:endParaRPr lang="en-US" sz="2500" dirty="0">
              <a:latin typeface="Arial" pitchFamily="34" charset="0"/>
              <a:cs typeface="Arial" pitchFamily="34" charset="0"/>
            </a:endParaRPr>
          </a:p>
        </p:txBody>
      </p:sp>
    </p:spTree>
    <p:extLst>
      <p:ext uri="{BB962C8B-B14F-4D97-AF65-F5344CB8AC3E}">
        <p14:creationId xmlns:p14="http://schemas.microsoft.com/office/powerpoint/2010/main" val="48729295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ИТОГ</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265</a:t>
            </a:fld>
            <a:endParaRPr lang="en-US" dirty="0"/>
          </a:p>
        </p:txBody>
      </p:sp>
      <p:sp>
        <p:nvSpPr>
          <p:cNvPr id="6" name="Rectangle 2"/>
          <p:cNvSpPr txBox="1">
            <a:spLocks noChangeArrowheads="1"/>
          </p:cNvSpPr>
          <p:nvPr/>
        </p:nvSpPr>
        <p:spPr bwMode="auto">
          <a:xfrm>
            <a:off x="228600" y="762000"/>
            <a:ext cx="8610600" cy="8429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ru-RU" sz="2500" dirty="0" smtClean="0">
                <a:latin typeface="Arial" pitchFamily="34" charset="0"/>
                <a:cs typeface="Arial" pitchFamily="34" charset="0"/>
              </a:rPr>
              <a:t>Если хочется рассмотреть эти и другие темы глубже – вот несколько интересных книг:</a:t>
            </a:r>
            <a:endParaRPr lang="en-US" sz="25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1905000" cy="2533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622" y="1752600"/>
            <a:ext cx="1862978" cy="2533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3038" y="1752600"/>
            <a:ext cx="1948962" cy="2533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8600" y="4457700"/>
            <a:ext cx="1905000" cy="923330"/>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Microsoft SQL Server </a:t>
            </a:r>
            <a:r>
              <a:rPr lang="en-US" dirty="0" smtClean="0">
                <a:latin typeface="Arial" panose="020B0604020202020204" pitchFamily="34" charset="0"/>
                <a:cs typeface="Arial" panose="020B0604020202020204" pitchFamily="34" charset="0"/>
              </a:rPr>
              <a:t>2012</a:t>
            </a:r>
            <a:endParaRPr lang="ru-RU" dirty="0" smtClean="0">
              <a:latin typeface="Arial" panose="020B0604020202020204" pitchFamily="34" charset="0"/>
              <a:cs typeface="Arial" panose="020B0604020202020204" pitchFamily="34" charset="0"/>
            </a:endParaRPr>
          </a:p>
          <a:p>
            <a:pPr algn="ctr"/>
            <a:r>
              <a:rPr lang="ru-RU" dirty="0" smtClean="0">
                <a:latin typeface="Arial" panose="020B0604020202020204" pitchFamily="34" charset="0"/>
                <a:cs typeface="Arial" panose="020B0604020202020204" pitchFamily="34" charset="0"/>
              </a:rPr>
              <a:t>(А. Бондарь)</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3048000" y="4457700"/>
            <a:ext cx="2590800" cy="1200329"/>
          </a:xfrm>
          <a:prstGeom prst="rect">
            <a:avLst/>
          </a:prstGeom>
        </p:spPr>
        <p:txBody>
          <a:bodyPr wrap="square">
            <a:spAutoFit/>
          </a:bodyPr>
          <a:lstStyle/>
          <a:p>
            <a:pPr algn="ctr"/>
            <a:r>
              <a:rPr lang="ru-RU" dirty="0" err="1">
                <a:latin typeface="Arial" panose="020B0604020202020204" pitchFamily="34" charset="0"/>
                <a:cs typeface="Arial" panose="020B0604020202020204" pitchFamily="34" charset="0"/>
              </a:rPr>
              <a:t>Microsoft</a:t>
            </a:r>
            <a:r>
              <a:rPr lang="ru-RU" dirty="0">
                <a:latin typeface="Arial" panose="020B0604020202020204" pitchFamily="34" charset="0"/>
                <a:cs typeface="Arial" panose="020B0604020202020204" pitchFamily="34" charset="0"/>
              </a:rPr>
              <a:t> SQL </a:t>
            </a:r>
            <a:r>
              <a:rPr lang="ru-RU" dirty="0" err="1">
                <a:latin typeface="Arial" panose="020B0604020202020204" pitchFamily="34" charset="0"/>
                <a:cs typeface="Arial" panose="020B0604020202020204" pitchFamily="34" charset="0"/>
              </a:rPr>
              <a:t>Server</a:t>
            </a:r>
            <a:r>
              <a:rPr lang="ru-RU" dirty="0">
                <a:latin typeface="Arial" panose="020B0604020202020204" pitchFamily="34" charset="0"/>
                <a:cs typeface="Arial" panose="020B0604020202020204" pitchFamily="34" charset="0"/>
              </a:rPr>
              <a:t> 2012. Руководство для </a:t>
            </a:r>
            <a:r>
              <a:rPr lang="ru-RU" dirty="0" smtClean="0">
                <a:latin typeface="Arial" panose="020B0604020202020204" pitchFamily="34" charset="0"/>
                <a:cs typeface="Arial" panose="020B0604020202020204" pitchFamily="34" charset="0"/>
              </a:rPr>
              <a:t>начинающих.</a:t>
            </a:r>
          </a:p>
          <a:p>
            <a:pPr algn="ctr"/>
            <a:r>
              <a:rPr lang="ru-RU" dirty="0" smtClean="0">
                <a:latin typeface="Arial" panose="020B0604020202020204" pitchFamily="34" charset="0"/>
                <a:cs typeface="Arial" panose="020B0604020202020204" pitchFamily="34" charset="0"/>
              </a:rPr>
              <a:t>(Д. Петкович)</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5867400" y="4457700"/>
            <a:ext cx="3124199" cy="1477328"/>
          </a:xfrm>
          <a:prstGeom prst="rect">
            <a:avLst/>
          </a:prstGeom>
        </p:spPr>
        <p:txBody>
          <a:bodyPr wrap="square">
            <a:spAutoFit/>
          </a:bodyPr>
          <a:lstStyle/>
          <a:p>
            <a:pPr algn="ctr"/>
            <a:r>
              <a:rPr lang="ru-RU" dirty="0" err="1">
                <a:latin typeface="Arial" panose="020B0604020202020204" pitchFamily="34" charset="0"/>
                <a:cs typeface="Arial" panose="020B0604020202020204" pitchFamily="34" charset="0"/>
              </a:rPr>
              <a:t>Microsoft</a:t>
            </a:r>
            <a:r>
              <a:rPr lang="ru-RU" dirty="0">
                <a:latin typeface="Arial" panose="020B0604020202020204" pitchFamily="34" charset="0"/>
                <a:cs typeface="Arial" panose="020B0604020202020204" pitchFamily="34" charset="0"/>
              </a:rPr>
              <a:t> SQL </a:t>
            </a:r>
            <a:r>
              <a:rPr lang="ru-RU" dirty="0" err="1">
                <a:latin typeface="Arial" panose="020B0604020202020204" pitchFamily="34" charset="0"/>
                <a:cs typeface="Arial" panose="020B0604020202020204" pitchFamily="34" charset="0"/>
              </a:rPr>
              <a:t>Server</a:t>
            </a:r>
            <a:r>
              <a:rPr lang="ru-RU" dirty="0">
                <a:latin typeface="Arial" panose="020B0604020202020204" pitchFamily="34" charset="0"/>
                <a:cs typeface="Arial" panose="020B0604020202020204" pitchFamily="34" charset="0"/>
              </a:rPr>
              <a:t> 2012. Высокопроизводительный код T-SQL. Оконные </a:t>
            </a:r>
            <a:r>
              <a:rPr lang="ru-RU" dirty="0" smtClean="0">
                <a:latin typeface="Arial" panose="020B0604020202020204" pitchFamily="34" charset="0"/>
                <a:cs typeface="Arial" panose="020B0604020202020204" pitchFamily="34" charset="0"/>
              </a:rPr>
              <a:t>функции.</a:t>
            </a:r>
          </a:p>
          <a:p>
            <a:pPr algn="ctr"/>
            <a:r>
              <a:rPr lang="ru-RU" dirty="0" smtClean="0">
                <a:latin typeface="Arial" panose="020B0604020202020204" pitchFamily="34" charset="0"/>
                <a:cs typeface="Arial" panose="020B0604020202020204" pitchFamily="34" charset="0"/>
              </a:rPr>
              <a:t>(И. Бен-</a:t>
            </a:r>
            <a:r>
              <a:rPr lang="ru-RU" dirty="0" err="1" smtClean="0">
                <a:latin typeface="Arial" panose="020B0604020202020204" pitchFamily="34" charset="0"/>
                <a:cs typeface="Arial" panose="020B0604020202020204" pitchFamily="34" charset="0"/>
              </a:rPr>
              <a:t>Ган</a:t>
            </a:r>
            <a:r>
              <a:rPr lang="ru-RU"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63896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ru-RU" dirty="0"/>
              <a:t>Язык управления данными в </a:t>
            </a:r>
            <a:r>
              <a:rPr lang="en-US" dirty="0" smtClean="0"/>
              <a:t>MS SQL Server</a:t>
            </a:r>
            <a:endParaRPr lang="en-US" dirty="0"/>
          </a:p>
        </p:txBody>
      </p:sp>
      <p:sp>
        <p:nvSpPr>
          <p:cNvPr id="4" name="Footer Placeholder 3"/>
          <p:cNvSpPr>
            <a:spLocks noGrp="1"/>
          </p:cNvSpPr>
          <p:nvPr>
            <p:ph type="ftr" sz="quarter" idx="12"/>
          </p:nvPr>
        </p:nvSpPr>
        <p:spPr/>
        <p:txBody>
          <a:bodyPr/>
          <a:lstStyle/>
          <a:p>
            <a:r>
              <a:rPr lang="en-US" dirty="0" smtClean="0"/>
              <a:t>2013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266</a:t>
            </a:fld>
            <a:endParaRPr lang="en-US"/>
          </a:p>
        </p:txBody>
      </p:sp>
      <p:sp>
        <p:nvSpPr>
          <p:cNvPr id="7" name="Text Placeholder 6"/>
          <p:cNvSpPr>
            <a:spLocks noGrp="1"/>
          </p:cNvSpPr>
          <p:nvPr>
            <p:ph type="body" sz="quarter" idx="14"/>
          </p:nvPr>
        </p:nvSpPr>
        <p:spPr/>
        <p:txBody>
          <a:bodyPr/>
          <a:lstStyle/>
          <a:p>
            <a:r>
              <a:rPr lang="en-US" dirty="0" smtClean="0"/>
              <a:t>Svyatoslav Kulikov</a:t>
            </a:r>
            <a:endParaRPr lang="ru-RU" dirty="0" smtClean="0"/>
          </a:p>
          <a:p>
            <a:r>
              <a:rPr lang="en-US" dirty="0" smtClean="0"/>
              <a:t>Training And Education Manager</a:t>
            </a:r>
          </a:p>
          <a:p>
            <a:r>
              <a:rPr lang="en-US" dirty="0" smtClean="0"/>
              <a:t>svyatoslav_kulikov@epam.com</a:t>
            </a:r>
          </a:p>
        </p:txBody>
      </p:sp>
    </p:spTree>
    <p:extLst>
      <p:ext uri="{BB962C8B-B14F-4D97-AF65-F5344CB8AC3E}">
        <p14:creationId xmlns:p14="http://schemas.microsoft.com/office/powerpoint/2010/main" val="746291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FOR</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27</a:t>
            </a:fld>
            <a:endParaRPr lang="en-US" dirty="0"/>
          </a:p>
        </p:txBody>
      </p:sp>
      <p:sp>
        <p:nvSpPr>
          <p:cNvPr id="8" name="TextBox 7"/>
          <p:cNvSpPr txBox="1"/>
          <p:nvPr/>
        </p:nvSpPr>
        <p:spPr>
          <a:xfrm>
            <a:off x="457200" y="838200"/>
            <a:ext cx="8305800" cy="2015936"/>
          </a:xfrm>
          <a:prstGeom prst="rect">
            <a:avLst/>
          </a:prstGeom>
          <a:noFill/>
        </p:spPr>
        <p:txBody>
          <a:bodyPr wrap="square" rtlCol="0">
            <a:spAutoFit/>
          </a:bodyPr>
          <a:lstStyle/>
          <a:p>
            <a:r>
              <a:rPr lang="ru-RU" sz="2500" dirty="0" smtClean="0">
                <a:latin typeface="Arial" pitchFamily="34" charset="0"/>
                <a:cs typeface="Arial" pitchFamily="34" charset="0"/>
              </a:rPr>
              <a:t>Вариант </a:t>
            </a:r>
            <a:r>
              <a:rPr lang="en-US" sz="2500" dirty="0" smtClean="0">
                <a:latin typeface="Arial" pitchFamily="34" charset="0"/>
                <a:cs typeface="Arial" pitchFamily="34" charset="0"/>
              </a:rPr>
              <a:t>FOR XML </a:t>
            </a:r>
            <a:r>
              <a:rPr lang="ru-RU" sz="2500" dirty="0" smtClean="0">
                <a:latin typeface="Arial" pitchFamily="34" charset="0"/>
                <a:cs typeface="Arial" pitchFamily="34" charset="0"/>
              </a:rPr>
              <a:t>используется для выгрузки данных в </a:t>
            </a:r>
            <a:r>
              <a:rPr lang="en-US" sz="2500" dirty="0" smtClean="0">
                <a:latin typeface="Arial" pitchFamily="34" charset="0"/>
                <a:cs typeface="Arial" pitchFamily="34" charset="0"/>
              </a:rPr>
              <a:t>XML </a:t>
            </a:r>
            <a:r>
              <a:rPr lang="ru-RU" sz="2500" dirty="0" smtClean="0">
                <a:latin typeface="Arial" pitchFamily="34" charset="0"/>
                <a:cs typeface="Arial" pitchFamily="34" charset="0"/>
              </a:rPr>
              <a:t>и как «</a:t>
            </a:r>
            <a:r>
              <a:rPr lang="ru-RU" sz="2500" dirty="0" err="1" smtClean="0">
                <a:latin typeface="Arial" pitchFamily="34" charset="0"/>
                <a:cs typeface="Arial" pitchFamily="34" charset="0"/>
              </a:rPr>
              <a:t>хак</a:t>
            </a:r>
            <a:r>
              <a:rPr lang="ru-RU" sz="2500" dirty="0" smtClean="0">
                <a:latin typeface="Arial" pitchFamily="34" charset="0"/>
                <a:cs typeface="Arial" pitchFamily="34" charset="0"/>
              </a:rPr>
              <a:t>» для внутренней обработки строк.</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Внутреннюю обработку мы уже видели, когда эмулировали функцию </a:t>
            </a:r>
            <a:r>
              <a:rPr lang="en-US" sz="2500" dirty="0" smtClean="0">
                <a:latin typeface="Arial" pitchFamily="34" charset="0"/>
                <a:cs typeface="Arial" pitchFamily="34" charset="0"/>
              </a:rPr>
              <a:t>MySQL GROUP_CONCAT():</a:t>
            </a:r>
            <a:endParaRPr lang="en-US" sz="2000" dirty="0">
              <a:latin typeface="Arial" pitchFamily="34" charset="0"/>
              <a:cs typeface="Arial" pitchFamily="34" charset="0"/>
            </a:endParaRPr>
          </a:p>
        </p:txBody>
      </p:sp>
      <p:sp>
        <p:nvSpPr>
          <p:cNvPr id="2" name="Rectangle 1"/>
          <p:cNvSpPr/>
          <p:nvPr/>
        </p:nvSpPr>
        <p:spPr>
          <a:xfrm>
            <a:off x="457200" y="2895600"/>
            <a:ext cx="8305800" cy="3323987"/>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a:t>
            </a:r>
          </a:p>
          <a:p>
            <a:r>
              <a:rPr lang="en-US" sz="1500" b="1" dirty="0">
                <a:latin typeface="Courier New" panose="02070309020205020404" pitchFamily="49" charset="0"/>
                <a:cs typeface="Courier New" panose="02070309020205020404" pitchFamily="49" charset="0"/>
              </a:rPr>
              <a:t>    [t1].[</a:t>
            </a:r>
            <a:r>
              <a:rPr lang="en-US" sz="1500" b="1" dirty="0" err="1">
                <a:latin typeface="Courier New" panose="02070309020205020404" pitchFamily="49" charset="0"/>
                <a:cs typeface="Courier New" panose="02070309020205020404" pitchFamily="49" charset="0"/>
              </a:rPr>
              <a:t>t_id</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[t1].[</a:t>
            </a:r>
            <a:r>
              <a:rPr lang="en-US" sz="1500" b="1" dirty="0" err="1">
                <a:latin typeface="Courier New" panose="02070309020205020404" pitchFamily="49" charset="0"/>
                <a:cs typeface="Courier New" panose="02070309020205020404" pitchFamily="49" charset="0"/>
              </a:rPr>
              <a:t>t_book_name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STUFF</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(SELECT ', ' + [t2].[</a:t>
            </a:r>
            <a:r>
              <a:rPr lang="en-US" sz="1500" b="1" dirty="0" err="1">
                <a:latin typeface="Courier New" panose="02070309020205020404" pitchFamily="49" charset="0"/>
                <a:cs typeface="Courier New" panose="02070309020205020404" pitchFamily="49" charset="0"/>
              </a:rPr>
              <a:t>t_author_name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FROM @</a:t>
            </a:r>
            <a:r>
              <a:rPr lang="en-US" sz="1500" b="1" dirty="0" err="1">
                <a:latin typeface="Courier New" panose="02070309020205020404" pitchFamily="49" charset="0"/>
                <a:cs typeface="Courier New" panose="02070309020205020404" pitchFamily="49" charset="0"/>
              </a:rPr>
              <a:t>TmpTable</a:t>
            </a:r>
            <a:r>
              <a:rPr lang="en-US" sz="1500" b="1" dirty="0">
                <a:latin typeface="Courier New" panose="02070309020205020404" pitchFamily="49" charset="0"/>
                <a:cs typeface="Courier New" panose="02070309020205020404" pitchFamily="49" charset="0"/>
              </a:rPr>
              <a:t> [t2]</a:t>
            </a:r>
          </a:p>
          <a:p>
            <a:r>
              <a:rPr lang="en-US" sz="1500" b="1" dirty="0">
                <a:latin typeface="Courier New" panose="02070309020205020404" pitchFamily="49" charset="0"/>
                <a:cs typeface="Courier New" panose="02070309020205020404" pitchFamily="49" charset="0"/>
              </a:rPr>
              <a:t>       WHERE [t1].[</a:t>
            </a:r>
            <a:r>
              <a:rPr lang="en-US" sz="1500" b="1" dirty="0" err="1">
                <a:latin typeface="Courier New" panose="02070309020205020404" pitchFamily="49" charset="0"/>
                <a:cs typeface="Courier New" panose="02070309020205020404" pitchFamily="49" charset="0"/>
              </a:rPr>
              <a:t>t_id</a:t>
            </a:r>
            <a:r>
              <a:rPr lang="en-US" sz="1500" b="1" dirty="0">
                <a:latin typeface="Courier New" panose="02070309020205020404" pitchFamily="49" charset="0"/>
                <a:cs typeface="Courier New" panose="02070309020205020404" pitchFamily="49" charset="0"/>
              </a:rPr>
              <a:t>]=[t2].[</a:t>
            </a:r>
            <a:r>
              <a:rPr lang="en-US" sz="1500" b="1" dirty="0" err="1">
                <a:latin typeface="Courier New" panose="02070309020205020404" pitchFamily="49" charset="0"/>
                <a:cs typeface="Courier New" panose="02070309020205020404" pitchFamily="49" charset="0"/>
              </a:rPr>
              <a:t>t_id</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ORDER BY [t2].[</a:t>
            </a:r>
            <a:r>
              <a:rPr lang="en-US" sz="1500" b="1" dirty="0" err="1">
                <a:latin typeface="Courier New" panose="02070309020205020404" pitchFamily="49" charset="0"/>
                <a:cs typeface="Courier New" panose="02070309020205020404" pitchFamily="49" charset="0"/>
              </a:rPr>
              <a:t>t_author_name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FOR XML PATH('')</a:t>
            </a:r>
            <a:r>
              <a:rPr lang="en-US" sz="1500" b="1" dirty="0">
                <a:latin typeface="Courier New" panose="02070309020205020404" pitchFamily="49" charset="0"/>
                <a:cs typeface="Courier New" panose="02070309020205020404" pitchFamily="49" charset="0"/>
              </a:rPr>
              <a:t>, TYPE).value('.','</a:t>
            </a:r>
            <a:r>
              <a:rPr lang="en-US" sz="1500" b="1" dirty="0" err="1">
                <a:latin typeface="Courier New" panose="02070309020205020404" pitchFamily="49" charset="0"/>
                <a:cs typeface="Courier New" panose="02070309020205020404" pitchFamily="49" charset="0"/>
              </a:rPr>
              <a:t>nvarchar</a:t>
            </a:r>
            <a:r>
              <a:rPr lang="en-US" sz="1500" b="1" dirty="0">
                <a:latin typeface="Courier New" panose="02070309020205020404" pitchFamily="49" charset="0"/>
                <a:cs typeface="Courier New" panose="02070309020205020404" pitchFamily="49" charset="0"/>
              </a:rPr>
              <a:t>(max)'), 1, 2, ''</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AS [</a:t>
            </a:r>
            <a:r>
              <a:rPr lang="en-US" sz="1500" b="1" dirty="0" err="1">
                <a:latin typeface="Courier New" panose="02070309020205020404" pitchFamily="49" charset="0"/>
                <a:cs typeface="Courier New" panose="02070309020205020404" pitchFamily="49" charset="0"/>
              </a:rPr>
              <a:t>authors_list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FROM @</a:t>
            </a:r>
            <a:r>
              <a:rPr lang="en-US" sz="1500" b="1" dirty="0" err="1">
                <a:latin typeface="Courier New" panose="02070309020205020404" pitchFamily="49" charset="0"/>
                <a:cs typeface="Courier New" panose="02070309020205020404" pitchFamily="49" charset="0"/>
              </a:rPr>
              <a:t>TmpTable</a:t>
            </a:r>
            <a:r>
              <a:rPr lang="en-US" sz="1500" b="1" dirty="0">
                <a:latin typeface="Courier New" panose="02070309020205020404" pitchFamily="49" charset="0"/>
                <a:cs typeface="Courier New" panose="02070309020205020404" pitchFamily="49" charset="0"/>
              </a:rPr>
              <a:t> [t1]</a:t>
            </a:r>
          </a:p>
          <a:p>
            <a:r>
              <a:rPr lang="en-US" sz="1500" b="1" dirty="0">
                <a:latin typeface="Courier New" panose="02070309020205020404" pitchFamily="49" charset="0"/>
                <a:cs typeface="Courier New" panose="02070309020205020404" pitchFamily="49" charset="0"/>
              </a:rPr>
              <a:t>    GROUP BY [t1].[</a:t>
            </a:r>
            <a:r>
              <a:rPr lang="en-US" sz="1500" b="1" dirty="0" err="1">
                <a:latin typeface="Courier New" panose="02070309020205020404" pitchFamily="49" charset="0"/>
                <a:cs typeface="Courier New" panose="02070309020205020404" pitchFamily="49" charset="0"/>
              </a:rPr>
              <a:t>t_id</a:t>
            </a:r>
            <a:r>
              <a:rPr lang="en-US" sz="1500" b="1" dirty="0">
                <a:latin typeface="Courier New" panose="02070309020205020404" pitchFamily="49" charset="0"/>
                <a:cs typeface="Courier New" panose="02070309020205020404" pitchFamily="49" charset="0"/>
              </a:rPr>
              <a:t>], [t1].[</a:t>
            </a:r>
            <a:r>
              <a:rPr lang="en-US" sz="1500" b="1" dirty="0" err="1">
                <a:latin typeface="Courier New" panose="02070309020205020404" pitchFamily="49" charset="0"/>
                <a:cs typeface="Courier New" panose="02070309020205020404" pitchFamily="49" charset="0"/>
              </a:rPr>
              <a:t>t_book_name</a:t>
            </a: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2255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FOR</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28</a:t>
            </a:fld>
            <a:endParaRPr lang="en-US" dirty="0"/>
          </a:p>
        </p:txBody>
      </p:sp>
      <p:sp>
        <p:nvSpPr>
          <p:cNvPr id="8" name="TextBox 7"/>
          <p:cNvSpPr txBox="1"/>
          <p:nvPr/>
        </p:nvSpPr>
        <p:spPr>
          <a:xfrm>
            <a:off x="457200" y="8382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Выгрузка данных в </a:t>
            </a:r>
            <a:r>
              <a:rPr lang="en-US" sz="2500" dirty="0" smtClean="0">
                <a:latin typeface="Arial" pitchFamily="34" charset="0"/>
                <a:cs typeface="Arial" pitchFamily="34" charset="0"/>
              </a:rPr>
              <a:t>XML </a:t>
            </a:r>
            <a:r>
              <a:rPr lang="ru-RU" sz="2500" dirty="0" smtClean="0">
                <a:latin typeface="Arial" pitchFamily="34" charset="0"/>
                <a:cs typeface="Arial" pitchFamily="34" charset="0"/>
              </a:rPr>
              <a:t>имеет множество настроек, но в общем на выходе позволяет получить следующее:</a:t>
            </a:r>
            <a:endParaRPr lang="en-US" sz="2000" dirty="0">
              <a:latin typeface="Arial" pitchFamily="34" charset="0"/>
              <a:cs typeface="Arial" pitchFamily="34" charset="0"/>
            </a:endParaRPr>
          </a:p>
        </p:txBody>
      </p:sp>
      <p:sp>
        <p:nvSpPr>
          <p:cNvPr id="2" name="Rectangle 1"/>
          <p:cNvSpPr/>
          <p:nvPr/>
        </p:nvSpPr>
        <p:spPr>
          <a:xfrm>
            <a:off x="457200" y="2112050"/>
            <a:ext cx="83058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[books] FOR XML AUTO, TYPE, XMLSCHEMA, ELEMENTS XSINIL;</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71800"/>
            <a:ext cx="3048000" cy="3213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3352800"/>
            <a:ext cx="5934075" cy="1666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083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OPTION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29</a:t>
            </a:fld>
            <a:endParaRPr lang="en-US" dirty="0"/>
          </a:p>
        </p:txBody>
      </p:sp>
      <p:sp>
        <p:nvSpPr>
          <p:cNvPr id="7" name="Rectangle 6"/>
          <p:cNvSpPr/>
          <p:nvPr/>
        </p:nvSpPr>
        <p:spPr>
          <a:xfrm>
            <a:off x="304800" y="838200"/>
            <a:ext cx="54864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&lt;FOR Clause&gt;] </a:t>
            </a:r>
          </a:p>
          <a:p>
            <a:r>
              <a:rPr lang="en-US" sz="2000" b="1" dirty="0">
                <a:solidFill>
                  <a:srgbClr val="00B050"/>
                </a:solidFill>
                <a:latin typeface="Arial" pitchFamily="34" charset="0"/>
                <a:cs typeface="Arial" pitchFamily="34" charset="0"/>
              </a:rPr>
              <a:t>    [ OPTION ( &lt;</a:t>
            </a:r>
            <a:r>
              <a:rPr lang="en-US" sz="2000" b="1" dirty="0" err="1">
                <a:solidFill>
                  <a:srgbClr val="00B050"/>
                </a:solidFill>
                <a:latin typeface="Arial" pitchFamily="34" charset="0"/>
                <a:cs typeface="Arial" pitchFamily="34" charset="0"/>
              </a:rPr>
              <a:t>query_hint</a:t>
            </a:r>
            <a:r>
              <a:rPr lang="en-US" sz="2000" b="1" dirty="0">
                <a:solidFill>
                  <a:srgbClr val="00B050"/>
                </a:solidFill>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a:latin typeface="Arial" pitchFamily="34" charset="0"/>
                <a:cs typeface="Arial" pitchFamily="34" charset="0"/>
              </a:rPr>
              <a:t>    [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a:latin typeface="Arial" pitchFamily="34" charset="0"/>
                <a:cs typeface="Arial" pitchFamily="34" charset="0"/>
              </a:rPr>
              <a:t>    [TOP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886200" y="2559784"/>
            <a:ext cx="5181600" cy="1246495"/>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указать «подсказки» по выполнению запроса для </a:t>
            </a:r>
            <a:r>
              <a:rPr lang="en-US" sz="2500" dirty="0" smtClean="0">
                <a:latin typeface="Arial" pitchFamily="34" charset="0"/>
                <a:cs typeface="Arial" pitchFamily="34" charset="0"/>
              </a:rPr>
              <a:t>SQL Server.</a:t>
            </a:r>
            <a:endParaRPr lang="en-US" sz="2500" dirty="0">
              <a:latin typeface="Arial" pitchFamily="34" charset="0"/>
              <a:cs typeface="Arial" pitchFamily="34" charset="0"/>
            </a:endParaRPr>
          </a:p>
        </p:txBody>
      </p:sp>
      <p:sp>
        <p:nvSpPr>
          <p:cNvPr id="8" name="Rectangle 7"/>
          <p:cNvSpPr/>
          <p:nvPr/>
        </p:nvSpPr>
        <p:spPr>
          <a:xfrm>
            <a:off x="320040" y="5181600"/>
            <a:ext cx="8290560" cy="923330"/>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technet.microsoft.com/en-us/library/ms190322.aspx</a:t>
            </a:r>
            <a:endParaRPr lang="ru-RU" dirty="0" smtClean="0">
              <a:latin typeface="Arial" panose="020B0604020202020204" pitchFamily="34" charset="0"/>
              <a:cs typeface="Arial" panose="020B0604020202020204" pitchFamily="34" charset="0"/>
            </a:endParaRPr>
          </a:p>
          <a:p>
            <a:r>
              <a:rPr lang="en-US" b="1" dirty="0">
                <a:solidFill>
                  <a:srgbClr val="0070C0"/>
                </a:solidFill>
                <a:latin typeface="Arial" panose="020B0604020202020204" pitchFamily="34" charset="0"/>
                <a:cs typeface="Arial" panose="020B0604020202020204" pitchFamily="34" charset="0"/>
              </a:rPr>
              <a:t>http://technet.microsoft.com/en-us/library/ms187713.aspx</a:t>
            </a:r>
          </a:p>
        </p:txBody>
      </p:sp>
    </p:spTree>
    <p:extLst>
      <p:ext uri="{BB962C8B-B14F-4D97-AF65-F5344CB8AC3E}">
        <p14:creationId xmlns:p14="http://schemas.microsoft.com/office/powerpoint/2010/main" val="3761977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143000"/>
          </a:xfrm>
        </p:spPr>
        <p:txBody>
          <a:bodyPr/>
          <a:lstStyle/>
          <a:p>
            <a:r>
              <a:rPr lang="ru-RU" sz="3200" dirty="0" smtClean="0"/>
              <a:t>Оператор </a:t>
            </a:r>
            <a:r>
              <a:rPr lang="en-US" sz="3200" dirty="0" smtClean="0"/>
              <a:t>SELECT</a:t>
            </a:r>
            <a:endParaRPr lang="en-US"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a:t>
            </a:fld>
            <a:endParaRPr lang="en-US" dirty="0"/>
          </a:p>
        </p:txBody>
      </p:sp>
    </p:spTree>
    <p:extLst>
      <p:ext uri="{BB962C8B-B14F-4D97-AF65-F5344CB8AC3E}">
        <p14:creationId xmlns:p14="http://schemas.microsoft.com/office/powerpoint/2010/main" val="1491004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OPTION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30</a:t>
            </a:fld>
            <a:endParaRPr lang="en-US" dirty="0"/>
          </a:p>
        </p:txBody>
      </p:sp>
      <p:sp>
        <p:nvSpPr>
          <p:cNvPr id="8" name="TextBox 7"/>
          <p:cNvSpPr txBox="1"/>
          <p:nvPr/>
        </p:nvSpPr>
        <p:spPr>
          <a:xfrm>
            <a:off x="457200" y="838200"/>
            <a:ext cx="8305800" cy="3170099"/>
          </a:xfrm>
          <a:prstGeom prst="rect">
            <a:avLst/>
          </a:prstGeom>
          <a:noFill/>
        </p:spPr>
        <p:txBody>
          <a:bodyPr wrap="square" rtlCol="0">
            <a:spAutoFit/>
          </a:bodyPr>
          <a:lstStyle/>
          <a:p>
            <a:r>
              <a:rPr lang="ru-RU" sz="2500" dirty="0" smtClean="0">
                <a:latin typeface="Arial" pitchFamily="34" charset="0"/>
                <a:cs typeface="Arial" pitchFamily="34" charset="0"/>
              </a:rPr>
              <a:t>«Подсказки» </a:t>
            </a:r>
            <a:r>
              <a:rPr lang="ru-RU" sz="2500" dirty="0">
                <a:latin typeface="Arial" pitchFamily="34" charset="0"/>
                <a:cs typeface="Arial" pitchFamily="34" charset="0"/>
              </a:rPr>
              <a:t>–</a:t>
            </a:r>
            <a:r>
              <a:rPr lang="ru-RU" sz="2500" dirty="0" smtClean="0">
                <a:latin typeface="Arial" pitchFamily="34" charset="0"/>
                <a:cs typeface="Arial" pitchFamily="34" charset="0"/>
              </a:rPr>
              <a:t> это способ явно указать оптимизатору запросов отменить собственные решения относительно плана выполнения запроса и выполнить его «так, как сказано».</a:t>
            </a:r>
          </a:p>
          <a:p>
            <a:endParaRPr lang="ru-RU" sz="2500" dirty="0">
              <a:latin typeface="Arial" pitchFamily="34" charset="0"/>
              <a:cs typeface="Arial" pitchFamily="34" charset="0"/>
            </a:endParaRPr>
          </a:p>
          <a:p>
            <a:r>
              <a:rPr lang="ru-RU" sz="2500" b="1" dirty="0" smtClean="0">
                <a:solidFill>
                  <a:srgbClr val="FF0000"/>
                </a:solidFill>
                <a:latin typeface="Arial" pitchFamily="34" charset="0"/>
                <a:cs typeface="Arial" pitchFamily="34" charset="0"/>
              </a:rPr>
              <a:t>В документации очень рекомендуется не делать этого, и использовать только в самых крайних случаях как последнее средство.</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59164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OPTION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31</a:t>
            </a:fld>
            <a:endParaRPr lang="en-US" dirty="0"/>
          </a:p>
        </p:txBody>
      </p:sp>
      <p:sp>
        <p:nvSpPr>
          <p:cNvPr id="6" name="Flowchart: Process 5"/>
          <p:cNvSpPr/>
          <p:nvPr/>
        </p:nvSpPr>
        <p:spPr>
          <a:xfrm>
            <a:off x="3276600" y="914400"/>
            <a:ext cx="2133600" cy="6096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latin typeface="Arial" panose="020B0604020202020204" pitchFamily="34" charset="0"/>
                <a:cs typeface="Arial" panose="020B0604020202020204" pitchFamily="34" charset="0"/>
              </a:rPr>
              <a:t>OPTION</a:t>
            </a:r>
            <a:endParaRPr lang="en-US" sz="2000" b="1" dirty="0">
              <a:latin typeface="Arial" panose="020B0604020202020204" pitchFamily="34" charset="0"/>
              <a:cs typeface="Arial" panose="020B0604020202020204" pitchFamily="34" charset="0"/>
            </a:endParaRPr>
          </a:p>
        </p:txBody>
      </p:sp>
      <p:sp>
        <p:nvSpPr>
          <p:cNvPr id="7" name="Flowchart: Process 6"/>
          <p:cNvSpPr/>
          <p:nvPr/>
        </p:nvSpPr>
        <p:spPr>
          <a:xfrm>
            <a:off x="3276600" y="1828800"/>
            <a:ext cx="2133600" cy="609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Query Hints</a:t>
            </a:r>
          </a:p>
        </p:txBody>
      </p:sp>
      <p:sp>
        <p:nvSpPr>
          <p:cNvPr id="9" name="Flowchart: Process 8"/>
          <p:cNvSpPr/>
          <p:nvPr/>
        </p:nvSpPr>
        <p:spPr>
          <a:xfrm>
            <a:off x="838200" y="1828800"/>
            <a:ext cx="2133600" cy="609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Join Hints</a:t>
            </a:r>
          </a:p>
        </p:txBody>
      </p:sp>
      <p:sp>
        <p:nvSpPr>
          <p:cNvPr id="10" name="Flowchart: Process 9"/>
          <p:cNvSpPr/>
          <p:nvPr/>
        </p:nvSpPr>
        <p:spPr>
          <a:xfrm>
            <a:off x="5715000" y="1828800"/>
            <a:ext cx="2133600" cy="609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Table Hint</a:t>
            </a:r>
          </a:p>
        </p:txBody>
      </p:sp>
      <p:cxnSp>
        <p:nvCxnSpPr>
          <p:cNvPr id="11" name="Straight Connector 10"/>
          <p:cNvCxnSpPr>
            <a:stCxn id="6" idx="2"/>
            <a:endCxn id="9" idx="0"/>
          </p:cNvCxnSpPr>
          <p:nvPr/>
        </p:nvCxnSpPr>
        <p:spPr>
          <a:xfrm flipH="1">
            <a:off x="1905000" y="1524000"/>
            <a:ext cx="2438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a:off x="4343400" y="1524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10" idx="0"/>
          </p:cNvCxnSpPr>
          <p:nvPr/>
        </p:nvCxnSpPr>
        <p:spPr>
          <a:xfrm>
            <a:off x="4343400" y="1524000"/>
            <a:ext cx="24384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200" y="2868305"/>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Рассмотрение этой части синтаксиса «на пальцах» невозможно, потому оставим его для темы, посвящённой оптимизации производительности.</a:t>
            </a:r>
            <a:endParaRPr lang="en-US" sz="2000" b="1" dirty="0">
              <a:solidFill>
                <a:srgbClr val="FF0000"/>
              </a:solidFill>
              <a:latin typeface="Arial" pitchFamily="34" charset="0"/>
              <a:cs typeface="Arial" pitchFamily="34" charset="0"/>
            </a:endParaRPr>
          </a:p>
        </p:txBody>
      </p:sp>
      <p:sp>
        <p:nvSpPr>
          <p:cNvPr id="20" name="Rectangle 19"/>
          <p:cNvSpPr/>
          <p:nvPr/>
        </p:nvSpPr>
        <p:spPr>
          <a:xfrm>
            <a:off x="472440" y="4334470"/>
            <a:ext cx="8290560" cy="1200329"/>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technet.microsoft.com/en-us/library/ms173815.aspx</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http://technet.microsoft.com/en-us/library/ms181714.aspx</a:t>
            </a:r>
            <a:endParaRPr lang="ru-R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http://technet.microsoft.com/en-us/library/ms187373.aspx</a:t>
            </a:r>
          </a:p>
        </p:txBody>
      </p:sp>
    </p:spTree>
    <p:extLst>
      <p:ext uri="{BB962C8B-B14F-4D97-AF65-F5344CB8AC3E}">
        <p14:creationId xmlns:p14="http://schemas.microsoft.com/office/powerpoint/2010/main" val="2740114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UNION  [ALL]| EXCEPT | INTERSECT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32</a:t>
            </a:fld>
            <a:endParaRPr lang="en-US" dirty="0"/>
          </a:p>
        </p:txBody>
      </p:sp>
      <p:sp>
        <p:nvSpPr>
          <p:cNvPr id="7" name="Rectangle 6"/>
          <p:cNvSpPr/>
          <p:nvPr/>
        </p:nvSpPr>
        <p:spPr>
          <a:xfrm>
            <a:off x="304800" y="838200"/>
            <a:ext cx="54864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2000" b="1" dirty="0">
                <a:solidFill>
                  <a:srgbClr val="00B050"/>
                </a:solidFill>
                <a:latin typeface="Arial" pitchFamily="34" charset="0"/>
                <a:cs typeface="Arial" pitchFamily="34" charset="0"/>
              </a:rPr>
              <a:t> </a:t>
            </a:r>
            <a:r>
              <a:rPr lang="en-US" sz="2000" b="1" dirty="0" smtClean="0">
                <a:solidFill>
                  <a:srgbClr val="00B050"/>
                </a:solidFill>
                <a:latin typeface="Arial" pitchFamily="34" charset="0"/>
                <a:cs typeface="Arial" pitchFamily="34" charset="0"/>
              </a:rPr>
              <a:t> </a:t>
            </a:r>
            <a:r>
              <a:rPr lang="en-US" sz="2000" b="1" dirty="0">
                <a:solidFill>
                  <a:srgbClr val="00B050"/>
                </a:solidFill>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a:latin typeface="Arial" pitchFamily="34" charset="0"/>
                <a:cs typeface="Arial" pitchFamily="34" charset="0"/>
              </a:rPr>
              <a:t>    [TOP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2396222"/>
            <a:ext cx="5562600" cy="2785378"/>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комбинировать результаты выполнения нескольких запросов: объединять </a:t>
            </a:r>
            <a:r>
              <a:rPr lang="en-US" sz="2500" dirty="0" smtClean="0">
                <a:latin typeface="Arial" pitchFamily="34" charset="0"/>
                <a:cs typeface="Arial" pitchFamily="34" charset="0"/>
              </a:rPr>
              <a:t>(UNION)</a:t>
            </a:r>
            <a:r>
              <a:rPr lang="ru-RU" sz="2500" dirty="0" smtClean="0">
                <a:latin typeface="Arial" pitchFamily="34" charset="0"/>
                <a:cs typeface="Arial" pitchFamily="34" charset="0"/>
              </a:rPr>
              <a:t>, исключать</a:t>
            </a:r>
            <a:r>
              <a:rPr lang="en-US" sz="2500" dirty="0" smtClean="0">
                <a:latin typeface="Arial" pitchFamily="34" charset="0"/>
                <a:cs typeface="Arial" pitchFamily="34" charset="0"/>
              </a:rPr>
              <a:t> (EXCEPT)</a:t>
            </a:r>
            <a:r>
              <a:rPr lang="ru-RU" sz="2500" dirty="0" smtClean="0">
                <a:latin typeface="Arial" pitchFamily="34" charset="0"/>
                <a:cs typeface="Arial" pitchFamily="34" charset="0"/>
              </a:rPr>
              <a:t> из одних результатов другие, возвращать совпадающие результаты (</a:t>
            </a:r>
            <a:r>
              <a:rPr lang="en-US" sz="2500" dirty="0" smtClean="0">
                <a:latin typeface="Arial" pitchFamily="34" charset="0"/>
                <a:cs typeface="Arial" pitchFamily="34" charset="0"/>
              </a:rPr>
              <a:t>INTERSECT</a:t>
            </a:r>
            <a:r>
              <a:rPr lang="ru-RU" sz="2500" dirty="0" smtClean="0">
                <a:latin typeface="Arial" pitchFamily="34" charset="0"/>
                <a:cs typeface="Arial" pitchFamily="34" charset="0"/>
              </a:rPr>
              <a:t>).</a:t>
            </a:r>
            <a:endParaRPr lang="en-US" sz="2500" dirty="0">
              <a:latin typeface="Arial" pitchFamily="34" charset="0"/>
              <a:cs typeface="Arial" pitchFamily="34" charset="0"/>
            </a:endParaRPr>
          </a:p>
        </p:txBody>
      </p:sp>
      <p:sp>
        <p:nvSpPr>
          <p:cNvPr id="8" name="Rectangle 7"/>
          <p:cNvSpPr/>
          <p:nvPr/>
        </p:nvSpPr>
        <p:spPr>
          <a:xfrm>
            <a:off x="320040" y="5181600"/>
            <a:ext cx="8290560" cy="923330"/>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http://technet.microsoft.com/en-us/library/ms180026.aspx</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http://technet.microsoft.com/en-us/library/ms188055.aspx</a:t>
            </a:r>
          </a:p>
        </p:txBody>
      </p:sp>
    </p:spTree>
    <p:extLst>
      <p:ext uri="{BB962C8B-B14F-4D97-AF65-F5344CB8AC3E}">
        <p14:creationId xmlns:p14="http://schemas.microsoft.com/office/powerpoint/2010/main" val="4143426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UNION  [ALL]| EXCEPT | INTERSECT</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33</a:t>
            </a:fld>
            <a:endParaRPr lang="en-US" dirty="0"/>
          </a:p>
        </p:txBody>
      </p:sp>
      <p:sp>
        <p:nvSpPr>
          <p:cNvPr id="8" name="TextBox 7"/>
          <p:cNvSpPr txBox="1"/>
          <p:nvPr/>
        </p:nvSpPr>
        <p:spPr>
          <a:xfrm>
            <a:off x="457200" y="838200"/>
            <a:ext cx="8305800" cy="4708981"/>
          </a:xfrm>
          <a:prstGeom prst="rect">
            <a:avLst/>
          </a:prstGeom>
          <a:noFill/>
        </p:spPr>
        <p:txBody>
          <a:bodyPr wrap="square" rtlCol="0">
            <a:spAutoFit/>
          </a:bodyPr>
          <a:lstStyle/>
          <a:p>
            <a:r>
              <a:rPr lang="ru-RU" sz="2500" dirty="0" smtClean="0">
                <a:latin typeface="Arial" pitchFamily="34" charset="0"/>
                <a:cs typeface="Arial" pitchFamily="34" charset="0"/>
              </a:rPr>
              <a:t>Во всех случаях запросы, выполняемые при участии этих выражений, должны:</a:t>
            </a:r>
          </a:p>
          <a:p>
            <a:pPr marL="342900" indent="-342900">
              <a:buFont typeface="Arial" charset="0"/>
              <a:buChar char="•"/>
            </a:pPr>
            <a:r>
              <a:rPr lang="ru-RU" sz="2500" dirty="0">
                <a:latin typeface="Arial" pitchFamily="34" charset="0"/>
                <a:cs typeface="Arial" pitchFamily="34" charset="0"/>
              </a:rPr>
              <a:t>Содержать одинаковые наборы столбцов.</a:t>
            </a:r>
          </a:p>
          <a:p>
            <a:pPr marL="342900" indent="-342900">
              <a:buFont typeface="Arial" charset="0"/>
              <a:buChar char="•"/>
            </a:pPr>
            <a:r>
              <a:rPr lang="ru-RU" sz="2500" dirty="0">
                <a:latin typeface="Arial" pitchFamily="34" charset="0"/>
                <a:cs typeface="Arial" pitchFamily="34" charset="0"/>
              </a:rPr>
              <a:t>Возвращать в каждом столбце совместимые типы данных</a:t>
            </a:r>
            <a:r>
              <a:rPr lang="ru-RU" sz="2500" dirty="0" smtClean="0">
                <a:latin typeface="Arial" pitchFamily="34" charset="0"/>
                <a:cs typeface="Arial" pitchFamily="34" charset="0"/>
              </a:rPr>
              <a:t>.</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Результаты будут такими:</a:t>
            </a:r>
          </a:p>
          <a:p>
            <a:pPr marL="342900" indent="-342900">
              <a:buFont typeface="Arial" panose="020B0604020202020204" pitchFamily="34" charset="0"/>
              <a:buChar char="•"/>
            </a:pPr>
            <a:r>
              <a:rPr lang="en-US" sz="2500" b="1" dirty="0" smtClean="0">
                <a:latin typeface="Arial" pitchFamily="34" charset="0"/>
                <a:cs typeface="Arial" pitchFamily="34" charset="0"/>
              </a:rPr>
              <a:t>UNION</a:t>
            </a:r>
            <a:r>
              <a:rPr lang="en-US" sz="2500" dirty="0" smtClean="0">
                <a:latin typeface="Arial" pitchFamily="34" charset="0"/>
                <a:cs typeface="Arial" pitchFamily="34" charset="0"/>
              </a:rPr>
              <a:t> – </a:t>
            </a:r>
            <a:r>
              <a:rPr lang="ru-RU" sz="2500" dirty="0" smtClean="0">
                <a:latin typeface="Arial" pitchFamily="34" charset="0"/>
                <a:cs typeface="Arial" pitchFamily="34" charset="0"/>
              </a:rPr>
              <a:t>«сумма» результатов запросов.</a:t>
            </a:r>
          </a:p>
          <a:p>
            <a:pPr marL="342900" indent="-342900">
              <a:buFont typeface="Arial" panose="020B0604020202020204" pitchFamily="34" charset="0"/>
              <a:buChar char="•"/>
            </a:pPr>
            <a:r>
              <a:rPr lang="en-US" sz="2500" b="1" dirty="0" smtClean="0">
                <a:latin typeface="Arial" pitchFamily="34" charset="0"/>
                <a:cs typeface="Arial" pitchFamily="34" charset="0"/>
              </a:rPr>
              <a:t>EXCEPT</a:t>
            </a:r>
            <a:r>
              <a:rPr lang="en-US" sz="2500" dirty="0" smtClean="0">
                <a:latin typeface="Arial" pitchFamily="34" charset="0"/>
                <a:cs typeface="Arial" pitchFamily="34" charset="0"/>
              </a:rPr>
              <a:t> – </a:t>
            </a:r>
            <a:r>
              <a:rPr lang="ru-RU" sz="2500" dirty="0" smtClean="0">
                <a:latin typeface="Arial" pitchFamily="34" charset="0"/>
                <a:cs typeface="Arial" pitchFamily="34" charset="0"/>
              </a:rPr>
              <a:t>результаты первого запроса, из которых удалены результаты второго запроса.</a:t>
            </a:r>
          </a:p>
          <a:p>
            <a:pPr marL="342900" indent="-342900">
              <a:buFont typeface="Arial" panose="020B0604020202020204" pitchFamily="34" charset="0"/>
              <a:buChar char="•"/>
            </a:pPr>
            <a:r>
              <a:rPr lang="en-US" sz="2500" b="1" dirty="0" smtClean="0">
                <a:latin typeface="Arial" pitchFamily="34" charset="0"/>
                <a:cs typeface="Arial" pitchFamily="34" charset="0"/>
              </a:rPr>
              <a:t>INTERSECT</a:t>
            </a:r>
            <a:r>
              <a:rPr lang="en-US" sz="2500" dirty="0" smtClean="0">
                <a:latin typeface="Arial" pitchFamily="34" charset="0"/>
                <a:cs typeface="Arial" pitchFamily="34" charset="0"/>
              </a:rPr>
              <a:t> – </a:t>
            </a:r>
            <a:r>
              <a:rPr lang="ru-RU" sz="2500" dirty="0" smtClean="0">
                <a:latin typeface="Arial" pitchFamily="34" charset="0"/>
                <a:cs typeface="Arial" pitchFamily="34" charset="0"/>
              </a:rPr>
              <a:t>общие для первого и второго запроса результаты.</a:t>
            </a:r>
            <a:endParaRPr lang="ru-RU" sz="2500" dirty="0">
              <a:latin typeface="Arial" pitchFamily="34" charset="0"/>
              <a:cs typeface="Arial" pitchFamily="34" charset="0"/>
            </a:endParaRPr>
          </a:p>
        </p:txBody>
      </p:sp>
    </p:spTree>
    <p:extLst>
      <p:ext uri="{BB962C8B-B14F-4D97-AF65-F5344CB8AC3E}">
        <p14:creationId xmlns:p14="http://schemas.microsoft.com/office/powerpoint/2010/main" val="4221359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UNION  [ALL]| EXCEPT | INTERSECT</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34</a:t>
            </a:fld>
            <a:endParaRPr lang="en-US" dirty="0"/>
          </a:p>
        </p:txBody>
      </p:sp>
      <p:sp>
        <p:nvSpPr>
          <p:cNvPr id="8" name="TextBox 7"/>
          <p:cNvSpPr txBox="1"/>
          <p:nvPr/>
        </p:nvSpPr>
        <p:spPr>
          <a:xfrm>
            <a:off x="457200" y="838200"/>
            <a:ext cx="8305800" cy="1631216"/>
          </a:xfrm>
          <a:prstGeom prst="rect">
            <a:avLst/>
          </a:prstGeom>
          <a:noFill/>
        </p:spPr>
        <p:txBody>
          <a:bodyPr wrap="square" rtlCol="0">
            <a:spAutoFit/>
          </a:bodyPr>
          <a:lstStyle/>
          <a:p>
            <a:r>
              <a:rPr lang="ru-RU" sz="2500" dirty="0" smtClean="0">
                <a:latin typeface="Arial" pitchFamily="34" charset="0"/>
                <a:cs typeface="Arial" pitchFamily="34" charset="0"/>
              </a:rPr>
              <a:t>Для иллюстрации работы этой части синтаксиса создадим две таблицы (представим, что в некоторой ситуации исторически так сложилось, что эти данные хранятся в двух разных таблицах):</a:t>
            </a:r>
            <a:endParaRPr lang="ru-RU" sz="2500" dirty="0">
              <a:latin typeface="Arial" pitchFamily="34" charset="0"/>
              <a:cs typeface="Arial" pitchFamily="34" charset="0"/>
            </a:endParaRPr>
          </a:p>
        </p:txBody>
      </p:sp>
      <p:sp>
        <p:nvSpPr>
          <p:cNvPr id="2" name="Rectangle 1"/>
          <p:cNvSpPr/>
          <p:nvPr/>
        </p:nvSpPr>
        <p:spPr>
          <a:xfrm>
            <a:off x="228600" y="2590800"/>
            <a:ext cx="8686800" cy="3293209"/>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DECLARE @</a:t>
            </a:r>
            <a:r>
              <a:rPr lang="en-US" sz="1600" b="1" dirty="0" err="1">
                <a:latin typeface="Courier New" panose="02070309020205020404" pitchFamily="49" charset="0"/>
                <a:cs typeface="Courier New" panose="02070309020205020404" pitchFamily="49" charset="0"/>
              </a:rPr>
              <a:t>TopPerformers</a:t>
            </a:r>
            <a:r>
              <a:rPr lang="en-US" sz="1600" b="1" dirty="0">
                <a:latin typeface="Courier New" panose="02070309020205020404" pitchFamily="49" charset="0"/>
                <a:cs typeface="Courier New" panose="02070309020205020404" pitchFamily="49" charset="0"/>
              </a:rPr>
              <a:t> TABLE ([id] INT,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NVARCHAR(255));</a:t>
            </a:r>
          </a:p>
          <a:p>
            <a:r>
              <a:rPr lang="en-US" sz="1600" b="1" dirty="0">
                <a:latin typeface="Courier New" panose="02070309020205020404" pitchFamily="49" charset="0"/>
                <a:cs typeface="Courier New" panose="02070309020205020404" pitchFamily="49" charset="0"/>
              </a:rPr>
              <a:t>DECLARE @</a:t>
            </a:r>
            <a:r>
              <a:rPr lang="en-US" sz="1600" b="1" dirty="0" err="1">
                <a:latin typeface="Courier New" panose="02070309020205020404" pitchFamily="49" charset="0"/>
                <a:cs typeface="Courier New" panose="02070309020205020404" pitchFamily="49" charset="0"/>
              </a:rPr>
              <a:t>UnderPerformers</a:t>
            </a:r>
            <a:r>
              <a:rPr lang="en-US" sz="1600" b="1" dirty="0">
                <a:latin typeface="Courier New" panose="02070309020205020404" pitchFamily="49" charset="0"/>
                <a:cs typeface="Courier New" panose="02070309020205020404" pitchFamily="49" charset="0"/>
              </a:rPr>
              <a:t> TABLE ([id] INT,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NVARCHAR(255));</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INSERT INTO @</a:t>
            </a:r>
            <a:r>
              <a:rPr lang="en-US" sz="1600" b="1" dirty="0" err="1">
                <a:latin typeface="Courier New" panose="02070309020205020404" pitchFamily="49" charset="0"/>
                <a:cs typeface="Courier New" panose="02070309020205020404" pitchFamily="49" charset="0"/>
              </a:rPr>
              <a:t>TopPerformers</a:t>
            </a:r>
            <a:r>
              <a:rPr lang="en-US" sz="1600" b="1" dirty="0">
                <a:latin typeface="Courier New" panose="02070309020205020404" pitchFamily="49" charset="0"/>
                <a:cs typeface="Courier New" panose="02070309020205020404" pitchFamily="49" charset="0"/>
              </a:rPr>
              <a:t> VALUES</a:t>
            </a:r>
          </a:p>
          <a:p>
            <a:r>
              <a:rPr lang="en-US" sz="1600" b="1" dirty="0">
                <a:latin typeface="Courier New" panose="02070309020205020404" pitchFamily="49" charset="0"/>
                <a:cs typeface="Courier New" panose="02070309020205020404" pitchFamily="49" charset="0"/>
              </a:rPr>
              <a:t>(1, N'</a:t>
            </a:r>
            <a:r>
              <a:rPr lang="ru-RU" sz="1600" b="1" dirty="0">
                <a:latin typeface="Courier New" panose="02070309020205020404" pitchFamily="49" charset="0"/>
                <a:cs typeface="Courier New" panose="02070309020205020404" pitchFamily="49" charset="0"/>
              </a:rPr>
              <a:t>Иванов И.И.'),</a:t>
            </a:r>
          </a:p>
          <a:p>
            <a:r>
              <a:rPr lang="ru-RU" sz="1600" b="1" dirty="0">
                <a:latin typeface="Courier New" panose="02070309020205020404" pitchFamily="49" charset="0"/>
                <a:cs typeface="Courier New" panose="02070309020205020404" pitchFamily="49" charset="0"/>
              </a:rPr>
              <a:t>(2,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Петров П.П.'),</a:t>
            </a:r>
          </a:p>
          <a:p>
            <a:r>
              <a:rPr lang="ru-RU" sz="1600" b="1" dirty="0">
                <a:latin typeface="Courier New" panose="02070309020205020404" pitchFamily="49" charset="0"/>
                <a:cs typeface="Courier New" panose="02070309020205020404" pitchFamily="49" charset="0"/>
              </a:rPr>
              <a:t>(3,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Сидоров С.С.');</a:t>
            </a:r>
          </a:p>
          <a:p>
            <a:endParaRPr lang="ru-RU" sz="1600" b="1" dirty="0">
              <a:latin typeface="Courier New" panose="02070309020205020404" pitchFamily="49" charset="0"/>
              <a:cs typeface="Courier New" panose="02070309020205020404" pitchFamily="49" charset="0"/>
            </a:endParaRPr>
          </a:p>
          <a:p>
            <a:endParaRPr lang="ru-RU"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INSERT INTO @</a:t>
            </a:r>
            <a:r>
              <a:rPr lang="en-US" sz="1600" b="1" dirty="0" err="1">
                <a:latin typeface="Courier New" panose="02070309020205020404" pitchFamily="49" charset="0"/>
                <a:cs typeface="Courier New" panose="02070309020205020404" pitchFamily="49" charset="0"/>
              </a:rPr>
              <a:t>UnderPerformers</a:t>
            </a:r>
            <a:r>
              <a:rPr lang="en-US" sz="1600" b="1" dirty="0">
                <a:latin typeface="Courier New" panose="02070309020205020404" pitchFamily="49" charset="0"/>
                <a:cs typeface="Courier New" panose="02070309020205020404" pitchFamily="49" charset="0"/>
              </a:rPr>
              <a:t> VALUES</a:t>
            </a:r>
          </a:p>
          <a:p>
            <a:r>
              <a:rPr lang="en-US" sz="1600" b="1" dirty="0">
                <a:latin typeface="Courier New" panose="02070309020205020404" pitchFamily="49" charset="0"/>
                <a:cs typeface="Courier New" panose="02070309020205020404" pitchFamily="49" charset="0"/>
              </a:rPr>
              <a:t>(1, N'</a:t>
            </a:r>
            <a:r>
              <a:rPr lang="ru-RU" sz="1600" b="1" dirty="0">
                <a:latin typeface="Courier New" panose="02070309020205020404" pitchFamily="49" charset="0"/>
                <a:cs typeface="Courier New" panose="02070309020205020404" pitchFamily="49" charset="0"/>
              </a:rPr>
              <a:t>Иванов И.И.'),</a:t>
            </a:r>
          </a:p>
          <a:p>
            <a:r>
              <a:rPr lang="ru-RU" sz="1600" b="1" dirty="0">
                <a:latin typeface="Courier New" panose="02070309020205020404" pitchFamily="49" charset="0"/>
                <a:cs typeface="Courier New" panose="02070309020205020404" pitchFamily="49" charset="0"/>
              </a:rPr>
              <a:t>(2,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Птицын П.П.'),</a:t>
            </a:r>
          </a:p>
          <a:p>
            <a:r>
              <a:rPr lang="ru-RU" sz="1600" b="1" dirty="0">
                <a:latin typeface="Courier New" panose="02070309020205020404" pitchFamily="49" charset="0"/>
                <a:cs typeface="Courier New" panose="02070309020205020404" pitchFamily="49" charset="0"/>
              </a:rPr>
              <a:t>(3, </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Рыбин Р.Р.');</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3056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UNION  [ALL]| EXCEPT | INTERSECT</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35</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Теперь выполним запросы:</a:t>
            </a:r>
            <a:endParaRPr lang="ru-RU" sz="2500" dirty="0">
              <a:latin typeface="Arial" pitchFamily="34" charset="0"/>
              <a:cs typeface="Arial" pitchFamily="34" charset="0"/>
            </a:endParaRPr>
          </a:p>
        </p:txBody>
      </p:sp>
      <p:sp>
        <p:nvSpPr>
          <p:cNvPr id="2" name="Rectangle 1"/>
          <p:cNvSpPr/>
          <p:nvPr/>
        </p:nvSpPr>
        <p:spPr>
          <a:xfrm>
            <a:off x="228600" y="1371600"/>
            <a:ext cx="86868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TopPerformers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UNION</a:t>
            </a:r>
          </a:p>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UnderPerformers</a:t>
            </a:r>
            <a:endParaRPr lang="en-US" sz="1600" b="1" dirty="0">
              <a:latin typeface="Courier New" panose="02070309020205020404" pitchFamily="49" charset="0"/>
              <a:cs typeface="Courier New" panose="02070309020205020404" pitchFamily="49" charset="0"/>
            </a:endParaRPr>
          </a:p>
        </p:txBody>
      </p:sp>
      <p:sp>
        <p:nvSpPr>
          <p:cNvPr id="7" name="Rectangle 6"/>
          <p:cNvSpPr/>
          <p:nvPr/>
        </p:nvSpPr>
        <p:spPr>
          <a:xfrm>
            <a:off x="228600" y="3733800"/>
            <a:ext cx="8686800" cy="86177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TopPerformers</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UNION</a:t>
            </a:r>
            <a:r>
              <a:rPr lang="ru-RU" sz="1600"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ALL</a:t>
            </a:r>
            <a:endParaRPr lang="en-US" b="1" dirty="0">
              <a:solidFill>
                <a:srgbClr val="0070C0"/>
              </a:solidFill>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UnderPerformers</a:t>
            </a:r>
            <a:endParaRPr lang="en-US" sz="1600" b="1" dirty="0">
              <a:latin typeface="Courier New" panose="02070309020205020404" pitchFamily="49" charset="0"/>
              <a:cs typeface="Courier New" panose="02070309020205020404" pitchFamily="49"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75" y="1600200"/>
            <a:ext cx="1838325" cy="18079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75" y="3893284"/>
            <a:ext cx="1838325" cy="21421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425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UNION  [ALL]| EXCEPT | INTERSECT</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36</a:t>
            </a:fld>
            <a:endParaRPr lang="en-US" dirty="0"/>
          </a:p>
        </p:txBody>
      </p:sp>
      <p:sp>
        <p:nvSpPr>
          <p:cNvPr id="2" name="Rectangle 1"/>
          <p:cNvSpPr/>
          <p:nvPr/>
        </p:nvSpPr>
        <p:spPr>
          <a:xfrm>
            <a:off x="228600" y="1371600"/>
            <a:ext cx="8686800" cy="83099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TopPerformers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EXCEPT</a:t>
            </a:r>
          </a:p>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UnderPerformers</a:t>
            </a:r>
            <a:endParaRPr lang="en-US" sz="1600" b="1" dirty="0">
              <a:latin typeface="Courier New" panose="02070309020205020404" pitchFamily="49" charset="0"/>
              <a:cs typeface="Courier New" panose="02070309020205020404" pitchFamily="49" charset="0"/>
            </a:endParaRPr>
          </a:p>
        </p:txBody>
      </p:sp>
      <p:sp>
        <p:nvSpPr>
          <p:cNvPr id="7" name="Rectangle 6"/>
          <p:cNvSpPr/>
          <p:nvPr/>
        </p:nvSpPr>
        <p:spPr>
          <a:xfrm>
            <a:off x="228600" y="3733800"/>
            <a:ext cx="8686800" cy="86177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TopPerformers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INTERSECT</a:t>
            </a:r>
          </a:p>
          <a:p>
            <a:r>
              <a:rPr lang="en-US" sz="1600" b="1" dirty="0">
                <a:latin typeface="Courier New" panose="02070309020205020404" pitchFamily="49" charset="0"/>
                <a:cs typeface="Courier New" panose="02070309020205020404" pitchFamily="49" charset="0"/>
              </a:rPr>
              <a:t>SELECT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FROM @</a:t>
            </a:r>
            <a:r>
              <a:rPr lang="en-US" sz="1600" b="1" dirty="0" err="1">
                <a:latin typeface="Courier New" panose="02070309020205020404" pitchFamily="49" charset="0"/>
                <a:cs typeface="Courier New" panose="02070309020205020404" pitchFamily="49" charset="0"/>
              </a:rPr>
              <a:t>UnderPerformers</a:t>
            </a:r>
            <a:endParaRPr lang="en-US" sz="1600" b="1" dirty="0">
              <a:latin typeface="Courier New" panose="02070309020205020404" pitchFamily="49" charset="0"/>
              <a:cs typeface="Courier New" panose="02070309020205020404" pitchFamily="49"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907322"/>
            <a:ext cx="1838325" cy="9419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419600"/>
            <a:ext cx="1828800" cy="6819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45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ALL | DISTINCT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37</a:t>
            </a:fld>
            <a:endParaRPr lang="en-US" dirty="0"/>
          </a:p>
        </p:txBody>
      </p:sp>
      <p:sp>
        <p:nvSpPr>
          <p:cNvPr id="7" name="Rectangle 6"/>
          <p:cNvSpPr/>
          <p:nvPr/>
        </p:nvSpPr>
        <p:spPr>
          <a:xfrm>
            <a:off x="304800" y="838200"/>
            <a:ext cx="54864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2000" b="1" dirty="0">
                <a:solidFill>
                  <a:srgbClr val="00B050"/>
                </a:solidFill>
                <a:latin typeface="Arial" pitchFamily="34" charset="0"/>
                <a:cs typeface="Arial" pitchFamily="34" charset="0"/>
              </a:rPr>
              <a:t>SELECT [ ALL | DISTINCT ] </a:t>
            </a:r>
          </a:p>
          <a:p>
            <a:r>
              <a:rPr lang="en-US" sz="800" b="1" dirty="0">
                <a:latin typeface="Arial" pitchFamily="34" charset="0"/>
                <a:cs typeface="Arial" pitchFamily="34" charset="0"/>
              </a:rPr>
              <a:t>    [TOP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2819400"/>
            <a:ext cx="55626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указывать, возвращать ли дублирующиеся записи или нет.</a:t>
            </a:r>
            <a:endParaRPr lang="en-US" sz="2500" dirty="0">
              <a:latin typeface="Arial" pitchFamily="34" charset="0"/>
              <a:cs typeface="Arial" pitchFamily="34" charset="0"/>
            </a:endParaRPr>
          </a:p>
        </p:txBody>
      </p:sp>
      <p:sp>
        <p:nvSpPr>
          <p:cNvPr id="8" name="Rectangle 7"/>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http://technet.microsoft.com/en-us/library/ms176104.aspx</a:t>
            </a:r>
          </a:p>
        </p:txBody>
      </p:sp>
    </p:spTree>
    <p:extLst>
      <p:ext uri="{BB962C8B-B14F-4D97-AF65-F5344CB8AC3E}">
        <p14:creationId xmlns:p14="http://schemas.microsoft.com/office/powerpoint/2010/main" val="1296525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ALL | DISTINCT</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38</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Здесь всё тривиально, пример простейший:</a:t>
            </a:r>
            <a:endParaRPr lang="ru-RU" sz="2500" dirty="0">
              <a:latin typeface="Arial" pitchFamily="34" charset="0"/>
              <a:cs typeface="Arial" pitchFamily="34" charset="0"/>
            </a:endParaRPr>
          </a:p>
        </p:txBody>
      </p:sp>
      <p:sp>
        <p:nvSpPr>
          <p:cNvPr id="2" name="Rectangle 1"/>
          <p:cNvSpPr/>
          <p:nvPr/>
        </p:nvSpPr>
        <p:spPr>
          <a:xfrm>
            <a:off x="228600" y="1371600"/>
            <a:ext cx="8686800" cy="33855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ALL [</a:t>
            </a:r>
            <a:r>
              <a:rPr lang="en-US" sz="1600" b="1" dirty="0" err="1">
                <a:latin typeface="Courier New" panose="02070309020205020404" pitchFamily="49" charset="0"/>
                <a:cs typeface="Courier New" panose="02070309020205020404" pitchFamily="49" charset="0"/>
              </a:rPr>
              <a:t>sb_subscriber</a:t>
            </a:r>
            <a:r>
              <a:rPr lang="en-US" sz="1600" b="1" dirty="0">
                <a:latin typeface="Courier New" panose="02070309020205020404" pitchFamily="49" charset="0"/>
                <a:cs typeface="Courier New" panose="02070309020205020404" pitchFamily="49" charset="0"/>
              </a:rPr>
              <a:t>] FROM [subscriptions]</a:t>
            </a:r>
          </a:p>
        </p:txBody>
      </p:sp>
      <p:sp>
        <p:nvSpPr>
          <p:cNvPr id="7" name="Rectangle 6"/>
          <p:cNvSpPr/>
          <p:nvPr/>
        </p:nvSpPr>
        <p:spPr>
          <a:xfrm>
            <a:off x="228600" y="3733800"/>
            <a:ext cx="8686800" cy="33855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DISTINCT [</a:t>
            </a:r>
            <a:r>
              <a:rPr lang="en-US" sz="1600" b="1" dirty="0" err="1">
                <a:latin typeface="Courier New" panose="02070309020205020404" pitchFamily="49" charset="0"/>
                <a:cs typeface="Courier New" panose="02070309020205020404" pitchFamily="49" charset="0"/>
              </a:rPr>
              <a:t>sb_subscriber</a:t>
            </a:r>
            <a:r>
              <a:rPr lang="en-US" sz="1600" b="1" dirty="0">
                <a:latin typeface="Courier New" panose="02070309020205020404" pitchFamily="49" charset="0"/>
                <a:cs typeface="Courier New" panose="02070309020205020404" pitchFamily="49" charset="0"/>
              </a:rPr>
              <a:t>] FROM [subscriptions]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540876"/>
            <a:ext cx="1706881" cy="1942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343399"/>
            <a:ext cx="1676400" cy="8652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0215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TOP</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39</a:t>
            </a:fld>
            <a:endParaRPr lang="en-US" dirty="0"/>
          </a:p>
        </p:txBody>
      </p:sp>
      <p:sp>
        <p:nvSpPr>
          <p:cNvPr id="7" name="Rectangle 6"/>
          <p:cNvSpPr/>
          <p:nvPr/>
        </p:nvSpPr>
        <p:spPr>
          <a:xfrm>
            <a:off x="304800" y="838200"/>
            <a:ext cx="57912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2000" b="1" dirty="0" smtClean="0">
                <a:solidFill>
                  <a:srgbClr val="00B050"/>
                </a:solidFill>
                <a:latin typeface="Arial" pitchFamily="34" charset="0"/>
                <a:cs typeface="Arial" pitchFamily="34" charset="0"/>
              </a:rPr>
              <a:t>[</a:t>
            </a:r>
            <a:r>
              <a:rPr lang="en-US" sz="2000" b="1" dirty="0">
                <a:solidFill>
                  <a:srgbClr val="00B050"/>
                </a:solidFill>
                <a:latin typeface="Arial" pitchFamily="34" charset="0"/>
                <a:cs typeface="Arial" pitchFamily="34" charset="0"/>
              </a:rPr>
              <a:t>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3024426"/>
            <a:ext cx="5562600" cy="2015936"/>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указать, что вернуть необходимо только некоторое количество рядов: идущих в начале – при наличии сортировки, или случайных – при её отсутствии.</a:t>
            </a:r>
            <a:endParaRPr lang="en-US" sz="2500" dirty="0">
              <a:latin typeface="Arial" pitchFamily="34" charset="0"/>
              <a:cs typeface="Arial" pitchFamily="34" charset="0"/>
            </a:endParaRPr>
          </a:p>
        </p:txBody>
      </p:sp>
      <p:sp>
        <p:nvSpPr>
          <p:cNvPr id="8" name="Rectangle 7"/>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http://technet.microsoft.com/en-us/library/ms189463.aspx</a:t>
            </a:r>
          </a:p>
        </p:txBody>
      </p:sp>
    </p:spTree>
    <p:extLst>
      <p:ext uri="{BB962C8B-B14F-4D97-AF65-F5344CB8AC3E}">
        <p14:creationId xmlns:p14="http://schemas.microsoft.com/office/powerpoint/2010/main" val="596916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600200"/>
          </a:xfrm>
        </p:spPr>
        <p:txBody>
          <a:bodyPr/>
          <a:lstStyle/>
          <a:p>
            <a:r>
              <a:rPr lang="ru-RU" sz="3200" b="0" dirty="0" smtClean="0"/>
              <a:t>Общий синтаксис</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4</a:t>
            </a:fld>
            <a:endParaRPr lang="en-US" dirty="0"/>
          </a:p>
        </p:txBody>
      </p:sp>
    </p:spTree>
    <p:extLst>
      <p:ext uri="{BB962C8B-B14F-4D97-AF65-F5344CB8AC3E}">
        <p14:creationId xmlns:p14="http://schemas.microsoft.com/office/powerpoint/2010/main" val="4185860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TOP</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40</a:t>
            </a:fld>
            <a:endParaRPr lang="en-US" dirty="0"/>
          </a:p>
        </p:txBody>
      </p:sp>
      <p:sp>
        <p:nvSpPr>
          <p:cNvPr id="8" name="TextBox 7"/>
          <p:cNvSpPr txBox="1"/>
          <p:nvPr/>
        </p:nvSpPr>
        <p:spPr>
          <a:xfrm>
            <a:off x="457200" y="838200"/>
            <a:ext cx="8305800" cy="4708981"/>
          </a:xfrm>
          <a:prstGeom prst="rect">
            <a:avLst/>
          </a:prstGeom>
          <a:noFill/>
        </p:spPr>
        <p:txBody>
          <a:bodyPr wrap="square" rtlCol="0">
            <a:spAutoFit/>
          </a:bodyPr>
          <a:lstStyle/>
          <a:p>
            <a:r>
              <a:rPr lang="ru-RU" sz="2500" dirty="0" smtClean="0">
                <a:latin typeface="Arial" pitchFamily="34" charset="0"/>
                <a:cs typeface="Arial" pitchFamily="34" charset="0"/>
              </a:rPr>
              <a:t>Немного о синтаксисе. Конструкция </a:t>
            </a:r>
            <a:r>
              <a:rPr lang="en-US" sz="2500" dirty="0" smtClean="0">
                <a:latin typeface="Arial" pitchFamily="34" charset="0"/>
                <a:cs typeface="Arial" pitchFamily="34" charset="0"/>
              </a:rPr>
              <a:t>TOP </a:t>
            </a:r>
            <a:r>
              <a:rPr lang="ru-RU" sz="2500" dirty="0" smtClean="0">
                <a:latin typeface="Arial" pitchFamily="34" charset="0"/>
                <a:cs typeface="Arial" pitchFamily="34" charset="0"/>
              </a:rPr>
              <a:t>позволяет нам получить некоторое количество «первых рядов» в случае наличия сортировки. Если сортировки нет, то </a:t>
            </a:r>
            <a:r>
              <a:rPr lang="en-US" sz="2500" dirty="0" smtClean="0">
                <a:latin typeface="Arial" pitchFamily="34" charset="0"/>
                <a:cs typeface="Arial" pitchFamily="34" charset="0"/>
              </a:rPr>
              <a:t>SQL Server </a:t>
            </a:r>
            <a:r>
              <a:rPr lang="ru-RU" sz="2500" dirty="0" smtClean="0">
                <a:latin typeface="Arial" pitchFamily="34" charset="0"/>
                <a:cs typeface="Arial" pitchFamily="34" charset="0"/>
              </a:rPr>
              <a:t>не гарантирует, какие именно ряды он «посчитает первыми».</a:t>
            </a:r>
          </a:p>
          <a:p>
            <a:endParaRPr lang="ru-RU" sz="2500" dirty="0">
              <a:latin typeface="Arial" pitchFamily="34" charset="0"/>
              <a:cs typeface="Arial" pitchFamily="34" charset="0"/>
            </a:endParaRPr>
          </a:p>
          <a:p>
            <a:r>
              <a:rPr lang="ru-RU" sz="2500" b="1" dirty="0" smtClean="0">
                <a:solidFill>
                  <a:srgbClr val="FF0000"/>
                </a:solidFill>
                <a:latin typeface="Arial" pitchFamily="34" charset="0"/>
                <a:cs typeface="Arial" pitchFamily="34" charset="0"/>
              </a:rPr>
              <a:t>ВНИМАНИЕ!</a:t>
            </a:r>
            <a:r>
              <a:rPr lang="ru-RU" sz="2500" dirty="0" smtClean="0">
                <a:solidFill>
                  <a:srgbClr val="FF0000"/>
                </a:solidFill>
                <a:latin typeface="Arial" pitchFamily="34" charset="0"/>
                <a:cs typeface="Arial" pitchFamily="34" charset="0"/>
              </a:rPr>
              <a:t> Здесь НЕ идёт речь о выборке </a:t>
            </a:r>
            <a:r>
              <a:rPr lang="en-US" sz="2500" dirty="0" smtClean="0">
                <a:solidFill>
                  <a:srgbClr val="FF0000"/>
                </a:solidFill>
                <a:latin typeface="Arial" pitchFamily="34" charset="0"/>
                <a:cs typeface="Arial" pitchFamily="34" charset="0"/>
              </a:rPr>
              <a:t>N </a:t>
            </a:r>
            <a:r>
              <a:rPr lang="ru-RU" sz="2500" dirty="0" smtClean="0">
                <a:solidFill>
                  <a:srgbClr val="FF0000"/>
                </a:solidFill>
                <a:latin typeface="Arial" pitchFamily="34" charset="0"/>
                <a:cs typeface="Arial" pitchFamily="34" charset="0"/>
              </a:rPr>
              <a:t>случайных записей. Имеется в виду лишь то, что мы </a:t>
            </a:r>
            <a:r>
              <a:rPr lang="ru-RU" sz="2500" b="1" dirty="0" smtClean="0">
                <a:solidFill>
                  <a:srgbClr val="FF0000"/>
                </a:solidFill>
                <a:latin typeface="Arial" pitchFamily="34" charset="0"/>
                <a:cs typeface="Arial" pitchFamily="34" charset="0"/>
              </a:rPr>
              <a:t>не знаем, какие именно записи </a:t>
            </a:r>
            <a:r>
              <a:rPr lang="ru-RU" sz="2500" dirty="0" smtClean="0">
                <a:solidFill>
                  <a:srgbClr val="FF0000"/>
                </a:solidFill>
                <a:latin typeface="Arial" pitchFamily="34" charset="0"/>
                <a:cs typeface="Arial" pitchFamily="34" charset="0"/>
              </a:rPr>
              <a:t>будут возвращены. Но при многократном выполнении такого запроса они могут быть одними и теми же, а не каждый раз разными.</a:t>
            </a:r>
            <a:endParaRPr lang="ru-RU" sz="25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317368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TOP</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41</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Пример:</a:t>
            </a:r>
            <a:endParaRPr lang="ru-RU" sz="2500" dirty="0">
              <a:latin typeface="Arial" pitchFamily="34" charset="0"/>
              <a:cs typeface="Arial" pitchFamily="34" charset="0"/>
            </a:endParaRPr>
          </a:p>
        </p:txBody>
      </p:sp>
      <p:sp>
        <p:nvSpPr>
          <p:cNvPr id="2" name="Rectangle 1"/>
          <p:cNvSpPr/>
          <p:nvPr/>
        </p:nvSpPr>
        <p:spPr>
          <a:xfrm>
            <a:off x="228600" y="1371600"/>
            <a:ext cx="8686800" cy="33855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TOP 2 [</a:t>
            </a:r>
            <a:r>
              <a:rPr lang="en-US" sz="1600" b="1" dirty="0" err="1">
                <a:latin typeface="Courier New" panose="02070309020205020404" pitchFamily="49" charset="0"/>
                <a:cs typeface="Courier New" panose="02070309020205020404" pitchFamily="49" charset="0"/>
              </a:rPr>
              <a:t>b_name</a:t>
            </a:r>
            <a:r>
              <a:rPr lang="en-US" sz="1600" b="1" dirty="0">
                <a:latin typeface="Courier New" panose="02070309020205020404" pitchFamily="49" charset="0"/>
                <a:cs typeface="Courier New" panose="02070309020205020404" pitchFamily="49" charset="0"/>
              </a:rPr>
              <a:t>] FROM [books] ORDER BY [</a:t>
            </a:r>
            <a:r>
              <a:rPr lang="en-US" sz="1600" b="1" dirty="0" err="1">
                <a:latin typeface="Courier New" panose="02070309020205020404" pitchFamily="49" charset="0"/>
                <a:cs typeface="Courier New" panose="02070309020205020404" pitchFamily="49" charset="0"/>
              </a:rPr>
              <a:t>b_name</a:t>
            </a:r>
            <a:r>
              <a:rPr lang="en-US" sz="1600" b="1" dirty="0">
                <a:latin typeface="Courier New" panose="02070309020205020404" pitchFamily="49" charset="0"/>
                <a:cs typeface="Courier New" panose="02070309020205020404" pitchFamily="49" charset="0"/>
              </a:rPr>
              <a:t>]</a:t>
            </a:r>
          </a:p>
        </p:txBody>
      </p:sp>
      <p:sp>
        <p:nvSpPr>
          <p:cNvPr id="7" name="Rectangle 6"/>
          <p:cNvSpPr/>
          <p:nvPr/>
        </p:nvSpPr>
        <p:spPr>
          <a:xfrm>
            <a:off x="228600" y="3733800"/>
            <a:ext cx="8686800" cy="33855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TOP 2 [</a:t>
            </a:r>
            <a:r>
              <a:rPr lang="en-US" sz="1600" b="1" dirty="0" err="1">
                <a:latin typeface="Courier New" panose="02070309020205020404" pitchFamily="49" charset="0"/>
                <a:cs typeface="Courier New" panose="02070309020205020404" pitchFamily="49" charset="0"/>
              </a:rPr>
              <a:t>b_name</a:t>
            </a:r>
            <a:r>
              <a:rPr lang="en-US" sz="1600" b="1" dirty="0">
                <a:latin typeface="Courier New" panose="02070309020205020404" pitchFamily="49" charset="0"/>
                <a:cs typeface="Courier New" panose="02070309020205020404" pitchFamily="49" charset="0"/>
              </a:rPr>
              <a:t>] FROM [books]</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251" y="1801594"/>
            <a:ext cx="2714149" cy="1017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251" y="4343400"/>
            <a:ext cx="2561749" cy="887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9283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TOP</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42</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Ключевое слово </a:t>
            </a:r>
            <a:r>
              <a:rPr lang="en-US" sz="2500" dirty="0" smtClean="0">
                <a:latin typeface="Arial" pitchFamily="34" charset="0"/>
                <a:cs typeface="Arial" pitchFamily="34" charset="0"/>
              </a:rPr>
              <a:t>PERCENT </a:t>
            </a:r>
            <a:r>
              <a:rPr lang="ru-RU" sz="2500" dirty="0" smtClean="0">
                <a:latin typeface="Arial" pitchFamily="34" charset="0"/>
                <a:cs typeface="Arial" pitchFamily="34" charset="0"/>
              </a:rPr>
              <a:t>указывает, что нужно вернуть «не </a:t>
            </a:r>
            <a:r>
              <a:rPr lang="en-US" sz="2500" dirty="0" smtClean="0">
                <a:latin typeface="Arial" pitchFamily="34" charset="0"/>
                <a:cs typeface="Arial" pitchFamily="34" charset="0"/>
              </a:rPr>
              <a:t>N </a:t>
            </a:r>
            <a:r>
              <a:rPr lang="ru-RU" sz="2500" dirty="0" smtClean="0">
                <a:latin typeface="Arial" pitchFamily="34" charset="0"/>
                <a:cs typeface="Arial" pitchFamily="34" charset="0"/>
              </a:rPr>
              <a:t>записей», а «</a:t>
            </a:r>
            <a:r>
              <a:rPr lang="en-US" sz="2500" dirty="0" smtClean="0">
                <a:latin typeface="Arial" pitchFamily="34" charset="0"/>
                <a:cs typeface="Arial" pitchFamily="34" charset="0"/>
              </a:rPr>
              <a:t>N% </a:t>
            </a:r>
            <a:r>
              <a:rPr lang="ru-RU" sz="2500" dirty="0" smtClean="0">
                <a:latin typeface="Arial" pitchFamily="34" charset="0"/>
                <a:cs typeface="Arial" pitchFamily="34" charset="0"/>
              </a:rPr>
              <a:t>записей»:</a:t>
            </a:r>
            <a:endParaRPr lang="ru-RU" sz="2500" dirty="0">
              <a:latin typeface="Arial" pitchFamily="34" charset="0"/>
              <a:cs typeface="Arial" pitchFamily="34" charset="0"/>
            </a:endParaRPr>
          </a:p>
        </p:txBody>
      </p:sp>
      <p:sp>
        <p:nvSpPr>
          <p:cNvPr id="2" name="Rectangle 1"/>
          <p:cNvSpPr/>
          <p:nvPr/>
        </p:nvSpPr>
        <p:spPr>
          <a:xfrm>
            <a:off x="228600" y="2057400"/>
            <a:ext cx="8686800" cy="338554"/>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TOP 50 PERCENT [</a:t>
            </a:r>
            <a:r>
              <a:rPr lang="en-US" sz="1600" b="1" dirty="0" err="1">
                <a:latin typeface="Courier New" panose="02070309020205020404" pitchFamily="49" charset="0"/>
                <a:cs typeface="Courier New" panose="02070309020205020404" pitchFamily="49" charset="0"/>
              </a:rPr>
              <a:t>b_name</a:t>
            </a:r>
            <a:r>
              <a:rPr lang="en-US" sz="1600" b="1" dirty="0">
                <a:latin typeface="Courier New" panose="02070309020205020404" pitchFamily="49" charset="0"/>
                <a:cs typeface="Courier New" panose="02070309020205020404" pitchFamily="49" charset="0"/>
              </a:rPr>
              <a:t>] FROM [books] ORDER BY [</a:t>
            </a:r>
            <a:r>
              <a:rPr lang="en-US" sz="1600" b="1" dirty="0" err="1">
                <a:latin typeface="Courier New" panose="02070309020205020404" pitchFamily="49" charset="0"/>
                <a:cs typeface="Courier New" panose="02070309020205020404" pitchFamily="49" charset="0"/>
              </a:rPr>
              <a:t>b_name</a:t>
            </a:r>
            <a:r>
              <a:rPr lang="en-US" sz="1600" b="1" dirty="0">
                <a:latin typeface="Courier New" panose="02070309020205020404" pitchFamily="49" charset="0"/>
                <a:cs typeface="Courier New" panose="02070309020205020404" pitchFamily="49" charset="0"/>
              </a:rPr>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638425"/>
            <a:ext cx="3733800" cy="14215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4410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TOP</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43</a:t>
            </a:fld>
            <a:endParaRPr lang="en-US" dirty="0"/>
          </a:p>
        </p:txBody>
      </p:sp>
      <p:sp>
        <p:nvSpPr>
          <p:cNvPr id="8" name="TextBox 7"/>
          <p:cNvSpPr txBox="1"/>
          <p:nvPr/>
        </p:nvSpPr>
        <p:spPr>
          <a:xfrm>
            <a:off x="457200" y="838200"/>
            <a:ext cx="8305800" cy="1631216"/>
          </a:xfrm>
          <a:prstGeom prst="rect">
            <a:avLst/>
          </a:prstGeom>
          <a:noFill/>
        </p:spPr>
        <p:txBody>
          <a:bodyPr wrap="square" rtlCol="0">
            <a:spAutoFit/>
          </a:bodyPr>
          <a:lstStyle/>
          <a:p>
            <a:r>
              <a:rPr lang="ru-RU" sz="2500" dirty="0" smtClean="0">
                <a:latin typeface="Arial" pitchFamily="34" charset="0"/>
                <a:cs typeface="Arial" pitchFamily="34" charset="0"/>
              </a:rPr>
              <a:t>Ключевые слова </a:t>
            </a:r>
            <a:r>
              <a:rPr lang="en-US" sz="2500" dirty="0" smtClean="0">
                <a:latin typeface="Arial" pitchFamily="34" charset="0"/>
                <a:cs typeface="Arial" pitchFamily="34" charset="0"/>
              </a:rPr>
              <a:t>WITH TIES </a:t>
            </a:r>
            <a:r>
              <a:rPr lang="ru-RU" sz="2500" dirty="0" smtClean="0">
                <a:latin typeface="Arial" pitchFamily="34" charset="0"/>
                <a:cs typeface="Arial" pitchFamily="34" charset="0"/>
              </a:rPr>
              <a:t>позволяют «прицепить» к выборке ещё несколько рядов, которые уже не укладываются в указанное количество, но совпадают с последним рядом по значению поля сортировки:</a:t>
            </a:r>
            <a:endParaRPr lang="ru-RU" sz="2500" dirty="0">
              <a:latin typeface="Arial" pitchFamily="34" charset="0"/>
              <a:cs typeface="Arial" pitchFamily="34" charset="0"/>
            </a:endParaRPr>
          </a:p>
        </p:txBody>
      </p:sp>
      <p:sp>
        <p:nvSpPr>
          <p:cNvPr id="2" name="Rectangle 1"/>
          <p:cNvSpPr/>
          <p:nvPr/>
        </p:nvSpPr>
        <p:spPr>
          <a:xfrm>
            <a:off x="304800" y="2557046"/>
            <a:ext cx="8686800" cy="2616101"/>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DECLARE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 TABLE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NVARCHAR(255), [</a:t>
            </a:r>
            <a:r>
              <a:rPr lang="en-US" sz="1600" b="1" dirty="0" err="1">
                <a:latin typeface="Courier New" panose="02070309020205020404" pitchFamily="49" charset="0"/>
                <a:cs typeface="Courier New" panose="02070309020205020404" pitchFamily="49" charset="0"/>
              </a:rPr>
              <a:t>work_time</a:t>
            </a:r>
            <a:r>
              <a:rPr lang="en-US" sz="1600" b="1" dirty="0">
                <a:latin typeface="Courier New" panose="02070309020205020404" pitchFamily="49" charset="0"/>
                <a:cs typeface="Courier New" panose="02070309020205020404" pitchFamily="49" charset="0"/>
              </a:rPr>
              <a:t>] INT);</a:t>
            </a:r>
          </a:p>
          <a:p>
            <a:r>
              <a:rPr lang="en-US" sz="1600" b="1" dirty="0">
                <a:latin typeface="Courier New" panose="02070309020205020404" pitchFamily="49" charset="0"/>
                <a:cs typeface="Courier New" panose="02070309020205020404" pitchFamily="49" charset="0"/>
              </a:rPr>
              <a:t>INSERT INTO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 VALUES</a:t>
            </a:r>
          </a:p>
          <a:p>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Иванов И.И.', 20),</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Петров П.П.', 20),</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Сидоров С.С.', 30),</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Рыбин Р.Р.', 10),</a:t>
            </a:r>
          </a:p>
          <a:p>
            <a:r>
              <a:rPr lang="ru-RU" sz="1600" b="1"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N'</a:t>
            </a:r>
            <a:r>
              <a:rPr lang="ru-RU" sz="1600" b="1" dirty="0">
                <a:latin typeface="Courier New" panose="02070309020205020404" pitchFamily="49" charset="0"/>
                <a:cs typeface="Courier New" panose="02070309020205020404" pitchFamily="49" charset="0"/>
              </a:rPr>
              <a:t>Птицын П.П.', 15</a:t>
            </a:r>
            <a:r>
              <a:rPr lang="ru-RU" sz="1600" b="1" dirty="0" smtClean="0">
                <a:latin typeface="Courier New" panose="02070309020205020404" pitchFamily="49" charset="0"/>
                <a:cs typeface="Courier New" panose="02070309020205020404" pitchFamily="49" charset="0"/>
              </a:rPr>
              <a:t>);</a:t>
            </a:r>
          </a:p>
          <a:p>
            <a:endParaRPr lang="ru-RU"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SELECT TOP </a:t>
            </a:r>
            <a:r>
              <a:rPr lang="en-US" sz="2000" b="1" dirty="0">
                <a:solidFill>
                  <a:srgbClr val="00B0F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WITH TIES [</a:t>
            </a:r>
            <a:r>
              <a:rPr lang="en-US" sz="1600" b="1" dirty="0" err="1">
                <a:latin typeface="Courier New" panose="02070309020205020404" pitchFamily="49" charset="0"/>
                <a:cs typeface="Courier New" panose="02070309020205020404" pitchFamily="49" charset="0"/>
              </a:rPr>
              <a:t>fio</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work_time</a:t>
            </a:r>
            <a:r>
              <a:rPr lang="en-US" sz="1600" b="1" dirty="0" smtClean="0">
                <a:latin typeface="Courier New" panose="02070309020205020404" pitchFamily="49" charset="0"/>
                <a:cs typeface="Courier New" panose="02070309020205020404" pitchFamily="49" charset="0"/>
              </a:rPr>
              <a:t>]</a:t>
            </a:r>
            <a:endParaRPr lang="ru-R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FROM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 ORDER BY [</a:t>
            </a:r>
            <a:r>
              <a:rPr lang="en-US" sz="1600" b="1" dirty="0" err="1">
                <a:latin typeface="Courier New" panose="02070309020205020404" pitchFamily="49" charset="0"/>
                <a:cs typeface="Courier New" panose="02070309020205020404" pitchFamily="49" charset="0"/>
              </a:rPr>
              <a:t>work_time</a:t>
            </a:r>
            <a:r>
              <a:rPr lang="en-US" sz="1600" b="1" dirty="0">
                <a:latin typeface="Courier New" panose="02070309020205020404" pitchFamily="49" charset="0"/>
                <a:cs typeface="Courier New" panose="02070309020205020404" pitchFamily="49" charset="0"/>
              </a:rPr>
              <a:t>] DESC</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86" y="4384595"/>
            <a:ext cx="3338794" cy="14539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flipV="1">
            <a:off x="1905000" y="4876800"/>
            <a:ext cx="1295400" cy="11430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 name="Straight Arrow Connector 10"/>
          <p:cNvCxnSpPr/>
          <p:nvPr/>
        </p:nvCxnSpPr>
        <p:spPr>
          <a:xfrm flipV="1">
            <a:off x="3200400" y="5600700"/>
            <a:ext cx="2133600" cy="4191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7620000" y="5077897"/>
            <a:ext cx="419100" cy="7239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2765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TOP</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44</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en-US" sz="2500" b="1" dirty="0" smtClean="0">
                <a:latin typeface="Arial" pitchFamily="34" charset="0"/>
                <a:cs typeface="Arial" pitchFamily="34" charset="0"/>
              </a:rPr>
              <a:t>Q:</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А как выбрать </a:t>
            </a:r>
            <a:r>
              <a:rPr lang="en-US" sz="2500" dirty="0" smtClean="0">
                <a:latin typeface="Arial" pitchFamily="34" charset="0"/>
                <a:cs typeface="Arial" pitchFamily="34" charset="0"/>
              </a:rPr>
              <a:t>K </a:t>
            </a:r>
            <a:r>
              <a:rPr lang="ru-RU" sz="2500" dirty="0" smtClean="0">
                <a:latin typeface="Arial" pitchFamily="34" charset="0"/>
                <a:cs typeface="Arial" pitchFamily="34" charset="0"/>
              </a:rPr>
              <a:t>рядов, начиная с </a:t>
            </a:r>
            <a:r>
              <a:rPr lang="en-US" sz="2500" dirty="0" smtClean="0">
                <a:latin typeface="Arial" pitchFamily="34" charset="0"/>
                <a:cs typeface="Arial" pitchFamily="34" charset="0"/>
              </a:rPr>
              <a:t>M-</a:t>
            </a:r>
            <a:r>
              <a:rPr lang="ru-RU" sz="2500" dirty="0" err="1" smtClean="0">
                <a:latin typeface="Arial" pitchFamily="34" charset="0"/>
                <a:cs typeface="Arial" pitchFamily="34" charset="0"/>
              </a:rPr>
              <a:t>го</a:t>
            </a:r>
            <a:r>
              <a:rPr lang="ru-RU" sz="2500" dirty="0" smtClean="0">
                <a:latin typeface="Arial" pitchFamily="34" charset="0"/>
                <a:cs typeface="Arial" pitchFamily="34" charset="0"/>
              </a:rPr>
              <a:t>?</a:t>
            </a:r>
          </a:p>
          <a:p>
            <a:r>
              <a:rPr lang="en-US" sz="2500" b="1" dirty="0" smtClean="0">
                <a:latin typeface="Arial" pitchFamily="34" charset="0"/>
                <a:cs typeface="Arial" pitchFamily="34" charset="0"/>
              </a:rPr>
              <a:t>A:</a:t>
            </a:r>
            <a:r>
              <a:rPr lang="en-US" sz="2500" dirty="0" smtClean="0">
                <a:latin typeface="Arial" pitchFamily="34" charset="0"/>
                <a:cs typeface="Arial" pitchFamily="34" charset="0"/>
              </a:rPr>
              <a:t> </a:t>
            </a:r>
            <a:r>
              <a:rPr lang="ru-RU" sz="2500" dirty="0" smtClean="0">
                <a:latin typeface="Arial" pitchFamily="34" charset="0"/>
                <a:cs typeface="Arial" pitchFamily="34" charset="0"/>
              </a:rPr>
              <a:t>Только что смотрели. См. </a:t>
            </a:r>
            <a:r>
              <a:rPr lang="en-US" sz="2500" dirty="0" smtClean="0">
                <a:latin typeface="Arial" pitchFamily="34" charset="0"/>
                <a:cs typeface="Arial" pitchFamily="34" charset="0"/>
              </a:rPr>
              <a:t>“ORDER BY”. </a:t>
            </a:r>
            <a:r>
              <a:rPr lang="ru-RU" sz="2500" dirty="0" smtClean="0">
                <a:latin typeface="Arial" pitchFamily="34" charset="0"/>
                <a:cs typeface="Arial" pitchFamily="34" charset="0"/>
              </a:rPr>
              <a:t>Вот так:</a:t>
            </a:r>
            <a:endParaRPr lang="ru-RU" sz="2500" dirty="0">
              <a:latin typeface="Arial" pitchFamily="34" charset="0"/>
              <a:cs typeface="Arial" pitchFamily="34" charset="0"/>
            </a:endParaRPr>
          </a:p>
        </p:txBody>
      </p:sp>
      <p:sp>
        <p:nvSpPr>
          <p:cNvPr id="2" name="Rectangle 1"/>
          <p:cNvSpPr/>
          <p:nvPr/>
        </p:nvSpPr>
        <p:spPr>
          <a:xfrm>
            <a:off x="304800" y="1905000"/>
            <a:ext cx="8686800" cy="1077218"/>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SELECT * FROM [subscriptions]</a:t>
            </a:r>
          </a:p>
          <a:p>
            <a:r>
              <a:rPr lang="en-US" sz="1600" b="1" dirty="0">
                <a:latin typeface="Courier New" panose="02070309020205020404" pitchFamily="49" charset="0"/>
                <a:cs typeface="Courier New" panose="02070309020205020404" pitchFamily="49" charset="0"/>
              </a:rPr>
              <a:t>ORDER BY [</a:t>
            </a:r>
            <a:r>
              <a:rPr lang="en-US" sz="1600" b="1" dirty="0" err="1">
                <a:latin typeface="Courier New" panose="02070309020205020404" pitchFamily="49" charset="0"/>
                <a:cs typeface="Courier New" panose="02070309020205020404" pitchFamily="49" charset="0"/>
              </a:rPr>
              <a:t>sb_id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OFFSET 3 ROWS</a:t>
            </a:r>
          </a:p>
          <a:p>
            <a:r>
              <a:rPr lang="en-US" sz="1600" b="1" dirty="0">
                <a:latin typeface="Courier New" panose="02070309020205020404" pitchFamily="49" charset="0"/>
                <a:cs typeface="Courier New" panose="02070309020205020404" pitchFamily="49" charset="0"/>
              </a:rPr>
              <a:t>FETCH NEXT 2 ROWS ONLY</a:t>
            </a:r>
          </a:p>
        </p:txBody>
      </p:sp>
    </p:spTree>
    <p:extLst>
      <p:ext uri="{BB962C8B-B14F-4D97-AF65-F5344CB8AC3E}">
        <p14:creationId xmlns:p14="http://schemas.microsoft.com/office/powerpoint/2010/main" val="24743872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a:t>
            </a:r>
            <a:r>
              <a:rPr lang="en-US" dirty="0" err="1" smtClean="0"/>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45</a:t>
            </a:fld>
            <a:endParaRPr lang="en-US" dirty="0"/>
          </a:p>
        </p:txBody>
      </p:sp>
      <p:sp>
        <p:nvSpPr>
          <p:cNvPr id="7" name="Rectangle 6"/>
          <p:cNvSpPr/>
          <p:nvPr/>
        </p:nvSpPr>
        <p:spPr>
          <a:xfrm>
            <a:off x="304800" y="838200"/>
            <a:ext cx="57912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smtClean="0">
                <a:latin typeface="Arial" pitchFamily="34" charset="0"/>
                <a:cs typeface="Arial" pitchFamily="34" charset="0"/>
              </a:rPr>
              <a:t>[</a:t>
            </a:r>
            <a:r>
              <a:rPr lang="en-US" sz="800" b="1" dirty="0">
                <a:latin typeface="Arial" pitchFamily="34" charset="0"/>
                <a:cs typeface="Arial" pitchFamily="34" charset="0"/>
              </a:rPr>
              <a:t>TOP ( expression ) [PERCENT] [ WITH TIES ] ] </a:t>
            </a:r>
          </a:p>
          <a:p>
            <a:r>
              <a:rPr lang="en-US" sz="2000" b="1" dirty="0">
                <a:solidFill>
                  <a:srgbClr val="00B050"/>
                </a:solidFill>
                <a:latin typeface="Arial" pitchFamily="34" charset="0"/>
                <a:cs typeface="Arial" pitchFamily="34" charset="0"/>
              </a:rPr>
              <a:t>  </a:t>
            </a:r>
            <a:r>
              <a:rPr lang="en-US" sz="2000" b="1" dirty="0" smtClean="0">
                <a:solidFill>
                  <a:srgbClr val="00B050"/>
                </a:solidFill>
                <a:latin typeface="Arial" pitchFamily="34" charset="0"/>
                <a:cs typeface="Arial" pitchFamily="34" charset="0"/>
              </a:rPr>
              <a:t>&lt; </a:t>
            </a:r>
            <a:r>
              <a:rPr lang="en-US" sz="2000" b="1" dirty="0" err="1">
                <a:solidFill>
                  <a:srgbClr val="00B050"/>
                </a:solidFill>
                <a:latin typeface="Arial" pitchFamily="34" charset="0"/>
                <a:cs typeface="Arial" pitchFamily="34" charset="0"/>
              </a:rPr>
              <a:t>select_list</a:t>
            </a:r>
            <a:r>
              <a:rPr lang="en-US" sz="2000" b="1" dirty="0">
                <a:solidFill>
                  <a:srgbClr val="00B050"/>
                </a:solidFill>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3024426"/>
            <a:ext cx="55626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Указывает столбцы, возвращаемые запросом.</a:t>
            </a:r>
            <a:endParaRPr lang="en-US" sz="2500" dirty="0">
              <a:latin typeface="Arial" pitchFamily="34" charset="0"/>
              <a:cs typeface="Arial" pitchFamily="34" charset="0"/>
            </a:endParaRPr>
          </a:p>
        </p:txBody>
      </p:sp>
      <p:sp>
        <p:nvSpPr>
          <p:cNvPr id="8" name="Rectangle 7"/>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http://technet.microsoft.com/en-us/library/ms176104.aspx</a:t>
            </a:r>
          </a:p>
        </p:txBody>
      </p:sp>
    </p:spTree>
    <p:extLst>
      <p:ext uri="{BB962C8B-B14F-4D97-AF65-F5344CB8AC3E}">
        <p14:creationId xmlns:p14="http://schemas.microsoft.com/office/powerpoint/2010/main" val="3391677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46</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Если посмотреть на спецификацию </a:t>
            </a:r>
            <a:r>
              <a:rPr lang="en-US" sz="2500" dirty="0" err="1" smtClean="0">
                <a:latin typeface="Arial" pitchFamily="34" charset="0"/>
                <a:cs typeface="Arial" pitchFamily="34" charset="0"/>
              </a:rPr>
              <a:t>select_list</a:t>
            </a:r>
            <a:r>
              <a:rPr lang="en-US" sz="2500" dirty="0" smtClean="0">
                <a:latin typeface="Arial" pitchFamily="34" charset="0"/>
                <a:cs typeface="Arial" pitchFamily="34" charset="0"/>
              </a:rPr>
              <a:t>, </a:t>
            </a:r>
            <a:r>
              <a:rPr lang="ru-RU" sz="2500" dirty="0" smtClean="0">
                <a:latin typeface="Arial" pitchFamily="34" charset="0"/>
                <a:cs typeface="Arial" pitchFamily="34" charset="0"/>
              </a:rPr>
              <a:t>там всё не так просто:</a:t>
            </a:r>
            <a:endParaRPr lang="ru-RU" sz="2500" dirty="0">
              <a:latin typeface="Arial" pitchFamily="34" charset="0"/>
              <a:cs typeface="Arial" pitchFamily="34" charset="0"/>
            </a:endParaRPr>
          </a:p>
        </p:txBody>
      </p:sp>
      <p:sp>
        <p:nvSpPr>
          <p:cNvPr id="2" name="Rectangle 1"/>
          <p:cNvSpPr/>
          <p:nvPr/>
        </p:nvSpPr>
        <p:spPr>
          <a:xfrm>
            <a:off x="304800" y="1905000"/>
            <a:ext cx="8686800" cy="3323987"/>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&lt;</a:t>
            </a:r>
            <a:r>
              <a:rPr lang="en-US" sz="1500" b="1" dirty="0" err="1">
                <a:latin typeface="Courier New" panose="02070309020205020404" pitchFamily="49" charset="0"/>
                <a:cs typeface="Courier New" panose="02070309020205020404" pitchFamily="49" charset="0"/>
              </a:rPr>
              <a:t>select_list</a:t>
            </a:r>
            <a:r>
              <a:rPr lang="en-US" sz="1500" b="1" dirty="0">
                <a:latin typeface="Courier New" panose="02070309020205020404" pitchFamily="49" charset="0"/>
                <a:cs typeface="Courier New" panose="02070309020205020404" pitchFamily="49" charset="0"/>
              </a:rPr>
              <a:t>&gt; ::= </a:t>
            </a:r>
          </a:p>
          <a:p>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 { </a:t>
            </a:r>
            <a:r>
              <a:rPr lang="en-US" sz="1500" b="1" dirty="0" err="1">
                <a:latin typeface="Courier New" panose="02070309020205020404" pitchFamily="49" charset="0"/>
                <a:cs typeface="Courier New" panose="02070309020205020404" pitchFamily="49" charset="0"/>
              </a:rPr>
              <a:t>table_name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view_name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table_alias</a:t>
            </a:r>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 { </a:t>
            </a:r>
            <a:r>
              <a:rPr lang="en-US" sz="1500" b="1" dirty="0" err="1">
                <a:latin typeface="Courier New" panose="02070309020205020404" pitchFamily="49" charset="0"/>
                <a:cs typeface="Courier New" panose="02070309020205020404" pitchFamily="49" charset="0"/>
              </a:rPr>
              <a:t>table_name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view_name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table_alias</a:t>
            </a:r>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column_name</a:t>
            </a:r>
            <a:r>
              <a:rPr lang="en-US" sz="1500" b="1" dirty="0">
                <a:latin typeface="Courier New" panose="02070309020205020404" pitchFamily="49" charset="0"/>
                <a:cs typeface="Courier New" panose="02070309020205020404" pitchFamily="49" charset="0"/>
              </a:rPr>
              <a:t> | $IDENTITY | $ROWGUID } </a:t>
            </a:r>
          </a:p>
          <a:p>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udt_column_name</a:t>
            </a:r>
            <a:r>
              <a:rPr lang="en-US" sz="1500" b="1" dirty="0">
                <a:latin typeface="Courier New" panose="02070309020205020404" pitchFamily="49" charset="0"/>
                <a:cs typeface="Courier New" panose="02070309020205020404" pitchFamily="49" charset="0"/>
              </a:rPr>
              <a:t> [ { . | :: } { { </a:t>
            </a:r>
            <a:r>
              <a:rPr lang="en-US" sz="1500" b="1" dirty="0" err="1">
                <a:latin typeface="Courier New" panose="02070309020205020404" pitchFamily="49" charset="0"/>
                <a:cs typeface="Courier New" panose="02070309020205020404" pitchFamily="49" charset="0"/>
              </a:rPr>
              <a:t>property_name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field_name</a:t>
            </a:r>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method_name</a:t>
            </a:r>
            <a:r>
              <a:rPr lang="en-US" sz="1500" b="1" dirty="0">
                <a:latin typeface="Courier New" panose="02070309020205020404" pitchFamily="49" charset="0"/>
                <a:cs typeface="Courier New" panose="02070309020205020404" pitchFamily="49" charset="0"/>
              </a:rPr>
              <a:t> ( argument [ ,...n] ) } ]</a:t>
            </a:r>
          </a:p>
          <a:p>
            <a:r>
              <a:rPr lang="en-US" sz="1500" b="1" dirty="0">
                <a:latin typeface="Courier New" panose="02070309020205020404" pitchFamily="49" charset="0"/>
                <a:cs typeface="Courier New" panose="02070309020205020404" pitchFamily="49" charset="0"/>
              </a:rPr>
              <a:t>          | expression</a:t>
            </a:r>
          </a:p>
          <a:p>
            <a:r>
              <a:rPr lang="en-US" sz="1500" b="1" dirty="0">
                <a:latin typeface="Courier New" panose="02070309020205020404" pitchFamily="49" charset="0"/>
                <a:cs typeface="Courier New" panose="02070309020205020404" pitchFamily="49" charset="0"/>
              </a:rPr>
              <a:t>          [ [ AS ] </a:t>
            </a:r>
            <a:r>
              <a:rPr lang="en-US" sz="1500" b="1" dirty="0" err="1">
                <a:latin typeface="Courier New" panose="02070309020205020404" pitchFamily="49" charset="0"/>
                <a:cs typeface="Courier New" panose="02070309020205020404" pitchFamily="49" charset="0"/>
              </a:rPr>
              <a:t>column_alias</a:t>
            </a:r>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column_alias</a:t>
            </a:r>
            <a:r>
              <a:rPr lang="en-US" sz="1500" b="1" dirty="0">
                <a:latin typeface="Courier New" panose="02070309020205020404" pitchFamily="49" charset="0"/>
                <a:cs typeface="Courier New" panose="02070309020205020404" pitchFamily="49" charset="0"/>
              </a:rPr>
              <a:t> = expression </a:t>
            </a:r>
          </a:p>
          <a:p>
            <a:r>
              <a:rPr lang="en-US" sz="1500" b="1" dirty="0">
                <a:latin typeface="Courier New" panose="02070309020205020404" pitchFamily="49" charset="0"/>
                <a:cs typeface="Courier New" panose="02070309020205020404" pitchFamily="49" charset="0"/>
              </a:rPr>
              <a:t>    } [ ,...n ] </a:t>
            </a:r>
          </a:p>
        </p:txBody>
      </p:sp>
    </p:spTree>
    <p:extLst>
      <p:ext uri="{BB962C8B-B14F-4D97-AF65-F5344CB8AC3E}">
        <p14:creationId xmlns:p14="http://schemas.microsoft.com/office/powerpoint/2010/main" val="3082964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47</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Сознательно упростим, отбросив нюансы, которые сейчас для нас не актуальны:</a:t>
            </a:r>
            <a:endParaRPr lang="ru-RU" sz="2500" dirty="0">
              <a:latin typeface="Arial" pitchFamily="34" charset="0"/>
              <a:cs typeface="Arial" pitchFamily="34" charset="0"/>
            </a:endParaRPr>
          </a:p>
        </p:txBody>
      </p:sp>
      <p:sp>
        <p:nvSpPr>
          <p:cNvPr id="2" name="Rectangle 1"/>
          <p:cNvSpPr/>
          <p:nvPr/>
        </p:nvSpPr>
        <p:spPr>
          <a:xfrm>
            <a:off x="152400" y="1905000"/>
            <a:ext cx="8915400" cy="2246769"/>
          </a:xfrm>
          <a:prstGeom prst="rect">
            <a:avLst/>
          </a:prstGeom>
          <a:solidFill>
            <a:schemeClr val="bg1">
              <a:lumMod val="95000"/>
            </a:schemeClr>
          </a:solidFill>
        </p:spPr>
        <p:txBody>
          <a:bodyPr wrap="square">
            <a:spAutoFit/>
          </a:bodyPr>
          <a:lstStyle/>
          <a:p>
            <a:r>
              <a:rPr lang="en-US" sz="1400" b="1" dirty="0" smtClean="0">
                <a:latin typeface="Courier New" panose="02070309020205020404" pitchFamily="49" charset="0"/>
                <a:cs typeface="Courier New" panose="02070309020205020404" pitchFamily="49" charset="0"/>
              </a:rPr>
              <a:t>*</a:t>
            </a:r>
            <a:endParaRPr lang="ru-RU" sz="1400" b="1" dirty="0" smtClean="0">
              <a:latin typeface="Courier New" panose="02070309020205020404" pitchFamily="49" charset="0"/>
              <a:cs typeface="Courier New" panose="02070309020205020404" pitchFamily="49" charset="0"/>
            </a:endParaRPr>
          </a:p>
          <a:p>
            <a:r>
              <a:rPr lang="ru-RU" sz="1400" dirty="0" smtClean="0">
                <a:solidFill>
                  <a:srgbClr val="0070C0"/>
                </a:solidFill>
                <a:latin typeface="Courier New" panose="02070309020205020404" pitchFamily="49" charset="0"/>
                <a:cs typeface="Courier New" panose="02070309020205020404" pitchFamily="49" charset="0"/>
              </a:rPr>
              <a:t>или</a:t>
            </a:r>
            <a:r>
              <a:rPr lang="en-US" sz="1400" dirty="0" smtClean="0">
                <a:solidFill>
                  <a:srgbClr val="0070C0"/>
                </a:solidFill>
                <a:latin typeface="Courier New" panose="02070309020205020404" pitchFamily="49" charset="0"/>
                <a:cs typeface="Courier New" panose="02070309020205020404" pitchFamily="49" charset="0"/>
              </a:rPr>
              <a:t> </a:t>
            </a:r>
            <a:endParaRPr lang="en-US" sz="1400" dirty="0">
              <a:solidFill>
                <a:srgbClr val="0070C0"/>
              </a:solidFill>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table_name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view_name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table_alias</a:t>
            </a:r>
            <a:r>
              <a:rPr lang="en-US" sz="1400" b="1" dirty="0">
                <a:latin typeface="Courier New" panose="02070309020205020404" pitchFamily="49" charset="0"/>
                <a:cs typeface="Courier New" panose="02070309020205020404" pitchFamily="49" charset="0"/>
              </a:rPr>
              <a:t> }.* </a:t>
            </a:r>
          </a:p>
          <a:p>
            <a:r>
              <a:rPr lang="ru-RU" sz="1400" dirty="0">
                <a:solidFill>
                  <a:srgbClr val="0070C0"/>
                </a:solidFill>
                <a:latin typeface="Courier New" panose="02070309020205020404" pitchFamily="49" charset="0"/>
                <a:cs typeface="Courier New" panose="02070309020205020404" pitchFamily="49" charset="0"/>
              </a:rPr>
              <a:t>или</a:t>
            </a:r>
            <a:endParaRPr lang="en-US" sz="1400" b="1" dirty="0">
              <a:solidFill>
                <a:srgbClr val="0070C0"/>
              </a:solidFill>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table_name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view_name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table_alias</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column_name</a:t>
            </a:r>
            <a:r>
              <a:rPr lang="en-US" sz="1400" b="1" dirty="0">
                <a:latin typeface="Courier New" panose="02070309020205020404" pitchFamily="49" charset="0"/>
                <a:cs typeface="Courier New" panose="02070309020205020404" pitchFamily="49" charset="0"/>
              </a:rPr>
              <a:t> | $IDENTITY | $ROWGUID } </a:t>
            </a:r>
          </a:p>
          <a:p>
            <a:r>
              <a:rPr lang="ru-RU" sz="1400" dirty="0" smtClean="0">
                <a:solidFill>
                  <a:srgbClr val="0070C0"/>
                </a:solidFill>
                <a:latin typeface="Courier New" panose="02070309020205020404" pitchFamily="49" charset="0"/>
                <a:cs typeface="Courier New" panose="02070309020205020404" pitchFamily="49" charset="0"/>
              </a:rPr>
              <a:t>или</a:t>
            </a:r>
          </a:p>
          <a:p>
            <a:r>
              <a:rPr lang="en-US" sz="1400" b="1" dirty="0" smtClean="0">
                <a:latin typeface="Courier New" panose="02070309020205020404" pitchFamily="49" charset="0"/>
                <a:cs typeface="Courier New" panose="02070309020205020404" pitchFamily="49" charset="0"/>
              </a:rPr>
              <a:t>expression</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 ] </a:t>
            </a:r>
            <a:r>
              <a:rPr lang="en-US" sz="1400" b="1" dirty="0" err="1" smtClean="0">
                <a:latin typeface="Courier New" panose="02070309020205020404" pitchFamily="49" charset="0"/>
                <a:cs typeface="Courier New" panose="02070309020205020404" pitchFamily="49" charset="0"/>
              </a:rPr>
              <a:t>column_alias</a:t>
            </a: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r>
              <a:rPr lang="ru-RU" sz="1400" dirty="0">
                <a:solidFill>
                  <a:srgbClr val="0070C0"/>
                </a:solidFill>
                <a:latin typeface="Courier New" panose="02070309020205020404" pitchFamily="49" charset="0"/>
                <a:cs typeface="Courier New" panose="02070309020205020404" pitchFamily="49" charset="0"/>
              </a:rPr>
              <a:t>или</a:t>
            </a:r>
            <a:endParaRPr lang="ru-RU" sz="1400" b="1" dirty="0" smtClean="0">
              <a:solidFill>
                <a:srgbClr val="0070C0"/>
              </a:solidFill>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column_alias</a:t>
            </a:r>
            <a:r>
              <a:rPr lang="en-US" sz="1400" b="1" dirty="0">
                <a:latin typeface="Courier New" panose="02070309020205020404" pitchFamily="49" charset="0"/>
                <a:cs typeface="Courier New" panose="02070309020205020404" pitchFamily="49" charset="0"/>
              </a:rPr>
              <a:t> = </a:t>
            </a:r>
            <a:r>
              <a:rPr lang="en-US" sz="1400" b="1" dirty="0" smtClean="0">
                <a:latin typeface="Courier New" panose="02070309020205020404" pitchFamily="49" charset="0"/>
                <a:cs typeface="Courier New" panose="02070309020205020404" pitchFamily="49" charset="0"/>
              </a:rPr>
              <a:t>expression</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0741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48</a:t>
            </a:fld>
            <a:endParaRPr lang="en-US" dirty="0"/>
          </a:p>
        </p:txBody>
      </p:sp>
      <p:sp>
        <p:nvSpPr>
          <p:cNvPr id="8" name="TextBox 7"/>
          <p:cNvSpPr txBox="1"/>
          <p:nvPr/>
        </p:nvSpPr>
        <p:spPr>
          <a:xfrm>
            <a:off x="457200" y="838200"/>
            <a:ext cx="8305800" cy="2015936"/>
          </a:xfrm>
          <a:prstGeom prst="rect">
            <a:avLst/>
          </a:prstGeom>
          <a:noFill/>
        </p:spPr>
        <p:txBody>
          <a:bodyPr wrap="square" rtlCol="0">
            <a:spAutoFit/>
          </a:bodyPr>
          <a:lstStyle/>
          <a:p>
            <a:r>
              <a:rPr lang="en-US" sz="2500" b="1" dirty="0" smtClean="0">
                <a:latin typeface="Arial" pitchFamily="34" charset="0"/>
                <a:cs typeface="Arial" pitchFamily="34" charset="0"/>
              </a:rPr>
              <a:t>SELECT *</a:t>
            </a:r>
          </a:p>
          <a:p>
            <a:endParaRPr lang="en-US" sz="2500" dirty="0" smtClean="0">
              <a:latin typeface="Arial" pitchFamily="34" charset="0"/>
              <a:cs typeface="Arial" pitchFamily="34" charset="0"/>
            </a:endParaRPr>
          </a:p>
          <a:p>
            <a:r>
              <a:rPr lang="ru-RU" sz="2500" dirty="0" smtClean="0">
                <a:latin typeface="Arial" pitchFamily="34" charset="0"/>
                <a:cs typeface="Arial" pitchFamily="34" charset="0"/>
              </a:rPr>
              <a:t>Позволяет выбрать все столбцы таблиц(ы) или представления без указания или с указанием их имени:</a:t>
            </a:r>
            <a:endParaRPr lang="ru-RU" sz="2500" dirty="0">
              <a:latin typeface="Arial" pitchFamily="34" charset="0"/>
              <a:cs typeface="Arial" pitchFamily="34" charset="0"/>
            </a:endParaRPr>
          </a:p>
        </p:txBody>
      </p:sp>
      <p:sp>
        <p:nvSpPr>
          <p:cNvPr id="2" name="Rectangle 1"/>
          <p:cNvSpPr/>
          <p:nvPr/>
        </p:nvSpPr>
        <p:spPr>
          <a:xfrm>
            <a:off x="457200" y="3048000"/>
            <a:ext cx="72390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[books]</a:t>
            </a:r>
          </a:p>
        </p:txBody>
      </p:sp>
      <p:sp>
        <p:nvSpPr>
          <p:cNvPr id="7" name="Rectangle 6"/>
          <p:cNvSpPr/>
          <p:nvPr/>
        </p:nvSpPr>
        <p:spPr>
          <a:xfrm>
            <a:off x="457200" y="3657600"/>
            <a:ext cx="72390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[books].* FROM [books]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91000"/>
            <a:ext cx="3476625" cy="114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57200" y="4343400"/>
            <a:ext cx="4724400" cy="1752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“SELECT *” </a:t>
            </a:r>
            <a:r>
              <a:rPr lang="ru-RU" dirty="0" smtClean="0">
                <a:latin typeface="Arial" panose="020B0604020202020204" pitchFamily="34" charset="0"/>
                <a:cs typeface="Arial" panose="020B0604020202020204" pitchFamily="34" charset="0"/>
              </a:rPr>
              <a:t>крайне не рекомендуется применять в реальных приложениях.</a:t>
            </a:r>
          </a:p>
          <a:p>
            <a:pPr algn="ctr"/>
            <a:r>
              <a:rPr lang="ru-RU" dirty="0" smtClean="0">
                <a:latin typeface="Arial" panose="020B0604020202020204" pitchFamily="34" charset="0"/>
                <a:cs typeface="Arial" panose="020B0604020202020204" pitchFamily="34" charset="0"/>
              </a:rPr>
              <a:t>Этот вариант хорош только для отладки и быстрой проверки результатов.</a:t>
            </a:r>
            <a:endParaRPr lang="en-US" dirty="0">
              <a:latin typeface="Arial" panose="020B0604020202020204" pitchFamily="34" charset="0"/>
              <a:cs typeface="Arial" panose="020B0604020202020204" pitchFamily="34" charset="0"/>
            </a:endParaRPr>
          </a:p>
        </p:txBody>
      </p:sp>
      <p:sp>
        <p:nvSpPr>
          <p:cNvPr id="10" name="Rectangular Callout 9"/>
          <p:cNvSpPr/>
          <p:nvPr/>
        </p:nvSpPr>
        <p:spPr>
          <a:xfrm>
            <a:off x="5562600" y="2513076"/>
            <a:ext cx="2400300" cy="534924"/>
          </a:xfrm>
          <a:prstGeom prst="wedgeRectCallout">
            <a:avLst>
              <a:gd name="adj1" fmla="val -94316"/>
              <a:gd name="adj2" fmla="val 31779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300" b="1" dirty="0" smtClean="0">
                <a:latin typeface="Arial" panose="020B0604020202020204" pitchFamily="34" charset="0"/>
                <a:cs typeface="Arial" panose="020B0604020202020204" pitchFamily="34" charset="0"/>
              </a:rPr>
              <a:t>Почему?</a:t>
            </a:r>
            <a:endParaRPr lang="en-US" sz="2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9991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49</a:t>
            </a:fld>
            <a:endParaRPr lang="en-US" dirty="0"/>
          </a:p>
        </p:txBody>
      </p:sp>
      <p:sp>
        <p:nvSpPr>
          <p:cNvPr id="8" name="TextBox 7"/>
          <p:cNvSpPr txBox="1"/>
          <p:nvPr/>
        </p:nvSpPr>
        <p:spPr>
          <a:xfrm>
            <a:off x="457200" y="838200"/>
            <a:ext cx="8305800" cy="2015936"/>
          </a:xfrm>
          <a:prstGeom prst="rect">
            <a:avLst/>
          </a:prstGeom>
          <a:noFill/>
        </p:spPr>
        <p:txBody>
          <a:bodyPr wrap="square" rtlCol="0">
            <a:spAutoFit/>
          </a:bodyPr>
          <a:lstStyle/>
          <a:p>
            <a:r>
              <a:rPr lang="en-US" sz="2500" b="1" dirty="0" err="1">
                <a:latin typeface="Arial" pitchFamily="34" charset="0"/>
                <a:cs typeface="Arial" pitchFamily="34" charset="0"/>
              </a:rPr>
              <a:t>column_name</a:t>
            </a:r>
            <a:r>
              <a:rPr lang="en-US" sz="2500" b="1" dirty="0">
                <a:latin typeface="Arial" pitchFamily="34" charset="0"/>
                <a:cs typeface="Arial" pitchFamily="34" charset="0"/>
              </a:rPr>
              <a:t> | $IDENTITY | $</a:t>
            </a:r>
            <a:r>
              <a:rPr lang="en-US" sz="2500" b="1" dirty="0" smtClean="0">
                <a:latin typeface="Arial" pitchFamily="34" charset="0"/>
                <a:cs typeface="Arial" pitchFamily="34" charset="0"/>
              </a:rPr>
              <a:t>ROWGUID</a:t>
            </a:r>
            <a:endParaRPr lang="ru-RU" sz="2500" b="1" dirty="0">
              <a:latin typeface="Arial" pitchFamily="34" charset="0"/>
              <a:cs typeface="Arial" pitchFamily="34" charset="0"/>
            </a:endParaRPr>
          </a:p>
          <a:p>
            <a:endParaRPr lang="ru-RU" sz="2500" dirty="0" smtClean="0">
              <a:latin typeface="Arial" pitchFamily="34" charset="0"/>
              <a:cs typeface="Arial" pitchFamily="34" charset="0"/>
            </a:endParaRPr>
          </a:p>
          <a:p>
            <a:r>
              <a:rPr lang="ru-RU" sz="2500" dirty="0">
                <a:latin typeface="Arial" pitchFamily="34" charset="0"/>
                <a:cs typeface="Arial" pitchFamily="34" charset="0"/>
              </a:rPr>
              <a:t>Позволяет выбрать </a:t>
            </a:r>
            <a:r>
              <a:rPr lang="ru-RU" sz="2500" dirty="0" smtClean="0">
                <a:latin typeface="Arial" pitchFamily="34" charset="0"/>
                <a:cs typeface="Arial" pitchFamily="34" charset="0"/>
              </a:rPr>
              <a:t>указанные </a:t>
            </a:r>
            <a:r>
              <a:rPr lang="ru-RU" sz="2500" dirty="0">
                <a:latin typeface="Arial" pitchFamily="34" charset="0"/>
                <a:cs typeface="Arial" pitchFamily="34" charset="0"/>
              </a:rPr>
              <a:t>столбцы таблиц(ы) или представления без указания или с указанием их </a:t>
            </a:r>
            <a:r>
              <a:rPr lang="ru-RU" sz="2500" dirty="0" smtClean="0">
                <a:latin typeface="Arial" pitchFamily="34" charset="0"/>
                <a:cs typeface="Arial" pitchFamily="34" charset="0"/>
              </a:rPr>
              <a:t>имени</a:t>
            </a:r>
            <a:r>
              <a:rPr lang="ru-RU" sz="2500" dirty="0">
                <a:latin typeface="Arial" pitchFamily="34" charset="0"/>
                <a:cs typeface="Arial" pitchFamily="34" charset="0"/>
              </a:rPr>
              <a:t>:</a:t>
            </a:r>
          </a:p>
        </p:txBody>
      </p:sp>
      <p:sp>
        <p:nvSpPr>
          <p:cNvPr id="7" name="Rectangle 6"/>
          <p:cNvSpPr/>
          <p:nvPr/>
        </p:nvSpPr>
        <p:spPr>
          <a:xfrm>
            <a:off x="457200" y="3048000"/>
            <a:ext cx="72390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[books].[</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b_year</a:t>
            </a:r>
            <a:r>
              <a:rPr lang="en-US" b="1" dirty="0">
                <a:latin typeface="Courier New" panose="02070309020205020404" pitchFamily="49" charset="0"/>
                <a:cs typeface="Courier New" panose="02070309020205020404" pitchFamily="49" charset="0"/>
              </a:rPr>
              <a:t>] FROM [books]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3809999"/>
            <a:ext cx="3886200" cy="17597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789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Упрощённая структура оператора </a:t>
            </a:r>
            <a:r>
              <a:rPr lang="en-US" dirty="0" smtClean="0"/>
              <a:t>SELECT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a:t>
            </a:fld>
            <a:endParaRPr lang="en-US" dirty="0"/>
          </a:p>
        </p:txBody>
      </p:sp>
      <p:sp>
        <p:nvSpPr>
          <p:cNvPr id="8" name="Rectangle 7"/>
          <p:cNvSpPr/>
          <p:nvPr/>
        </p:nvSpPr>
        <p:spPr>
          <a:xfrm>
            <a:off x="320040" y="678120"/>
            <a:ext cx="8458200" cy="2400657"/>
          </a:xfrm>
          <a:prstGeom prst="rect">
            <a:avLst/>
          </a:prstGeom>
        </p:spPr>
        <p:txBody>
          <a:bodyPr wrap="square">
            <a:spAutoFit/>
          </a:bodyPr>
          <a:lstStyle/>
          <a:p>
            <a:r>
              <a:rPr lang="en-US" sz="2500" b="1" dirty="0">
                <a:latin typeface="Arial" pitchFamily="34" charset="0"/>
                <a:cs typeface="Arial" pitchFamily="34" charset="0"/>
              </a:rPr>
              <a:t>[ WITH &lt;</a:t>
            </a:r>
            <a:r>
              <a:rPr lang="en-US" sz="2500" b="1" dirty="0" err="1">
                <a:latin typeface="Arial" pitchFamily="34" charset="0"/>
                <a:cs typeface="Arial" pitchFamily="34" charset="0"/>
              </a:rPr>
              <a:t>common_table_expression</a:t>
            </a:r>
            <a:r>
              <a:rPr lang="en-US" sz="2500" b="1" dirty="0">
                <a:latin typeface="Arial" pitchFamily="34" charset="0"/>
                <a:cs typeface="Arial" pitchFamily="34" charset="0"/>
              </a:rPr>
              <a:t>&gt;]</a:t>
            </a:r>
          </a:p>
          <a:p>
            <a:r>
              <a:rPr lang="en-US" sz="2500" b="1" dirty="0" smtClean="0">
                <a:latin typeface="Arial" pitchFamily="34" charset="0"/>
                <a:cs typeface="Arial" pitchFamily="34" charset="0"/>
              </a:rPr>
              <a:t>SELECT </a:t>
            </a:r>
            <a:r>
              <a:rPr lang="en-US" sz="2500" b="1" dirty="0" err="1">
                <a:latin typeface="Arial" pitchFamily="34" charset="0"/>
                <a:cs typeface="Arial" pitchFamily="34" charset="0"/>
              </a:rPr>
              <a:t>select_list</a:t>
            </a:r>
            <a:r>
              <a:rPr lang="en-US" sz="2500" b="1" dirty="0">
                <a:latin typeface="Arial" pitchFamily="34" charset="0"/>
                <a:cs typeface="Arial" pitchFamily="34" charset="0"/>
              </a:rPr>
              <a:t> [ INTO </a:t>
            </a:r>
            <a:r>
              <a:rPr lang="en-US" sz="2500" b="1" dirty="0" err="1">
                <a:latin typeface="Arial" pitchFamily="34" charset="0"/>
                <a:cs typeface="Arial" pitchFamily="34" charset="0"/>
              </a:rPr>
              <a:t>new_table</a:t>
            </a:r>
            <a:r>
              <a:rPr lang="en-US" sz="2500" b="1" dirty="0">
                <a:latin typeface="Arial" pitchFamily="34" charset="0"/>
                <a:cs typeface="Arial" pitchFamily="34" charset="0"/>
              </a:rPr>
              <a:t> ]</a:t>
            </a:r>
          </a:p>
          <a:p>
            <a:r>
              <a:rPr lang="en-US" sz="2500" b="1" dirty="0" smtClean="0">
                <a:latin typeface="Arial" pitchFamily="34" charset="0"/>
                <a:cs typeface="Arial" pitchFamily="34" charset="0"/>
              </a:rPr>
              <a:t>[ </a:t>
            </a:r>
            <a:r>
              <a:rPr lang="en-US" sz="2500" b="1" dirty="0">
                <a:latin typeface="Arial" pitchFamily="34" charset="0"/>
                <a:cs typeface="Arial" pitchFamily="34" charset="0"/>
              </a:rPr>
              <a:t>FROM </a:t>
            </a:r>
            <a:r>
              <a:rPr lang="en-US" sz="2500" b="1" dirty="0" err="1">
                <a:latin typeface="Arial" pitchFamily="34" charset="0"/>
                <a:cs typeface="Arial" pitchFamily="34" charset="0"/>
              </a:rPr>
              <a:t>table_source</a:t>
            </a:r>
            <a:r>
              <a:rPr lang="en-US" sz="2500" b="1" dirty="0">
                <a:latin typeface="Arial" pitchFamily="34" charset="0"/>
                <a:cs typeface="Arial" pitchFamily="34" charset="0"/>
              </a:rPr>
              <a:t> ] [ WHERE </a:t>
            </a:r>
            <a:r>
              <a:rPr lang="en-US" sz="2500" b="1" dirty="0" err="1">
                <a:latin typeface="Arial" pitchFamily="34" charset="0"/>
                <a:cs typeface="Arial" pitchFamily="34" charset="0"/>
              </a:rPr>
              <a:t>search_condition</a:t>
            </a:r>
            <a:r>
              <a:rPr lang="en-US" sz="2500" b="1" dirty="0">
                <a:latin typeface="Arial" pitchFamily="34" charset="0"/>
                <a:cs typeface="Arial" pitchFamily="34" charset="0"/>
              </a:rPr>
              <a:t> ]</a:t>
            </a:r>
          </a:p>
          <a:p>
            <a:r>
              <a:rPr lang="en-US" sz="2500" b="1" dirty="0" smtClean="0">
                <a:latin typeface="Arial" pitchFamily="34" charset="0"/>
                <a:cs typeface="Arial" pitchFamily="34" charset="0"/>
              </a:rPr>
              <a:t>[ </a:t>
            </a:r>
            <a:r>
              <a:rPr lang="en-US" sz="2500" b="1" dirty="0">
                <a:latin typeface="Arial" pitchFamily="34" charset="0"/>
                <a:cs typeface="Arial" pitchFamily="34" charset="0"/>
              </a:rPr>
              <a:t>GROUP BY </a:t>
            </a:r>
            <a:r>
              <a:rPr lang="en-US" sz="2500" b="1" dirty="0" err="1">
                <a:latin typeface="Arial" pitchFamily="34" charset="0"/>
                <a:cs typeface="Arial" pitchFamily="34" charset="0"/>
              </a:rPr>
              <a:t>group_by_expression</a:t>
            </a:r>
            <a:r>
              <a:rPr lang="en-US" sz="2500" b="1" dirty="0">
                <a:latin typeface="Arial" pitchFamily="34" charset="0"/>
                <a:cs typeface="Arial" pitchFamily="34" charset="0"/>
              </a:rPr>
              <a:t> ]</a:t>
            </a:r>
          </a:p>
          <a:p>
            <a:r>
              <a:rPr lang="en-US" sz="2500" b="1" dirty="0" smtClean="0">
                <a:latin typeface="Arial" pitchFamily="34" charset="0"/>
                <a:cs typeface="Arial" pitchFamily="34" charset="0"/>
              </a:rPr>
              <a:t>[ </a:t>
            </a:r>
            <a:r>
              <a:rPr lang="en-US" sz="2500" b="1" dirty="0">
                <a:latin typeface="Arial" pitchFamily="34" charset="0"/>
                <a:cs typeface="Arial" pitchFamily="34" charset="0"/>
              </a:rPr>
              <a:t>HAVING </a:t>
            </a:r>
            <a:r>
              <a:rPr lang="en-US" sz="2500" b="1" dirty="0" err="1">
                <a:latin typeface="Arial" pitchFamily="34" charset="0"/>
                <a:cs typeface="Arial" pitchFamily="34" charset="0"/>
              </a:rPr>
              <a:t>search_condition</a:t>
            </a:r>
            <a:r>
              <a:rPr lang="en-US" sz="2500" b="1" dirty="0">
                <a:latin typeface="Arial" pitchFamily="34" charset="0"/>
                <a:cs typeface="Arial" pitchFamily="34" charset="0"/>
              </a:rPr>
              <a:t> ]</a:t>
            </a:r>
          </a:p>
          <a:p>
            <a:r>
              <a:rPr lang="en-US" sz="2500" b="1" dirty="0" smtClean="0">
                <a:latin typeface="Arial" pitchFamily="34" charset="0"/>
                <a:cs typeface="Arial" pitchFamily="34" charset="0"/>
              </a:rPr>
              <a:t>[ </a:t>
            </a:r>
            <a:r>
              <a:rPr lang="en-US" sz="2500" b="1" dirty="0">
                <a:latin typeface="Arial" pitchFamily="34" charset="0"/>
                <a:cs typeface="Arial" pitchFamily="34" charset="0"/>
              </a:rPr>
              <a:t>ORDER BY </a:t>
            </a:r>
            <a:r>
              <a:rPr lang="en-US" sz="2500" b="1" dirty="0" err="1">
                <a:latin typeface="Arial" pitchFamily="34" charset="0"/>
                <a:cs typeface="Arial" pitchFamily="34" charset="0"/>
              </a:rPr>
              <a:t>order_expression</a:t>
            </a:r>
            <a:r>
              <a:rPr lang="en-US" sz="2500" b="1" dirty="0">
                <a:latin typeface="Arial" pitchFamily="34" charset="0"/>
                <a:cs typeface="Arial" pitchFamily="34" charset="0"/>
              </a:rPr>
              <a:t> [ ASC | DESC ] ] </a:t>
            </a:r>
          </a:p>
        </p:txBody>
      </p:sp>
      <p:sp>
        <p:nvSpPr>
          <p:cNvPr id="2" name="Rectangle 1"/>
          <p:cNvSpPr/>
          <p:nvPr/>
        </p:nvSpPr>
        <p:spPr>
          <a:xfrm>
            <a:off x="320040" y="5726668"/>
            <a:ext cx="8290560" cy="369332"/>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a:t>
            </a:r>
            <a:r>
              <a:rPr lang="en-US" dirty="0" smtClean="0">
                <a:latin typeface="Arial" panose="020B0604020202020204" pitchFamily="34" charset="0"/>
                <a:cs typeface="Arial" panose="020B0604020202020204" pitchFamily="34" charset="0"/>
              </a:rPr>
              <a:t>http</a:t>
            </a:r>
            <a:r>
              <a:rPr lang="en-US" dirty="0">
                <a:latin typeface="Arial" panose="020B0604020202020204" pitchFamily="34" charset="0"/>
                <a:cs typeface="Arial" panose="020B0604020202020204" pitchFamily="34" charset="0"/>
              </a:rPr>
              <a:t>://technet.microsoft.com/en-us/library/ms189499.aspx</a:t>
            </a:r>
          </a:p>
        </p:txBody>
      </p:sp>
      <p:sp>
        <p:nvSpPr>
          <p:cNvPr id="6" name="Rectangular Callout 5"/>
          <p:cNvSpPr/>
          <p:nvPr/>
        </p:nvSpPr>
        <p:spPr>
          <a:xfrm>
            <a:off x="4191000" y="3962400"/>
            <a:ext cx="2438400" cy="1371600"/>
          </a:xfrm>
          <a:prstGeom prst="wedgeRectCallout">
            <a:avLst>
              <a:gd name="adj1" fmla="val -41458"/>
              <a:gd name="adj2" fmla="val -8861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На первый взгляд тут всё просто и примитивно.</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89413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50</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С вариантами</a:t>
            </a:r>
            <a:r>
              <a:rPr lang="en-US" sz="2500" b="1" dirty="0" smtClean="0">
                <a:latin typeface="Arial" pitchFamily="34" charset="0"/>
                <a:cs typeface="Arial" pitchFamily="34" charset="0"/>
              </a:rPr>
              <a:t> </a:t>
            </a:r>
            <a:r>
              <a:rPr lang="en-US" sz="2500" b="1" dirty="0">
                <a:latin typeface="Arial" pitchFamily="34" charset="0"/>
                <a:cs typeface="Arial" pitchFamily="34" charset="0"/>
              </a:rPr>
              <a:t>$IDENTITY </a:t>
            </a:r>
            <a:r>
              <a:rPr lang="ru-RU" sz="2500" dirty="0" smtClean="0">
                <a:latin typeface="Arial" pitchFamily="34" charset="0"/>
                <a:cs typeface="Arial" pitchFamily="34" charset="0"/>
              </a:rPr>
              <a:t>и</a:t>
            </a:r>
            <a:r>
              <a:rPr lang="en-US" sz="2500" b="1" dirty="0" smtClean="0">
                <a:latin typeface="Arial" pitchFamily="34" charset="0"/>
                <a:cs typeface="Arial" pitchFamily="34" charset="0"/>
              </a:rPr>
              <a:t> </a:t>
            </a:r>
            <a:r>
              <a:rPr lang="en-US" sz="2500" b="1" dirty="0">
                <a:latin typeface="Arial" pitchFamily="34" charset="0"/>
                <a:cs typeface="Arial" pitchFamily="34" charset="0"/>
              </a:rPr>
              <a:t>$</a:t>
            </a:r>
            <a:r>
              <a:rPr lang="en-US" sz="2500" b="1" dirty="0" smtClean="0">
                <a:latin typeface="Arial" pitchFamily="34" charset="0"/>
                <a:cs typeface="Arial" pitchFamily="34" charset="0"/>
              </a:rPr>
              <a:t>ROWGUID</a:t>
            </a:r>
            <a:r>
              <a:rPr lang="ru-RU" sz="2500" dirty="0" smtClean="0">
                <a:latin typeface="Arial" pitchFamily="34" charset="0"/>
                <a:cs typeface="Arial" pitchFamily="34" charset="0"/>
              </a:rPr>
              <a:t> интереснее:</a:t>
            </a:r>
            <a:endParaRPr lang="ru-RU" sz="2500" b="1" dirty="0">
              <a:latin typeface="Arial" pitchFamily="34" charset="0"/>
              <a:cs typeface="Arial" pitchFamily="34" charset="0"/>
            </a:endParaRPr>
          </a:p>
        </p:txBody>
      </p:sp>
      <p:sp>
        <p:nvSpPr>
          <p:cNvPr id="7" name="Rectangle 6"/>
          <p:cNvSpPr/>
          <p:nvPr/>
        </p:nvSpPr>
        <p:spPr>
          <a:xfrm>
            <a:off x="457200" y="1459468"/>
            <a:ext cx="72390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$IDENTITY, [</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FROM [books]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1" y="1981200"/>
            <a:ext cx="3352800" cy="16162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57200" y="3821668"/>
            <a:ext cx="72390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$ROWGUID, [</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FROM [books]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741" y="4419600"/>
            <a:ext cx="4635260"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ular Callout 10"/>
          <p:cNvSpPr/>
          <p:nvPr/>
        </p:nvSpPr>
        <p:spPr>
          <a:xfrm>
            <a:off x="914400" y="4495800"/>
            <a:ext cx="2286000" cy="1450848"/>
          </a:xfrm>
          <a:prstGeom prst="wedgeRectCallout">
            <a:avLst>
              <a:gd name="adj1" fmla="val 84215"/>
              <a:gd name="adj2" fmla="val -4056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В нашей таблице нет поля с типом </a:t>
            </a:r>
            <a:r>
              <a:rPr lang="en-US" sz="2300" dirty="0" smtClean="0">
                <a:latin typeface="Arial" panose="020B0604020202020204" pitchFamily="34" charset="0"/>
                <a:cs typeface="Arial" panose="020B0604020202020204" pitchFamily="34" charset="0"/>
              </a:rPr>
              <a:t>GUID.</a:t>
            </a:r>
            <a:endParaRPr lang="en-US" sz="2300" dirty="0">
              <a:latin typeface="Arial" panose="020B0604020202020204" pitchFamily="34" charset="0"/>
              <a:cs typeface="Arial" panose="020B0604020202020204" pitchFamily="34" charset="0"/>
            </a:endParaRPr>
          </a:p>
        </p:txBody>
      </p:sp>
      <p:sp>
        <p:nvSpPr>
          <p:cNvPr id="12" name="Rectangular Callout 11"/>
          <p:cNvSpPr/>
          <p:nvPr/>
        </p:nvSpPr>
        <p:spPr>
          <a:xfrm>
            <a:off x="457200" y="1981200"/>
            <a:ext cx="2400300" cy="534924"/>
          </a:xfrm>
          <a:prstGeom prst="wedgeRectCallout">
            <a:avLst>
              <a:gd name="adj1" fmla="val 13167"/>
              <a:gd name="adj2" fmla="val -749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300" dirty="0" smtClean="0">
                <a:latin typeface="Arial" panose="020B0604020202020204" pitchFamily="34" charset="0"/>
                <a:cs typeface="Arial" panose="020B0604020202020204" pitchFamily="34" charset="0"/>
              </a:rPr>
              <a:t>IDENTITY-</a:t>
            </a:r>
            <a:r>
              <a:rPr lang="ru-RU" sz="2300" dirty="0" smtClean="0">
                <a:latin typeface="Arial" panose="020B0604020202020204" pitchFamily="34" charset="0"/>
                <a:cs typeface="Arial" panose="020B0604020202020204" pitchFamily="34" charset="0"/>
              </a:rPr>
              <a:t>поле</a:t>
            </a:r>
            <a:endParaRPr lang="en-US" sz="2300" dirty="0">
              <a:latin typeface="Arial" panose="020B0604020202020204" pitchFamily="34" charset="0"/>
              <a:cs typeface="Arial" panose="020B0604020202020204" pitchFamily="34" charset="0"/>
            </a:endParaRPr>
          </a:p>
        </p:txBody>
      </p:sp>
      <p:sp>
        <p:nvSpPr>
          <p:cNvPr id="13" name="Rectangular Callout 12"/>
          <p:cNvSpPr/>
          <p:nvPr/>
        </p:nvSpPr>
        <p:spPr>
          <a:xfrm>
            <a:off x="457200" y="2895600"/>
            <a:ext cx="2400300" cy="534924"/>
          </a:xfrm>
          <a:prstGeom prst="wedgeRectCallout">
            <a:avLst>
              <a:gd name="adj1" fmla="val 17702"/>
              <a:gd name="adj2" fmla="val 1081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300" dirty="0" smtClean="0">
                <a:latin typeface="Arial" panose="020B0604020202020204" pitchFamily="34" charset="0"/>
                <a:cs typeface="Arial" panose="020B0604020202020204" pitchFamily="34" charset="0"/>
              </a:rPr>
              <a:t>GUID-</a:t>
            </a:r>
            <a:r>
              <a:rPr lang="ru-RU" sz="2300" dirty="0" smtClean="0">
                <a:latin typeface="Arial" panose="020B0604020202020204" pitchFamily="34" charset="0"/>
                <a:cs typeface="Arial" panose="020B0604020202020204" pitchFamily="34" charset="0"/>
              </a:rPr>
              <a:t>поле</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7358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51</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b="1" dirty="0" smtClean="0">
                <a:latin typeface="Arial" pitchFamily="34" charset="0"/>
                <a:cs typeface="Arial" pitchFamily="34" charset="0"/>
              </a:rPr>
              <a:t>ВНИМАНИЕ!</a:t>
            </a:r>
            <a:r>
              <a:rPr lang="ru-RU" sz="2500" dirty="0" smtClean="0">
                <a:latin typeface="Arial" pitchFamily="34" charset="0"/>
                <a:cs typeface="Arial" pitchFamily="34" charset="0"/>
              </a:rPr>
              <a:t> </a:t>
            </a:r>
            <a:r>
              <a:rPr lang="en-US" sz="2500" dirty="0" smtClean="0">
                <a:latin typeface="Arial" pitchFamily="34" charset="0"/>
                <a:cs typeface="Arial" pitchFamily="34" charset="0"/>
              </a:rPr>
              <a:t>IDENTITY != </a:t>
            </a:r>
            <a:r>
              <a:rPr lang="en-US" sz="2500" dirty="0" err="1" smtClean="0">
                <a:latin typeface="Arial" pitchFamily="34" charset="0"/>
                <a:cs typeface="Arial" pitchFamily="34" charset="0"/>
              </a:rPr>
              <a:t>PrimaryKey</a:t>
            </a:r>
            <a:r>
              <a:rPr lang="en-US" sz="2500" dirty="0" smtClean="0">
                <a:latin typeface="Arial" pitchFamily="34" charset="0"/>
                <a:cs typeface="Arial" pitchFamily="34" charset="0"/>
              </a:rPr>
              <a:t>!</a:t>
            </a:r>
            <a:endParaRPr lang="ru-RU" sz="2500" b="1" dirty="0">
              <a:latin typeface="Arial" pitchFamily="34" charset="0"/>
              <a:cs typeface="Arial" pitchFamily="34" charset="0"/>
            </a:endParaRPr>
          </a:p>
        </p:txBody>
      </p:sp>
      <p:sp>
        <p:nvSpPr>
          <p:cNvPr id="9" name="Rectangle 8"/>
          <p:cNvSpPr/>
          <p:nvPr/>
        </p:nvSpPr>
        <p:spPr>
          <a:xfrm>
            <a:off x="457200" y="3821668"/>
            <a:ext cx="72390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$IDENTITY, [name] FROM [</a:t>
            </a:r>
            <a:r>
              <a:rPr lang="en-US" b="1" dirty="0" err="1">
                <a:latin typeface="Courier New" panose="02070309020205020404" pitchFamily="49" charset="0"/>
                <a:cs typeface="Courier New" panose="02070309020205020404" pitchFamily="49" charset="0"/>
              </a:rPr>
              <a:t>test_table</a:t>
            </a:r>
            <a:r>
              <a:rPr lang="en-US" b="1" dirty="0">
                <a:latin typeface="Courier New" panose="02070309020205020404" pitchFamily="49" charset="0"/>
                <a:cs typeface="Courier New" panose="02070309020205020404" pitchFamily="49" charset="0"/>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8545"/>
            <a:ext cx="2867025" cy="1362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421" y="4495800"/>
            <a:ext cx="5935579" cy="76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0260" y="1418545"/>
            <a:ext cx="2872540" cy="13635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8519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52</a:t>
            </a:fld>
            <a:endParaRPr lang="en-US" dirty="0"/>
          </a:p>
        </p:txBody>
      </p:sp>
      <p:sp>
        <p:nvSpPr>
          <p:cNvPr id="8" name="TextBox 7"/>
          <p:cNvSpPr txBox="1"/>
          <p:nvPr/>
        </p:nvSpPr>
        <p:spPr>
          <a:xfrm>
            <a:off x="457200" y="838200"/>
            <a:ext cx="8305800" cy="1631216"/>
          </a:xfrm>
          <a:prstGeom prst="rect">
            <a:avLst/>
          </a:prstGeom>
          <a:noFill/>
        </p:spPr>
        <p:txBody>
          <a:bodyPr wrap="square" rtlCol="0">
            <a:spAutoFit/>
          </a:bodyPr>
          <a:lstStyle/>
          <a:p>
            <a:r>
              <a:rPr lang="en-US" sz="2500" b="1" dirty="0" smtClean="0">
                <a:latin typeface="Arial" pitchFamily="34" charset="0"/>
                <a:cs typeface="Arial" pitchFamily="34" charset="0"/>
              </a:rPr>
              <a:t>expression </a:t>
            </a:r>
            <a:r>
              <a:rPr lang="ru-RU" sz="2500" b="1" dirty="0" smtClean="0">
                <a:latin typeface="Arial" pitchFamily="34" charset="0"/>
                <a:cs typeface="Arial" pitchFamily="34" charset="0"/>
              </a:rPr>
              <a:t>и </a:t>
            </a:r>
            <a:r>
              <a:rPr lang="en-US" sz="2500" b="1" dirty="0" smtClean="0">
                <a:latin typeface="Arial" pitchFamily="34" charset="0"/>
                <a:cs typeface="Arial" pitchFamily="34" charset="0"/>
              </a:rPr>
              <a:t>[AS] </a:t>
            </a:r>
            <a:r>
              <a:rPr lang="en-US" sz="2500" b="1" dirty="0" err="1" smtClean="0">
                <a:latin typeface="Arial" pitchFamily="34" charset="0"/>
                <a:cs typeface="Arial" pitchFamily="34" charset="0"/>
              </a:rPr>
              <a:t>column_alias</a:t>
            </a:r>
            <a:endParaRPr lang="ru-RU" sz="2500" b="1" dirty="0">
              <a:latin typeface="Arial" pitchFamily="34" charset="0"/>
              <a:cs typeface="Arial" pitchFamily="34" charset="0"/>
            </a:endParaRPr>
          </a:p>
          <a:p>
            <a:endParaRPr lang="ru-RU" sz="2500" dirty="0" smtClean="0">
              <a:latin typeface="Arial" pitchFamily="34" charset="0"/>
              <a:cs typeface="Arial" pitchFamily="34" charset="0"/>
            </a:endParaRPr>
          </a:p>
          <a:p>
            <a:r>
              <a:rPr lang="ru-RU" sz="2500" dirty="0">
                <a:latin typeface="Arial" pitchFamily="34" charset="0"/>
                <a:cs typeface="Arial" pitchFamily="34" charset="0"/>
              </a:rPr>
              <a:t>Позволяет выбрать </a:t>
            </a:r>
            <a:r>
              <a:rPr lang="ru-RU" sz="2500" dirty="0" smtClean="0">
                <a:latin typeface="Arial" pitchFamily="34" charset="0"/>
                <a:cs typeface="Arial" pitchFamily="34" charset="0"/>
              </a:rPr>
              <a:t>результат выражения или столбец с указанием псевдонима:</a:t>
            </a:r>
            <a:endParaRPr lang="ru-RU" sz="2500" dirty="0">
              <a:latin typeface="Arial" pitchFamily="34" charset="0"/>
              <a:cs typeface="Arial" pitchFamily="34" charset="0"/>
            </a:endParaRPr>
          </a:p>
        </p:txBody>
      </p:sp>
      <p:sp>
        <p:nvSpPr>
          <p:cNvPr id="7" name="Rectangle 6"/>
          <p:cNvSpPr/>
          <p:nvPr/>
        </p:nvSpPr>
        <p:spPr>
          <a:xfrm>
            <a:off x="457199" y="2678668"/>
            <a:ext cx="8534401"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b_id</a:t>
            </a:r>
            <a:r>
              <a:rPr lang="en-US" b="1" dirty="0">
                <a:latin typeface="Courier New" panose="02070309020205020404" pitchFamily="49" charset="0"/>
                <a:cs typeface="Courier New" panose="02070309020205020404" pitchFamily="49" charset="0"/>
              </a:rPr>
              <a:t>] [bi], UPPER([</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AS [</a:t>
            </a:r>
            <a:r>
              <a:rPr lang="en-US" b="1" dirty="0" err="1">
                <a:latin typeface="Courier New" panose="02070309020205020404" pitchFamily="49" charset="0"/>
                <a:cs typeface="Courier New" panose="02070309020205020404" pitchFamily="49" charset="0"/>
              </a:rPr>
              <a:t>bn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b_year</a:t>
            </a:r>
            <a:r>
              <a:rPr lang="en-US" b="1" dirty="0">
                <a:latin typeface="Courier New" panose="02070309020205020404" pitchFamily="49" charset="0"/>
                <a:cs typeface="Courier New" panose="02070309020205020404" pitchFamily="49" charset="0"/>
              </a:rPr>
              <a:t>] AS [by]</a:t>
            </a:r>
          </a:p>
          <a:p>
            <a:r>
              <a:rPr lang="en-US" b="1" dirty="0">
                <a:latin typeface="Courier New" panose="02070309020205020404" pitchFamily="49" charset="0"/>
                <a:cs typeface="Courier New" panose="02070309020205020404" pitchFamily="49" charset="0"/>
              </a:rPr>
              <a:t>FROM [books]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739" y="3657600"/>
            <a:ext cx="4781862"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ular Callout 8"/>
          <p:cNvSpPr/>
          <p:nvPr/>
        </p:nvSpPr>
        <p:spPr>
          <a:xfrm>
            <a:off x="457198" y="3680894"/>
            <a:ext cx="3429001" cy="1805505"/>
          </a:xfrm>
          <a:prstGeom prst="wedgeRectCallout">
            <a:avLst>
              <a:gd name="adj1" fmla="val 6818"/>
              <a:gd name="adj2" fmla="val -905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Слово </a:t>
            </a:r>
            <a:r>
              <a:rPr lang="en-US" sz="2300" b="1" dirty="0" smtClean="0">
                <a:latin typeface="Arial" panose="020B0604020202020204" pitchFamily="34" charset="0"/>
                <a:cs typeface="Arial" panose="020B0604020202020204" pitchFamily="34" charset="0"/>
              </a:rPr>
              <a:t>AS</a:t>
            </a:r>
            <a:r>
              <a:rPr lang="en-US" sz="2300" dirty="0" smtClean="0">
                <a:latin typeface="Arial" panose="020B0604020202020204" pitchFamily="34" charset="0"/>
                <a:cs typeface="Arial" panose="020B0604020202020204" pitchFamily="34" charset="0"/>
              </a:rPr>
              <a:t> </a:t>
            </a:r>
            <a:r>
              <a:rPr lang="ru-RU" sz="2300" dirty="0" smtClean="0">
                <a:latin typeface="Arial" panose="020B0604020202020204" pitchFamily="34" charset="0"/>
                <a:cs typeface="Arial" panose="020B0604020202020204" pitchFamily="34" charset="0"/>
              </a:rPr>
              <a:t>можно не писать, но его наличие улучшает читаемость кода.</a:t>
            </a:r>
            <a:endParaRPr lang="en-US" sz="2300" dirty="0">
              <a:latin typeface="Arial" panose="020B0604020202020204" pitchFamily="34" charset="0"/>
              <a:cs typeface="Arial" panose="020B0604020202020204" pitchFamily="34" charset="0"/>
            </a:endParaRPr>
          </a:p>
        </p:txBody>
      </p:sp>
      <p:sp>
        <p:nvSpPr>
          <p:cNvPr id="10" name="Rectangular Callout 9"/>
          <p:cNvSpPr/>
          <p:nvPr/>
        </p:nvSpPr>
        <p:spPr>
          <a:xfrm>
            <a:off x="5105399" y="2041070"/>
            <a:ext cx="2438401" cy="533399"/>
          </a:xfrm>
          <a:prstGeom prst="wedgeRectCallout">
            <a:avLst>
              <a:gd name="adj1" fmla="val -88718"/>
              <a:gd name="adj2" fmla="val 767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300" dirty="0" smtClean="0">
                <a:latin typeface="Arial" panose="020B0604020202020204" pitchFamily="34" charset="0"/>
                <a:cs typeface="Arial" panose="020B0604020202020204" pitchFamily="34" charset="0"/>
              </a:rPr>
              <a:t>expression </a:t>
            </a:r>
            <a:r>
              <a:rPr lang="en-US" sz="2300" dirty="0" smtClean="0">
                <a:latin typeface="Arial" panose="020B0604020202020204" pitchFamily="34" charset="0"/>
                <a:cs typeface="Arial" panose="020B0604020202020204" pitchFamily="34" charset="0"/>
                <a:sym typeface="Wingdings" panose="05000000000000000000" pitchFamily="2" charset="2"/>
              </a:rPr>
              <a:t></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2337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select_list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53</a:t>
            </a:fld>
            <a:endParaRPr lang="en-US" dirty="0"/>
          </a:p>
        </p:txBody>
      </p:sp>
      <p:sp>
        <p:nvSpPr>
          <p:cNvPr id="8" name="TextBox 7"/>
          <p:cNvSpPr txBox="1"/>
          <p:nvPr/>
        </p:nvSpPr>
        <p:spPr>
          <a:xfrm>
            <a:off x="457200" y="838200"/>
            <a:ext cx="8305800" cy="2015936"/>
          </a:xfrm>
          <a:prstGeom prst="rect">
            <a:avLst/>
          </a:prstGeom>
          <a:noFill/>
        </p:spPr>
        <p:txBody>
          <a:bodyPr wrap="square" rtlCol="0">
            <a:spAutoFit/>
          </a:bodyPr>
          <a:lstStyle/>
          <a:p>
            <a:r>
              <a:rPr lang="en-US" sz="2500" b="1" dirty="0" err="1" smtClean="0">
                <a:latin typeface="Arial" pitchFamily="34" charset="0"/>
                <a:cs typeface="Arial" pitchFamily="34" charset="0"/>
              </a:rPr>
              <a:t>column_alias</a:t>
            </a:r>
            <a:r>
              <a:rPr lang="en-US" sz="2500" b="1" dirty="0" smtClean="0">
                <a:latin typeface="Arial" pitchFamily="34" charset="0"/>
                <a:cs typeface="Arial" pitchFamily="34" charset="0"/>
              </a:rPr>
              <a:t> = expression</a:t>
            </a:r>
            <a:endParaRPr lang="ru-RU" sz="2500" b="1" dirty="0">
              <a:latin typeface="Arial" pitchFamily="34" charset="0"/>
              <a:cs typeface="Arial" pitchFamily="34" charset="0"/>
            </a:endParaRPr>
          </a:p>
          <a:p>
            <a:endParaRPr lang="ru-RU" sz="2500" dirty="0" smtClean="0">
              <a:latin typeface="Arial" pitchFamily="34" charset="0"/>
              <a:cs typeface="Arial" pitchFamily="34" charset="0"/>
            </a:endParaRPr>
          </a:p>
          <a:p>
            <a:r>
              <a:rPr lang="ru-RU" sz="2500" dirty="0">
                <a:latin typeface="Arial" pitchFamily="34" charset="0"/>
                <a:cs typeface="Arial" pitchFamily="34" charset="0"/>
              </a:rPr>
              <a:t>Позволяет </a:t>
            </a:r>
            <a:r>
              <a:rPr lang="ru-RU" sz="2500" dirty="0" smtClean="0">
                <a:latin typeface="Arial" pitchFamily="34" charset="0"/>
                <a:cs typeface="Arial" pitchFamily="34" charset="0"/>
              </a:rPr>
              <a:t>присвоить столбцу значение некоторого выражения (фактически, это аналог </a:t>
            </a:r>
            <a:r>
              <a:rPr lang="en-US" sz="2500" dirty="0" smtClean="0">
                <a:latin typeface="Arial" pitchFamily="34" charset="0"/>
                <a:cs typeface="Arial" pitchFamily="34" charset="0"/>
              </a:rPr>
              <a:t>AS</a:t>
            </a:r>
            <a:r>
              <a:rPr lang="ru-RU" sz="2500" dirty="0" smtClean="0">
                <a:latin typeface="Arial" pitchFamily="34" charset="0"/>
                <a:cs typeface="Arial" pitchFamily="34" charset="0"/>
              </a:rPr>
              <a:t>)</a:t>
            </a:r>
            <a:r>
              <a:rPr lang="en-US" sz="2500" dirty="0" smtClean="0">
                <a:latin typeface="Arial" pitchFamily="34" charset="0"/>
                <a:cs typeface="Arial" pitchFamily="34" charset="0"/>
              </a:rPr>
              <a:t>. </a:t>
            </a:r>
            <a:r>
              <a:rPr lang="ru-RU" sz="2500" dirty="0" smtClean="0">
                <a:latin typeface="Arial" pitchFamily="34" charset="0"/>
                <a:cs typeface="Arial" pitchFamily="34" charset="0"/>
              </a:rPr>
              <a:t>Следующие запросы эквивалентны:</a:t>
            </a:r>
            <a:endParaRPr lang="ru-RU" sz="2500" dirty="0">
              <a:latin typeface="Arial" pitchFamily="34" charset="0"/>
              <a:cs typeface="Arial" pitchFamily="34" charset="0"/>
            </a:endParaRPr>
          </a:p>
        </p:txBody>
      </p:sp>
      <p:sp>
        <p:nvSpPr>
          <p:cNvPr id="7" name="Rectangle 6"/>
          <p:cNvSpPr/>
          <p:nvPr/>
        </p:nvSpPr>
        <p:spPr>
          <a:xfrm>
            <a:off x="457199" y="2971800"/>
            <a:ext cx="8534401"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smtClean="0">
                <a:latin typeface="Courier New" panose="02070309020205020404" pitchFamily="49" charset="0"/>
                <a:cs typeface="Courier New" panose="02070309020205020404" pitchFamily="49" charset="0"/>
              </a:rPr>
              <a:t>UPPER</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AS </a:t>
            </a:r>
            <a:r>
              <a:rPr lang="en-US" b="1" dirty="0" smtClean="0">
                <a:solidFill>
                  <a:srgbClr val="0070C0"/>
                </a:solidFill>
                <a:latin typeface="Courier New" panose="02070309020205020404" pitchFamily="49" charset="0"/>
                <a:cs typeface="Courier New" panose="02070309020205020404" pitchFamily="49" charset="0"/>
              </a:rPr>
              <a:t>[</a:t>
            </a:r>
            <a:r>
              <a:rPr lang="en-US" b="1" dirty="0" err="1" smtClean="0">
                <a:solidFill>
                  <a:srgbClr val="0070C0"/>
                </a:solidFill>
                <a:latin typeface="Courier New" panose="02070309020205020404" pitchFamily="49" charset="0"/>
                <a:cs typeface="Courier New" panose="02070309020205020404" pitchFamily="49" charset="0"/>
              </a:rPr>
              <a:t>bu</a:t>
            </a:r>
            <a:r>
              <a:rPr lang="en-US" b="1" dirty="0" smtClean="0">
                <a:solidFill>
                  <a:srgbClr val="0070C0"/>
                </a:solidFill>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FROM </a:t>
            </a:r>
            <a:r>
              <a:rPr lang="en-US" b="1" dirty="0">
                <a:latin typeface="Courier New" panose="02070309020205020404" pitchFamily="49" charset="0"/>
                <a:cs typeface="Courier New" panose="02070309020205020404" pitchFamily="49" charset="0"/>
              </a:rPr>
              <a:t>[books]</a:t>
            </a:r>
          </a:p>
        </p:txBody>
      </p:sp>
      <p:sp>
        <p:nvSpPr>
          <p:cNvPr id="11" name="Rectangle 10"/>
          <p:cNvSpPr/>
          <p:nvPr/>
        </p:nvSpPr>
        <p:spPr>
          <a:xfrm>
            <a:off x="457200" y="3505200"/>
            <a:ext cx="8534401"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a:solidFill>
                  <a:srgbClr val="0070C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bu</a:t>
            </a:r>
            <a:r>
              <a:rPr lang="en-US" b="1" dirty="0">
                <a:solidFill>
                  <a:srgbClr val="0070C0"/>
                </a:solidFill>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UPPER([</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FROM [books]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8" y="4114800"/>
            <a:ext cx="3048001" cy="14406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0668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INTO </a:t>
            </a:r>
            <a:r>
              <a:rPr lang="en-US" dirty="0" err="1" smtClean="0"/>
              <a:t>new_table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54</a:t>
            </a:fld>
            <a:endParaRPr lang="en-US" dirty="0"/>
          </a:p>
        </p:txBody>
      </p:sp>
      <p:sp>
        <p:nvSpPr>
          <p:cNvPr id="7" name="Rectangle 6"/>
          <p:cNvSpPr/>
          <p:nvPr/>
        </p:nvSpPr>
        <p:spPr>
          <a:xfrm>
            <a:off x="304800" y="838200"/>
            <a:ext cx="57912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smtClean="0">
                <a:latin typeface="Arial" pitchFamily="34" charset="0"/>
                <a:cs typeface="Arial" pitchFamily="34" charset="0"/>
              </a:rPr>
              <a:t>[</a:t>
            </a:r>
            <a:r>
              <a:rPr lang="en-US" sz="800" b="1" dirty="0">
                <a:latin typeface="Arial" pitchFamily="34" charset="0"/>
                <a:cs typeface="Arial" pitchFamily="34" charset="0"/>
              </a:rPr>
              <a:t>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2000" b="1" dirty="0">
                <a:solidFill>
                  <a:srgbClr val="00B050"/>
                </a:solidFill>
                <a:latin typeface="Arial" pitchFamily="34" charset="0"/>
                <a:cs typeface="Arial" pitchFamily="34" charset="0"/>
              </a:rPr>
              <a:t>    [ INTO </a:t>
            </a:r>
            <a:r>
              <a:rPr lang="en-US" sz="2000" b="1" dirty="0" err="1">
                <a:solidFill>
                  <a:srgbClr val="00B050"/>
                </a:solidFill>
                <a:latin typeface="Arial" pitchFamily="34" charset="0"/>
                <a:cs typeface="Arial" pitchFamily="34" charset="0"/>
              </a:rPr>
              <a:t>new_table</a:t>
            </a:r>
            <a:r>
              <a:rPr lang="en-US" sz="2000" b="1" dirty="0">
                <a:solidFill>
                  <a:srgbClr val="00B050"/>
                </a:solidFill>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3024426"/>
            <a:ext cx="5562600" cy="1246495"/>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передать результат выполнения запроса в новую</a:t>
            </a:r>
            <a:r>
              <a:rPr lang="en-US" sz="2500" dirty="0" smtClean="0">
                <a:latin typeface="Arial" pitchFamily="34" charset="0"/>
                <a:cs typeface="Arial" pitchFamily="34" charset="0"/>
              </a:rPr>
              <a:t> </a:t>
            </a:r>
            <a:r>
              <a:rPr lang="ru-RU" sz="2500" dirty="0" smtClean="0">
                <a:latin typeface="Arial" pitchFamily="34" charset="0"/>
                <a:cs typeface="Arial" pitchFamily="34" charset="0"/>
              </a:rPr>
              <a:t>таблицу.</a:t>
            </a:r>
            <a:endParaRPr lang="en-US" sz="2500" dirty="0">
              <a:latin typeface="Arial" pitchFamily="34" charset="0"/>
              <a:cs typeface="Arial" pitchFamily="34" charset="0"/>
            </a:endParaRPr>
          </a:p>
        </p:txBody>
      </p:sp>
      <p:sp>
        <p:nvSpPr>
          <p:cNvPr id="8" name="Rectangle 7"/>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http://technet.microsoft.com/en-us/library/ms188029.aspx</a:t>
            </a:r>
          </a:p>
        </p:txBody>
      </p:sp>
    </p:spTree>
    <p:extLst>
      <p:ext uri="{BB962C8B-B14F-4D97-AF65-F5344CB8AC3E}">
        <p14:creationId xmlns:p14="http://schemas.microsoft.com/office/powerpoint/2010/main" val="3718882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a:t>SELECT: INTO </a:t>
            </a:r>
            <a:r>
              <a:rPr lang="en-US" dirty="0" err="1"/>
              <a:t>new_table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55</a:t>
            </a:fld>
            <a:endParaRPr lang="en-US" dirty="0"/>
          </a:p>
        </p:txBody>
      </p:sp>
      <p:sp>
        <p:nvSpPr>
          <p:cNvPr id="8" name="TextBox 7"/>
          <p:cNvSpPr txBox="1"/>
          <p:nvPr/>
        </p:nvSpPr>
        <p:spPr>
          <a:xfrm>
            <a:off x="457200" y="8382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Переделаем один из ранее использованных примеров:</a:t>
            </a:r>
            <a:endParaRPr lang="ru-RU" sz="2500" dirty="0">
              <a:latin typeface="Arial" pitchFamily="34" charset="0"/>
              <a:cs typeface="Arial" pitchFamily="34" charset="0"/>
            </a:endParaRPr>
          </a:p>
        </p:txBody>
      </p:sp>
      <p:sp>
        <p:nvSpPr>
          <p:cNvPr id="7" name="Rectangle 6"/>
          <p:cNvSpPr/>
          <p:nvPr/>
        </p:nvSpPr>
        <p:spPr>
          <a:xfrm>
            <a:off x="457199" y="1854875"/>
            <a:ext cx="8534401" cy="2108269"/>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[books].[</a:t>
            </a:r>
            <a:r>
              <a:rPr lang="en-US" b="1" dirty="0" err="1">
                <a:latin typeface="Courier New" panose="02070309020205020404" pitchFamily="49" charset="0"/>
                <a:cs typeface="Courier New" panose="02070309020205020404" pitchFamily="49" charset="0"/>
              </a:rPr>
              <a:t>b_id</a:t>
            </a:r>
            <a:r>
              <a:rPr lang="en-US" b="1" dirty="0">
                <a:latin typeface="Courier New" panose="02070309020205020404" pitchFamily="49" charset="0"/>
                <a:cs typeface="Courier New" panose="02070309020205020404" pitchFamily="49" charset="0"/>
              </a:rPr>
              <a:t>], [books].[</a:t>
            </a:r>
            <a:r>
              <a:rPr lang="en-US" b="1" dirty="0" err="1">
                <a:latin typeface="Courier New" panose="02070309020205020404" pitchFamily="49" charset="0"/>
                <a:cs typeface="Courier New" panose="02070309020205020404" pitchFamily="49" charset="0"/>
              </a:rPr>
              <a:t>b_name</a:t>
            </a:r>
            <a:r>
              <a:rPr lang="en-US" b="1" dirty="0">
                <a:latin typeface="Courier New" panose="02070309020205020404" pitchFamily="49" charset="0"/>
                <a:cs typeface="Courier New" panose="02070309020205020404" pitchFamily="49" charset="0"/>
              </a:rPr>
              <a:t>], [authors].[</a:t>
            </a:r>
            <a:r>
              <a:rPr lang="en-US" b="1" dirty="0" err="1">
                <a:latin typeface="Courier New" panose="02070309020205020404" pitchFamily="49" charset="0"/>
                <a:cs typeface="Courier New" panose="02070309020205020404" pitchFamily="49" charset="0"/>
              </a:rPr>
              <a:t>a_name</a:t>
            </a:r>
            <a:r>
              <a:rPr lang="en-US" b="1" dirty="0">
                <a:latin typeface="Courier New" panose="02070309020205020404" pitchFamily="49" charset="0"/>
                <a:cs typeface="Courier New" panose="02070309020205020404" pitchFamily="49" charset="0"/>
              </a:rPr>
              <a:t>]</a:t>
            </a:r>
          </a:p>
          <a:p>
            <a:r>
              <a:rPr lang="en-US" sz="2300" b="1" dirty="0">
                <a:solidFill>
                  <a:srgbClr val="0070C0"/>
                </a:solidFill>
                <a:latin typeface="Courier New" panose="02070309020205020404" pitchFamily="49" charset="0"/>
                <a:cs typeface="Courier New" panose="02070309020205020404" pitchFamily="49" charset="0"/>
              </a:rPr>
              <a:t>INTO [</a:t>
            </a:r>
            <a:r>
              <a:rPr lang="en-US" sz="2300" b="1" dirty="0" err="1">
                <a:solidFill>
                  <a:srgbClr val="0070C0"/>
                </a:solidFill>
                <a:latin typeface="Courier New" panose="02070309020205020404" pitchFamily="49" charset="0"/>
                <a:cs typeface="Courier New" panose="02070309020205020404" pitchFamily="49" charset="0"/>
              </a:rPr>
              <a:t>cache_table</a:t>
            </a:r>
            <a:r>
              <a:rPr lang="en-US" sz="2300" b="1" dirty="0">
                <a:solidFill>
                  <a:srgbClr val="0070C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FROM [books] JOIN [m2m_books_authors]</a:t>
            </a:r>
          </a:p>
          <a:p>
            <a:r>
              <a:rPr lang="en-US" b="1" dirty="0">
                <a:latin typeface="Courier New" panose="02070309020205020404" pitchFamily="49" charset="0"/>
                <a:cs typeface="Courier New" panose="02070309020205020404" pitchFamily="49" charset="0"/>
              </a:rPr>
              <a:t>ON [books].[</a:t>
            </a:r>
            <a:r>
              <a:rPr lang="en-US" b="1" dirty="0" err="1">
                <a:latin typeface="Courier New" panose="02070309020205020404" pitchFamily="49" charset="0"/>
                <a:cs typeface="Courier New" panose="02070309020205020404" pitchFamily="49" charset="0"/>
              </a:rPr>
              <a:t>b_id</a:t>
            </a:r>
            <a:r>
              <a:rPr lang="en-US" b="1" dirty="0">
                <a:latin typeface="Courier New" panose="02070309020205020404" pitchFamily="49" charset="0"/>
                <a:cs typeface="Courier New" panose="02070309020205020404" pitchFamily="49" charset="0"/>
              </a:rPr>
              <a:t>] = [m2m_books_authors].[</a:t>
            </a:r>
            <a:r>
              <a:rPr lang="en-US" b="1" dirty="0" err="1">
                <a:latin typeface="Courier New" panose="02070309020205020404" pitchFamily="49" charset="0"/>
                <a:cs typeface="Courier New" panose="02070309020205020404" pitchFamily="49" charset="0"/>
              </a:rPr>
              <a:t>b_id</a:t>
            </a:r>
            <a:r>
              <a:rPr lang="en-US" b="1" dirty="0">
                <a:latin typeface="Courier New" panose="02070309020205020404" pitchFamily="49" charset="0"/>
                <a:cs typeface="Courier New" panose="02070309020205020404" pitchFamily="49" charset="0"/>
              </a:rPr>
              <a:t>] JOIN [authors]</a:t>
            </a:r>
          </a:p>
          <a:p>
            <a:r>
              <a:rPr lang="en-US" b="1" dirty="0">
                <a:latin typeface="Courier New" panose="02070309020205020404" pitchFamily="49" charset="0"/>
                <a:cs typeface="Courier New" panose="02070309020205020404" pitchFamily="49" charset="0"/>
              </a:rPr>
              <a:t>ON [m2m_books_authors].[</a:t>
            </a:r>
            <a:r>
              <a:rPr lang="en-US" b="1" dirty="0" err="1">
                <a:latin typeface="Courier New" panose="02070309020205020404" pitchFamily="49" charset="0"/>
                <a:cs typeface="Courier New" panose="02070309020205020404" pitchFamily="49" charset="0"/>
              </a:rPr>
              <a:t>a_id</a:t>
            </a:r>
            <a:r>
              <a:rPr lang="en-US" b="1" dirty="0">
                <a:latin typeface="Courier New" panose="02070309020205020404" pitchFamily="49" charset="0"/>
                <a:cs typeface="Courier New" panose="02070309020205020404" pitchFamily="49" charset="0"/>
              </a:rPr>
              <a:t>] = [authors].[</a:t>
            </a:r>
            <a:r>
              <a:rPr lang="en-US" b="1" dirty="0" err="1">
                <a:latin typeface="Courier New" panose="02070309020205020404" pitchFamily="49" charset="0"/>
                <a:cs typeface="Courier New" panose="02070309020205020404" pitchFamily="49" charset="0"/>
              </a:rPr>
              <a:t>a_id</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 FROM [</a:t>
            </a:r>
            <a:r>
              <a:rPr lang="en-US" b="1" dirty="0" err="1">
                <a:latin typeface="Courier New" panose="02070309020205020404" pitchFamily="49" charset="0"/>
                <a:cs typeface="Courier New" panose="02070309020205020404" pitchFamily="49" charset="0"/>
              </a:rPr>
              <a:t>cache_table</a:t>
            </a:r>
            <a:r>
              <a:rPr lang="en-US" b="1" dirty="0">
                <a:latin typeface="Courier New" panose="02070309020205020404" pitchFamily="49" charset="0"/>
                <a:cs typeface="Courier New" panose="02070309020205020404" pitchFamily="49"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4129768"/>
            <a:ext cx="4381500" cy="17888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ular Callout 9"/>
          <p:cNvSpPr/>
          <p:nvPr/>
        </p:nvSpPr>
        <p:spPr>
          <a:xfrm>
            <a:off x="3009898" y="1269087"/>
            <a:ext cx="5753102" cy="585788"/>
          </a:xfrm>
          <a:prstGeom prst="wedgeRectCallout">
            <a:avLst>
              <a:gd name="adj1" fmla="val -43150"/>
              <a:gd name="adj2" fmla="val 849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Таблица создаётся автоматически!</a:t>
            </a:r>
            <a:endParaRPr lang="en-US" sz="2300" dirty="0">
              <a:latin typeface="Arial" panose="020B0604020202020204" pitchFamily="34" charset="0"/>
              <a:cs typeface="Arial" panose="020B0604020202020204" pitchFamily="34" charset="0"/>
            </a:endParaRPr>
          </a:p>
        </p:txBody>
      </p:sp>
      <p:sp>
        <p:nvSpPr>
          <p:cNvPr id="9" name="Rectangular Callout 8"/>
          <p:cNvSpPr/>
          <p:nvPr/>
        </p:nvSpPr>
        <p:spPr>
          <a:xfrm>
            <a:off x="457199" y="4198244"/>
            <a:ext cx="3886201" cy="1897755"/>
          </a:xfrm>
          <a:prstGeom prst="wedgeRectCallout">
            <a:avLst>
              <a:gd name="adj1" fmla="val 122668"/>
              <a:gd name="adj2" fmla="val -987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Если указать невыполняющееся условие (</a:t>
            </a:r>
            <a:r>
              <a:rPr lang="en-US" sz="2300" dirty="0" smtClean="0">
                <a:latin typeface="Arial" panose="020B0604020202020204" pitchFamily="34" charset="0"/>
                <a:cs typeface="Arial" panose="020B0604020202020204" pitchFamily="34" charset="0"/>
              </a:rPr>
              <a:t>WHERE </a:t>
            </a:r>
            <a:r>
              <a:rPr lang="ru-RU" sz="2300" dirty="0" smtClean="0">
                <a:latin typeface="Arial" panose="020B0604020202020204" pitchFamily="34" charset="0"/>
                <a:cs typeface="Arial" panose="020B0604020202020204" pitchFamily="34" charset="0"/>
              </a:rPr>
              <a:t>1=0, </a:t>
            </a:r>
            <a:r>
              <a:rPr lang="en-US" sz="2300" dirty="0" smtClean="0">
                <a:latin typeface="Arial" panose="020B0604020202020204" pitchFamily="34" charset="0"/>
                <a:cs typeface="Arial" panose="020B0604020202020204" pitchFamily="34" charset="0"/>
              </a:rPr>
              <a:t>TOP 0</a:t>
            </a:r>
            <a:r>
              <a:rPr lang="ru-RU" sz="2300" dirty="0" smtClean="0">
                <a:latin typeface="Arial" panose="020B0604020202020204" pitchFamily="34" charset="0"/>
                <a:cs typeface="Arial" panose="020B0604020202020204" pitchFamily="34" charset="0"/>
              </a:rPr>
              <a:t>), создаётся просто структура таблицы.</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8432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FROM</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56</a:t>
            </a:fld>
            <a:endParaRPr lang="en-US" dirty="0"/>
          </a:p>
        </p:txBody>
      </p:sp>
      <p:sp>
        <p:nvSpPr>
          <p:cNvPr id="7" name="Rectangle 6"/>
          <p:cNvSpPr/>
          <p:nvPr/>
        </p:nvSpPr>
        <p:spPr>
          <a:xfrm>
            <a:off x="304800" y="838200"/>
            <a:ext cx="57912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smtClean="0">
                <a:latin typeface="Arial" pitchFamily="34" charset="0"/>
                <a:cs typeface="Arial" pitchFamily="34" charset="0"/>
              </a:rPr>
              <a:t>[</a:t>
            </a:r>
            <a:r>
              <a:rPr lang="en-US" sz="800" b="1" dirty="0">
                <a:latin typeface="Arial" pitchFamily="34" charset="0"/>
                <a:cs typeface="Arial" pitchFamily="34" charset="0"/>
              </a:rPr>
              <a:t>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2000" b="1" dirty="0">
                <a:solidFill>
                  <a:srgbClr val="00B050"/>
                </a:solidFill>
                <a:latin typeface="Arial" pitchFamily="34" charset="0"/>
                <a:cs typeface="Arial" pitchFamily="34" charset="0"/>
              </a:rPr>
              <a:t>    [ FROM { &lt;</a:t>
            </a:r>
            <a:r>
              <a:rPr lang="en-US" sz="2000" b="1" dirty="0" err="1">
                <a:solidFill>
                  <a:srgbClr val="00B050"/>
                </a:solidFill>
                <a:latin typeface="Arial" pitchFamily="34" charset="0"/>
                <a:cs typeface="Arial" pitchFamily="34" charset="0"/>
              </a:rPr>
              <a:t>table_source</a:t>
            </a:r>
            <a:r>
              <a:rPr lang="en-US" sz="2000" b="1" dirty="0">
                <a:solidFill>
                  <a:srgbClr val="00B050"/>
                </a:solidFill>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3401705"/>
            <a:ext cx="55626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Указывает источник данных для выборки.</a:t>
            </a:r>
            <a:endParaRPr lang="en-US" sz="2500" dirty="0">
              <a:latin typeface="Arial" pitchFamily="34" charset="0"/>
              <a:cs typeface="Arial" pitchFamily="34" charset="0"/>
            </a:endParaRPr>
          </a:p>
        </p:txBody>
      </p:sp>
      <p:sp>
        <p:nvSpPr>
          <p:cNvPr id="8" name="Rectangle 7"/>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http://technet.microsoft.com/en-us/library/ms177634.aspx</a:t>
            </a:r>
          </a:p>
        </p:txBody>
      </p:sp>
    </p:spTree>
    <p:extLst>
      <p:ext uri="{BB962C8B-B14F-4D97-AF65-F5344CB8AC3E}">
        <p14:creationId xmlns:p14="http://schemas.microsoft.com/office/powerpoint/2010/main" val="24326578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FROM</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57</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Здесь тоже есть множество нюансов:</a:t>
            </a:r>
            <a:endParaRPr lang="ru-RU" sz="2500" dirty="0">
              <a:latin typeface="Arial" pitchFamily="34" charset="0"/>
              <a:cs typeface="Arial" pitchFamily="34" charset="0"/>
            </a:endParaRPr>
          </a:p>
        </p:txBody>
      </p:sp>
      <p:sp>
        <p:nvSpPr>
          <p:cNvPr id="2" name="Rectangle 1"/>
          <p:cNvSpPr/>
          <p:nvPr/>
        </p:nvSpPr>
        <p:spPr>
          <a:xfrm>
            <a:off x="304800" y="1366421"/>
            <a:ext cx="5791200" cy="4524315"/>
          </a:xfrm>
          <a:prstGeom prst="rect">
            <a:avLst/>
          </a:prstGeom>
          <a:solidFill>
            <a:schemeClr val="bg1">
              <a:lumMod val="95000"/>
            </a:schemeClr>
          </a:solidFill>
        </p:spPr>
        <p:txBody>
          <a:bodyPr wrap="square">
            <a:spAutoFit/>
          </a:bodyPr>
          <a:lstStyle/>
          <a:p>
            <a:r>
              <a:rPr lang="en-US" sz="600" b="1" dirty="0">
                <a:latin typeface="Courier New" panose="02070309020205020404" pitchFamily="49" charset="0"/>
                <a:cs typeface="Courier New" panose="02070309020205020404" pitchFamily="49" charset="0"/>
              </a:rPr>
              <a:t>[ FROM { &lt;</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&gt; } [ ,...n ] ] </a:t>
            </a: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&gt; ::= </a:t>
            </a:r>
          </a:p>
          <a:p>
            <a:r>
              <a:rPr lang="en-US" sz="600" b="1" dirty="0">
                <a:latin typeface="Courier New" panose="02070309020205020404" pitchFamily="49" charset="0"/>
                <a:cs typeface="Courier New" panose="02070309020205020404" pitchFamily="49" charset="0"/>
              </a:rPr>
              <a:t>{</a:t>
            </a:r>
          </a:p>
          <a:p>
            <a:r>
              <a:rPr lang="en-US" sz="600" b="1" dirty="0">
                <a:latin typeface="Courier New" panose="02070309020205020404" pitchFamily="49" charset="0"/>
                <a:cs typeface="Courier New" panose="02070309020205020404" pitchFamily="49" charset="0"/>
              </a:rPr>
              <a:t>    </a:t>
            </a:r>
            <a:r>
              <a:rPr lang="en-US" sz="600" b="1" dirty="0" err="1">
                <a:latin typeface="Courier New" panose="02070309020205020404" pitchFamily="49" charset="0"/>
                <a:cs typeface="Courier New" panose="02070309020205020404" pitchFamily="49" charset="0"/>
              </a:rPr>
              <a:t>table_or_view_name</a:t>
            </a:r>
            <a:r>
              <a:rPr lang="en-US" sz="600" b="1" dirty="0">
                <a:latin typeface="Courier New" panose="02070309020205020404" pitchFamily="49" charset="0"/>
                <a:cs typeface="Courier New" panose="02070309020205020404" pitchFamily="49" charset="0"/>
              </a:rPr>
              <a:t> [ [ AS ] </a:t>
            </a:r>
            <a:r>
              <a:rPr lang="en-US" sz="600" b="1" dirty="0" err="1">
                <a:latin typeface="Courier New" panose="02070309020205020404" pitchFamily="49" charset="0"/>
                <a:cs typeface="Courier New" panose="02070309020205020404" pitchFamily="49" charset="0"/>
              </a:rPr>
              <a:t>table_alias</a:t>
            </a:r>
            <a:r>
              <a:rPr lang="en-US" sz="600" b="1" dirty="0">
                <a:latin typeface="Courier New" panose="02070309020205020404" pitchFamily="49" charset="0"/>
                <a:cs typeface="Courier New" panose="02070309020205020404" pitchFamily="49" charset="0"/>
              </a:rPr>
              <a:t> ] [ &lt;</a:t>
            </a:r>
            <a:r>
              <a:rPr lang="en-US" sz="600" b="1" dirty="0" err="1">
                <a:latin typeface="Courier New" panose="02070309020205020404" pitchFamily="49" charset="0"/>
                <a:cs typeface="Courier New" panose="02070309020205020404" pitchFamily="49" charset="0"/>
              </a:rPr>
              <a:t>tablesample_clause</a:t>
            </a:r>
            <a:r>
              <a:rPr lang="en-US" sz="600" b="1" dirty="0">
                <a:latin typeface="Courier New" panose="02070309020205020404" pitchFamily="49" charset="0"/>
                <a:cs typeface="Courier New" panose="02070309020205020404" pitchFamily="49" charset="0"/>
              </a:rPr>
              <a:t>&gt; ] </a:t>
            </a:r>
          </a:p>
          <a:p>
            <a:r>
              <a:rPr lang="en-US" sz="600" b="1" dirty="0">
                <a:latin typeface="Courier New" panose="02070309020205020404" pitchFamily="49" charset="0"/>
                <a:cs typeface="Courier New" panose="02070309020205020404" pitchFamily="49" charset="0"/>
              </a:rPr>
              <a:t>        [ WITH ( &lt; </a:t>
            </a:r>
            <a:r>
              <a:rPr lang="en-US" sz="600" b="1" dirty="0" err="1">
                <a:latin typeface="Courier New" panose="02070309020205020404" pitchFamily="49" charset="0"/>
                <a:cs typeface="Courier New" panose="02070309020205020404" pitchFamily="49" charset="0"/>
              </a:rPr>
              <a:t>table_hint</a:t>
            </a:r>
            <a:r>
              <a:rPr lang="en-US" sz="600" b="1" dirty="0">
                <a:latin typeface="Courier New" panose="02070309020205020404" pitchFamily="49" charset="0"/>
                <a:cs typeface="Courier New" panose="02070309020205020404" pitchFamily="49" charset="0"/>
              </a:rPr>
              <a:t> &gt; [ [ , ]...n ] ) ]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rowset_function</a:t>
            </a:r>
            <a:r>
              <a:rPr lang="en-US" sz="600" b="1" dirty="0">
                <a:latin typeface="Courier New" panose="02070309020205020404" pitchFamily="49" charset="0"/>
                <a:cs typeface="Courier New" panose="02070309020205020404" pitchFamily="49" charset="0"/>
              </a:rPr>
              <a:t> [ [ AS ] </a:t>
            </a:r>
            <a:r>
              <a:rPr lang="en-US" sz="600" b="1" dirty="0" err="1">
                <a:latin typeface="Courier New" panose="02070309020205020404" pitchFamily="49" charset="0"/>
                <a:cs typeface="Courier New" panose="02070309020205020404" pitchFamily="49" charset="0"/>
              </a:rPr>
              <a:t>table_alias</a:t>
            </a:r>
            <a:r>
              <a:rPr lang="en-US" sz="600" b="1" dirty="0">
                <a:latin typeface="Courier New" panose="02070309020205020404" pitchFamily="49" charset="0"/>
                <a:cs typeface="Courier New" panose="02070309020205020404" pitchFamily="49" charset="0"/>
              </a:rPr>
              <a:t> ] </a:t>
            </a:r>
          </a:p>
          <a:p>
            <a:r>
              <a:rPr lang="en-US" sz="600" b="1" dirty="0">
                <a:latin typeface="Courier New" panose="02070309020205020404" pitchFamily="49" charset="0"/>
                <a:cs typeface="Courier New" panose="02070309020205020404" pitchFamily="49" charset="0"/>
              </a:rPr>
              <a:t>        [ ( </a:t>
            </a:r>
            <a:r>
              <a:rPr lang="en-US" sz="600" b="1" dirty="0" err="1">
                <a:latin typeface="Courier New" panose="02070309020205020404" pitchFamily="49" charset="0"/>
                <a:cs typeface="Courier New" panose="02070309020205020404" pitchFamily="49" charset="0"/>
              </a:rPr>
              <a:t>bulk_column_alias</a:t>
            </a:r>
            <a:r>
              <a:rPr lang="en-US" sz="600" b="1" dirty="0">
                <a:latin typeface="Courier New" panose="02070309020205020404" pitchFamily="49" charset="0"/>
                <a:cs typeface="Courier New" panose="02070309020205020404" pitchFamily="49" charset="0"/>
              </a:rPr>
              <a:t> [ ,...n ] ) ]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user_defined_function</a:t>
            </a:r>
            <a:r>
              <a:rPr lang="en-US" sz="600" b="1" dirty="0">
                <a:latin typeface="Courier New" panose="02070309020205020404" pitchFamily="49" charset="0"/>
                <a:cs typeface="Courier New" panose="02070309020205020404" pitchFamily="49" charset="0"/>
              </a:rPr>
              <a:t> [ [ AS ] </a:t>
            </a:r>
            <a:r>
              <a:rPr lang="en-US" sz="600" b="1" dirty="0" err="1">
                <a:latin typeface="Courier New" panose="02070309020205020404" pitchFamily="49" charset="0"/>
                <a:cs typeface="Courier New" panose="02070309020205020404" pitchFamily="49" charset="0"/>
              </a:rPr>
              <a:t>table_alias</a:t>
            </a:r>
            <a:r>
              <a:rPr lang="en-US" sz="600" b="1" dirty="0">
                <a:latin typeface="Courier New" panose="02070309020205020404" pitchFamily="49" charset="0"/>
                <a:cs typeface="Courier New" panose="02070309020205020404" pitchFamily="49" charset="0"/>
              </a:rPr>
              <a:t> ] ]</a:t>
            </a:r>
          </a:p>
          <a:p>
            <a:r>
              <a:rPr lang="en-US" sz="600" b="1" dirty="0">
                <a:latin typeface="Courier New" panose="02070309020205020404" pitchFamily="49" charset="0"/>
                <a:cs typeface="Courier New" panose="02070309020205020404" pitchFamily="49" charset="0"/>
              </a:rPr>
              <a:t>    | OPENXML &lt;</a:t>
            </a:r>
            <a:r>
              <a:rPr lang="en-US" sz="600" b="1" dirty="0" err="1">
                <a:latin typeface="Courier New" panose="02070309020205020404" pitchFamily="49" charset="0"/>
                <a:cs typeface="Courier New" panose="02070309020205020404" pitchFamily="49" charset="0"/>
              </a:rPr>
              <a:t>openxml_clause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derived_table</a:t>
            </a:r>
            <a:r>
              <a:rPr lang="en-US" sz="600" b="1" dirty="0">
                <a:latin typeface="Courier New" panose="02070309020205020404" pitchFamily="49" charset="0"/>
                <a:cs typeface="Courier New" panose="02070309020205020404" pitchFamily="49" charset="0"/>
              </a:rPr>
              <a:t> [ AS ] </a:t>
            </a:r>
            <a:r>
              <a:rPr lang="en-US" sz="600" b="1" dirty="0" err="1">
                <a:latin typeface="Courier New" panose="02070309020205020404" pitchFamily="49" charset="0"/>
                <a:cs typeface="Courier New" panose="02070309020205020404" pitchFamily="49" charset="0"/>
              </a:rPr>
              <a:t>table_alias</a:t>
            </a:r>
            <a:r>
              <a:rPr lang="en-US" sz="600" b="1" dirty="0">
                <a:latin typeface="Courier New" panose="02070309020205020404" pitchFamily="49" charset="0"/>
                <a:cs typeface="Courier New" panose="02070309020205020404" pitchFamily="49" charset="0"/>
              </a:rPr>
              <a:t> [ ( </a:t>
            </a:r>
            <a:r>
              <a:rPr lang="en-US" sz="600" b="1" dirty="0" err="1">
                <a:latin typeface="Courier New" panose="02070309020205020404" pitchFamily="49" charset="0"/>
                <a:cs typeface="Courier New" panose="02070309020205020404" pitchFamily="49" charset="0"/>
              </a:rPr>
              <a:t>column_alias</a:t>
            </a:r>
            <a:r>
              <a:rPr lang="en-US" sz="600" b="1" dirty="0">
                <a:latin typeface="Courier New" panose="02070309020205020404" pitchFamily="49" charset="0"/>
                <a:cs typeface="Courier New" panose="02070309020205020404" pitchFamily="49" charset="0"/>
              </a:rPr>
              <a:t> [ ,...n ] ) ] </a:t>
            </a:r>
          </a:p>
          <a:p>
            <a:r>
              <a:rPr lang="en-US" sz="600" b="1" dirty="0">
                <a:latin typeface="Courier New" panose="02070309020205020404" pitchFamily="49" charset="0"/>
                <a:cs typeface="Courier New" panose="02070309020205020404" pitchFamily="49" charset="0"/>
              </a:rPr>
              <a:t>    | &lt;</a:t>
            </a:r>
            <a:r>
              <a:rPr lang="en-US" sz="600" b="1" dirty="0" err="1">
                <a:latin typeface="Courier New" panose="02070309020205020404" pitchFamily="49" charset="0"/>
                <a:cs typeface="Courier New" panose="02070309020205020404" pitchFamily="49" charset="0"/>
              </a:rPr>
              <a:t>joined_table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&lt;</a:t>
            </a:r>
            <a:r>
              <a:rPr lang="en-US" sz="600" b="1" dirty="0" err="1">
                <a:latin typeface="Courier New" panose="02070309020205020404" pitchFamily="49" charset="0"/>
                <a:cs typeface="Courier New" panose="02070309020205020404" pitchFamily="49" charset="0"/>
              </a:rPr>
              <a:t>pivoted_table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&lt;</a:t>
            </a:r>
            <a:r>
              <a:rPr lang="en-US" sz="600" b="1" dirty="0" err="1">
                <a:latin typeface="Courier New" panose="02070309020205020404" pitchFamily="49" charset="0"/>
                <a:cs typeface="Courier New" panose="02070309020205020404" pitchFamily="49" charset="0"/>
              </a:rPr>
              <a:t>unpivoted_table</a:t>
            </a:r>
            <a:r>
              <a:rPr lang="en-US" sz="600" b="1" dirty="0">
                <a:latin typeface="Courier New" panose="02070309020205020404" pitchFamily="49" charset="0"/>
                <a:cs typeface="Courier New" panose="02070309020205020404" pitchFamily="49" charset="0"/>
              </a:rPr>
              <a:t>&gt;</a:t>
            </a:r>
          </a:p>
          <a:p>
            <a:r>
              <a:rPr lang="en-US" sz="600" b="1" dirty="0">
                <a:latin typeface="Courier New" panose="02070309020205020404" pitchFamily="49" charset="0"/>
                <a:cs typeface="Courier New" panose="02070309020205020404" pitchFamily="49" charset="0"/>
              </a:rPr>
              <a:t>      | @variable [ [ AS ] </a:t>
            </a:r>
            <a:r>
              <a:rPr lang="en-US" sz="600" b="1" dirty="0" err="1">
                <a:latin typeface="Courier New" panose="02070309020205020404" pitchFamily="49" charset="0"/>
                <a:cs typeface="Courier New" panose="02070309020205020404" pitchFamily="49" charset="0"/>
              </a:rPr>
              <a:t>table_alias</a:t>
            </a:r>
            <a:r>
              <a:rPr lang="en-US" sz="600" b="1" dirty="0">
                <a:latin typeface="Courier New" panose="02070309020205020404" pitchFamily="49" charset="0"/>
                <a:cs typeface="Courier New" panose="02070309020205020404" pitchFamily="49" charset="0"/>
              </a:rPr>
              <a:t>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variable.function_call</a:t>
            </a:r>
            <a:r>
              <a:rPr lang="en-US" sz="600" b="1" dirty="0">
                <a:latin typeface="Courier New" panose="02070309020205020404" pitchFamily="49" charset="0"/>
                <a:cs typeface="Courier New" panose="02070309020205020404" pitchFamily="49" charset="0"/>
              </a:rPr>
              <a:t> ( expression [ ,...n ] ) [ [ AS ] </a:t>
            </a:r>
            <a:r>
              <a:rPr lang="en-US" sz="600" b="1" dirty="0" err="1">
                <a:latin typeface="Courier New" panose="02070309020205020404" pitchFamily="49" charset="0"/>
                <a:cs typeface="Courier New" panose="02070309020205020404" pitchFamily="49" charset="0"/>
              </a:rPr>
              <a:t>table_alias</a:t>
            </a:r>
            <a:r>
              <a:rPr lang="en-US" sz="600" b="1" dirty="0">
                <a:latin typeface="Courier New" panose="02070309020205020404" pitchFamily="49" charset="0"/>
                <a:cs typeface="Courier New" panose="02070309020205020404" pitchFamily="49" charset="0"/>
              </a:rPr>
              <a:t> ] [ (</a:t>
            </a:r>
            <a:r>
              <a:rPr lang="en-US" sz="600" b="1" dirty="0" err="1">
                <a:latin typeface="Courier New" panose="02070309020205020404" pitchFamily="49" charset="0"/>
                <a:cs typeface="Courier New" panose="02070309020205020404" pitchFamily="49" charset="0"/>
              </a:rPr>
              <a:t>column_alias</a:t>
            </a:r>
            <a:r>
              <a:rPr lang="en-US" sz="600" b="1" dirty="0">
                <a:latin typeface="Courier New" panose="02070309020205020404" pitchFamily="49" charset="0"/>
                <a:cs typeface="Courier New" panose="02070309020205020404" pitchFamily="49" charset="0"/>
              </a:rPr>
              <a:t> [ ,...n ] ) ]</a:t>
            </a:r>
          </a:p>
          <a:p>
            <a:r>
              <a:rPr lang="en-US" sz="600" b="1" dirty="0">
                <a:latin typeface="Courier New" panose="02070309020205020404" pitchFamily="49" charset="0"/>
                <a:cs typeface="Courier New" panose="02070309020205020404" pitchFamily="49" charset="0"/>
              </a:rPr>
              <a:t>}</a:t>
            </a: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tablesample_clause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TABLESAMPLE [SYSTEM] ( </a:t>
            </a:r>
            <a:r>
              <a:rPr lang="en-US" sz="600" b="1" dirty="0" err="1">
                <a:latin typeface="Courier New" panose="02070309020205020404" pitchFamily="49" charset="0"/>
                <a:cs typeface="Courier New" panose="02070309020205020404" pitchFamily="49" charset="0"/>
              </a:rPr>
              <a:t>sample_number</a:t>
            </a:r>
            <a:r>
              <a:rPr lang="en-US" sz="600" b="1" dirty="0">
                <a:latin typeface="Courier New" panose="02070309020205020404" pitchFamily="49" charset="0"/>
                <a:cs typeface="Courier New" panose="02070309020205020404" pitchFamily="49" charset="0"/>
              </a:rPr>
              <a:t> [ PERCENT | ROWS ] ) </a:t>
            </a:r>
          </a:p>
          <a:p>
            <a:r>
              <a:rPr lang="en-US" sz="600" b="1" dirty="0">
                <a:latin typeface="Courier New" panose="02070309020205020404" pitchFamily="49" charset="0"/>
                <a:cs typeface="Courier New" panose="02070309020205020404" pitchFamily="49" charset="0"/>
              </a:rPr>
              <a:t>        [ REPEATABLE ( </a:t>
            </a:r>
            <a:r>
              <a:rPr lang="en-US" sz="600" b="1" dirty="0" err="1">
                <a:latin typeface="Courier New" panose="02070309020205020404" pitchFamily="49" charset="0"/>
                <a:cs typeface="Courier New" panose="02070309020205020404" pitchFamily="49" charset="0"/>
              </a:rPr>
              <a:t>repeat_seed</a:t>
            </a:r>
            <a:r>
              <a:rPr lang="en-US" sz="600" b="1" dirty="0">
                <a:latin typeface="Courier New" panose="02070309020205020404" pitchFamily="49" charset="0"/>
                <a:cs typeface="Courier New" panose="02070309020205020404" pitchFamily="49" charset="0"/>
              </a:rPr>
              <a:t> ) ] </a:t>
            </a:r>
          </a:p>
          <a:p>
            <a:endParaRPr lang="en-US" sz="600" b="1"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joined_table</a:t>
            </a:r>
            <a:r>
              <a:rPr lang="en-US" sz="600" b="1" dirty="0">
                <a:latin typeface="Courier New" panose="02070309020205020404" pitchFamily="49" charset="0"/>
                <a:cs typeface="Courier New" panose="02070309020205020404" pitchFamily="49" charset="0"/>
              </a:rPr>
              <a:t>&gt; ::= </a:t>
            </a:r>
          </a:p>
          <a:p>
            <a:r>
              <a:rPr lang="en-US" sz="600" b="1" dirty="0">
                <a:latin typeface="Courier New" panose="02070309020205020404" pitchFamily="49" charset="0"/>
                <a:cs typeface="Courier New" panose="02070309020205020404" pitchFamily="49" charset="0"/>
              </a:rPr>
              <a:t>{</a:t>
            </a:r>
          </a:p>
          <a:p>
            <a:r>
              <a:rPr lang="en-US" sz="600" b="1" dirty="0">
                <a:latin typeface="Courier New" panose="02070309020205020404" pitchFamily="49" charset="0"/>
                <a:cs typeface="Courier New" panose="02070309020205020404" pitchFamily="49" charset="0"/>
              </a:rPr>
              <a:t>    &lt;</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&gt; &lt;</a:t>
            </a:r>
            <a:r>
              <a:rPr lang="en-US" sz="600" b="1" dirty="0" err="1">
                <a:latin typeface="Courier New" panose="02070309020205020404" pitchFamily="49" charset="0"/>
                <a:cs typeface="Courier New" panose="02070309020205020404" pitchFamily="49" charset="0"/>
              </a:rPr>
              <a:t>join_type</a:t>
            </a:r>
            <a:r>
              <a:rPr lang="en-US" sz="600" b="1" dirty="0">
                <a:latin typeface="Courier New" panose="02070309020205020404" pitchFamily="49" charset="0"/>
                <a:cs typeface="Courier New" panose="02070309020205020404" pitchFamily="49" charset="0"/>
              </a:rPr>
              <a:t>&gt; &lt;</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&gt; ON &lt;</a:t>
            </a:r>
            <a:r>
              <a:rPr lang="en-US" sz="600" b="1" dirty="0" err="1">
                <a:latin typeface="Courier New" panose="02070309020205020404" pitchFamily="49" charset="0"/>
                <a:cs typeface="Courier New" panose="02070309020205020404" pitchFamily="49" charset="0"/>
              </a:rPr>
              <a:t>search_condition</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&lt;</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&gt; CROSS JOIN &lt;</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left_table_source</a:t>
            </a:r>
            <a:r>
              <a:rPr lang="en-US" sz="600" b="1" dirty="0">
                <a:latin typeface="Courier New" panose="02070309020205020404" pitchFamily="49" charset="0"/>
                <a:cs typeface="Courier New" panose="02070309020205020404" pitchFamily="49" charset="0"/>
              </a:rPr>
              <a:t> { CROSS | OUTER } APPLY </a:t>
            </a:r>
            <a:r>
              <a:rPr lang="en-US" sz="600" b="1" dirty="0" err="1">
                <a:latin typeface="Courier New" panose="02070309020205020404" pitchFamily="49" charset="0"/>
                <a:cs typeface="Courier New" panose="02070309020205020404" pitchFamily="49" charset="0"/>
              </a:rPr>
              <a:t>right_table_source</a:t>
            </a:r>
            <a:r>
              <a:rPr lang="en-US" sz="600" b="1" dirty="0">
                <a:latin typeface="Courier New" panose="02070309020205020404" pitchFamily="49" charset="0"/>
                <a:cs typeface="Courier New" panose="02070309020205020404" pitchFamily="49" charset="0"/>
              </a:rPr>
              <a:t> </a:t>
            </a:r>
          </a:p>
          <a:p>
            <a:r>
              <a:rPr lang="en-US" sz="600" b="1" dirty="0">
                <a:latin typeface="Courier New" panose="02070309020205020404" pitchFamily="49" charset="0"/>
                <a:cs typeface="Courier New" panose="02070309020205020404" pitchFamily="49" charset="0"/>
              </a:rPr>
              <a:t>    | [ ( ] &lt;</a:t>
            </a:r>
            <a:r>
              <a:rPr lang="en-US" sz="600" b="1" dirty="0" err="1">
                <a:latin typeface="Courier New" panose="02070309020205020404" pitchFamily="49" charset="0"/>
                <a:cs typeface="Courier New" panose="02070309020205020404" pitchFamily="49" charset="0"/>
              </a:rPr>
              <a:t>joined_table</a:t>
            </a:r>
            <a:r>
              <a:rPr lang="en-US" sz="600" b="1" dirty="0">
                <a:latin typeface="Courier New" panose="02070309020205020404" pitchFamily="49" charset="0"/>
                <a:cs typeface="Courier New" panose="02070309020205020404" pitchFamily="49" charset="0"/>
              </a:rPr>
              <a:t>&gt; [ ) ] </a:t>
            </a:r>
          </a:p>
          <a:p>
            <a:r>
              <a:rPr lang="en-US" sz="600" b="1" dirty="0">
                <a:latin typeface="Courier New" panose="02070309020205020404" pitchFamily="49" charset="0"/>
                <a:cs typeface="Courier New" panose="02070309020205020404" pitchFamily="49" charset="0"/>
              </a:rPr>
              <a:t>}</a:t>
            </a: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join_type</a:t>
            </a:r>
            <a:r>
              <a:rPr lang="en-US" sz="600" b="1" dirty="0">
                <a:latin typeface="Courier New" panose="02070309020205020404" pitchFamily="49" charset="0"/>
                <a:cs typeface="Courier New" panose="02070309020205020404" pitchFamily="49" charset="0"/>
              </a:rPr>
              <a:t>&gt; ::= </a:t>
            </a:r>
          </a:p>
          <a:p>
            <a:r>
              <a:rPr lang="en-US" sz="600" b="1" dirty="0">
                <a:latin typeface="Courier New" panose="02070309020205020404" pitchFamily="49" charset="0"/>
                <a:cs typeface="Courier New" panose="02070309020205020404" pitchFamily="49" charset="0"/>
              </a:rPr>
              <a:t>    [ { INNER | { { LEFT | RIGHT | FULL } [ OUTER ] } } [ &lt;</a:t>
            </a:r>
            <a:r>
              <a:rPr lang="en-US" sz="600" b="1" dirty="0" err="1">
                <a:latin typeface="Courier New" panose="02070309020205020404" pitchFamily="49" charset="0"/>
                <a:cs typeface="Courier New" panose="02070309020205020404" pitchFamily="49" charset="0"/>
              </a:rPr>
              <a:t>join_hint</a:t>
            </a:r>
            <a:r>
              <a:rPr lang="en-US" sz="600" b="1" dirty="0">
                <a:latin typeface="Courier New" panose="02070309020205020404" pitchFamily="49" charset="0"/>
                <a:cs typeface="Courier New" panose="02070309020205020404" pitchFamily="49" charset="0"/>
              </a:rPr>
              <a:t>&gt; ] ]</a:t>
            </a:r>
          </a:p>
          <a:p>
            <a:r>
              <a:rPr lang="en-US" sz="600" b="1" dirty="0">
                <a:latin typeface="Courier New" panose="02070309020205020404" pitchFamily="49" charset="0"/>
                <a:cs typeface="Courier New" panose="02070309020205020404" pitchFamily="49" charset="0"/>
              </a:rPr>
              <a:t>    JOIN</a:t>
            </a:r>
          </a:p>
          <a:p>
            <a:endParaRPr lang="en-US" sz="600" b="1"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pivoted_table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 PIVOT &lt;</a:t>
            </a:r>
            <a:r>
              <a:rPr lang="en-US" sz="600" b="1" dirty="0" err="1">
                <a:latin typeface="Courier New" panose="02070309020205020404" pitchFamily="49" charset="0"/>
                <a:cs typeface="Courier New" panose="02070309020205020404" pitchFamily="49" charset="0"/>
              </a:rPr>
              <a:t>pivot_clause</a:t>
            </a:r>
            <a:r>
              <a:rPr lang="en-US" sz="600" b="1" dirty="0">
                <a:latin typeface="Courier New" panose="02070309020205020404" pitchFamily="49" charset="0"/>
                <a:cs typeface="Courier New" panose="02070309020205020404" pitchFamily="49" charset="0"/>
              </a:rPr>
              <a:t>&gt; [ AS ] </a:t>
            </a:r>
            <a:r>
              <a:rPr lang="en-US" sz="600" b="1" dirty="0" err="1">
                <a:latin typeface="Courier New" panose="02070309020205020404" pitchFamily="49" charset="0"/>
                <a:cs typeface="Courier New" panose="02070309020205020404" pitchFamily="49" charset="0"/>
              </a:rPr>
              <a:t>table_alias</a:t>
            </a:r>
            <a:endParaRPr lang="en-US" sz="600" b="1" dirty="0">
              <a:latin typeface="Courier New" panose="02070309020205020404" pitchFamily="49" charset="0"/>
              <a:cs typeface="Courier New" panose="02070309020205020404" pitchFamily="49" charset="0"/>
            </a:endParaRPr>
          </a:p>
          <a:p>
            <a:endParaRPr lang="en-US" sz="600" b="1"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pivot_clause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aggregate_function</a:t>
            </a:r>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value_column</a:t>
            </a:r>
            <a:r>
              <a:rPr lang="en-US" sz="600" b="1" dirty="0">
                <a:latin typeface="Courier New" panose="02070309020205020404" pitchFamily="49" charset="0"/>
                <a:cs typeface="Courier New" panose="02070309020205020404" pitchFamily="49" charset="0"/>
              </a:rPr>
              <a:t> [ [ , ]...n ]) </a:t>
            </a:r>
          </a:p>
          <a:p>
            <a:r>
              <a:rPr lang="en-US" sz="600" b="1" dirty="0">
                <a:latin typeface="Courier New" panose="02070309020205020404" pitchFamily="49" charset="0"/>
                <a:cs typeface="Courier New" panose="02070309020205020404" pitchFamily="49" charset="0"/>
              </a:rPr>
              <a:t>        FOR </a:t>
            </a:r>
            <a:r>
              <a:rPr lang="en-US" sz="600" b="1" dirty="0" err="1">
                <a:latin typeface="Courier New" panose="02070309020205020404" pitchFamily="49" charset="0"/>
                <a:cs typeface="Courier New" panose="02070309020205020404" pitchFamily="49" charset="0"/>
              </a:rPr>
              <a:t>pivot_column</a:t>
            </a:r>
            <a:r>
              <a:rPr lang="en-US" sz="600" b="1" dirty="0">
                <a:latin typeface="Courier New" panose="02070309020205020404" pitchFamily="49" charset="0"/>
                <a:cs typeface="Courier New" panose="02070309020205020404" pitchFamily="49" charset="0"/>
              </a:rPr>
              <a:t> </a:t>
            </a:r>
          </a:p>
          <a:p>
            <a:r>
              <a:rPr lang="en-US" sz="600" b="1" dirty="0">
                <a:latin typeface="Courier New" panose="02070309020205020404" pitchFamily="49" charset="0"/>
                <a:cs typeface="Courier New" panose="02070309020205020404" pitchFamily="49" charset="0"/>
              </a:rPr>
              <a:t>        IN ( &lt;</a:t>
            </a:r>
            <a:r>
              <a:rPr lang="en-US" sz="600" b="1" dirty="0" err="1">
                <a:latin typeface="Courier New" panose="02070309020205020404" pitchFamily="49" charset="0"/>
                <a:cs typeface="Courier New" panose="02070309020205020404" pitchFamily="49" charset="0"/>
              </a:rPr>
              <a:t>column_list</a:t>
            </a:r>
            <a:r>
              <a:rPr lang="en-US" sz="600" b="1" dirty="0">
                <a:latin typeface="Courier New" panose="02070309020205020404" pitchFamily="49" charset="0"/>
                <a:cs typeface="Courier New" panose="02070309020205020404" pitchFamily="49" charset="0"/>
              </a:rPr>
              <a:t>&gt; ) </a:t>
            </a:r>
          </a:p>
          <a:p>
            <a:r>
              <a:rPr lang="en-US" sz="600" b="1" dirty="0">
                <a:latin typeface="Courier New" panose="02070309020205020404" pitchFamily="49" charset="0"/>
                <a:cs typeface="Courier New" panose="02070309020205020404" pitchFamily="49" charset="0"/>
              </a:rPr>
              <a:t>    ) </a:t>
            </a:r>
          </a:p>
          <a:p>
            <a:endParaRPr lang="en-US" sz="600" b="1"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unpivoted_table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a:t>
            </a:r>
            <a:r>
              <a:rPr lang="en-US" sz="600" b="1" dirty="0" err="1">
                <a:latin typeface="Courier New" panose="02070309020205020404" pitchFamily="49" charset="0"/>
                <a:cs typeface="Courier New" panose="02070309020205020404" pitchFamily="49" charset="0"/>
              </a:rPr>
              <a:t>table_source</a:t>
            </a:r>
            <a:r>
              <a:rPr lang="en-US" sz="600" b="1" dirty="0">
                <a:latin typeface="Courier New" panose="02070309020205020404" pitchFamily="49" charset="0"/>
                <a:cs typeface="Courier New" panose="02070309020205020404" pitchFamily="49" charset="0"/>
              </a:rPr>
              <a:t> UNPIVOT &lt;</a:t>
            </a:r>
            <a:r>
              <a:rPr lang="en-US" sz="600" b="1" dirty="0" err="1">
                <a:latin typeface="Courier New" panose="02070309020205020404" pitchFamily="49" charset="0"/>
                <a:cs typeface="Courier New" panose="02070309020205020404" pitchFamily="49" charset="0"/>
              </a:rPr>
              <a:t>unpivot_clause</a:t>
            </a:r>
            <a:r>
              <a:rPr lang="en-US" sz="600" b="1" dirty="0">
                <a:latin typeface="Courier New" panose="02070309020205020404" pitchFamily="49" charset="0"/>
                <a:cs typeface="Courier New" panose="02070309020205020404" pitchFamily="49" charset="0"/>
              </a:rPr>
              <a:t>&gt; [ AS ] </a:t>
            </a:r>
            <a:r>
              <a:rPr lang="en-US" sz="600" b="1" dirty="0" err="1">
                <a:latin typeface="Courier New" panose="02070309020205020404" pitchFamily="49" charset="0"/>
                <a:cs typeface="Courier New" panose="02070309020205020404" pitchFamily="49" charset="0"/>
              </a:rPr>
              <a:t>table_alias</a:t>
            </a:r>
            <a:endParaRPr lang="en-US" sz="600" b="1" dirty="0">
              <a:latin typeface="Courier New" panose="02070309020205020404" pitchFamily="49" charset="0"/>
              <a:cs typeface="Courier New" panose="02070309020205020404" pitchFamily="49" charset="0"/>
            </a:endParaRPr>
          </a:p>
          <a:p>
            <a:endParaRPr lang="en-US" sz="600" b="1"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unpivot_clause</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 </a:t>
            </a:r>
            <a:r>
              <a:rPr lang="en-US" sz="600" b="1" dirty="0" err="1">
                <a:latin typeface="Courier New" panose="02070309020205020404" pitchFamily="49" charset="0"/>
                <a:cs typeface="Courier New" panose="02070309020205020404" pitchFamily="49" charset="0"/>
              </a:rPr>
              <a:t>value_column</a:t>
            </a:r>
            <a:r>
              <a:rPr lang="en-US" sz="600" b="1" dirty="0">
                <a:latin typeface="Courier New" panose="02070309020205020404" pitchFamily="49" charset="0"/>
                <a:cs typeface="Courier New" panose="02070309020205020404" pitchFamily="49" charset="0"/>
              </a:rPr>
              <a:t> FOR </a:t>
            </a:r>
            <a:r>
              <a:rPr lang="en-US" sz="600" b="1" dirty="0" err="1">
                <a:latin typeface="Courier New" panose="02070309020205020404" pitchFamily="49" charset="0"/>
                <a:cs typeface="Courier New" panose="02070309020205020404" pitchFamily="49" charset="0"/>
              </a:rPr>
              <a:t>pivot_column</a:t>
            </a:r>
            <a:r>
              <a:rPr lang="en-US" sz="600" b="1" dirty="0">
                <a:latin typeface="Courier New" panose="02070309020205020404" pitchFamily="49" charset="0"/>
                <a:cs typeface="Courier New" panose="02070309020205020404" pitchFamily="49" charset="0"/>
              </a:rPr>
              <a:t> IN ( &lt;</a:t>
            </a:r>
            <a:r>
              <a:rPr lang="en-US" sz="600" b="1" dirty="0" err="1">
                <a:latin typeface="Courier New" panose="02070309020205020404" pitchFamily="49" charset="0"/>
                <a:cs typeface="Courier New" panose="02070309020205020404" pitchFamily="49" charset="0"/>
              </a:rPr>
              <a:t>column_list</a:t>
            </a:r>
            <a:r>
              <a:rPr lang="en-US" sz="600" b="1" dirty="0">
                <a:latin typeface="Courier New" panose="02070309020205020404" pitchFamily="49" charset="0"/>
                <a:cs typeface="Courier New" panose="02070309020205020404" pitchFamily="49" charset="0"/>
              </a:rPr>
              <a:t>&gt; ) ) </a:t>
            </a:r>
          </a:p>
          <a:p>
            <a:endParaRPr lang="en-US" sz="600" b="1"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&lt;</a:t>
            </a:r>
            <a:r>
              <a:rPr lang="en-US" sz="600" b="1" dirty="0" err="1">
                <a:latin typeface="Courier New" panose="02070309020205020404" pitchFamily="49" charset="0"/>
                <a:cs typeface="Courier New" panose="02070309020205020404" pitchFamily="49" charset="0"/>
              </a:rPr>
              <a:t>column_list</a:t>
            </a:r>
            <a:r>
              <a:rPr lang="en-US" sz="600" b="1" dirty="0">
                <a:latin typeface="Courier New" panose="02070309020205020404" pitchFamily="49" charset="0"/>
                <a:cs typeface="Courier New" panose="02070309020205020404" pitchFamily="49" charset="0"/>
              </a:rPr>
              <a:t>&gt; ::=</a:t>
            </a:r>
          </a:p>
          <a:p>
            <a:r>
              <a:rPr lang="en-US" sz="600" b="1" dirty="0">
                <a:latin typeface="Courier New" panose="02070309020205020404" pitchFamily="49" charset="0"/>
                <a:cs typeface="Courier New" panose="02070309020205020404" pitchFamily="49" charset="0"/>
              </a:rPr>
              <a:t>          </a:t>
            </a:r>
            <a:r>
              <a:rPr lang="en-US" sz="600" b="1" dirty="0" err="1">
                <a:latin typeface="Courier New" panose="02070309020205020404" pitchFamily="49" charset="0"/>
                <a:cs typeface="Courier New" panose="02070309020205020404" pitchFamily="49" charset="0"/>
              </a:rPr>
              <a:t>column_name</a:t>
            </a:r>
            <a:r>
              <a:rPr lang="en-US" sz="600" b="1" dirty="0">
                <a:latin typeface="Courier New" panose="02070309020205020404" pitchFamily="49" charset="0"/>
                <a:cs typeface="Courier New" panose="02070309020205020404" pitchFamily="49" charset="0"/>
              </a:rPr>
              <a:t> [ ,...n ]</a:t>
            </a:r>
          </a:p>
        </p:txBody>
      </p:sp>
    </p:spTree>
    <p:extLst>
      <p:ext uri="{BB962C8B-B14F-4D97-AF65-F5344CB8AC3E}">
        <p14:creationId xmlns:p14="http://schemas.microsoft.com/office/powerpoint/2010/main" val="3878929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FROM</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58</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Сначала 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4770537"/>
          </a:xfrm>
          <a:prstGeom prst="rect">
            <a:avLst/>
          </a:prstGeom>
          <a:solidFill>
            <a:schemeClr val="bg1">
              <a:lumMod val="95000"/>
            </a:schemeClr>
          </a:solidFill>
        </p:spPr>
        <p:txBody>
          <a:bodyPr wrap="square">
            <a:spAutoFit/>
          </a:bodyPr>
          <a:lstStyle/>
          <a:p>
            <a:r>
              <a:rPr lang="en-US" sz="1600" b="1" dirty="0">
                <a:latin typeface="Courier New" panose="02070309020205020404" pitchFamily="49" charset="0"/>
                <a:cs typeface="Courier New" panose="02070309020205020404" pitchFamily="49" charset="0"/>
              </a:rPr>
              <a:t>[ FROM { &lt;</a:t>
            </a:r>
            <a:r>
              <a:rPr lang="en-US" sz="1600" b="1" dirty="0" err="1">
                <a:latin typeface="Courier New" panose="02070309020205020404" pitchFamily="49" charset="0"/>
                <a:cs typeface="Courier New" panose="02070309020205020404" pitchFamily="49" charset="0"/>
              </a:rPr>
              <a:t>table_source</a:t>
            </a:r>
            <a:r>
              <a:rPr lang="en-US" sz="1600" b="1" dirty="0">
                <a:latin typeface="Courier New" panose="02070309020205020404" pitchFamily="49" charset="0"/>
                <a:cs typeface="Courier New" panose="02070309020205020404" pitchFamily="49" charset="0"/>
              </a:rPr>
              <a:t>&gt; } [ ,...n ] ] </a:t>
            </a:r>
          </a:p>
          <a:p>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table_source</a:t>
            </a:r>
            <a:r>
              <a:rPr lang="en-US" sz="1600" b="1" dirty="0">
                <a:latin typeface="Courier New" panose="02070309020205020404" pitchFamily="49" charset="0"/>
                <a:cs typeface="Courier New" panose="02070309020205020404" pitchFamily="49" charset="0"/>
              </a:rPr>
              <a:t>&gt; ::=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table_or_view_name</a:t>
            </a:r>
            <a:r>
              <a:rPr lang="en-US" sz="1600" b="1" dirty="0">
                <a:latin typeface="Courier New" panose="02070309020205020404" pitchFamily="49" charset="0"/>
                <a:cs typeface="Courier New" panose="02070309020205020404" pitchFamily="49" charset="0"/>
              </a:rPr>
              <a:t> [ [ AS ] </a:t>
            </a:r>
            <a:r>
              <a:rPr lang="en-US" sz="1600" b="1" dirty="0" err="1">
                <a:latin typeface="Courier New" panose="02070309020205020404" pitchFamily="49" charset="0"/>
                <a:cs typeface="Courier New" panose="02070309020205020404" pitchFamily="49" charset="0"/>
              </a:rPr>
              <a:t>table_alias</a:t>
            </a:r>
            <a:r>
              <a:rPr lang="en-US" sz="1600" b="1" dirty="0">
                <a:latin typeface="Courier New" panose="02070309020205020404" pitchFamily="49" charset="0"/>
                <a:cs typeface="Courier New" panose="02070309020205020404" pitchFamily="49" charset="0"/>
              </a:rPr>
              <a:t> ] [ &lt;</a:t>
            </a:r>
            <a:r>
              <a:rPr lang="en-US" sz="1600" b="1" dirty="0" err="1">
                <a:latin typeface="Courier New" panose="02070309020205020404" pitchFamily="49" charset="0"/>
                <a:cs typeface="Courier New" panose="02070309020205020404" pitchFamily="49" charset="0"/>
              </a:rPr>
              <a:t>tablesample_clause</a:t>
            </a:r>
            <a:r>
              <a:rPr lang="en-US" sz="1600" b="1" dirty="0">
                <a:latin typeface="Courier New" panose="02070309020205020404" pitchFamily="49" charset="0"/>
                <a:cs typeface="Courier New" panose="02070309020205020404" pitchFamily="49" charset="0"/>
              </a:rPr>
              <a:t>&gt; ] </a:t>
            </a:r>
          </a:p>
          <a:p>
            <a:r>
              <a:rPr lang="en-US" sz="1600" b="1" dirty="0">
                <a:latin typeface="Courier New" panose="02070309020205020404" pitchFamily="49" charset="0"/>
                <a:cs typeface="Courier New" panose="02070309020205020404" pitchFamily="49" charset="0"/>
              </a:rPr>
              <a:t>        [ WITH ( &lt; </a:t>
            </a:r>
            <a:r>
              <a:rPr lang="en-US" sz="1600" b="1" dirty="0" err="1">
                <a:latin typeface="Courier New" panose="02070309020205020404" pitchFamily="49" charset="0"/>
                <a:cs typeface="Courier New" panose="02070309020205020404" pitchFamily="49" charset="0"/>
              </a:rPr>
              <a:t>table_hint</a:t>
            </a:r>
            <a:r>
              <a:rPr lang="en-US" sz="1600" b="1" dirty="0">
                <a:latin typeface="Courier New" panose="02070309020205020404" pitchFamily="49" charset="0"/>
                <a:cs typeface="Courier New" panose="02070309020205020404" pitchFamily="49" charset="0"/>
              </a:rPr>
              <a:t> &gt; [ [ , ]...n ] ) ] </a:t>
            </a:r>
          </a:p>
          <a:p>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rowset_function</a:t>
            </a:r>
            <a:r>
              <a:rPr lang="en-US" sz="1600" b="1" dirty="0">
                <a:latin typeface="Courier New" panose="02070309020205020404" pitchFamily="49" charset="0"/>
                <a:cs typeface="Courier New" panose="02070309020205020404" pitchFamily="49" charset="0"/>
              </a:rPr>
              <a:t> [ [ AS ] </a:t>
            </a:r>
            <a:r>
              <a:rPr lang="en-US" sz="1600" b="1" dirty="0" err="1">
                <a:latin typeface="Courier New" panose="02070309020205020404" pitchFamily="49" charset="0"/>
                <a:cs typeface="Courier New" panose="02070309020205020404" pitchFamily="49" charset="0"/>
              </a:rPr>
              <a:t>table_alias</a:t>
            </a:r>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 ( </a:t>
            </a:r>
            <a:r>
              <a:rPr lang="en-US" sz="1600" b="1" dirty="0" err="1">
                <a:latin typeface="Courier New" panose="02070309020205020404" pitchFamily="49" charset="0"/>
                <a:cs typeface="Courier New" panose="02070309020205020404" pitchFamily="49" charset="0"/>
              </a:rPr>
              <a:t>bulk_column_alias</a:t>
            </a:r>
            <a:r>
              <a:rPr lang="en-US" sz="1600" b="1" dirty="0">
                <a:latin typeface="Courier New" panose="02070309020205020404" pitchFamily="49" charset="0"/>
                <a:cs typeface="Courier New" panose="02070309020205020404" pitchFamily="49" charset="0"/>
              </a:rPr>
              <a:t> [ ,...n ] ) ] </a:t>
            </a:r>
          </a:p>
          <a:p>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user_defined_function</a:t>
            </a:r>
            <a:r>
              <a:rPr lang="en-US" sz="1600" b="1" dirty="0">
                <a:latin typeface="Courier New" panose="02070309020205020404" pitchFamily="49" charset="0"/>
                <a:cs typeface="Courier New" panose="02070309020205020404" pitchFamily="49" charset="0"/>
              </a:rPr>
              <a:t> [ [ AS ] </a:t>
            </a:r>
            <a:r>
              <a:rPr lang="en-US" sz="1600" b="1" dirty="0" err="1">
                <a:latin typeface="Courier New" panose="02070309020205020404" pitchFamily="49" charset="0"/>
                <a:cs typeface="Courier New" panose="02070309020205020404" pitchFamily="49" charset="0"/>
              </a:rPr>
              <a:t>table_alias</a:t>
            </a:r>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 OPENXML &lt;</a:t>
            </a:r>
            <a:r>
              <a:rPr lang="en-US" sz="1600" b="1" dirty="0" err="1">
                <a:latin typeface="Courier New" panose="02070309020205020404" pitchFamily="49" charset="0"/>
                <a:cs typeface="Courier New" panose="02070309020205020404" pitchFamily="49" charset="0"/>
              </a:rPr>
              <a:t>openxml_clause</a:t>
            </a:r>
            <a:r>
              <a:rPr lang="en-US" sz="1600" b="1" dirty="0">
                <a:latin typeface="Courier New" panose="02070309020205020404" pitchFamily="49" charset="0"/>
                <a:cs typeface="Courier New" panose="02070309020205020404" pitchFamily="49" charset="0"/>
              </a:rPr>
              <a:t>&gt; </a:t>
            </a:r>
          </a:p>
          <a:p>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derived_table</a:t>
            </a:r>
            <a:r>
              <a:rPr lang="en-US" sz="1600" b="1" dirty="0">
                <a:latin typeface="Courier New" panose="02070309020205020404" pitchFamily="49" charset="0"/>
                <a:cs typeface="Courier New" panose="02070309020205020404" pitchFamily="49" charset="0"/>
              </a:rPr>
              <a:t> [ AS ] </a:t>
            </a:r>
            <a:r>
              <a:rPr lang="en-US" sz="1600" b="1" dirty="0" err="1">
                <a:latin typeface="Courier New" panose="02070309020205020404" pitchFamily="49" charset="0"/>
                <a:cs typeface="Courier New" panose="02070309020205020404" pitchFamily="49" charset="0"/>
              </a:rPr>
              <a:t>table_alias</a:t>
            </a:r>
            <a:r>
              <a:rPr lang="en-US" sz="1600" b="1" dirty="0">
                <a:latin typeface="Courier New" panose="02070309020205020404" pitchFamily="49" charset="0"/>
                <a:cs typeface="Courier New" panose="02070309020205020404" pitchFamily="49" charset="0"/>
              </a:rPr>
              <a:t> [ ( </a:t>
            </a:r>
            <a:r>
              <a:rPr lang="en-US" sz="1600" b="1" dirty="0" err="1">
                <a:latin typeface="Courier New" panose="02070309020205020404" pitchFamily="49" charset="0"/>
                <a:cs typeface="Courier New" panose="02070309020205020404" pitchFamily="49" charset="0"/>
              </a:rPr>
              <a:t>column_alias</a:t>
            </a:r>
            <a:r>
              <a:rPr lang="en-US" sz="1600" b="1" dirty="0">
                <a:latin typeface="Courier New" panose="02070309020205020404" pitchFamily="49" charset="0"/>
                <a:cs typeface="Courier New" panose="02070309020205020404" pitchFamily="49" charset="0"/>
              </a:rPr>
              <a:t> [ ,...n ] ) ] </a:t>
            </a:r>
          </a:p>
          <a:p>
            <a:r>
              <a:rPr lang="en-US" sz="1600" b="1" dirty="0">
                <a:latin typeface="Courier New" panose="02070309020205020404" pitchFamily="49" charset="0"/>
                <a:cs typeface="Courier New" panose="02070309020205020404" pitchFamily="49" charset="0"/>
              </a:rPr>
              <a:t>    | &lt;</a:t>
            </a:r>
            <a:r>
              <a:rPr lang="en-US" sz="1600" b="1" dirty="0" err="1">
                <a:latin typeface="Courier New" panose="02070309020205020404" pitchFamily="49" charset="0"/>
                <a:cs typeface="Courier New" panose="02070309020205020404" pitchFamily="49" charset="0"/>
              </a:rPr>
              <a:t>joined_table</a:t>
            </a:r>
            <a:r>
              <a:rPr lang="en-US" sz="1600" b="1" dirty="0">
                <a:latin typeface="Courier New" panose="02070309020205020404" pitchFamily="49" charset="0"/>
                <a:cs typeface="Courier New" panose="02070309020205020404" pitchFamily="49" charset="0"/>
              </a:rPr>
              <a:t>&gt; </a:t>
            </a:r>
          </a:p>
          <a:p>
            <a:r>
              <a:rPr lang="en-US" sz="1600" b="1" dirty="0">
                <a:latin typeface="Courier New" panose="02070309020205020404" pitchFamily="49" charset="0"/>
                <a:cs typeface="Courier New" panose="02070309020205020404" pitchFamily="49" charset="0"/>
              </a:rPr>
              <a:t>    | &lt;</a:t>
            </a:r>
            <a:r>
              <a:rPr lang="en-US" sz="1600" b="1" dirty="0" err="1">
                <a:latin typeface="Courier New" panose="02070309020205020404" pitchFamily="49" charset="0"/>
                <a:cs typeface="Courier New" panose="02070309020205020404" pitchFamily="49" charset="0"/>
              </a:rPr>
              <a:t>pivoted_table</a:t>
            </a:r>
            <a:r>
              <a:rPr lang="en-US" sz="1600" b="1" dirty="0">
                <a:latin typeface="Courier New" panose="02070309020205020404" pitchFamily="49" charset="0"/>
                <a:cs typeface="Courier New" panose="02070309020205020404" pitchFamily="49" charset="0"/>
              </a:rPr>
              <a:t>&gt; </a:t>
            </a:r>
          </a:p>
          <a:p>
            <a:r>
              <a:rPr lang="en-US" sz="1600" b="1" dirty="0">
                <a:latin typeface="Courier New" panose="02070309020205020404" pitchFamily="49" charset="0"/>
                <a:cs typeface="Courier New" panose="02070309020205020404" pitchFamily="49" charset="0"/>
              </a:rPr>
              <a:t>    | &lt;</a:t>
            </a:r>
            <a:r>
              <a:rPr lang="en-US" sz="1600" b="1" dirty="0" err="1">
                <a:latin typeface="Courier New" panose="02070309020205020404" pitchFamily="49" charset="0"/>
                <a:cs typeface="Courier New" panose="02070309020205020404" pitchFamily="49" charset="0"/>
              </a:rPr>
              <a:t>unpivoted_table</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      | @variable [ [ AS ] </a:t>
            </a:r>
            <a:r>
              <a:rPr lang="en-US" sz="1600" b="1" dirty="0" err="1">
                <a:latin typeface="Courier New" panose="02070309020205020404" pitchFamily="49" charset="0"/>
                <a:cs typeface="Courier New" panose="02070309020205020404" pitchFamily="49" charset="0"/>
              </a:rPr>
              <a:t>table_alias</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variable.function_call</a:t>
            </a:r>
            <a:r>
              <a:rPr lang="en-US" sz="1600" b="1" dirty="0">
                <a:latin typeface="Courier New" panose="02070309020205020404" pitchFamily="49" charset="0"/>
                <a:cs typeface="Courier New" panose="02070309020205020404" pitchFamily="49" charset="0"/>
              </a:rPr>
              <a:t> ( expression [ ,...n ] ) [ [ AS ] </a:t>
            </a:r>
            <a:r>
              <a:rPr lang="en-US" sz="1600" b="1" dirty="0" err="1">
                <a:latin typeface="Courier New" panose="02070309020205020404" pitchFamily="49" charset="0"/>
                <a:cs typeface="Courier New" panose="02070309020205020404" pitchFamily="49" charset="0"/>
              </a:rPr>
              <a:t>table_alias</a:t>
            </a:r>
            <a:r>
              <a:rPr lang="en-US" sz="1600" b="1" dirty="0">
                <a:latin typeface="Courier New" panose="02070309020205020404" pitchFamily="49" charset="0"/>
                <a:cs typeface="Courier New" panose="02070309020205020404" pitchFamily="49" charset="0"/>
              </a:rPr>
              <a:t> ] [ (</a:t>
            </a:r>
            <a:r>
              <a:rPr lang="en-US" sz="1600" b="1" dirty="0" err="1">
                <a:latin typeface="Courier New" panose="02070309020205020404" pitchFamily="49" charset="0"/>
                <a:cs typeface="Courier New" panose="02070309020205020404" pitchFamily="49" charset="0"/>
              </a:rPr>
              <a:t>column_alias</a:t>
            </a:r>
            <a:r>
              <a:rPr lang="en-US" sz="1600" b="1" dirty="0">
                <a:latin typeface="Courier New" panose="02070309020205020404" pitchFamily="49" charset="0"/>
                <a:cs typeface="Courier New" panose="02070309020205020404" pitchFamily="49" charset="0"/>
              </a:rPr>
              <a:t> [ ,...n ] ) ]</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6444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FROM</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59</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Сначала 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246769"/>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2000" b="1" dirty="0">
                <a:solidFill>
                  <a:srgbClr val="0070C0"/>
                </a:solidFill>
                <a:latin typeface="Arial" panose="020B0604020202020204" pitchFamily="34" charset="0"/>
                <a:cs typeface="Arial" panose="020B0604020202020204" pitchFamily="34" charset="0"/>
              </a:rPr>
              <a:t>    </a:t>
            </a:r>
            <a:r>
              <a:rPr lang="en-US" sz="2000" b="1" dirty="0" err="1">
                <a:solidFill>
                  <a:srgbClr val="0070C0"/>
                </a:solidFill>
                <a:latin typeface="Arial" panose="020B0604020202020204" pitchFamily="34" charset="0"/>
                <a:cs typeface="Arial" panose="020B0604020202020204" pitchFamily="34" charset="0"/>
              </a:rPr>
              <a:t>table_or_view_name</a:t>
            </a:r>
            <a:r>
              <a:rPr lang="en-US" sz="2000" b="1" dirty="0">
                <a:solidFill>
                  <a:srgbClr val="0070C0"/>
                </a:solidFill>
                <a:latin typeface="Arial" panose="020B0604020202020204" pitchFamily="34" charset="0"/>
                <a:cs typeface="Arial" panose="020B0604020202020204" pitchFamily="34" charset="0"/>
              </a:rPr>
              <a:t> [ [ AS ] </a:t>
            </a:r>
            <a:r>
              <a:rPr lang="en-US" sz="2000" b="1" dirty="0" err="1">
                <a:solidFill>
                  <a:srgbClr val="0070C0"/>
                </a:solidFill>
                <a:latin typeface="Arial" panose="020B0604020202020204" pitchFamily="34" charset="0"/>
                <a:cs typeface="Arial" panose="020B0604020202020204" pitchFamily="34" charset="0"/>
              </a:rPr>
              <a:t>table_alias</a:t>
            </a:r>
            <a:r>
              <a:rPr lang="en-US" sz="2000" b="1" dirty="0">
                <a:solidFill>
                  <a:srgbClr val="0070C0"/>
                </a:solidFill>
                <a:latin typeface="Arial" panose="020B0604020202020204" pitchFamily="34" charset="0"/>
                <a:cs typeface="Arial" panose="020B0604020202020204" pitchFamily="34" charset="0"/>
              </a:rPr>
              <a:t> ] [ &lt;</a:t>
            </a:r>
            <a:r>
              <a:rPr lang="en-US" sz="2000" b="1" dirty="0" err="1">
                <a:solidFill>
                  <a:srgbClr val="0070C0"/>
                </a:solidFill>
                <a:latin typeface="Arial" panose="020B0604020202020204" pitchFamily="34" charset="0"/>
                <a:cs typeface="Arial" panose="020B0604020202020204" pitchFamily="34" charset="0"/>
              </a:rPr>
              <a:t>tablesample_clause</a:t>
            </a:r>
            <a:r>
              <a:rPr lang="en-US" sz="2000" b="1" dirty="0">
                <a:solidFill>
                  <a:srgbClr val="0070C0"/>
                </a:solidFill>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3786426"/>
            <a:ext cx="8458200" cy="2400657"/>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Выбирать данные можно из таблицы или представления с указанием или без указания псевдонима. Это тривиально и уже много раз рассмотрено.</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Интерес представляет </a:t>
            </a:r>
            <a:r>
              <a:rPr lang="en-US" sz="2500" dirty="0" smtClean="0">
                <a:latin typeface="Arial" pitchFamily="34" charset="0"/>
                <a:cs typeface="Arial" pitchFamily="34" charset="0"/>
              </a:rPr>
              <a:t>&lt;</a:t>
            </a:r>
            <a:r>
              <a:rPr lang="en-US" sz="2500" dirty="0" err="1" smtClean="0">
                <a:latin typeface="Arial" pitchFamily="34" charset="0"/>
                <a:cs typeface="Arial" pitchFamily="34" charset="0"/>
              </a:rPr>
              <a:t>tablesample_clause</a:t>
            </a:r>
            <a:r>
              <a:rPr lang="en-US" sz="2500" dirty="0" smtClean="0">
                <a:latin typeface="Arial" pitchFamily="34" charset="0"/>
                <a:cs typeface="Arial" pitchFamily="34" charset="0"/>
              </a:rPr>
              <a:t>&gt;.</a:t>
            </a:r>
            <a:endParaRPr lang="en-US" sz="2500" dirty="0">
              <a:latin typeface="Arial" pitchFamily="34" charset="0"/>
              <a:cs typeface="Arial" pitchFamily="34" charset="0"/>
            </a:endParaRPr>
          </a:p>
        </p:txBody>
      </p:sp>
    </p:spTree>
    <p:extLst>
      <p:ext uri="{BB962C8B-B14F-4D97-AF65-F5344CB8AC3E}">
        <p14:creationId xmlns:p14="http://schemas.microsoft.com/office/powerpoint/2010/main" val="294555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Полная структура оператора </a:t>
            </a:r>
            <a:r>
              <a:rPr lang="en-US" dirty="0" smtClean="0"/>
              <a:t>SELECT</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a:t>
            </a:fld>
            <a:endParaRPr lang="en-US" dirty="0"/>
          </a:p>
        </p:txBody>
      </p:sp>
      <p:sp>
        <p:nvSpPr>
          <p:cNvPr id="8" name="Rectangle 7"/>
          <p:cNvSpPr/>
          <p:nvPr/>
        </p:nvSpPr>
        <p:spPr>
          <a:xfrm>
            <a:off x="320040" y="678120"/>
            <a:ext cx="8458200" cy="5016758"/>
          </a:xfrm>
          <a:prstGeom prst="rect">
            <a:avLst/>
          </a:prstGeom>
        </p:spPr>
        <p:txBody>
          <a:bodyPr wrap="square">
            <a:spAutoFit/>
          </a:bodyPr>
          <a:lstStyle/>
          <a:p>
            <a:r>
              <a:rPr lang="en-US" sz="1600" b="1" dirty="0">
                <a:latin typeface="Arial" pitchFamily="34" charset="0"/>
                <a:cs typeface="Arial" pitchFamily="34" charset="0"/>
              </a:rPr>
              <a:t>&lt;SELECT statement&gt; ::=  </a:t>
            </a:r>
          </a:p>
          <a:p>
            <a:r>
              <a:rPr lang="en-US" sz="1600" b="1" dirty="0">
                <a:latin typeface="Arial" pitchFamily="34" charset="0"/>
                <a:cs typeface="Arial" pitchFamily="34" charset="0"/>
              </a:rPr>
              <a:t>    [WITH &lt;</a:t>
            </a:r>
            <a:r>
              <a:rPr lang="en-US" sz="1600" b="1" dirty="0" err="1">
                <a:latin typeface="Arial" pitchFamily="34" charset="0"/>
                <a:cs typeface="Arial" pitchFamily="34" charset="0"/>
              </a:rPr>
              <a:t>common_table_expression</a:t>
            </a:r>
            <a:r>
              <a:rPr lang="en-US" sz="1600" b="1" dirty="0">
                <a:latin typeface="Arial" pitchFamily="34" charset="0"/>
                <a:cs typeface="Arial" pitchFamily="34" charset="0"/>
              </a:rPr>
              <a:t>&gt; [,...n]]</a:t>
            </a:r>
          </a:p>
          <a:p>
            <a:r>
              <a:rPr lang="en-US" sz="1600" b="1" dirty="0">
                <a:latin typeface="Arial" pitchFamily="34" charset="0"/>
                <a:cs typeface="Arial" pitchFamily="34" charset="0"/>
              </a:rPr>
              <a:t>    &lt;</a:t>
            </a:r>
            <a:r>
              <a:rPr lang="en-US" sz="1600" b="1" dirty="0" err="1">
                <a:latin typeface="Arial" pitchFamily="34" charset="0"/>
                <a:cs typeface="Arial" pitchFamily="34" charset="0"/>
              </a:rPr>
              <a:t>query_expression</a:t>
            </a:r>
            <a:r>
              <a:rPr lang="en-US" sz="1600" b="1" dirty="0">
                <a:latin typeface="Arial" pitchFamily="34" charset="0"/>
                <a:cs typeface="Arial" pitchFamily="34" charset="0"/>
              </a:rPr>
              <a:t>&gt; </a:t>
            </a:r>
          </a:p>
          <a:p>
            <a:r>
              <a:rPr lang="en-US" sz="1600" b="1" dirty="0">
                <a:latin typeface="Arial" pitchFamily="34" charset="0"/>
                <a:cs typeface="Arial" pitchFamily="34" charset="0"/>
              </a:rPr>
              <a:t>    [ ORDER BY { </a:t>
            </a:r>
            <a:r>
              <a:rPr lang="en-US" sz="1600" b="1" dirty="0" err="1">
                <a:latin typeface="Arial" pitchFamily="34" charset="0"/>
                <a:cs typeface="Arial" pitchFamily="34" charset="0"/>
              </a:rPr>
              <a:t>order_by_expression</a:t>
            </a:r>
            <a:r>
              <a:rPr lang="en-US" sz="1600" b="1" dirty="0">
                <a:latin typeface="Arial" pitchFamily="34" charset="0"/>
                <a:cs typeface="Arial" pitchFamily="34" charset="0"/>
              </a:rPr>
              <a:t> | </a:t>
            </a:r>
            <a:r>
              <a:rPr lang="en-US" sz="1600" b="1" dirty="0" err="1">
                <a:latin typeface="Arial" pitchFamily="34" charset="0"/>
                <a:cs typeface="Arial" pitchFamily="34" charset="0"/>
              </a:rPr>
              <a:t>column_position</a:t>
            </a:r>
            <a:r>
              <a:rPr lang="en-US" sz="1600" b="1" dirty="0">
                <a:latin typeface="Arial" pitchFamily="34" charset="0"/>
                <a:cs typeface="Arial" pitchFamily="34" charset="0"/>
              </a:rPr>
              <a:t> [ ASC | DESC ] } </a:t>
            </a:r>
          </a:p>
          <a:p>
            <a:r>
              <a:rPr lang="en-US" sz="1600" b="1" dirty="0">
                <a:latin typeface="Arial" pitchFamily="34" charset="0"/>
                <a:cs typeface="Arial" pitchFamily="34" charset="0"/>
              </a:rPr>
              <a:t>  [ ,...n ] ] </a:t>
            </a:r>
          </a:p>
          <a:p>
            <a:r>
              <a:rPr lang="en-US" sz="1600" b="1" dirty="0">
                <a:latin typeface="Arial" pitchFamily="34" charset="0"/>
                <a:cs typeface="Arial" pitchFamily="34" charset="0"/>
              </a:rPr>
              <a:t>    [ &lt;FOR Clause&gt;] </a:t>
            </a:r>
          </a:p>
          <a:p>
            <a:r>
              <a:rPr lang="en-US" sz="1600" b="1" dirty="0">
                <a:latin typeface="Arial" pitchFamily="34" charset="0"/>
                <a:cs typeface="Arial" pitchFamily="34" charset="0"/>
              </a:rPr>
              <a:t>    [ OPTION ( &lt;</a:t>
            </a:r>
            <a:r>
              <a:rPr lang="en-US" sz="1600" b="1" dirty="0" err="1">
                <a:latin typeface="Arial" pitchFamily="34" charset="0"/>
                <a:cs typeface="Arial" pitchFamily="34" charset="0"/>
              </a:rPr>
              <a:t>query_hint</a:t>
            </a:r>
            <a:r>
              <a:rPr lang="en-US" sz="1600" b="1" dirty="0">
                <a:latin typeface="Arial" pitchFamily="34" charset="0"/>
                <a:cs typeface="Arial" pitchFamily="34" charset="0"/>
              </a:rPr>
              <a:t>&gt; [ ,...n ] ) ] </a:t>
            </a:r>
          </a:p>
          <a:p>
            <a:r>
              <a:rPr lang="en-US" sz="1600" b="1" dirty="0">
                <a:latin typeface="Arial" pitchFamily="34" charset="0"/>
                <a:cs typeface="Arial" pitchFamily="34" charset="0"/>
              </a:rPr>
              <a:t>&lt;</a:t>
            </a:r>
            <a:r>
              <a:rPr lang="en-US" sz="1600" b="1" dirty="0" err="1">
                <a:latin typeface="Arial" pitchFamily="34" charset="0"/>
                <a:cs typeface="Arial" pitchFamily="34" charset="0"/>
              </a:rPr>
              <a:t>query_expression</a:t>
            </a:r>
            <a:r>
              <a:rPr lang="en-US" sz="1600" b="1" dirty="0">
                <a:latin typeface="Arial" pitchFamily="34" charset="0"/>
                <a:cs typeface="Arial" pitchFamily="34" charset="0"/>
              </a:rPr>
              <a:t>&gt; ::= </a:t>
            </a:r>
          </a:p>
          <a:p>
            <a:r>
              <a:rPr lang="en-US" sz="1600" b="1" dirty="0">
                <a:latin typeface="Arial" pitchFamily="34" charset="0"/>
                <a:cs typeface="Arial" pitchFamily="34" charset="0"/>
              </a:rPr>
              <a:t>    { &lt;</a:t>
            </a:r>
            <a:r>
              <a:rPr lang="en-US" sz="1600" b="1" dirty="0" err="1">
                <a:latin typeface="Arial" pitchFamily="34" charset="0"/>
                <a:cs typeface="Arial" pitchFamily="34" charset="0"/>
              </a:rPr>
              <a:t>query_specification</a:t>
            </a:r>
            <a:r>
              <a:rPr lang="en-US" sz="1600" b="1" dirty="0">
                <a:latin typeface="Arial" pitchFamily="34" charset="0"/>
                <a:cs typeface="Arial" pitchFamily="34" charset="0"/>
              </a:rPr>
              <a:t>&gt; | ( &lt;</a:t>
            </a:r>
            <a:r>
              <a:rPr lang="en-US" sz="1600" b="1" dirty="0" err="1">
                <a:latin typeface="Arial" pitchFamily="34" charset="0"/>
                <a:cs typeface="Arial" pitchFamily="34" charset="0"/>
              </a:rPr>
              <a:t>query_expression</a:t>
            </a:r>
            <a:r>
              <a:rPr lang="en-US" sz="1600" b="1" dirty="0">
                <a:latin typeface="Arial" pitchFamily="34" charset="0"/>
                <a:cs typeface="Arial" pitchFamily="34" charset="0"/>
              </a:rPr>
              <a:t>&gt; ) } </a:t>
            </a:r>
          </a:p>
          <a:p>
            <a:r>
              <a:rPr lang="en-US" sz="1600" b="1" dirty="0">
                <a:latin typeface="Arial" pitchFamily="34" charset="0"/>
                <a:cs typeface="Arial" pitchFamily="34" charset="0"/>
              </a:rPr>
              <a:t>    [  { UNION [ ALL ] | EXCEPT | INTERSECT }</a:t>
            </a:r>
          </a:p>
          <a:p>
            <a:r>
              <a:rPr lang="en-US" sz="1600" b="1" dirty="0">
                <a:latin typeface="Arial" pitchFamily="34" charset="0"/>
                <a:cs typeface="Arial" pitchFamily="34" charset="0"/>
              </a:rPr>
              <a:t>        &lt;</a:t>
            </a:r>
            <a:r>
              <a:rPr lang="en-US" sz="1600" b="1" dirty="0" err="1">
                <a:latin typeface="Arial" pitchFamily="34" charset="0"/>
                <a:cs typeface="Arial" pitchFamily="34" charset="0"/>
              </a:rPr>
              <a:t>query_specification</a:t>
            </a:r>
            <a:r>
              <a:rPr lang="en-US" sz="1600" b="1" dirty="0">
                <a:latin typeface="Arial" pitchFamily="34" charset="0"/>
                <a:cs typeface="Arial" pitchFamily="34" charset="0"/>
              </a:rPr>
              <a:t>&gt; | ( &lt;</a:t>
            </a:r>
            <a:r>
              <a:rPr lang="en-US" sz="1600" b="1" dirty="0" err="1">
                <a:latin typeface="Arial" pitchFamily="34" charset="0"/>
                <a:cs typeface="Arial" pitchFamily="34" charset="0"/>
              </a:rPr>
              <a:t>query_expression</a:t>
            </a:r>
            <a:r>
              <a:rPr lang="en-US" sz="1600" b="1" dirty="0">
                <a:latin typeface="Arial" pitchFamily="34" charset="0"/>
                <a:cs typeface="Arial" pitchFamily="34" charset="0"/>
              </a:rPr>
              <a:t>&gt; ) [...n ] ] </a:t>
            </a:r>
          </a:p>
          <a:p>
            <a:r>
              <a:rPr lang="en-US" sz="1600" b="1" dirty="0">
                <a:latin typeface="Arial" pitchFamily="34" charset="0"/>
                <a:cs typeface="Arial" pitchFamily="34" charset="0"/>
              </a:rPr>
              <a:t>&lt;</a:t>
            </a:r>
            <a:r>
              <a:rPr lang="en-US" sz="1600" b="1" dirty="0" err="1">
                <a:latin typeface="Arial" pitchFamily="34" charset="0"/>
                <a:cs typeface="Arial" pitchFamily="34" charset="0"/>
              </a:rPr>
              <a:t>query_specification</a:t>
            </a:r>
            <a:r>
              <a:rPr lang="en-US" sz="1600" b="1" dirty="0">
                <a:latin typeface="Arial" pitchFamily="34" charset="0"/>
                <a:cs typeface="Arial" pitchFamily="34" charset="0"/>
              </a:rPr>
              <a:t>&gt; ::= </a:t>
            </a:r>
          </a:p>
          <a:p>
            <a:r>
              <a:rPr lang="en-US" sz="1600" b="1" dirty="0">
                <a:latin typeface="Arial" pitchFamily="34" charset="0"/>
                <a:cs typeface="Arial" pitchFamily="34" charset="0"/>
              </a:rPr>
              <a:t>SELECT [ ALL | DISTINCT ] </a:t>
            </a:r>
          </a:p>
          <a:p>
            <a:r>
              <a:rPr lang="en-US" sz="1600" b="1" dirty="0">
                <a:latin typeface="Arial" pitchFamily="34" charset="0"/>
                <a:cs typeface="Arial" pitchFamily="34" charset="0"/>
              </a:rPr>
              <a:t>    [TOP ( expression ) [PERCENT] [ WITH TIES ] ] </a:t>
            </a:r>
          </a:p>
          <a:p>
            <a:r>
              <a:rPr lang="en-US" sz="1600" b="1" dirty="0">
                <a:latin typeface="Arial" pitchFamily="34" charset="0"/>
                <a:cs typeface="Arial" pitchFamily="34" charset="0"/>
              </a:rPr>
              <a:t>    &lt; </a:t>
            </a:r>
            <a:r>
              <a:rPr lang="en-US" sz="1600" b="1" dirty="0" err="1">
                <a:latin typeface="Arial" pitchFamily="34" charset="0"/>
                <a:cs typeface="Arial" pitchFamily="34" charset="0"/>
              </a:rPr>
              <a:t>select_list</a:t>
            </a:r>
            <a:r>
              <a:rPr lang="en-US" sz="1600" b="1" dirty="0">
                <a:latin typeface="Arial" pitchFamily="34" charset="0"/>
                <a:cs typeface="Arial" pitchFamily="34" charset="0"/>
              </a:rPr>
              <a:t> &gt; </a:t>
            </a:r>
          </a:p>
          <a:p>
            <a:r>
              <a:rPr lang="en-US" sz="1600" b="1" dirty="0">
                <a:latin typeface="Arial" pitchFamily="34" charset="0"/>
                <a:cs typeface="Arial" pitchFamily="34" charset="0"/>
              </a:rPr>
              <a:t>    [ INTO </a:t>
            </a:r>
            <a:r>
              <a:rPr lang="en-US" sz="1600" b="1" dirty="0" err="1">
                <a:latin typeface="Arial" pitchFamily="34" charset="0"/>
                <a:cs typeface="Arial" pitchFamily="34" charset="0"/>
              </a:rPr>
              <a:t>new_table</a:t>
            </a:r>
            <a:r>
              <a:rPr lang="en-US" sz="1600" b="1" dirty="0">
                <a:latin typeface="Arial" pitchFamily="34" charset="0"/>
                <a:cs typeface="Arial" pitchFamily="34" charset="0"/>
              </a:rPr>
              <a:t> ] </a:t>
            </a:r>
          </a:p>
          <a:p>
            <a:r>
              <a:rPr lang="en-US" sz="1600" b="1" dirty="0">
                <a:latin typeface="Arial" pitchFamily="34" charset="0"/>
                <a:cs typeface="Arial" pitchFamily="34" charset="0"/>
              </a:rPr>
              <a:t>    [ FROM { &lt;</a:t>
            </a:r>
            <a:r>
              <a:rPr lang="en-US" sz="1600" b="1" dirty="0" err="1">
                <a:latin typeface="Arial" pitchFamily="34" charset="0"/>
                <a:cs typeface="Arial" pitchFamily="34" charset="0"/>
              </a:rPr>
              <a:t>table_source</a:t>
            </a:r>
            <a:r>
              <a:rPr lang="en-US" sz="1600" b="1" dirty="0">
                <a:latin typeface="Arial" pitchFamily="34" charset="0"/>
                <a:cs typeface="Arial" pitchFamily="34" charset="0"/>
              </a:rPr>
              <a:t>&gt; } [ ,...n ] ] </a:t>
            </a:r>
          </a:p>
          <a:p>
            <a:r>
              <a:rPr lang="en-US" sz="1600" b="1" dirty="0">
                <a:latin typeface="Arial" pitchFamily="34" charset="0"/>
                <a:cs typeface="Arial" pitchFamily="34" charset="0"/>
              </a:rPr>
              <a:t>    [ WHERE &lt;</a:t>
            </a:r>
            <a:r>
              <a:rPr lang="en-US" sz="1600" b="1" dirty="0" err="1">
                <a:latin typeface="Arial" pitchFamily="34" charset="0"/>
                <a:cs typeface="Arial" pitchFamily="34" charset="0"/>
              </a:rPr>
              <a:t>search_condition</a:t>
            </a:r>
            <a:r>
              <a:rPr lang="en-US" sz="1600" b="1" dirty="0">
                <a:latin typeface="Arial" pitchFamily="34" charset="0"/>
                <a:cs typeface="Arial" pitchFamily="34" charset="0"/>
              </a:rPr>
              <a:t>&gt; ] </a:t>
            </a:r>
          </a:p>
          <a:p>
            <a:r>
              <a:rPr lang="en-US" sz="1600" b="1" dirty="0">
                <a:latin typeface="Arial" pitchFamily="34" charset="0"/>
                <a:cs typeface="Arial" pitchFamily="34" charset="0"/>
              </a:rPr>
              <a:t>    [ &lt;GROUP BY&gt; ] </a:t>
            </a:r>
          </a:p>
          <a:p>
            <a:r>
              <a:rPr lang="en-US" sz="1600" b="1" dirty="0">
                <a:latin typeface="Arial" pitchFamily="34" charset="0"/>
                <a:cs typeface="Arial" pitchFamily="34" charset="0"/>
              </a:rPr>
              <a:t>    [ HAVING &lt; </a:t>
            </a:r>
            <a:r>
              <a:rPr lang="en-US" sz="1600" b="1" dirty="0" err="1">
                <a:latin typeface="Arial" pitchFamily="34" charset="0"/>
                <a:cs typeface="Arial" pitchFamily="34" charset="0"/>
              </a:rPr>
              <a:t>search_condition</a:t>
            </a:r>
            <a:r>
              <a:rPr lang="en-US" sz="1600" b="1" dirty="0">
                <a:latin typeface="Arial" pitchFamily="34" charset="0"/>
                <a:cs typeface="Arial" pitchFamily="34" charset="0"/>
              </a:rPr>
              <a:t> &gt; ] </a:t>
            </a:r>
          </a:p>
        </p:txBody>
      </p:sp>
      <p:sp>
        <p:nvSpPr>
          <p:cNvPr id="6" name="Rectangular Callout 5"/>
          <p:cNvSpPr/>
          <p:nvPr/>
        </p:nvSpPr>
        <p:spPr>
          <a:xfrm>
            <a:off x="6172200" y="4323278"/>
            <a:ext cx="2438400" cy="1371600"/>
          </a:xfrm>
          <a:prstGeom prst="wedgeRectCallout">
            <a:avLst>
              <a:gd name="adj1" fmla="val -41458"/>
              <a:gd name="adj2" fmla="val -8861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А вот тут – уже не совсем </a:t>
            </a:r>
            <a:r>
              <a:rPr lang="ru-RU" sz="2000" dirty="0" smtClean="0">
                <a:latin typeface="Arial" panose="020B0604020202020204" pitchFamily="34" charset="0"/>
                <a:cs typeface="Arial" panose="020B0604020202020204" pitchFamily="34" charset="0"/>
                <a:sym typeface="Wingdings" panose="05000000000000000000" pitchFamily="2" charset="2"/>
              </a:rPr>
              <a:t>. Рассмотрим подробно.</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6564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FROM</a:t>
            </a:r>
            <a:r>
              <a:rPr lang="en-US" dirty="0"/>
              <a:t>, </a:t>
            </a:r>
            <a:r>
              <a:rPr lang="en-US" dirty="0" err="1"/>
              <a:t>tablesample_clause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60</a:t>
            </a:fld>
            <a:endParaRPr lang="en-US" dirty="0"/>
          </a:p>
        </p:txBody>
      </p:sp>
      <p:sp>
        <p:nvSpPr>
          <p:cNvPr id="2" name="Rectangle 1"/>
          <p:cNvSpPr/>
          <p:nvPr/>
        </p:nvSpPr>
        <p:spPr>
          <a:xfrm>
            <a:off x="304800" y="838200"/>
            <a:ext cx="84582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tablesample_clause</a:t>
            </a:r>
            <a:r>
              <a:rPr lang="en-US" b="1" dirty="0">
                <a:latin typeface="Courier New" panose="02070309020205020404" pitchFamily="49" charset="0"/>
                <a:cs typeface="Courier New" panose="02070309020205020404" pitchFamily="49" charset="0"/>
              </a:rPr>
              <a:t>&gt;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TABLESAMPLE </a:t>
            </a:r>
            <a:r>
              <a:rPr lang="en-US" b="1" dirty="0">
                <a:latin typeface="Courier New" panose="02070309020205020404" pitchFamily="49" charset="0"/>
                <a:cs typeface="Courier New" panose="02070309020205020404" pitchFamily="49" charset="0"/>
              </a:rPr>
              <a:t>[SYSTEM] ( </a:t>
            </a:r>
            <a:r>
              <a:rPr lang="en-US" b="1" dirty="0" err="1">
                <a:latin typeface="Courier New" panose="02070309020205020404" pitchFamily="49" charset="0"/>
                <a:cs typeface="Courier New" panose="02070309020205020404" pitchFamily="49" charset="0"/>
              </a:rPr>
              <a:t>sample_number</a:t>
            </a:r>
            <a:r>
              <a:rPr lang="en-US" b="1" dirty="0">
                <a:latin typeface="Courier New" panose="02070309020205020404" pitchFamily="49" charset="0"/>
                <a:cs typeface="Courier New" panose="02070309020205020404" pitchFamily="49" charset="0"/>
              </a:rPr>
              <a:t> [ PERCENT | ROWS ] )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REPEATABLE ( </a:t>
            </a:r>
            <a:r>
              <a:rPr lang="en-US" b="1" dirty="0" err="1">
                <a:latin typeface="Courier New" panose="02070309020205020404" pitchFamily="49" charset="0"/>
                <a:cs typeface="Courier New" panose="02070309020205020404" pitchFamily="49" charset="0"/>
              </a:rPr>
              <a:t>repeat_seed</a:t>
            </a:r>
            <a:r>
              <a:rPr lang="en-US" b="1" dirty="0">
                <a:latin typeface="Courier New" panose="02070309020205020404" pitchFamily="49" charset="0"/>
                <a:cs typeface="Courier New" panose="02070309020205020404" pitchFamily="49" charset="0"/>
              </a:rPr>
              <a:t> ) ]</a:t>
            </a:r>
          </a:p>
        </p:txBody>
      </p:sp>
      <p:sp>
        <p:nvSpPr>
          <p:cNvPr id="9" name="TextBox 8"/>
          <p:cNvSpPr txBox="1"/>
          <p:nvPr/>
        </p:nvSpPr>
        <p:spPr>
          <a:xfrm>
            <a:off x="304800" y="19050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Сначала рассмотрим пару примеров, чтобы было понятно, как это работает:</a:t>
            </a:r>
            <a:endParaRPr lang="ru-RU" sz="2500" dirty="0">
              <a:latin typeface="Arial" pitchFamily="34" charset="0"/>
              <a:cs typeface="Arial" pitchFamily="34" charset="0"/>
            </a:endParaRPr>
          </a:p>
        </p:txBody>
      </p:sp>
      <p:sp>
        <p:nvSpPr>
          <p:cNvPr id="6" name="Rectangle 5"/>
          <p:cNvSpPr/>
          <p:nvPr/>
        </p:nvSpPr>
        <p:spPr>
          <a:xfrm>
            <a:off x="304800" y="2895600"/>
            <a:ext cx="8458200" cy="646331"/>
          </a:xfrm>
          <a:prstGeom prst="rect">
            <a:avLst/>
          </a:prstGeom>
          <a:solidFill>
            <a:schemeClr val="bg1">
              <a:lumMod val="95000"/>
            </a:schemeClr>
          </a:solidFill>
        </p:spPr>
        <p:txBody>
          <a:bodyPr wrap="square">
            <a:spAutoFit/>
          </a:bodyPr>
          <a:lstStyle/>
          <a:p>
            <a:r>
              <a:rPr lang="en-US" dirty="0">
                <a:latin typeface="Courier New" panose="02070309020205020404" pitchFamily="49" charset="0"/>
                <a:cs typeface="Courier New" panose="02070309020205020404" pitchFamily="49" charset="0"/>
              </a:rPr>
              <a:t>SELECT * FROM [books] TABLESAMPLE SYSTEM (2 </a:t>
            </a:r>
            <a:r>
              <a:rPr lang="en-US" dirty="0" smtClean="0">
                <a:latin typeface="Courier New" panose="02070309020205020404" pitchFamily="49" charset="0"/>
                <a:cs typeface="Courier New" panose="02070309020205020404" pitchFamily="49" charset="0"/>
              </a:rPr>
              <a:t>ROWS)</a:t>
            </a:r>
            <a:endParaRPr lang="ru-RU"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REPEATABLE </a:t>
            </a:r>
            <a:r>
              <a:rPr lang="en-US" dirty="0">
                <a:latin typeface="Courier New" panose="02070309020205020404" pitchFamily="49" charset="0"/>
                <a:cs typeface="Courier New" panose="02070309020205020404" pitchFamily="49" charset="0"/>
              </a:rPr>
              <a:t>(30)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900332"/>
            <a:ext cx="5410200" cy="17738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ular Callout 10"/>
          <p:cNvSpPr/>
          <p:nvPr/>
        </p:nvSpPr>
        <p:spPr>
          <a:xfrm>
            <a:off x="5901267" y="4108439"/>
            <a:ext cx="3048001" cy="1043506"/>
          </a:xfrm>
          <a:prstGeom prst="wedgeRectCallout">
            <a:avLst>
              <a:gd name="adj1" fmla="val -51674"/>
              <a:gd name="adj2" fmla="val -9126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А может и пустой результат вернуть.</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1733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FROM</a:t>
            </a:r>
            <a:r>
              <a:rPr lang="en-US" dirty="0"/>
              <a:t>, </a:t>
            </a:r>
            <a:r>
              <a:rPr lang="en-US" dirty="0" err="1"/>
              <a:t>tablesample_clause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61</a:t>
            </a:fld>
            <a:endParaRPr lang="en-US" dirty="0"/>
          </a:p>
        </p:txBody>
      </p:sp>
      <p:sp>
        <p:nvSpPr>
          <p:cNvPr id="9" name="TextBox 8"/>
          <p:cNvSpPr txBox="1"/>
          <p:nvPr/>
        </p:nvSpPr>
        <p:spPr>
          <a:xfrm>
            <a:off x="3048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Что делает этот запрос:</a:t>
            </a:r>
            <a:endParaRPr lang="ru-RU" sz="2500" dirty="0">
              <a:latin typeface="Arial" pitchFamily="34" charset="0"/>
              <a:cs typeface="Arial" pitchFamily="34" charset="0"/>
            </a:endParaRPr>
          </a:p>
        </p:txBody>
      </p:sp>
      <p:sp>
        <p:nvSpPr>
          <p:cNvPr id="6" name="Rectangle 5"/>
          <p:cNvSpPr/>
          <p:nvPr/>
        </p:nvSpPr>
        <p:spPr>
          <a:xfrm>
            <a:off x="304800" y="2895600"/>
            <a:ext cx="8458200" cy="646331"/>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[books] TABLESAMPLE SYSTEM (2 </a:t>
            </a:r>
            <a:r>
              <a:rPr lang="en-US" b="1" dirty="0" smtClean="0">
                <a:latin typeface="Courier New" panose="02070309020205020404" pitchFamily="49" charset="0"/>
                <a:cs typeface="Courier New" panose="02070309020205020404" pitchFamily="49" charset="0"/>
              </a:rPr>
              <a:t>ROWS)</a:t>
            </a:r>
            <a:endParaRPr lang="ru-R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REPEATABLE </a:t>
            </a:r>
            <a:r>
              <a:rPr lang="en-US" b="1" dirty="0">
                <a:latin typeface="Courier New" panose="02070309020205020404" pitchFamily="49" charset="0"/>
                <a:cs typeface="Courier New" panose="02070309020205020404" pitchFamily="49" charset="0"/>
              </a:rPr>
              <a:t>(30)</a:t>
            </a:r>
          </a:p>
        </p:txBody>
      </p:sp>
      <p:sp>
        <p:nvSpPr>
          <p:cNvPr id="11" name="Rectangular Callout 10"/>
          <p:cNvSpPr/>
          <p:nvPr/>
        </p:nvSpPr>
        <p:spPr>
          <a:xfrm>
            <a:off x="304800" y="1568439"/>
            <a:ext cx="3048001" cy="1043506"/>
          </a:xfrm>
          <a:prstGeom prst="wedgeRectCallout">
            <a:avLst>
              <a:gd name="adj1" fmla="val 46104"/>
              <a:gd name="adj2" fmla="val 7911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«Вернуть пример данных»</a:t>
            </a:r>
            <a:endParaRPr lang="en-US" sz="2300" dirty="0">
              <a:latin typeface="Arial" panose="020B0604020202020204" pitchFamily="34" charset="0"/>
              <a:cs typeface="Arial" panose="020B0604020202020204" pitchFamily="34" charset="0"/>
            </a:endParaRPr>
          </a:p>
        </p:txBody>
      </p:sp>
      <p:sp>
        <p:nvSpPr>
          <p:cNvPr id="10" name="Rectangular Callout 9"/>
          <p:cNvSpPr/>
          <p:nvPr/>
        </p:nvSpPr>
        <p:spPr>
          <a:xfrm>
            <a:off x="3505200" y="1568439"/>
            <a:ext cx="3048001" cy="1043506"/>
          </a:xfrm>
          <a:prstGeom prst="wedgeRectCallout">
            <a:avLst>
              <a:gd name="adj1" fmla="val 7215"/>
              <a:gd name="adj2" fmla="val 7911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300" dirty="0" smtClean="0">
                <a:latin typeface="Arial" panose="020B0604020202020204" pitchFamily="34" charset="0"/>
                <a:cs typeface="Arial" panose="020B0604020202020204" pitchFamily="34" charset="0"/>
              </a:rPr>
              <a:t>ISO-</a:t>
            </a:r>
            <a:r>
              <a:rPr lang="ru-RU" sz="2300" dirty="0" smtClean="0">
                <a:latin typeface="Arial" panose="020B0604020202020204" pitchFamily="34" charset="0"/>
                <a:cs typeface="Arial" panose="020B0604020202020204" pitchFamily="34" charset="0"/>
              </a:rPr>
              <a:t>совместимый «способ выбора примера данных»</a:t>
            </a:r>
            <a:endParaRPr lang="en-US" sz="2300" dirty="0">
              <a:latin typeface="Arial" panose="020B0604020202020204" pitchFamily="34" charset="0"/>
              <a:cs typeface="Arial" panose="020B0604020202020204" pitchFamily="34" charset="0"/>
            </a:endParaRPr>
          </a:p>
        </p:txBody>
      </p:sp>
      <p:sp>
        <p:nvSpPr>
          <p:cNvPr id="12" name="Rectangular Callout 11"/>
          <p:cNvSpPr/>
          <p:nvPr/>
        </p:nvSpPr>
        <p:spPr>
          <a:xfrm>
            <a:off x="5562599" y="316447"/>
            <a:ext cx="3048001" cy="1043506"/>
          </a:xfrm>
          <a:prstGeom prst="wedgeRectCallout">
            <a:avLst>
              <a:gd name="adj1" fmla="val -8895"/>
              <a:gd name="adj2" fmla="val 19433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«Примерно два ряда»</a:t>
            </a:r>
            <a:endParaRPr lang="en-US" sz="2300" dirty="0">
              <a:latin typeface="Arial" panose="020B0604020202020204" pitchFamily="34" charset="0"/>
              <a:cs typeface="Arial" panose="020B0604020202020204" pitchFamily="34" charset="0"/>
            </a:endParaRPr>
          </a:p>
        </p:txBody>
      </p:sp>
      <p:sp>
        <p:nvSpPr>
          <p:cNvPr id="13" name="Rectangular Callout 12"/>
          <p:cNvSpPr/>
          <p:nvPr/>
        </p:nvSpPr>
        <p:spPr>
          <a:xfrm>
            <a:off x="304799" y="4038600"/>
            <a:ext cx="3048001" cy="1043506"/>
          </a:xfrm>
          <a:prstGeom prst="wedgeRectCallout">
            <a:avLst>
              <a:gd name="adj1" fmla="val -22228"/>
              <a:gd name="adj2" fmla="val -8315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Эти же данные можно повторять.</a:t>
            </a:r>
            <a:endParaRPr lang="en-US" sz="2300" dirty="0">
              <a:latin typeface="Arial" panose="020B0604020202020204" pitchFamily="34" charset="0"/>
              <a:cs typeface="Arial" panose="020B0604020202020204" pitchFamily="34" charset="0"/>
            </a:endParaRPr>
          </a:p>
        </p:txBody>
      </p:sp>
      <p:sp>
        <p:nvSpPr>
          <p:cNvPr id="14" name="Rectangular Callout 13"/>
          <p:cNvSpPr/>
          <p:nvPr/>
        </p:nvSpPr>
        <p:spPr>
          <a:xfrm>
            <a:off x="3962400" y="3886200"/>
            <a:ext cx="4953000" cy="2209799"/>
          </a:xfrm>
          <a:prstGeom prst="wedgeRectCallout">
            <a:avLst>
              <a:gd name="adj1" fmla="val -81031"/>
              <a:gd name="adj2" fmla="val -6476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Это – НЕ число повторений! Это инициализация «механизма выборки примера данных». Чем-то похоже на инициализацию генератора случайны чисел.</a:t>
            </a:r>
            <a:endParaRPr lang="en-US" sz="2300" dirty="0">
              <a:latin typeface="Arial" panose="020B0604020202020204" pitchFamily="34" charset="0"/>
              <a:cs typeface="Arial" panose="020B0604020202020204" pitchFamily="34" charset="0"/>
            </a:endParaRPr>
          </a:p>
        </p:txBody>
      </p:sp>
      <p:sp>
        <p:nvSpPr>
          <p:cNvPr id="15" name="Rectangular Callout 14"/>
          <p:cNvSpPr/>
          <p:nvPr/>
        </p:nvSpPr>
        <p:spPr>
          <a:xfrm>
            <a:off x="6553201" y="1568439"/>
            <a:ext cx="2362200" cy="742961"/>
          </a:xfrm>
          <a:prstGeom prst="wedgeRectCallout">
            <a:avLst>
              <a:gd name="adj1" fmla="val -35498"/>
              <a:gd name="adj2" fmla="val 1221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Как вариант:</a:t>
            </a:r>
          </a:p>
          <a:p>
            <a:pPr algn="ctr"/>
            <a:r>
              <a:rPr lang="ru-RU" sz="2300" dirty="0" smtClean="0">
                <a:latin typeface="Arial" panose="020B0604020202020204" pitchFamily="34" charset="0"/>
                <a:cs typeface="Arial" panose="020B0604020202020204" pitchFamily="34" charset="0"/>
              </a:rPr>
              <a:t>45 </a:t>
            </a:r>
            <a:r>
              <a:rPr lang="en-US" sz="2300" dirty="0" smtClean="0">
                <a:latin typeface="Arial" panose="020B0604020202020204" pitchFamily="34" charset="0"/>
                <a:cs typeface="Arial" panose="020B0604020202020204" pitchFamily="34" charset="0"/>
              </a:rPr>
              <a:t>PERCENT</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7109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FROM</a:t>
            </a:r>
            <a:r>
              <a:rPr lang="en-US" dirty="0"/>
              <a:t>, </a:t>
            </a:r>
            <a:r>
              <a:rPr lang="en-US" dirty="0" err="1"/>
              <a:t>tablesample_clause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62</a:t>
            </a:fld>
            <a:endParaRPr lang="en-US" dirty="0"/>
          </a:p>
        </p:txBody>
      </p:sp>
      <p:sp>
        <p:nvSpPr>
          <p:cNvPr id="9" name="TextBox 8"/>
          <p:cNvSpPr txBox="1"/>
          <p:nvPr/>
        </p:nvSpPr>
        <p:spPr>
          <a:xfrm>
            <a:off x="304800" y="914400"/>
            <a:ext cx="8305800" cy="1246495"/>
          </a:xfrm>
          <a:prstGeom prst="rect">
            <a:avLst/>
          </a:prstGeom>
          <a:noFill/>
        </p:spPr>
        <p:txBody>
          <a:bodyPr wrap="square" rtlCol="0">
            <a:spAutoFit/>
          </a:bodyPr>
          <a:lstStyle/>
          <a:p>
            <a:r>
              <a:rPr lang="en-US" sz="2500" b="1" dirty="0" smtClean="0">
                <a:latin typeface="Arial" pitchFamily="34" charset="0"/>
                <a:cs typeface="Arial" pitchFamily="34" charset="0"/>
              </a:rPr>
              <a:t>Q: </a:t>
            </a:r>
            <a:r>
              <a:rPr lang="ru-RU" sz="2500" dirty="0" smtClean="0">
                <a:latin typeface="Arial" pitchFamily="34" charset="0"/>
                <a:cs typeface="Arial" pitchFamily="34" charset="0"/>
              </a:rPr>
              <a:t>Да, понятно, как это работает. Но ЗАЧЕМ ЭТО НУЖНО?!</a:t>
            </a:r>
          </a:p>
          <a:p>
            <a:r>
              <a:rPr lang="en-US" sz="2500" b="1" dirty="0" smtClean="0">
                <a:latin typeface="Arial" pitchFamily="34" charset="0"/>
                <a:cs typeface="Arial" pitchFamily="34" charset="0"/>
              </a:rPr>
              <a:t>A: </a:t>
            </a:r>
            <a:endParaRPr lang="ru-RU" sz="2500" b="1" dirty="0">
              <a:latin typeface="Arial" pitchFamily="34" charset="0"/>
              <a:cs typeface="Arial" pitchFamily="34" charset="0"/>
            </a:endParaRPr>
          </a:p>
        </p:txBody>
      </p:sp>
      <p:sp>
        <p:nvSpPr>
          <p:cNvPr id="10" name="Rectangular Callout 9"/>
          <p:cNvSpPr/>
          <p:nvPr/>
        </p:nvSpPr>
        <p:spPr>
          <a:xfrm>
            <a:off x="2667000" y="2286000"/>
            <a:ext cx="4953000" cy="2209799"/>
          </a:xfrm>
          <a:prstGeom prst="wedgeRectCallout">
            <a:avLst>
              <a:gd name="adj1" fmla="val -81031"/>
              <a:gd name="adj2" fmla="val -6476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5000" b="1" dirty="0" smtClean="0">
                <a:latin typeface="Arial" panose="020B0604020202020204" pitchFamily="34" charset="0"/>
                <a:cs typeface="Arial" panose="020B0604020202020204" pitchFamily="34" charset="0"/>
              </a:rPr>
              <a:t>ЗАЧЕМ?</a:t>
            </a:r>
            <a:endParaRPr lang="en-US" sz="5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68092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smtClean="0"/>
              <a:t>WITH</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63</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246769"/>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2000" b="1" dirty="0">
                <a:solidFill>
                  <a:srgbClr val="0070C0"/>
                </a:solidFill>
                <a:latin typeface="Arial" panose="020B0604020202020204" pitchFamily="34" charset="0"/>
                <a:cs typeface="Arial" panose="020B0604020202020204" pitchFamily="34" charset="0"/>
              </a:rPr>
              <a:t>        [ WITH ( &lt; </a:t>
            </a:r>
            <a:r>
              <a:rPr lang="en-US" sz="2000" b="1" dirty="0" err="1">
                <a:solidFill>
                  <a:srgbClr val="0070C0"/>
                </a:solidFill>
                <a:latin typeface="Arial" panose="020B0604020202020204" pitchFamily="34" charset="0"/>
                <a:cs typeface="Arial" panose="020B0604020202020204" pitchFamily="34" charset="0"/>
              </a:rPr>
              <a:t>table_hint</a:t>
            </a:r>
            <a:r>
              <a:rPr lang="en-US" sz="2000" b="1" dirty="0">
                <a:solidFill>
                  <a:srgbClr val="0070C0"/>
                </a:solidFill>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3786426"/>
            <a:ext cx="8458200" cy="1246495"/>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указать «подсказку» оптимизатору запросов. Мы уже касались этой темы в разделе «</a:t>
            </a:r>
            <a:r>
              <a:rPr lang="en-US" sz="2500" dirty="0" smtClean="0">
                <a:latin typeface="Arial" pitchFamily="34" charset="0"/>
                <a:cs typeface="Arial" pitchFamily="34" charset="0"/>
              </a:rPr>
              <a:t>SELECT: OPTION</a:t>
            </a:r>
            <a:r>
              <a:rPr lang="ru-RU" sz="2500" dirty="0" smtClean="0">
                <a:latin typeface="Arial" pitchFamily="34" charset="0"/>
                <a:cs typeface="Arial" pitchFamily="34" charset="0"/>
              </a:rPr>
              <a:t>»</a:t>
            </a:r>
            <a:r>
              <a:rPr lang="en-US" sz="2500" dirty="0" smtClean="0">
                <a:latin typeface="Arial" pitchFamily="34" charset="0"/>
                <a:cs typeface="Arial" pitchFamily="34" charset="0"/>
              </a:rPr>
              <a:t>.</a:t>
            </a:r>
            <a:endParaRPr lang="ru-RU" sz="2500" dirty="0" smtClean="0">
              <a:latin typeface="Arial" pitchFamily="34" charset="0"/>
              <a:cs typeface="Arial" pitchFamily="34" charset="0"/>
            </a:endParaRPr>
          </a:p>
        </p:txBody>
      </p:sp>
      <p:sp>
        <p:nvSpPr>
          <p:cNvPr id="6" name="Rectangle 5"/>
          <p:cNvSpPr/>
          <p:nvPr/>
        </p:nvSpPr>
        <p:spPr>
          <a:xfrm>
            <a:off x="304800" y="5334000"/>
            <a:ext cx="8458200" cy="646331"/>
          </a:xfrm>
          <a:prstGeom prst="rect">
            <a:avLst/>
          </a:prstGeom>
        </p:spPr>
        <p:txBody>
          <a:bodyPr wrap="square">
            <a:spAutoFit/>
          </a:bodyPr>
          <a:lstStyle/>
          <a:p>
            <a:r>
              <a:rPr lang="ru-RU" dirty="0">
                <a:latin typeface="Arial" pitchFamily="34" charset="0"/>
                <a:cs typeface="Arial" pitchFamily="34" charset="0"/>
              </a:rPr>
              <a:t>Подробности:</a:t>
            </a:r>
          </a:p>
          <a:p>
            <a:r>
              <a:rPr lang="en-US" dirty="0">
                <a:latin typeface="Arial" pitchFamily="34" charset="0"/>
                <a:cs typeface="Arial" pitchFamily="34" charset="0"/>
              </a:rPr>
              <a:t>http://technet.microsoft.com/en-us/library/ms187373.aspx</a:t>
            </a:r>
            <a:endParaRPr lang="en-US" dirty="0"/>
          </a:p>
        </p:txBody>
      </p:sp>
    </p:spTree>
    <p:extLst>
      <p:ext uri="{BB962C8B-B14F-4D97-AF65-F5344CB8AC3E}">
        <p14:creationId xmlns:p14="http://schemas.microsoft.com/office/powerpoint/2010/main" val="3132222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rowset_function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64</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616101"/>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rowset_function</a:t>
            </a:r>
            <a:r>
              <a:rPr lang="en-US" sz="2000" b="1" dirty="0">
                <a:solidFill>
                  <a:srgbClr val="0070C0"/>
                </a:solidFill>
                <a:latin typeface="Arial" panose="020B0604020202020204" pitchFamily="34" charset="0"/>
                <a:cs typeface="Arial" panose="020B0604020202020204" pitchFamily="34" charset="0"/>
              </a:rPr>
              <a:t> [ [ AS ] </a:t>
            </a:r>
            <a:r>
              <a:rPr lang="en-US" sz="2000" b="1" dirty="0" err="1">
                <a:solidFill>
                  <a:srgbClr val="0070C0"/>
                </a:solidFill>
                <a:latin typeface="Arial" panose="020B0604020202020204" pitchFamily="34" charset="0"/>
                <a:cs typeface="Arial" panose="020B0604020202020204" pitchFamily="34" charset="0"/>
              </a:rPr>
              <a:t>table_alias</a:t>
            </a:r>
            <a:r>
              <a:rPr lang="en-US" sz="2000" b="1" dirty="0">
                <a:solidFill>
                  <a:srgbClr val="0070C0"/>
                </a:solidFill>
                <a:latin typeface="Arial" panose="020B0604020202020204" pitchFamily="34" charset="0"/>
                <a:cs typeface="Arial" panose="020B0604020202020204" pitchFamily="34" charset="0"/>
              </a:rPr>
              <a:t> ] </a:t>
            </a:r>
          </a:p>
          <a:p>
            <a:r>
              <a:rPr lang="en-US" sz="2000" b="1" dirty="0">
                <a:solidFill>
                  <a:srgbClr val="0070C0"/>
                </a:solidFill>
                <a:latin typeface="Arial" panose="020B0604020202020204" pitchFamily="34" charset="0"/>
                <a:cs typeface="Arial" panose="020B0604020202020204" pitchFamily="34" charset="0"/>
              </a:rPr>
              <a:t>   </a:t>
            </a:r>
            <a:r>
              <a:rPr lang="en-US" sz="2000" b="1" dirty="0" smtClean="0">
                <a:solidFill>
                  <a:srgbClr val="0070C0"/>
                </a:solidFill>
                <a:latin typeface="Arial" panose="020B0604020202020204" pitchFamily="34" charset="0"/>
                <a:cs typeface="Arial" panose="020B0604020202020204" pitchFamily="34" charset="0"/>
              </a:rPr>
              <a:t>   </a:t>
            </a:r>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bulk_column_alias</a:t>
            </a:r>
            <a:r>
              <a:rPr lang="en-US" sz="2000" b="1" dirty="0">
                <a:solidFill>
                  <a:srgbClr val="0070C0"/>
                </a:solidFill>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2000" b="1" dirty="0">
                <a:solidFill>
                  <a:srgbClr val="0070C0"/>
                </a:solidFill>
                <a:latin typeface="Arial" panose="020B0604020202020204" pitchFamily="34" charset="0"/>
                <a:cs typeface="Arial" panose="020B0604020202020204" pitchFamily="34" charset="0"/>
              </a:rPr>
              <a:t>    | OPENXML &lt;</a:t>
            </a:r>
            <a:r>
              <a:rPr lang="en-US" sz="2000" b="1" dirty="0" err="1">
                <a:solidFill>
                  <a:srgbClr val="0070C0"/>
                </a:solidFill>
                <a:latin typeface="Arial" panose="020B0604020202020204" pitchFamily="34" charset="0"/>
                <a:cs typeface="Arial" panose="020B0604020202020204" pitchFamily="34" charset="0"/>
              </a:rPr>
              <a:t>openxml_clause</a:t>
            </a:r>
            <a:r>
              <a:rPr lang="en-US" sz="2000" b="1" dirty="0">
                <a:solidFill>
                  <a:srgbClr val="0070C0"/>
                </a:solidFill>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4011305"/>
            <a:ext cx="8458200" cy="1246495"/>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указать функцию, которая возвращает специальный объект, который можно использовать вместо таблицы в табличных выражениях.</a:t>
            </a:r>
          </a:p>
        </p:txBody>
      </p:sp>
      <p:sp>
        <p:nvSpPr>
          <p:cNvPr id="6" name="Rectangle 5"/>
          <p:cNvSpPr/>
          <p:nvPr/>
        </p:nvSpPr>
        <p:spPr>
          <a:xfrm>
            <a:off x="304800" y="5334000"/>
            <a:ext cx="8458200" cy="646331"/>
          </a:xfrm>
          <a:prstGeom prst="rect">
            <a:avLst/>
          </a:prstGeom>
        </p:spPr>
        <p:txBody>
          <a:bodyPr wrap="square">
            <a:spAutoFit/>
          </a:bodyPr>
          <a:lstStyle/>
          <a:p>
            <a:r>
              <a:rPr lang="ru-RU" dirty="0">
                <a:latin typeface="Arial" pitchFamily="34" charset="0"/>
                <a:cs typeface="Arial" pitchFamily="34" charset="0"/>
              </a:rPr>
              <a:t>Подробности:</a:t>
            </a:r>
          </a:p>
          <a:p>
            <a:r>
              <a:rPr lang="en-US" dirty="0">
                <a:latin typeface="Arial" pitchFamily="34" charset="0"/>
                <a:cs typeface="Arial" pitchFamily="34" charset="0"/>
              </a:rPr>
              <a:t>http://technet.microsoft.com/en-us/library/ms187957.aspx</a:t>
            </a:r>
            <a:endParaRPr lang="en-US" dirty="0"/>
          </a:p>
        </p:txBody>
      </p:sp>
    </p:spTree>
    <p:extLst>
      <p:ext uri="{BB962C8B-B14F-4D97-AF65-F5344CB8AC3E}">
        <p14:creationId xmlns:p14="http://schemas.microsoft.com/office/powerpoint/2010/main" val="36874498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rowset_function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65</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Пока не будем углубляться в это направление, но рассмотрим один простой пример:</a:t>
            </a:r>
            <a:endParaRPr lang="ru-RU" sz="2500" dirty="0">
              <a:latin typeface="Arial" pitchFamily="34" charset="0"/>
              <a:cs typeface="Arial" pitchFamily="34" charset="0"/>
            </a:endParaRPr>
          </a:p>
        </p:txBody>
      </p:sp>
      <p:sp>
        <p:nvSpPr>
          <p:cNvPr id="2" name="Rectangle 1"/>
          <p:cNvSpPr/>
          <p:nvPr/>
        </p:nvSpPr>
        <p:spPr>
          <a:xfrm>
            <a:off x="304800" y="1828800"/>
            <a:ext cx="6477000" cy="4247317"/>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DECLARE @</a:t>
            </a:r>
            <a:r>
              <a:rPr lang="en-US" sz="1500" b="1" dirty="0" err="1">
                <a:latin typeface="Courier New" panose="02070309020205020404" pitchFamily="49" charset="0"/>
                <a:cs typeface="Courier New" panose="02070309020205020404" pitchFamily="49" charset="0"/>
              </a:rPr>
              <a:t>idoc</a:t>
            </a:r>
            <a:r>
              <a:rPr lang="en-US" sz="1500" b="1" dirty="0">
                <a:latin typeface="Courier New" panose="02070309020205020404" pitchFamily="49" charset="0"/>
                <a:cs typeface="Courier New" panose="02070309020205020404" pitchFamily="49" charset="0"/>
              </a:rPr>
              <a:t> INT, @doc NVARCHAR(1000);</a:t>
            </a:r>
          </a:p>
          <a:p>
            <a:endParaRPr lang="ru-RU" sz="1500" b="1" dirty="0" smtClean="0">
              <a:latin typeface="Courier New" panose="02070309020205020404" pitchFamily="49" charset="0"/>
              <a:cs typeface="Courier New" panose="02070309020205020404" pitchFamily="49" charset="0"/>
            </a:endParaRPr>
          </a:p>
          <a:p>
            <a:r>
              <a:rPr lang="en-US" sz="1500" b="1" dirty="0" smtClean="0">
                <a:solidFill>
                  <a:srgbClr val="00B0F0"/>
                </a:solidFill>
                <a:latin typeface="Courier New" panose="02070309020205020404" pitchFamily="49" charset="0"/>
                <a:cs typeface="Courier New" panose="02070309020205020404" pitchFamily="49" charset="0"/>
              </a:rPr>
              <a:t>SET </a:t>
            </a:r>
            <a:r>
              <a:rPr lang="en-US" sz="1500" b="1" dirty="0">
                <a:solidFill>
                  <a:srgbClr val="00B0F0"/>
                </a:solidFill>
                <a:latin typeface="Courier New" panose="02070309020205020404" pitchFamily="49" charset="0"/>
                <a:cs typeface="Courier New" panose="02070309020205020404" pitchFamily="49" charset="0"/>
              </a:rPr>
              <a:t>@doc ='</a:t>
            </a:r>
          </a:p>
          <a:p>
            <a:r>
              <a:rPr lang="en-US" sz="1500" b="1" dirty="0">
                <a:solidFill>
                  <a:srgbClr val="00B0F0"/>
                </a:solidFill>
                <a:latin typeface="Courier New" panose="02070309020205020404" pitchFamily="49" charset="0"/>
                <a:cs typeface="Courier New" panose="02070309020205020404" pitchFamily="49" charset="0"/>
              </a:rPr>
              <a:t>&lt;People&gt;</a:t>
            </a:r>
          </a:p>
          <a:p>
            <a:r>
              <a:rPr lang="en-US" sz="1500" b="1" dirty="0">
                <a:solidFill>
                  <a:srgbClr val="00B0F0"/>
                </a:solidFill>
                <a:latin typeface="Courier New" panose="02070309020205020404" pitchFamily="49" charset="0"/>
                <a:cs typeface="Courier New" panose="02070309020205020404" pitchFamily="49" charset="0"/>
              </a:rPr>
              <a:t> &lt;Person ID="1"&gt;</a:t>
            </a:r>
          </a:p>
          <a:p>
            <a:r>
              <a:rPr lang="en-US" sz="1500" b="1" dirty="0">
                <a:solidFill>
                  <a:srgbClr val="00B0F0"/>
                </a:solidFill>
                <a:latin typeface="Courier New" panose="02070309020205020404" pitchFamily="49" charset="0"/>
                <a:cs typeface="Courier New" panose="02070309020205020404" pitchFamily="49" charset="0"/>
              </a:rPr>
              <a:t>  &lt;Name&gt;Ivan&lt;/Name&gt;</a:t>
            </a:r>
          </a:p>
          <a:p>
            <a:r>
              <a:rPr lang="en-US" sz="1500" b="1" dirty="0">
                <a:solidFill>
                  <a:srgbClr val="00B0F0"/>
                </a:solidFill>
                <a:latin typeface="Courier New" panose="02070309020205020404" pitchFamily="49" charset="0"/>
                <a:cs typeface="Courier New" panose="02070309020205020404" pitchFamily="49" charset="0"/>
              </a:rPr>
              <a:t>  &lt;Surname&gt;Ivanov&lt;/Surname&gt;</a:t>
            </a:r>
          </a:p>
          <a:p>
            <a:r>
              <a:rPr lang="en-US" sz="1500" b="1" dirty="0">
                <a:solidFill>
                  <a:srgbClr val="00B0F0"/>
                </a:solidFill>
                <a:latin typeface="Courier New" panose="02070309020205020404" pitchFamily="49" charset="0"/>
                <a:cs typeface="Courier New" panose="02070309020205020404" pitchFamily="49" charset="0"/>
              </a:rPr>
              <a:t> &lt;/Person&gt;</a:t>
            </a:r>
          </a:p>
          <a:p>
            <a:r>
              <a:rPr lang="en-US" sz="1500" b="1" dirty="0">
                <a:solidFill>
                  <a:srgbClr val="00B0F0"/>
                </a:solidFill>
                <a:latin typeface="Courier New" panose="02070309020205020404" pitchFamily="49" charset="0"/>
                <a:cs typeface="Courier New" panose="02070309020205020404" pitchFamily="49" charset="0"/>
              </a:rPr>
              <a:t> &lt;Person ID="2"&gt;</a:t>
            </a:r>
          </a:p>
          <a:p>
            <a:r>
              <a:rPr lang="en-US" sz="1500" b="1" dirty="0">
                <a:solidFill>
                  <a:srgbClr val="00B0F0"/>
                </a:solidFill>
                <a:latin typeface="Courier New" panose="02070309020205020404" pitchFamily="49" charset="0"/>
                <a:cs typeface="Courier New" panose="02070309020205020404" pitchFamily="49" charset="0"/>
              </a:rPr>
              <a:t>  &lt;Name&gt;</a:t>
            </a:r>
            <a:r>
              <a:rPr lang="en-US" sz="1500" b="1" dirty="0" err="1">
                <a:solidFill>
                  <a:srgbClr val="00B0F0"/>
                </a:solidFill>
                <a:latin typeface="Courier New" panose="02070309020205020404" pitchFamily="49" charset="0"/>
                <a:cs typeface="Courier New" panose="02070309020205020404" pitchFamily="49" charset="0"/>
              </a:rPr>
              <a:t>Pyotr</a:t>
            </a:r>
            <a:r>
              <a:rPr lang="en-US" sz="1500" b="1" dirty="0">
                <a:solidFill>
                  <a:srgbClr val="00B0F0"/>
                </a:solidFill>
                <a:latin typeface="Courier New" panose="02070309020205020404" pitchFamily="49" charset="0"/>
                <a:cs typeface="Courier New" panose="02070309020205020404" pitchFamily="49" charset="0"/>
              </a:rPr>
              <a:t>&lt;/Name&gt;</a:t>
            </a:r>
          </a:p>
          <a:p>
            <a:r>
              <a:rPr lang="en-US" sz="1500" b="1" dirty="0">
                <a:solidFill>
                  <a:srgbClr val="00B0F0"/>
                </a:solidFill>
                <a:latin typeface="Courier New" panose="02070309020205020404" pitchFamily="49" charset="0"/>
                <a:cs typeface="Courier New" panose="02070309020205020404" pitchFamily="49" charset="0"/>
              </a:rPr>
              <a:t>  &lt;Surname&gt;Petrov&lt;/Surname&gt;</a:t>
            </a:r>
          </a:p>
          <a:p>
            <a:r>
              <a:rPr lang="en-US" sz="1500" b="1" dirty="0">
                <a:solidFill>
                  <a:srgbClr val="00B0F0"/>
                </a:solidFill>
                <a:latin typeface="Courier New" panose="02070309020205020404" pitchFamily="49" charset="0"/>
                <a:cs typeface="Courier New" panose="02070309020205020404" pitchFamily="49" charset="0"/>
              </a:rPr>
              <a:t> &lt;/Person&gt;</a:t>
            </a:r>
          </a:p>
          <a:p>
            <a:r>
              <a:rPr lang="en-US" sz="1500" b="1" dirty="0">
                <a:solidFill>
                  <a:srgbClr val="00B0F0"/>
                </a:solidFill>
                <a:latin typeface="Courier New" panose="02070309020205020404" pitchFamily="49" charset="0"/>
                <a:cs typeface="Courier New" panose="02070309020205020404" pitchFamily="49" charset="0"/>
              </a:rPr>
              <a:t>&lt;/People&gt;';</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EXEC </a:t>
            </a:r>
            <a:r>
              <a:rPr lang="en-US" sz="1500" b="1" dirty="0" err="1">
                <a:latin typeface="Courier New" panose="02070309020205020404" pitchFamily="49" charset="0"/>
                <a:cs typeface="Courier New" panose="02070309020205020404" pitchFamily="49" charset="0"/>
              </a:rPr>
              <a:t>sp_xml_preparedocument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idoc</a:t>
            </a:r>
            <a:r>
              <a:rPr lang="en-US" sz="1500" b="1" dirty="0">
                <a:latin typeface="Courier New" panose="02070309020205020404" pitchFamily="49" charset="0"/>
                <a:cs typeface="Courier New" panose="02070309020205020404" pitchFamily="49" charset="0"/>
              </a:rPr>
              <a:t> OUTPUT, @doc;</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SELECT * FROM OPENXML (@</a:t>
            </a:r>
            <a:r>
              <a:rPr lang="en-US" sz="1500" b="1" dirty="0" err="1">
                <a:latin typeface="Courier New" panose="02070309020205020404" pitchFamily="49" charset="0"/>
                <a:cs typeface="Courier New" panose="02070309020205020404" pitchFamily="49" charset="0"/>
              </a:rPr>
              <a:t>idoc</a:t>
            </a:r>
            <a:r>
              <a:rPr lang="en-US" sz="1500" b="1" dirty="0">
                <a:latin typeface="Courier New" panose="02070309020205020404" pitchFamily="49" charset="0"/>
                <a:cs typeface="Courier New" panose="02070309020205020404" pitchFamily="49" charset="0"/>
              </a:rPr>
              <a:t>, '/People/Person', 2)</a:t>
            </a:r>
          </a:p>
          <a:p>
            <a:r>
              <a:rPr lang="en-US" sz="1500" b="1" dirty="0">
                <a:latin typeface="Courier New" panose="02070309020205020404" pitchFamily="49" charset="0"/>
                <a:cs typeface="Courier New" panose="02070309020205020404" pitchFamily="49" charset="0"/>
              </a:rPr>
              <a:t>WITH (Name  NVARCHAR(255), Surname NVARCHAR(255));</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545080"/>
            <a:ext cx="2362200" cy="1064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9445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user_defined_function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66</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246769"/>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user_defined_function</a:t>
            </a:r>
            <a:r>
              <a:rPr lang="en-US" sz="2000" b="1" dirty="0">
                <a:solidFill>
                  <a:srgbClr val="0070C0"/>
                </a:solidFill>
                <a:latin typeface="Arial" panose="020B0604020202020204" pitchFamily="34" charset="0"/>
                <a:cs typeface="Arial" panose="020B0604020202020204" pitchFamily="34" charset="0"/>
              </a:rPr>
              <a:t> [ [ AS ] </a:t>
            </a:r>
            <a:r>
              <a:rPr lang="en-US" sz="2000" b="1" dirty="0" err="1">
                <a:solidFill>
                  <a:srgbClr val="0070C0"/>
                </a:solidFill>
                <a:latin typeface="Arial" panose="020B0604020202020204" pitchFamily="34" charset="0"/>
                <a:cs typeface="Arial" panose="020B0604020202020204" pitchFamily="34" charset="0"/>
              </a:rPr>
              <a:t>table_alias</a:t>
            </a:r>
            <a:r>
              <a:rPr lang="en-US" sz="2000" b="1" dirty="0">
                <a:solidFill>
                  <a:srgbClr val="0070C0"/>
                </a:solidFill>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3886200"/>
            <a:ext cx="84582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указать пользовательскую функцию, возвращающую таблицу.</a:t>
            </a:r>
          </a:p>
        </p:txBody>
      </p:sp>
      <p:sp>
        <p:nvSpPr>
          <p:cNvPr id="6" name="Rectangle 5"/>
          <p:cNvSpPr/>
          <p:nvPr/>
        </p:nvSpPr>
        <p:spPr>
          <a:xfrm>
            <a:off x="304800" y="5334000"/>
            <a:ext cx="8458200" cy="923330"/>
          </a:xfrm>
          <a:prstGeom prst="rect">
            <a:avLst/>
          </a:prstGeom>
        </p:spPr>
        <p:txBody>
          <a:bodyPr wrap="square">
            <a:spAutoFit/>
          </a:bodyPr>
          <a:lstStyle/>
          <a:p>
            <a:r>
              <a:rPr lang="ru-RU" dirty="0">
                <a:latin typeface="Arial" pitchFamily="34" charset="0"/>
                <a:cs typeface="Arial" pitchFamily="34" charset="0"/>
              </a:rPr>
              <a:t>Подробности:</a:t>
            </a:r>
          </a:p>
          <a:p>
            <a:r>
              <a:rPr lang="en-US" dirty="0">
                <a:latin typeface="Arial" pitchFamily="34" charset="0"/>
                <a:cs typeface="Arial" pitchFamily="34" charset="0"/>
              </a:rPr>
              <a:t>http://technet.microsoft.com/en-us/library/ms186755.aspx</a:t>
            </a:r>
            <a:endParaRPr lang="ru-RU" dirty="0" smtClean="0">
              <a:latin typeface="Arial" pitchFamily="34" charset="0"/>
              <a:cs typeface="Arial" pitchFamily="34" charset="0"/>
            </a:endParaRPr>
          </a:p>
          <a:p>
            <a:r>
              <a:rPr lang="en-US" dirty="0" smtClean="0">
                <a:latin typeface="Arial" pitchFamily="34" charset="0"/>
                <a:cs typeface="Arial" pitchFamily="34" charset="0"/>
              </a:rPr>
              <a:t>http</a:t>
            </a:r>
            <a:r>
              <a:rPr lang="en-US" dirty="0">
                <a:latin typeface="Arial" pitchFamily="34" charset="0"/>
                <a:cs typeface="Arial" pitchFamily="34" charset="0"/>
              </a:rPr>
              <a:t>://technet.microsoft.com/en-us/library/ms131103.aspx</a:t>
            </a:r>
            <a:endParaRPr lang="en-US" dirty="0"/>
          </a:p>
        </p:txBody>
      </p:sp>
    </p:spTree>
    <p:extLst>
      <p:ext uri="{BB962C8B-B14F-4D97-AF65-F5344CB8AC3E}">
        <p14:creationId xmlns:p14="http://schemas.microsoft.com/office/powerpoint/2010/main" val="15065672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user_defined_function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67</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Суть идеи тривиальна, потому сразу переходим к примеру.</a:t>
            </a:r>
            <a:endParaRPr lang="ru-RU" sz="2500" dirty="0">
              <a:latin typeface="Arial" pitchFamily="34" charset="0"/>
              <a:cs typeface="Arial" pitchFamily="34" charset="0"/>
            </a:endParaRPr>
          </a:p>
        </p:txBody>
      </p:sp>
      <p:sp>
        <p:nvSpPr>
          <p:cNvPr id="2" name="Rectangle 1"/>
          <p:cNvSpPr/>
          <p:nvPr/>
        </p:nvSpPr>
        <p:spPr>
          <a:xfrm>
            <a:off x="304800" y="1752600"/>
            <a:ext cx="7467600" cy="4555093"/>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DROP FUNCTION </a:t>
            </a:r>
            <a:r>
              <a:rPr lang="en-US" sz="1500" b="1" dirty="0" err="1">
                <a:latin typeface="Courier New" panose="02070309020205020404" pitchFamily="49" charset="0"/>
                <a:cs typeface="Courier New" panose="02070309020205020404" pitchFamily="49" charset="0"/>
              </a:rPr>
              <a:t>ManyBooks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GO</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CREATE FUNCTION </a:t>
            </a:r>
            <a:r>
              <a:rPr lang="en-US" sz="1500" b="1" dirty="0" err="1">
                <a:latin typeface="Courier New" panose="02070309020205020404" pitchFamily="49" charset="0"/>
                <a:cs typeface="Courier New" panose="02070309020205020404" pitchFamily="49" charset="0"/>
              </a:rPr>
              <a:t>ManyBooks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RETURNS @</a:t>
            </a:r>
            <a:r>
              <a:rPr lang="en-US" sz="1500" b="1" dirty="0" err="1">
                <a:latin typeface="Courier New" panose="02070309020205020404" pitchFamily="49" charset="0"/>
                <a:cs typeface="Courier New" panose="02070309020205020404" pitchFamily="49" charset="0"/>
              </a:rPr>
              <a:t>many_books</a:t>
            </a:r>
            <a:r>
              <a:rPr lang="en-US" sz="1500" b="1" dirty="0">
                <a:latin typeface="Courier New" panose="02070309020205020404" pitchFamily="49" charset="0"/>
                <a:cs typeface="Courier New" panose="02070309020205020404" pitchFamily="49" charset="0"/>
              </a:rPr>
              <a:t> TABLE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b_id</a:t>
            </a:r>
            <a:r>
              <a:rPr lang="en-US" sz="1500" b="1" dirty="0">
                <a:latin typeface="Courier New" panose="02070309020205020404" pitchFamily="49" charset="0"/>
                <a:cs typeface="Courier New" panose="02070309020205020404" pitchFamily="49" charset="0"/>
              </a:rPr>
              <a:t> INT,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b_name</a:t>
            </a:r>
            <a:r>
              <a:rPr lang="en-US" sz="1500" b="1" dirty="0">
                <a:latin typeface="Courier New" panose="02070309020205020404" pitchFamily="49" charset="0"/>
                <a:cs typeface="Courier New" panose="02070309020205020404" pitchFamily="49" charset="0"/>
              </a:rPr>
              <a:t> NVARCHAR(255),</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b_year</a:t>
            </a:r>
            <a:r>
              <a:rPr lang="en-US" sz="1500" b="1" dirty="0">
                <a:latin typeface="Courier New" panose="02070309020205020404" pitchFamily="49" charset="0"/>
                <a:cs typeface="Courier New" panose="02070309020205020404" pitchFamily="49" charset="0"/>
              </a:rPr>
              <a:t> SMALLINT,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b_quantity</a:t>
            </a:r>
            <a:r>
              <a:rPr lang="en-US" sz="1500" b="1" dirty="0">
                <a:latin typeface="Courier New" panose="02070309020205020404" pitchFamily="49" charset="0"/>
                <a:cs typeface="Courier New" panose="02070309020205020404" pitchFamily="49" charset="0"/>
              </a:rPr>
              <a:t> INT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AS</a:t>
            </a:r>
          </a:p>
          <a:p>
            <a:r>
              <a:rPr lang="en-US" sz="1500" b="1" dirty="0">
                <a:latin typeface="Courier New" panose="02070309020205020404" pitchFamily="49" charset="0"/>
                <a:cs typeface="Courier New" panose="02070309020205020404" pitchFamily="49" charset="0"/>
              </a:rPr>
              <a:t>BEGIN</a:t>
            </a:r>
          </a:p>
          <a:p>
            <a:r>
              <a:rPr lang="en-US"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INSERT </a:t>
            </a:r>
            <a:r>
              <a:rPr lang="en-US" sz="1500" b="1" dirty="0">
                <a:latin typeface="Courier New" panose="02070309020205020404" pitchFamily="49" charset="0"/>
                <a:cs typeface="Courier New" panose="02070309020205020404" pitchFamily="49" charset="0"/>
              </a:rPr>
              <a:t>INTO @</a:t>
            </a:r>
            <a:r>
              <a:rPr lang="en-US" sz="1500" b="1" dirty="0" err="1">
                <a:latin typeface="Courier New" panose="02070309020205020404" pitchFamily="49" charset="0"/>
                <a:cs typeface="Courier New" panose="02070309020205020404" pitchFamily="49" charset="0"/>
              </a:rPr>
              <a:t>many_books</a:t>
            </a:r>
            <a:r>
              <a:rPr lang="en-US" sz="1500" b="1" dirty="0">
                <a:latin typeface="Courier New" panose="02070309020205020404" pitchFamily="49" charset="0"/>
                <a:cs typeface="Courier New" panose="02070309020205020404" pitchFamily="49" charset="0"/>
              </a:rPr>
              <a:t> SELECT * FROM [</a:t>
            </a:r>
            <a:r>
              <a:rPr lang="en-US" sz="1500" b="1" dirty="0" smtClean="0">
                <a:latin typeface="Courier New" panose="02070309020205020404" pitchFamily="49" charset="0"/>
                <a:cs typeface="Courier New" panose="02070309020205020404" pitchFamily="49" charset="0"/>
              </a:rPr>
              <a:t>books]</a:t>
            </a:r>
            <a:endParaRPr lang="ru-RU" sz="1500" b="1" dirty="0" smtClean="0">
              <a:latin typeface="Courier New" panose="02070309020205020404" pitchFamily="49" charset="0"/>
              <a:cs typeface="Courier New" panose="02070309020205020404" pitchFamily="49" charset="0"/>
            </a:endParaRPr>
          </a:p>
          <a:p>
            <a:r>
              <a:rPr lang="ru-RU"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WHERE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b_quantity</a:t>
            </a:r>
            <a:r>
              <a:rPr lang="en-US" sz="1500" b="1" dirty="0">
                <a:latin typeface="Courier New" panose="02070309020205020404" pitchFamily="49" charset="0"/>
                <a:cs typeface="Courier New" panose="02070309020205020404" pitchFamily="49" charset="0"/>
              </a:rPr>
              <a:t>] &gt; (SELECT AVG([</a:t>
            </a:r>
            <a:r>
              <a:rPr lang="en-US" sz="1500" b="1" dirty="0" err="1">
                <a:latin typeface="Courier New" panose="02070309020205020404" pitchFamily="49" charset="0"/>
                <a:cs typeface="Courier New" panose="02070309020205020404" pitchFamily="49" charset="0"/>
              </a:rPr>
              <a:t>b_quantity</a:t>
            </a:r>
            <a:r>
              <a:rPr lang="en-US" sz="1500" b="1" dirty="0">
                <a:latin typeface="Courier New" panose="02070309020205020404" pitchFamily="49" charset="0"/>
                <a:cs typeface="Courier New" panose="02070309020205020404" pitchFamily="49" charset="0"/>
              </a:rPr>
              <a:t>]) FROM [books])</a:t>
            </a:r>
          </a:p>
          <a:p>
            <a:r>
              <a:rPr lang="en-US"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RETURN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END;</a:t>
            </a:r>
          </a:p>
          <a:p>
            <a:r>
              <a:rPr lang="en-US" sz="1500" b="1" dirty="0">
                <a:latin typeface="Courier New" panose="02070309020205020404" pitchFamily="49" charset="0"/>
                <a:cs typeface="Courier New" panose="02070309020205020404" pitchFamily="49" charset="0"/>
              </a:rPr>
              <a:t>GO</a:t>
            </a:r>
          </a:p>
          <a:p>
            <a:endParaRPr lang="en-US" sz="1500" b="1" dirty="0">
              <a:latin typeface="Courier New" panose="02070309020205020404" pitchFamily="49" charset="0"/>
              <a:cs typeface="Courier New" panose="02070309020205020404" pitchFamily="49" charset="0"/>
            </a:endParaRPr>
          </a:p>
          <a:p>
            <a:r>
              <a:rPr lang="en-US" sz="2000" b="1" dirty="0">
                <a:solidFill>
                  <a:srgbClr val="0070C0"/>
                </a:solidFill>
                <a:latin typeface="Courier New" panose="02070309020205020404" pitchFamily="49" charset="0"/>
                <a:cs typeface="Courier New" panose="02070309020205020404" pitchFamily="49" charset="0"/>
              </a:rPr>
              <a:t>SELECT * FROM </a:t>
            </a:r>
            <a:r>
              <a:rPr lang="en-US" sz="2000" b="1" dirty="0" err="1">
                <a:solidFill>
                  <a:srgbClr val="0070C0"/>
                </a:solidFill>
                <a:latin typeface="Courier New" panose="02070309020205020404" pitchFamily="49" charset="0"/>
                <a:cs typeface="Courier New" panose="02070309020205020404" pitchFamily="49" charset="0"/>
              </a:rPr>
              <a:t>ManyBooks</a:t>
            </a:r>
            <a:r>
              <a:rPr lang="en-US" sz="2000" b="1" dirty="0">
                <a:solidFill>
                  <a:srgbClr val="0070C0"/>
                </a:solidFill>
                <a:latin typeface="Courier New" panose="02070309020205020404" pitchFamily="49" charset="0"/>
                <a:cs typeface="Courier New" panose="02070309020205020404" pitchFamily="49"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564" y="2133600"/>
            <a:ext cx="4378036"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85318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derived_table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68</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246769"/>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derived_table</a:t>
            </a:r>
            <a:r>
              <a:rPr lang="en-US" sz="2000" b="1" dirty="0">
                <a:solidFill>
                  <a:srgbClr val="0070C0"/>
                </a:solidFill>
                <a:latin typeface="Arial" panose="020B0604020202020204" pitchFamily="34" charset="0"/>
                <a:cs typeface="Arial" panose="020B0604020202020204" pitchFamily="34" charset="0"/>
              </a:rPr>
              <a:t> [ AS ] </a:t>
            </a:r>
            <a:r>
              <a:rPr lang="en-US" sz="2000" b="1" dirty="0" err="1">
                <a:solidFill>
                  <a:srgbClr val="0070C0"/>
                </a:solidFill>
                <a:latin typeface="Arial" panose="020B0604020202020204" pitchFamily="34" charset="0"/>
                <a:cs typeface="Arial" panose="020B0604020202020204" pitchFamily="34" charset="0"/>
              </a:rPr>
              <a:t>table_alias</a:t>
            </a:r>
            <a:r>
              <a:rPr lang="en-US" sz="2000" b="1" dirty="0">
                <a:solidFill>
                  <a:srgbClr val="0070C0"/>
                </a:solidFill>
                <a:latin typeface="Arial" panose="020B0604020202020204" pitchFamily="34" charset="0"/>
                <a:cs typeface="Arial" panose="020B0604020202020204" pitchFamily="34" charset="0"/>
              </a:rPr>
              <a:t> [ ( </a:t>
            </a:r>
            <a:r>
              <a:rPr lang="en-US" sz="2000" b="1" dirty="0" err="1">
                <a:solidFill>
                  <a:srgbClr val="0070C0"/>
                </a:solidFill>
                <a:latin typeface="Arial" panose="020B0604020202020204" pitchFamily="34" charset="0"/>
                <a:cs typeface="Arial" panose="020B0604020202020204" pitchFamily="34" charset="0"/>
              </a:rPr>
              <a:t>column_alias</a:t>
            </a:r>
            <a:r>
              <a:rPr lang="en-US" sz="2000" b="1" dirty="0">
                <a:solidFill>
                  <a:srgbClr val="0070C0"/>
                </a:solidFill>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3886200"/>
            <a:ext cx="84582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Подзапрос (как источник данных) или конструкция по созданию таблицы «на лету».</a:t>
            </a:r>
          </a:p>
        </p:txBody>
      </p:sp>
      <p:sp>
        <p:nvSpPr>
          <p:cNvPr id="6" name="Rectangle 5"/>
          <p:cNvSpPr/>
          <p:nvPr/>
        </p:nvSpPr>
        <p:spPr>
          <a:xfrm>
            <a:off x="304800" y="5334000"/>
            <a:ext cx="8458200" cy="923330"/>
          </a:xfrm>
          <a:prstGeom prst="rect">
            <a:avLst/>
          </a:prstGeom>
        </p:spPr>
        <p:txBody>
          <a:bodyPr wrap="square">
            <a:spAutoFit/>
          </a:bodyPr>
          <a:lstStyle/>
          <a:p>
            <a:r>
              <a:rPr lang="ru-RU" dirty="0">
                <a:latin typeface="Arial" pitchFamily="34" charset="0"/>
                <a:cs typeface="Arial" pitchFamily="34" charset="0"/>
              </a:rPr>
              <a:t>Подробности:</a:t>
            </a:r>
          </a:p>
          <a:p>
            <a:r>
              <a:rPr lang="en-US" dirty="0">
                <a:latin typeface="Arial" pitchFamily="34" charset="0"/>
                <a:cs typeface="Arial" pitchFamily="34" charset="0"/>
              </a:rPr>
              <a:t>http://technet.microsoft.com/en-us/library/ms177634.aspx</a:t>
            </a:r>
            <a:endParaRPr lang="ru-RU" dirty="0">
              <a:latin typeface="Arial" pitchFamily="34" charset="0"/>
              <a:cs typeface="Arial" pitchFamily="34" charset="0"/>
            </a:endParaRPr>
          </a:p>
          <a:p>
            <a:r>
              <a:rPr lang="en-US" dirty="0">
                <a:latin typeface="Arial" pitchFamily="34" charset="0"/>
                <a:cs typeface="Arial" pitchFamily="34" charset="0"/>
              </a:rPr>
              <a:t>http://technet.microsoft.com/en-us/library/dd776382.aspx</a:t>
            </a:r>
          </a:p>
        </p:txBody>
      </p:sp>
    </p:spTree>
    <p:extLst>
      <p:ext uri="{BB962C8B-B14F-4D97-AF65-F5344CB8AC3E}">
        <p14:creationId xmlns:p14="http://schemas.microsoft.com/office/powerpoint/2010/main" val="12359739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derived_table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69</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Подзапрос как источник данных:</a:t>
            </a:r>
            <a:endParaRPr lang="ru-RU" sz="2500" dirty="0">
              <a:latin typeface="Arial" pitchFamily="34" charset="0"/>
              <a:cs typeface="Arial" pitchFamily="34" charset="0"/>
            </a:endParaRPr>
          </a:p>
        </p:txBody>
      </p:sp>
      <p:sp>
        <p:nvSpPr>
          <p:cNvPr id="2" name="Rectangle 1"/>
          <p:cNvSpPr/>
          <p:nvPr/>
        </p:nvSpPr>
        <p:spPr>
          <a:xfrm>
            <a:off x="304800" y="1752600"/>
            <a:ext cx="7467600" cy="323165"/>
          </a:xfrm>
          <a:prstGeom prst="rect">
            <a:avLst/>
          </a:prstGeom>
          <a:solidFill>
            <a:schemeClr val="bg1">
              <a:lumMod val="95000"/>
            </a:schemeClr>
          </a:solidFill>
        </p:spPr>
        <p:txBody>
          <a:bodyPr wrap="square">
            <a:spAutoFit/>
          </a:bodyPr>
          <a:lstStyle/>
          <a:p>
            <a:r>
              <a:rPr lang="en-US" sz="1500" b="1" dirty="0" smtClean="0">
                <a:latin typeface="Courier New" panose="02070309020205020404" pitchFamily="49" charset="0"/>
                <a:cs typeface="Courier New" panose="02070309020205020404" pitchFamily="49" charset="0"/>
              </a:rPr>
              <a:t>SQL</a:t>
            </a:r>
            <a:endParaRPr lang="en-US" sz="2000" b="1" dirty="0">
              <a:solidFill>
                <a:srgbClr val="0070C0"/>
              </a:solidFill>
              <a:latin typeface="Courier New" panose="02070309020205020404" pitchFamily="49" charset="0"/>
              <a:cs typeface="Courier New" panose="02070309020205020404" pitchFamily="49" charset="0"/>
            </a:endParaRPr>
          </a:p>
        </p:txBody>
      </p:sp>
      <p:sp>
        <p:nvSpPr>
          <p:cNvPr id="8" name="Rectangular Callout 7"/>
          <p:cNvSpPr/>
          <p:nvPr/>
        </p:nvSpPr>
        <p:spPr>
          <a:xfrm>
            <a:off x="2438400" y="2514601"/>
            <a:ext cx="4953000" cy="3086098"/>
          </a:xfrm>
          <a:prstGeom prst="wedgeRectCallout">
            <a:avLst>
              <a:gd name="adj1" fmla="val -81031"/>
              <a:gd name="adj2" fmla="val -6476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5000" b="1" dirty="0" smtClean="0">
                <a:latin typeface="Arial" panose="020B0604020202020204" pitchFamily="34" charset="0"/>
                <a:cs typeface="Arial" panose="020B0604020202020204" pitchFamily="34" charset="0"/>
              </a:rPr>
              <a:t>Давайте придумаем полезный пример.</a:t>
            </a:r>
            <a:endParaRPr lang="en-US" sz="5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536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a:t>
            </a:r>
            <a:r>
              <a:rPr lang="en-US" dirty="0"/>
              <a:t>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a:t>
            </a:fld>
            <a:endParaRPr lang="en-US" dirty="0"/>
          </a:p>
        </p:txBody>
      </p:sp>
      <p:sp>
        <p:nvSpPr>
          <p:cNvPr id="7" name="Rectangle 6"/>
          <p:cNvSpPr/>
          <p:nvPr/>
        </p:nvSpPr>
        <p:spPr>
          <a:xfrm>
            <a:off x="304800" y="838200"/>
            <a:ext cx="54864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a:t>
            </a:r>
            <a:r>
              <a:rPr lang="en-US" sz="2000" b="1" dirty="0">
                <a:solidFill>
                  <a:srgbClr val="00B050"/>
                </a:solidFill>
                <a:latin typeface="Arial" pitchFamily="34" charset="0"/>
                <a:cs typeface="Arial" pitchFamily="34" charset="0"/>
              </a:rPr>
              <a:t>[WITH &lt;</a:t>
            </a:r>
            <a:r>
              <a:rPr lang="en-US" sz="2000" b="1" dirty="0" err="1">
                <a:solidFill>
                  <a:srgbClr val="00B050"/>
                </a:solidFill>
                <a:latin typeface="Arial" pitchFamily="34" charset="0"/>
                <a:cs typeface="Arial" pitchFamily="34" charset="0"/>
              </a:rPr>
              <a:t>common_table_expression</a:t>
            </a:r>
            <a:r>
              <a:rPr lang="en-US" sz="2000" b="1" dirty="0">
                <a:solidFill>
                  <a:srgbClr val="00B050"/>
                </a:solidFill>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 ,...n ] ] </a:t>
            </a:r>
          </a:p>
          <a:p>
            <a:r>
              <a:rPr lang="en-US" sz="800" b="1" dirty="0">
                <a:latin typeface="Arial" pitchFamily="34" charset="0"/>
                <a:cs typeface="Arial" pitchFamily="34" charset="0"/>
              </a:rPr>
              <a:t>    [ &lt;FOR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a:latin typeface="Arial" pitchFamily="34" charset="0"/>
                <a:cs typeface="Arial" pitchFamily="34" charset="0"/>
              </a:rPr>
              <a:t>    [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a:latin typeface="Arial" pitchFamily="34" charset="0"/>
                <a:cs typeface="Arial" pitchFamily="34" charset="0"/>
              </a:rPr>
              <a:t>    [TOP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886200" y="1905000"/>
            <a:ext cx="5181600" cy="3170099"/>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создать временный поименованный набор данных.</a:t>
            </a:r>
          </a:p>
          <a:p>
            <a:r>
              <a:rPr lang="ru-RU" sz="2500" dirty="0" smtClean="0">
                <a:latin typeface="Arial" pitchFamily="34" charset="0"/>
                <a:cs typeface="Arial" pitchFamily="34" charset="0"/>
              </a:rPr>
              <a:t>Часто называется ОТВ (общим табличным выражением) (</a:t>
            </a:r>
            <a:r>
              <a:rPr lang="en-US" sz="2500" dirty="0" smtClean="0">
                <a:latin typeface="Arial" pitchFamily="34" charset="0"/>
                <a:cs typeface="Arial" pitchFamily="34" charset="0"/>
              </a:rPr>
              <a:t>CTE, common table expression</a:t>
            </a:r>
            <a:r>
              <a:rPr lang="ru-RU" sz="2500" dirty="0" smtClean="0">
                <a:latin typeface="Arial" pitchFamily="34" charset="0"/>
                <a:cs typeface="Arial" pitchFamily="34" charset="0"/>
              </a:rPr>
              <a:t>)</a:t>
            </a:r>
            <a:r>
              <a:rPr lang="en-US" sz="2500" dirty="0" smtClean="0">
                <a:latin typeface="Arial" pitchFamily="34" charset="0"/>
                <a:cs typeface="Arial" pitchFamily="34" charset="0"/>
              </a:rPr>
              <a:t>.</a:t>
            </a:r>
          </a:p>
          <a:p>
            <a:endParaRPr lang="en-US" sz="2500" dirty="0">
              <a:latin typeface="Arial" pitchFamily="34" charset="0"/>
              <a:cs typeface="Arial" pitchFamily="34" charset="0"/>
            </a:endParaRPr>
          </a:p>
          <a:p>
            <a:r>
              <a:rPr lang="ru-RU" sz="2500" dirty="0" smtClean="0">
                <a:latin typeface="Arial" pitchFamily="34" charset="0"/>
                <a:cs typeface="Arial" pitchFamily="34" charset="0"/>
              </a:rPr>
              <a:t>Может включать ссылки на само себя (рекурсивный вариант).</a:t>
            </a:r>
            <a:endParaRPr lang="en-US" sz="2500" dirty="0">
              <a:latin typeface="Arial" pitchFamily="34" charset="0"/>
              <a:cs typeface="Arial" pitchFamily="34" charset="0"/>
            </a:endParaRPr>
          </a:p>
        </p:txBody>
      </p:sp>
      <p:sp>
        <p:nvSpPr>
          <p:cNvPr id="8" name="Rectangle 7"/>
          <p:cNvSpPr/>
          <p:nvPr/>
        </p:nvSpPr>
        <p:spPr>
          <a:xfrm>
            <a:off x="320040" y="5726668"/>
            <a:ext cx="8290560" cy="369332"/>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 </a:t>
            </a:r>
            <a:r>
              <a:rPr lang="en-US" dirty="0">
                <a:latin typeface="Arial" panose="020B0604020202020204" pitchFamily="34" charset="0"/>
                <a:cs typeface="Arial" panose="020B0604020202020204" pitchFamily="34" charset="0"/>
              </a:rPr>
              <a:t>http://technet.microsoft.com/en-us/library/ms175972.aspx</a:t>
            </a:r>
          </a:p>
        </p:txBody>
      </p:sp>
    </p:spTree>
    <p:extLst>
      <p:ext uri="{BB962C8B-B14F-4D97-AF65-F5344CB8AC3E}">
        <p14:creationId xmlns:p14="http://schemas.microsoft.com/office/powerpoint/2010/main" val="11385033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derived_table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70</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Создание таблицы «на лету»:</a:t>
            </a:r>
            <a:endParaRPr lang="ru-RU" sz="2500" dirty="0">
              <a:latin typeface="Arial" pitchFamily="34" charset="0"/>
              <a:cs typeface="Arial" pitchFamily="34" charset="0"/>
            </a:endParaRPr>
          </a:p>
        </p:txBody>
      </p:sp>
      <p:sp>
        <p:nvSpPr>
          <p:cNvPr id="2" name="Rectangle 1"/>
          <p:cNvSpPr/>
          <p:nvPr/>
        </p:nvSpPr>
        <p:spPr>
          <a:xfrm>
            <a:off x="304800" y="1752600"/>
            <a:ext cx="2895600" cy="2169825"/>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 </a:t>
            </a:r>
            <a:r>
              <a:rPr lang="en-US" sz="1500" b="1" dirty="0" smtClean="0">
                <a:latin typeface="Courier New" panose="02070309020205020404" pitchFamily="49" charset="0"/>
                <a:cs typeface="Courier New" panose="02070309020205020404" pitchFamily="49" charset="0"/>
              </a:rPr>
              <a:t>FROM</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ru-RU"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VALUES</a:t>
            </a:r>
            <a:endParaRPr lang="ru-RU" sz="1500" b="1" dirty="0" smtClean="0">
              <a:latin typeface="Courier New" panose="02070309020205020404" pitchFamily="49" charset="0"/>
              <a:cs typeface="Courier New" panose="02070309020205020404" pitchFamily="49" charset="0"/>
            </a:endParaRPr>
          </a:p>
          <a:p>
            <a:r>
              <a:rPr lang="ru-RU"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(1</a:t>
            </a:r>
            <a:r>
              <a:rPr lang="en-US" sz="1500" b="1" dirty="0">
                <a:latin typeface="Courier New" panose="02070309020205020404" pitchFamily="49" charset="0"/>
                <a:cs typeface="Courier New" panose="02070309020205020404" pitchFamily="49" charset="0"/>
              </a:rPr>
              <a:t>, 2</a:t>
            </a:r>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(3, 4</a:t>
            </a:r>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(5, 6</a:t>
            </a:r>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(7, 8</a:t>
            </a:r>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(9, 10</a:t>
            </a:r>
            <a:r>
              <a:rPr lang="en-US" sz="1500" b="1" dirty="0" smtClean="0">
                <a:latin typeface="Courier New" panose="02070309020205020404" pitchFamily="49" charset="0"/>
                <a:cs typeface="Courier New" panose="02070309020205020404" pitchFamily="49" charset="0"/>
              </a:rPr>
              <a:t>)</a:t>
            </a:r>
            <a:endParaRPr lang="ru-RU"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AS </a:t>
            </a:r>
            <a:r>
              <a:rPr lang="en-US" sz="1500" b="1" dirty="0" err="1">
                <a:latin typeface="Courier New" panose="02070309020205020404" pitchFamily="49" charset="0"/>
                <a:cs typeface="Courier New" panose="02070309020205020404" pitchFamily="49" charset="0"/>
              </a:rPr>
              <a:t>MyTable</a:t>
            </a:r>
            <a:r>
              <a:rPr lang="en-US" sz="1500" b="1" dirty="0">
                <a:latin typeface="Courier New" panose="02070309020205020404" pitchFamily="49" charset="0"/>
                <a:cs typeface="Courier New" panose="02070309020205020404" pitchFamily="49" charset="0"/>
              </a:rPr>
              <a:t>(a, b);</a:t>
            </a:r>
            <a:endParaRPr lang="en-US" sz="2000" b="1" dirty="0">
              <a:solidFill>
                <a:srgbClr val="0070C0"/>
              </a:solidFill>
              <a:latin typeface="Courier New" panose="02070309020205020404" pitchFamily="49" charset="0"/>
              <a:cs typeface="Courier New" panose="020703090202050204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214" y="1704037"/>
            <a:ext cx="1649186" cy="22301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49513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derived_table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71</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en-US" sz="2500" b="1" dirty="0" smtClean="0">
                <a:latin typeface="Arial" pitchFamily="34" charset="0"/>
                <a:cs typeface="Arial" pitchFamily="34" charset="0"/>
              </a:rPr>
              <a:t>Q: </a:t>
            </a:r>
            <a:r>
              <a:rPr lang="ru-RU" sz="2500" dirty="0" smtClean="0">
                <a:latin typeface="Arial" pitchFamily="34" charset="0"/>
                <a:cs typeface="Arial" pitchFamily="34" charset="0"/>
              </a:rPr>
              <a:t>В каких случаях это может пригодиться?</a:t>
            </a:r>
          </a:p>
          <a:p>
            <a:r>
              <a:rPr lang="en-US" sz="2500" b="1" dirty="0" smtClean="0">
                <a:latin typeface="Arial" pitchFamily="34" charset="0"/>
                <a:cs typeface="Arial" pitchFamily="34" charset="0"/>
              </a:rPr>
              <a:t>A: </a:t>
            </a:r>
            <a:endParaRPr lang="ru-RU" sz="2500" b="1" dirty="0">
              <a:latin typeface="Arial" pitchFamily="34" charset="0"/>
              <a:cs typeface="Arial" pitchFamily="34" charset="0"/>
            </a:endParaRPr>
          </a:p>
        </p:txBody>
      </p:sp>
      <p:sp>
        <p:nvSpPr>
          <p:cNvPr id="8" name="Rectangular Callout 7"/>
          <p:cNvSpPr/>
          <p:nvPr/>
        </p:nvSpPr>
        <p:spPr>
          <a:xfrm>
            <a:off x="2667000" y="2286000"/>
            <a:ext cx="4953000" cy="2209799"/>
          </a:xfrm>
          <a:prstGeom prst="wedgeRectCallout">
            <a:avLst>
              <a:gd name="adj1" fmla="val -81031"/>
              <a:gd name="adj2" fmla="val -6476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5000" b="1" dirty="0" smtClean="0">
                <a:latin typeface="Arial" panose="020B0604020202020204" pitchFamily="34" charset="0"/>
                <a:cs typeface="Arial" panose="020B0604020202020204" pitchFamily="34" charset="0"/>
              </a:rPr>
              <a:t>В каких?</a:t>
            </a:r>
            <a:endParaRPr lang="en-US" sz="5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31079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joined_table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72</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246769"/>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2000" b="1" dirty="0">
                <a:solidFill>
                  <a:srgbClr val="0070C0"/>
                </a:solidFill>
                <a:latin typeface="Arial" panose="020B0604020202020204" pitchFamily="34" charset="0"/>
                <a:cs typeface="Arial" panose="020B0604020202020204" pitchFamily="34" charset="0"/>
              </a:rPr>
              <a:t>    | &lt;</a:t>
            </a:r>
            <a:r>
              <a:rPr lang="en-US" sz="2000" b="1" dirty="0" err="1">
                <a:solidFill>
                  <a:srgbClr val="0070C0"/>
                </a:solidFill>
                <a:latin typeface="Arial" panose="020B0604020202020204" pitchFamily="34" charset="0"/>
                <a:cs typeface="Arial" panose="020B0604020202020204" pitchFamily="34" charset="0"/>
              </a:rPr>
              <a:t>joined_table</a:t>
            </a:r>
            <a:r>
              <a:rPr lang="en-US" sz="2000" b="1" dirty="0">
                <a:solidFill>
                  <a:srgbClr val="0070C0"/>
                </a:solidFill>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3886200"/>
            <a:ext cx="8458200" cy="47705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Результат выполнения </a:t>
            </a:r>
            <a:r>
              <a:rPr lang="en-US" sz="2500" dirty="0" smtClean="0">
                <a:latin typeface="Arial" pitchFamily="34" charset="0"/>
                <a:cs typeface="Arial" pitchFamily="34" charset="0"/>
              </a:rPr>
              <a:t>JOIN.</a:t>
            </a:r>
            <a:endParaRPr lang="ru-RU" sz="2500" dirty="0" smtClean="0">
              <a:latin typeface="Arial" pitchFamily="34" charset="0"/>
              <a:cs typeface="Arial" pitchFamily="34" charset="0"/>
            </a:endParaRPr>
          </a:p>
        </p:txBody>
      </p:sp>
      <p:sp>
        <p:nvSpPr>
          <p:cNvPr id="6" name="Rectangle 5"/>
          <p:cNvSpPr/>
          <p:nvPr/>
        </p:nvSpPr>
        <p:spPr>
          <a:xfrm>
            <a:off x="304800" y="5334000"/>
            <a:ext cx="8458200" cy="646331"/>
          </a:xfrm>
          <a:prstGeom prst="rect">
            <a:avLst/>
          </a:prstGeom>
        </p:spPr>
        <p:txBody>
          <a:bodyPr wrap="square">
            <a:spAutoFit/>
          </a:bodyPr>
          <a:lstStyle/>
          <a:p>
            <a:r>
              <a:rPr lang="ru-RU" dirty="0">
                <a:latin typeface="Arial" pitchFamily="34" charset="0"/>
                <a:cs typeface="Arial" pitchFamily="34" charset="0"/>
              </a:rPr>
              <a:t>Подробности</a:t>
            </a:r>
            <a:r>
              <a:rPr lang="ru-RU" dirty="0" smtClean="0">
                <a:latin typeface="Arial" pitchFamily="34" charset="0"/>
                <a:cs typeface="Arial" pitchFamily="34" charset="0"/>
              </a:rPr>
              <a:t>:</a:t>
            </a:r>
            <a:endParaRPr lang="en-US" dirty="0" smtClean="0">
              <a:latin typeface="Arial" pitchFamily="34" charset="0"/>
              <a:cs typeface="Arial" pitchFamily="34" charset="0"/>
            </a:endParaRPr>
          </a:p>
          <a:p>
            <a:r>
              <a:rPr lang="en-US" dirty="0">
                <a:latin typeface="Arial" pitchFamily="34" charset="0"/>
                <a:cs typeface="Arial" pitchFamily="34" charset="0"/>
              </a:rPr>
              <a:t>http://technet.microsoft.com/en-us/library/ms177634.aspx</a:t>
            </a:r>
            <a:endParaRPr lang="ru-RU" dirty="0">
              <a:latin typeface="Arial" pitchFamily="34" charset="0"/>
              <a:cs typeface="Arial" pitchFamily="34" charset="0"/>
            </a:endParaRPr>
          </a:p>
        </p:txBody>
      </p:sp>
      <p:sp>
        <p:nvSpPr>
          <p:cNvPr id="9" name="Rectangular Callout 8"/>
          <p:cNvSpPr/>
          <p:nvPr/>
        </p:nvSpPr>
        <p:spPr>
          <a:xfrm>
            <a:off x="5562600" y="4357810"/>
            <a:ext cx="2667000" cy="1104899"/>
          </a:xfrm>
          <a:prstGeom prst="wedgeRectCallout">
            <a:avLst>
              <a:gd name="adj1" fmla="val -81031"/>
              <a:gd name="adj2" fmla="val -647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500" dirty="0" smtClean="0">
                <a:latin typeface="Arial" panose="020B0604020202020204" pitchFamily="34" charset="0"/>
                <a:cs typeface="Arial" panose="020B0604020202020204" pitchFamily="34" charset="0"/>
              </a:rPr>
              <a:t>О самих </a:t>
            </a:r>
            <a:r>
              <a:rPr lang="en-US" sz="2500" dirty="0" smtClean="0">
                <a:latin typeface="Arial" panose="020B0604020202020204" pitchFamily="34" charset="0"/>
                <a:cs typeface="Arial" panose="020B0604020202020204" pitchFamily="34" charset="0"/>
              </a:rPr>
              <a:t>JOIN – </a:t>
            </a:r>
            <a:r>
              <a:rPr lang="ru-RU" sz="2500" dirty="0" smtClean="0">
                <a:latin typeface="Arial" panose="020B0604020202020204" pitchFamily="34" charset="0"/>
                <a:cs typeface="Arial" panose="020B0604020202020204" pitchFamily="34" charset="0"/>
              </a:rPr>
              <a:t>уже скоро.</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9281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joined_table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73</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a:latin typeface="Arial" pitchFamily="34" charset="0"/>
                <a:cs typeface="Arial" pitchFamily="34" charset="0"/>
              </a:rPr>
              <a:t>Вспомним пример </a:t>
            </a:r>
            <a:r>
              <a:rPr lang="ru-RU" sz="2500" dirty="0" smtClean="0">
                <a:latin typeface="Arial" pitchFamily="34" charset="0"/>
                <a:cs typeface="Arial" pitchFamily="34" charset="0"/>
              </a:rPr>
              <a:t>«показать</a:t>
            </a:r>
            <a:r>
              <a:rPr lang="ru-RU" sz="2500" dirty="0">
                <a:latin typeface="Arial" pitchFamily="34" charset="0"/>
                <a:cs typeface="Arial" pitchFamily="34" charset="0"/>
              </a:rPr>
              <a:t>, сколько в среднем экземпляров книг приходится на одного </a:t>
            </a:r>
            <a:r>
              <a:rPr lang="ru-RU" sz="2500" dirty="0" smtClean="0">
                <a:latin typeface="Arial" pitchFamily="34" charset="0"/>
                <a:cs typeface="Arial" pitchFamily="34" charset="0"/>
              </a:rPr>
              <a:t>автора»:</a:t>
            </a:r>
            <a:endParaRPr lang="ru-RU" sz="2500" dirty="0">
              <a:latin typeface="Arial" pitchFamily="34" charset="0"/>
              <a:cs typeface="Arial" pitchFamily="34" charset="0"/>
            </a:endParaRPr>
          </a:p>
        </p:txBody>
      </p:sp>
      <p:sp>
        <p:nvSpPr>
          <p:cNvPr id="2" name="Rectangle 1"/>
          <p:cNvSpPr/>
          <p:nvPr/>
        </p:nvSpPr>
        <p:spPr>
          <a:xfrm>
            <a:off x="990600" y="1917918"/>
            <a:ext cx="7848600" cy="3970318"/>
          </a:xfrm>
          <a:prstGeom prst="rect">
            <a:avLst/>
          </a:prstGeom>
          <a:solidFill>
            <a:schemeClr val="bg1">
              <a:lumMod val="95000"/>
            </a:schemeClr>
          </a:solidFill>
        </p:spPr>
        <p:txBody>
          <a:bodyPr wrap="square">
            <a:spAutoFit/>
          </a:bodyPr>
          <a:lstStyle/>
          <a:p>
            <a:r>
              <a:rPr lang="en-US" b="1" dirty="0">
                <a:latin typeface="Courier New" pitchFamily="49" charset="0"/>
                <a:cs typeface="Courier New" pitchFamily="49" charset="0"/>
              </a:rPr>
              <a:t>SELECT AVG(CAST([quantity] AS FLOAT)) AS [</a:t>
            </a:r>
            <a:r>
              <a:rPr lang="en-US" b="1" dirty="0" err="1" smtClean="0">
                <a:latin typeface="Courier New" pitchFamily="49" charset="0"/>
                <a:cs typeface="Courier New" pitchFamily="49" charset="0"/>
              </a:rPr>
              <a:t>avg</a:t>
            </a:r>
            <a:r>
              <a:rPr lang="en-US" b="1" dirty="0" smtClean="0">
                <a:latin typeface="Courier New" pitchFamily="49" charset="0"/>
                <a:cs typeface="Courier New" pitchFamily="49" charset="0"/>
              </a:rPr>
              <a:t>]</a:t>
            </a:r>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FROM</a:t>
            </a:r>
            <a:endParaRPr lang="ru-RU"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endParaRPr lang="ru-RU" b="1" dirty="0" smtClean="0">
              <a:latin typeface="Courier New" pitchFamily="49" charset="0"/>
              <a:cs typeface="Courier New" pitchFamily="49" charset="0"/>
            </a:endParaRPr>
          </a:p>
          <a:p>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SELECT </a:t>
            </a:r>
            <a:r>
              <a:rPr lang="en-US" b="1" dirty="0">
                <a:latin typeface="Courier New" pitchFamily="49" charset="0"/>
                <a:cs typeface="Courier New" pitchFamily="49" charset="0"/>
              </a:rPr>
              <a:t>SUM([</a:t>
            </a:r>
            <a:r>
              <a:rPr lang="en-US" b="1" dirty="0" err="1">
                <a:latin typeface="Courier New" pitchFamily="49" charset="0"/>
                <a:cs typeface="Courier New" pitchFamily="49" charset="0"/>
              </a:rPr>
              <a:t>b_quantity</a:t>
            </a:r>
            <a:r>
              <a:rPr lang="en-US" b="1" dirty="0">
                <a:latin typeface="Courier New" pitchFamily="49" charset="0"/>
                <a:cs typeface="Courier New" pitchFamily="49" charset="0"/>
              </a:rPr>
              <a:t>]) AS [quantity</a:t>
            </a:r>
            <a:r>
              <a:rPr lang="en-US" b="1" dirty="0" smtClean="0">
                <a:latin typeface="Courier New" pitchFamily="49" charset="0"/>
                <a:cs typeface="Courier New" pitchFamily="49" charset="0"/>
              </a:rPr>
              <a:t>]</a:t>
            </a:r>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FROM</a:t>
            </a:r>
            <a:endParaRPr lang="ru-RU" b="1" dirty="0" smtClean="0">
              <a:latin typeface="Courier New" pitchFamily="49" charset="0"/>
              <a:cs typeface="Courier New" pitchFamily="49" charset="0"/>
            </a:endParaRPr>
          </a:p>
          <a:p>
            <a:endParaRPr lang="ru-RU" b="1" dirty="0" smtClean="0">
              <a:latin typeface="Courier New" pitchFamily="49" charset="0"/>
              <a:cs typeface="Courier New" pitchFamily="49" charset="0"/>
            </a:endParaRPr>
          </a:p>
          <a:p>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a:latin typeface="Courier New" pitchFamily="49" charset="0"/>
                <a:cs typeface="Courier New" pitchFamily="49" charset="0"/>
              </a:rPr>
              <a:t>authors]</a:t>
            </a:r>
          </a:p>
          <a:p>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JOIN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m2m_books_authors]</a:t>
            </a:r>
            <a:endParaRPr lang="ru-RU" b="1" dirty="0" smtClean="0">
              <a:latin typeface="Courier New" pitchFamily="49" charset="0"/>
              <a:cs typeface="Courier New" pitchFamily="49" charset="0"/>
            </a:endParaRPr>
          </a:p>
          <a:p>
            <a:r>
              <a:rPr lang="ru-RU" b="1" dirty="0">
                <a:latin typeface="Courier New" pitchFamily="49" charset="0"/>
                <a:cs typeface="Courier New" pitchFamily="49" charset="0"/>
              </a:rPr>
              <a:t> </a:t>
            </a:r>
            <a:r>
              <a:rPr lang="en-US" b="1" dirty="0" smtClean="0">
                <a:latin typeface="Courier New" pitchFamily="49" charset="0"/>
                <a:cs typeface="Courier New" pitchFamily="49" charset="0"/>
              </a:rPr>
              <a:t>ON </a:t>
            </a:r>
            <a:r>
              <a:rPr lang="en-US" b="1" dirty="0">
                <a:latin typeface="Courier New" pitchFamily="49" charset="0"/>
                <a:cs typeface="Courier New" pitchFamily="49" charset="0"/>
              </a:rPr>
              <a:t>[authors].[</a:t>
            </a:r>
            <a:r>
              <a:rPr lang="en-US" b="1" dirty="0" err="1">
                <a:latin typeface="Courier New" pitchFamily="49" charset="0"/>
                <a:cs typeface="Courier New" pitchFamily="49" charset="0"/>
              </a:rPr>
              <a:t>a_id</a:t>
            </a:r>
            <a:r>
              <a:rPr lang="en-US" b="1" dirty="0">
                <a:latin typeface="Courier New" pitchFamily="49" charset="0"/>
                <a:cs typeface="Courier New" pitchFamily="49" charset="0"/>
              </a:rPr>
              <a:t>] = [m2m_books_authors].[</a:t>
            </a:r>
            <a:r>
              <a:rPr lang="en-US" b="1" dirty="0" err="1">
                <a:latin typeface="Courier New" pitchFamily="49" charset="0"/>
                <a:cs typeface="Courier New" pitchFamily="49" charset="0"/>
              </a:rPr>
              <a:t>a_id</a:t>
            </a:r>
            <a:r>
              <a:rPr lang="en-US" b="1" dirty="0">
                <a:latin typeface="Courier New" pitchFamily="49" charset="0"/>
                <a:cs typeface="Courier New" pitchFamily="49" charset="0"/>
              </a:rPr>
              <a:t>]</a:t>
            </a:r>
          </a:p>
          <a:p>
            <a:endParaRPr lang="ru-RU" b="1" dirty="0" smtClean="0">
              <a:latin typeface="Courier New" pitchFamily="49" charset="0"/>
              <a:cs typeface="Courier New" pitchFamily="49" charset="0"/>
            </a:endParaRPr>
          </a:p>
          <a:p>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JOIN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books]</a:t>
            </a:r>
            <a:endParaRPr lang="ru-RU" b="1" dirty="0" smtClean="0">
              <a:latin typeface="Courier New" pitchFamily="49" charset="0"/>
              <a:cs typeface="Courier New" pitchFamily="49" charset="0"/>
            </a:endParaRPr>
          </a:p>
          <a:p>
            <a:r>
              <a:rPr lang="ru-RU" b="1" dirty="0">
                <a:latin typeface="Courier New" pitchFamily="49" charset="0"/>
                <a:cs typeface="Courier New" pitchFamily="49" charset="0"/>
              </a:rPr>
              <a:t> </a:t>
            </a:r>
            <a:r>
              <a:rPr lang="en-US" b="1" dirty="0" smtClean="0">
                <a:latin typeface="Courier New" pitchFamily="49" charset="0"/>
                <a:cs typeface="Courier New" pitchFamily="49" charset="0"/>
              </a:rPr>
              <a:t>ON </a:t>
            </a:r>
            <a:r>
              <a:rPr lang="en-US" b="1" dirty="0">
                <a:latin typeface="Courier New" pitchFamily="49" charset="0"/>
                <a:cs typeface="Courier New" pitchFamily="49" charset="0"/>
              </a:rPr>
              <a:t>[m2m_books_authors].[</a:t>
            </a:r>
            <a:r>
              <a:rPr lang="en-US" b="1" dirty="0" err="1">
                <a:latin typeface="Courier New" pitchFamily="49" charset="0"/>
                <a:cs typeface="Courier New" pitchFamily="49" charset="0"/>
              </a:rPr>
              <a:t>b_id</a:t>
            </a:r>
            <a:r>
              <a:rPr lang="en-US" b="1" dirty="0">
                <a:latin typeface="Courier New" pitchFamily="49" charset="0"/>
                <a:cs typeface="Courier New" pitchFamily="49" charset="0"/>
              </a:rPr>
              <a:t>] = [books].[</a:t>
            </a:r>
            <a:r>
              <a:rPr lang="en-US" b="1" dirty="0" err="1">
                <a:latin typeface="Courier New" pitchFamily="49" charset="0"/>
                <a:cs typeface="Courier New" pitchFamily="49" charset="0"/>
              </a:rPr>
              <a:t>b_id</a:t>
            </a:r>
            <a:r>
              <a:rPr lang="en-US" b="1" dirty="0" smtClean="0">
                <a:latin typeface="Courier New" pitchFamily="49" charset="0"/>
                <a:cs typeface="Courier New" pitchFamily="49" charset="0"/>
              </a:rPr>
              <a:t>]</a:t>
            </a:r>
            <a:endParaRPr lang="ru-RU" b="1" dirty="0" smtClean="0">
              <a:latin typeface="Courier New" pitchFamily="49" charset="0"/>
              <a:cs typeface="Courier New" pitchFamily="49" charset="0"/>
            </a:endParaRPr>
          </a:p>
          <a:p>
            <a:endParaRPr lang="ru-RU" b="1" dirty="0" smtClean="0">
              <a:latin typeface="Courier New" pitchFamily="49" charset="0"/>
              <a:cs typeface="Courier New" pitchFamily="49" charset="0"/>
            </a:endParaRPr>
          </a:p>
          <a:p>
            <a:r>
              <a:rPr lang="ru-RU" b="1" dirty="0" smtClean="0">
                <a:latin typeface="Courier New" pitchFamily="49" charset="0"/>
                <a:cs typeface="Courier New" pitchFamily="49" charset="0"/>
              </a:rPr>
              <a:t> </a:t>
            </a:r>
            <a:r>
              <a:rPr lang="en-US" b="1" dirty="0" smtClean="0">
                <a:latin typeface="Courier New" pitchFamily="49" charset="0"/>
                <a:cs typeface="Courier New" pitchFamily="49" charset="0"/>
              </a:rPr>
              <a:t>GROUP </a:t>
            </a:r>
            <a:r>
              <a:rPr lang="en-US" b="1" dirty="0">
                <a:latin typeface="Courier New" pitchFamily="49" charset="0"/>
                <a:cs typeface="Courier New" pitchFamily="49" charset="0"/>
              </a:rPr>
              <a:t>BY [authors].[</a:t>
            </a:r>
            <a:r>
              <a:rPr lang="en-US" b="1" dirty="0" err="1">
                <a:latin typeface="Courier New" pitchFamily="49" charset="0"/>
                <a:cs typeface="Courier New" pitchFamily="49" charset="0"/>
              </a:rPr>
              <a:t>a_id</a:t>
            </a:r>
            <a:r>
              <a:rPr lang="en-US" b="1" dirty="0" smtClean="0">
                <a:latin typeface="Courier New" pitchFamily="49" charset="0"/>
                <a:cs typeface="Courier New" pitchFamily="49" charset="0"/>
              </a:rPr>
              <a:t>]</a:t>
            </a:r>
            <a:endParaRPr lang="ru-RU"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endParaRPr lang="ru-RU" b="1" dirty="0" smtClean="0">
              <a:latin typeface="Courier New" pitchFamily="49" charset="0"/>
              <a:cs typeface="Courier New" pitchFamily="49" charset="0"/>
            </a:endParaRPr>
          </a:p>
          <a:p>
            <a:r>
              <a:rPr lang="en-US" b="1" dirty="0" smtClean="0">
                <a:latin typeface="Courier New" pitchFamily="49" charset="0"/>
                <a:cs typeface="Courier New" pitchFamily="49" charset="0"/>
              </a:rPr>
              <a:t>AS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tmp</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524240"/>
            <a:ext cx="1273983" cy="7279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Brace 5"/>
          <p:cNvSpPr/>
          <p:nvPr/>
        </p:nvSpPr>
        <p:spPr>
          <a:xfrm>
            <a:off x="723900" y="2286000"/>
            <a:ext cx="266700" cy="32766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p:cNvSpPr txBox="1"/>
          <p:nvPr/>
        </p:nvSpPr>
        <p:spPr>
          <a:xfrm rot="16200000">
            <a:off x="-1208156" y="3570357"/>
            <a:ext cx="3276600" cy="707886"/>
          </a:xfrm>
          <a:prstGeom prst="rect">
            <a:avLst/>
          </a:prstGeom>
          <a:noFill/>
        </p:spPr>
        <p:txBody>
          <a:bodyPr wrap="square" rtlCol="0">
            <a:spAutoFit/>
          </a:bodyPr>
          <a:lstStyle/>
          <a:p>
            <a:pPr algn="ctr"/>
            <a:r>
              <a:rPr lang="ru-RU" sz="2000" b="1" dirty="0" smtClean="0">
                <a:solidFill>
                  <a:srgbClr val="0070C0"/>
                </a:solidFill>
                <a:latin typeface="Arial" pitchFamily="34" charset="0"/>
                <a:cs typeface="Arial" pitchFamily="34" charset="0"/>
              </a:rPr>
              <a:t>Подзапрос как</a:t>
            </a:r>
          </a:p>
          <a:p>
            <a:pPr algn="ctr"/>
            <a:r>
              <a:rPr lang="ru-RU" sz="2000" b="1" dirty="0" smtClean="0">
                <a:solidFill>
                  <a:srgbClr val="0070C0"/>
                </a:solidFill>
                <a:latin typeface="Arial" pitchFamily="34" charset="0"/>
                <a:cs typeface="Arial" pitchFamily="34" charset="0"/>
              </a:rPr>
              <a:t>источник данных</a:t>
            </a:r>
            <a:endParaRPr lang="ru-RU" sz="2000" b="1" dirty="0">
              <a:solidFill>
                <a:srgbClr val="0070C0"/>
              </a:solidFill>
              <a:latin typeface="Arial" pitchFamily="34" charset="0"/>
              <a:cs typeface="Arial" pitchFamily="34" charset="0"/>
            </a:endParaRPr>
          </a:p>
        </p:txBody>
      </p:sp>
      <p:sp>
        <p:nvSpPr>
          <p:cNvPr id="8" name="Right Brace 7"/>
          <p:cNvSpPr/>
          <p:nvPr/>
        </p:nvSpPr>
        <p:spPr>
          <a:xfrm>
            <a:off x="7772400" y="2972348"/>
            <a:ext cx="155448" cy="990052"/>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2" name="Right Brace 11"/>
          <p:cNvSpPr/>
          <p:nvPr/>
        </p:nvSpPr>
        <p:spPr>
          <a:xfrm>
            <a:off x="8002524" y="2895600"/>
            <a:ext cx="155448" cy="1828800"/>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cxnSp>
        <p:nvCxnSpPr>
          <p:cNvPr id="14" name="Straight Connector 13"/>
          <p:cNvCxnSpPr/>
          <p:nvPr/>
        </p:nvCxnSpPr>
        <p:spPr>
          <a:xfrm flipH="1">
            <a:off x="1295400" y="2972348"/>
            <a:ext cx="638955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H="1">
            <a:off x="1295400" y="3962400"/>
            <a:ext cx="638955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flipH="1">
            <a:off x="1143000" y="2895600"/>
            <a:ext cx="6784848"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flipH="1">
            <a:off x="1143000" y="4724400"/>
            <a:ext cx="6773606" cy="0"/>
          </a:xfrm>
          <a:prstGeom prst="line">
            <a:avLst/>
          </a:prstGeom>
        </p:spPr>
        <p:style>
          <a:lnRef idx="1">
            <a:schemeClr val="accent5"/>
          </a:lnRef>
          <a:fillRef idx="0">
            <a:schemeClr val="accent5"/>
          </a:fillRef>
          <a:effectRef idx="0">
            <a:schemeClr val="accent5"/>
          </a:effectRef>
          <a:fontRef idx="minor">
            <a:schemeClr val="tx1"/>
          </a:fontRef>
        </p:style>
      </p:cxnSp>
      <p:sp>
        <p:nvSpPr>
          <p:cNvPr id="21" name="Rectangular Callout 20"/>
          <p:cNvSpPr/>
          <p:nvPr/>
        </p:nvSpPr>
        <p:spPr>
          <a:xfrm>
            <a:off x="7432548" y="2362200"/>
            <a:ext cx="1295400" cy="380999"/>
          </a:xfrm>
          <a:prstGeom prst="wedgeRectCallout">
            <a:avLst>
              <a:gd name="adj1" fmla="val -21367"/>
              <a:gd name="adj2" fmla="val 10666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Arial" panose="020B0604020202020204" pitchFamily="34" charset="0"/>
                <a:cs typeface="Arial" panose="020B0604020202020204" pitchFamily="34" charset="0"/>
              </a:rPr>
              <a:t>JOIN-1</a:t>
            </a:r>
            <a:endParaRPr lang="en-US" sz="2000" dirty="0">
              <a:latin typeface="Arial" panose="020B0604020202020204" pitchFamily="34" charset="0"/>
              <a:cs typeface="Arial" panose="020B0604020202020204" pitchFamily="34" charset="0"/>
            </a:endParaRPr>
          </a:p>
        </p:txBody>
      </p:sp>
      <p:sp>
        <p:nvSpPr>
          <p:cNvPr id="22" name="Rectangular Callout 21"/>
          <p:cNvSpPr/>
          <p:nvPr/>
        </p:nvSpPr>
        <p:spPr>
          <a:xfrm>
            <a:off x="7315200" y="4953000"/>
            <a:ext cx="1295400" cy="380999"/>
          </a:xfrm>
          <a:prstGeom prst="wedgeRectCallout">
            <a:avLst>
              <a:gd name="adj1" fmla="val 7204"/>
              <a:gd name="adj2" fmla="val -12190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latin typeface="Arial" panose="020B0604020202020204" pitchFamily="34" charset="0"/>
                <a:cs typeface="Arial" panose="020B0604020202020204" pitchFamily="34" charset="0"/>
              </a:rPr>
              <a:t>JOIN-2</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7561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smtClean="0"/>
              <a:t>pivoted_table</a:t>
            </a:r>
            <a:r>
              <a:rPr lang="en-US" dirty="0"/>
              <a:t> </a:t>
            </a:r>
            <a:r>
              <a:rPr lang="ru-RU" dirty="0" smtClean="0"/>
              <a:t>и </a:t>
            </a:r>
            <a:r>
              <a:rPr lang="en-US" dirty="0" err="1" smtClean="0"/>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74</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431435"/>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2000" b="1" dirty="0">
                <a:solidFill>
                  <a:srgbClr val="0070C0"/>
                </a:solidFill>
                <a:latin typeface="Arial" panose="020B0604020202020204" pitchFamily="34" charset="0"/>
                <a:cs typeface="Arial" panose="020B0604020202020204" pitchFamily="34" charset="0"/>
              </a:rPr>
              <a:t>    | &lt;</a:t>
            </a:r>
            <a:r>
              <a:rPr lang="en-US" sz="2000" b="1" dirty="0" err="1">
                <a:solidFill>
                  <a:srgbClr val="0070C0"/>
                </a:solidFill>
                <a:latin typeface="Arial" panose="020B0604020202020204" pitchFamily="34" charset="0"/>
                <a:cs typeface="Arial" panose="020B0604020202020204" pitchFamily="34" charset="0"/>
              </a:rPr>
              <a:t>pivoted_table</a:t>
            </a:r>
            <a:r>
              <a:rPr lang="en-US" sz="2000" b="1" dirty="0">
                <a:solidFill>
                  <a:srgbClr val="0070C0"/>
                </a:solidFill>
                <a:latin typeface="Arial" panose="020B0604020202020204" pitchFamily="34" charset="0"/>
                <a:cs typeface="Arial" panose="020B0604020202020204" pitchFamily="34" charset="0"/>
              </a:rPr>
              <a:t>&gt; </a:t>
            </a:r>
          </a:p>
          <a:p>
            <a:r>
              <a:rPr lang="en-US" sz="2000" b="1" dirty="0">
                <a:solidFill>
                  <a:srgbClr val="0070C0"/>
                </a:solidFill>
                <a:latin typeface="Arial" panose="020B0604020202020204" pitchFamily="34" charset="0"/>
                <a:cs typeface="Arial" panose="020B0604020202020204" pitchFamily="34" charset="0"/>
              </a:rPr>
              <a:t>    | &lt;</a:t>
            </a:r>
            <a:r>
              <a:rPr lang="en-US" sz="2000" b="1" dirty="0" err="1">
                <a:solidFill>
                  <a:srgbClr val="0070C0"/>
                </a:solidFill>
                <a:latin typeface="Arial" panose="020B0604020202020204" pitchFamily="34" charset="0"/>
                <a:cs typeface="Arial" panose="020B0604020202020204" pitchFamily="34" charset="0"/>
              </a:rPr>
              <a:t>unpivoted_table</a:t>
            </a:r>
            <a:r>
              <a:rPr lang="en-US" sz="2000" b="1" dirty="0">
                <a:solidFill>
                  <a:srgbClr val="0070C0"/>
                </a:solidFill>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 @variable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variable.function_call</a:t>
            </a:r>
            <a:r>
              <a:rPr lang="en-US" sz="800" b="1" dirty="0">
                <a:latin typeface="Arial" panose="020B0604020202020204" pitchFamily="34" charset="0"/>
                <a:cs typeface="Arial" panose="020B0604020202020204" pitchFamily="34" charset="0"/>
              </a:rPr>
              <a:t> ( expression [ ,...n ] )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3886200"/>
            <a:ext cx="8458200" cy="784830"/>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управлять т.н. «сводными таблицами».</a:t>
            </a:r>
          </a:p>
          <a:p>
            <a:r>
              <a:rPr lang="ru-RU" sz="2000" i="1" dirty="0" smtClean="0">
                <a:latin typeface="Arial" pitchFamily="34" charset="0"/>
                <a:cs typeface="Arial" pitchFamily="34" charset="0"/>
              </a:rPr>
              <a:t>Это действительно проще показать, чем объяснить </a:t>
            </a:r>
            <a:r>
              <a:rPr lang="ru-RU" sz="2000" i="1" dirty="0" smtClean="0">
                <a:latin typeface="Arial" pitchFamily="34" charset="0"/>
                <a:cs typeface="Arial" pitchFamily="34" charset="0"/>
                <a:sym typeface="Wingdings" panose="05000000000000000000" pitchFamily="2" charset="2"/>
              </a:rPr>
              <a:t>.</a:t>
            </a:r>
            <a:endParaRPr lang="ru-RU" sz="2000" i="1" dirty="0" smtClean="0">
              <a:latin typeface="Arial" pitchFamily="34" charset="0"/>
              <a:cs typeface="Arial" pitchFamily="34" charset="0"/>
            </a:endParaRPr>
          </a:p>
        </p:txBody>
      </p:sp>
      <p:sp>
        <p:nvSpPr>
          <p:cNvPr id="6" name="Rectangle 5"/>
          <p:cNvSpPr/>
          <p:nvPr/>
        </p:nvSpPr>
        <p:spPr>
          <a:xfrm>
            <a:off x="304800" y="5105400"/>
            <a:ext cx="8458200" cy="1200329"/>
          </a:xfrm>
          <a:prstGeom prst="rect">
            <a:avLst/>
          </a:prstGeom>
        </p:spPr>
        <p:txBody>
          <a:bodyPr wrap="square">
            <a:spAutoFit/>
          </a:bodyPr>
          <a:lstStyle/>
          <a:p>
            <a:r>
              <a:rPr lang="ru-RU" dirty="0">
                <a:latin typeface="Arial" pitchFamily="34" charset="0"/>
                <a:cs typeface="Arial" pitchFamily="34" charset="0"/>
              </a:rPr>
              <a:t>Подробности</a:t>
            </a:r>
            <a:r>
              <a:rPr lang="ru-RU" dirty="0" smtClean="0">
                <a:latin typeface="Arial" pitchFamily="34" charset="0"/>
                <a:cs typeface="Arial" pitchFamily="34" charset="0"/>
              </a:rPr>
              <a:t>:</a:t>
            </a:r>
          </a:p>
          <a:p>
            <a:r>
              <a:rPr lang="en-US" dirty="0">
                <a:latin typeface="Arial" pitchFamily="34" charset="0"/>
                <a:cs typeface="Arial" pitchFamily="34" charset="0"/>
              </a:rPr>
              <a:t>http://</a:t>
            </a:r>
            <a:r>
              <a:rPr lang="en-US" dirty="0" smtClean="0">
                <a:latin typeface="Arial" pitchFamily="34" charset="0"/>
                <a:cs typeface="Arial" pitchFamily="34" charset="0"/>
              </a:rPr>
              <a:t>technet.microsoft.com/en-us/library/ms177634.aspx </a:t>
            </a:r>
          </a:p>
          <a:p>
            <a:r>
              <a:rPr lang="en-US" dirty="0">
                <a:latin typeface="Arial" pitchFamily="34" charset="0"/>
                <a:cs typeface="Arial" pitchFamily="34" charset="0"/>
              </a:rPr>
              <a:t>http://stackoverflow.com/questions/15003757/sql-2012-pivot-dynamic-columns-and-result-anomalies</a:t>
            </a:r>
            <a:endParaRPr lang="ru-RU" dirty="0">
              <a:latin typeface="Arial" pitchFamily="34" charset="0"/>
              <a:cs typeface="Arial" pitchFamily="34" charset="0"/>
            </a:endParaRPr>
          </a:p>
        </p:txBody>
      </p:sp>
    </p:spTree>
    <p:extLst>
      <p:ext uri="{BB962C8B-B14F-4D97-AF65-F5344CB8AC3E}">
        <p14:creationId xmlns:p14="http://schemas.microsoft.com/office/powerpoint/2010/main" val="9930095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pivoted_table</a:t>
            </a:r>
            <a:r>
              <a:rPr lang="en-US" dirty="0"/>
              <a:t> </a:t>
            </a:r>
            <a:r>
              <a:rPr lang="ru-RU" dirty="0"/>
              <a:t>и </a:t>
            </a:r>
            <a:r>
              <a:rPr lang="en-US" dirty="0" err="1"/>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75</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Взглянем внимательнее на синтаксис:</a:t>
            </a:r>
            <a:endParaRPr lang="ru-RU" sz="2500" dirty="0">
              <a:latin typeface="Arial" pitchFamily="34" charset="0"/>
              <a:cs typeface="Arial" pitchFamily="34" charset="0"/>
            </a:endParaRPr>
          </a:p>
        </p:txBody>
      </p:sp>
      <p:sp>
        <p:nvSpPr>
          <p:cNvPr id="2" name="Rectangle 1"/>
          <p:cNvSpPr/>
          <p:nvPr/>
        </p:nvSpPr>
        <p:spPr>
          <a:xfrm>
            <a:off x="304800" y="1752600"/>
            <a:ext cx="7467600" cy="3323987"/>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&lt;</a:t>
            </a:r>
            <a:r>
              <a:rPr lang="en-US" sz="1500" b="1" dirty="0" err="1">
                <a:latin typeface="Courier New" panose="02070309020205020404" pitchFamily="49" charset="0"/>
                <a:cs typeface="Courier New" panose="02070309020205020404" pitchFamily="49" charset="0"/>
              </a:rPr>
              <a:t>pivoted_table</a:t>
            </a:r>
            <a:r>
              <a:rPr lang="en-US" sz="1500" b="1" dirty="0">
                <a:latin typeface="Courier New" panose="02070309020205020404" pitchFamily="49" charset="0"/>
                <a:cs typeface="Courier New" panose="02070309020205020404" pitchFamily="49" charset="0"/>
              </a:rPr>
              <a:t>&gt;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table_source</a:t>
            </a:r>
            <a:r>
              <a:rPr lang="en-US" sz="1500" b="1" dirty="0">
                <a:latin typeface="Courier New" panose="02070309020205020404" pitchFamily="49" charset="0"/>
                <a:cs typeface="Courier New" panose="02070309020205020404" pitchFamily="49" charset="0"/>
              </a:rPr>
              <a:t> PIVOT &lt;</a:t>
            </a:r>
            <a:r>
              <a:rPr lang="en-US" sz="1500" b="1" dirty="0" err="1">
                <a:latin typeface="Courier New" panose="02070309020205020404" pitchFamily="49" charset="0"/>
                <a:cs typeface="Courier New" panose="02070309020205020404" pitchFamily="49" charset="0"/>
              </a:rPr>
              <a:t>pivot_clause</a:t>
            </a:r>
            <a:r>
              <a:rPr lang="en-US" sz="1500" b="1" dirty="0">
                <a:latin typeface="Courier New" panose="02070309020205020404" pitchFamily="49" charset="0"/>
                <a:cs typeface="Courier New" panose="02070309020205020404" pitchFamily="49" charset="0"/>
              </a:rPr>
              <a:t>&gt; [ AS ] </a:t>
            </a:r>
            <a:r>
              <a:rPr lang="en-US" sz="1500" b="1" dirty="0" err="1">
                <a:latin typeface="Courier New" panose="02070309020205020404" pitchFamily="49" charset="0"/>
                <a:cs typeface="Courier New" panose="02070309020205020404" pitchFamily="49" charset="0"/>
              </a:rPr>
              <a:t>table_alias</a:t>
            </a:r>
            <a:endParaRPr lang="en-US" sz="1500" b="1" dirty="0">
              <a:latin typeface="Courier New" panose="02070309020205020404" pitchFamily="49" charset="0"/>
              <a:cs typeface="Courier New" panose="02070309020205020404" pitchFamily="49" charset="0"/>
            </a:endParaRP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&lt;</a:t>
            </a:r>
            <a:r>
              <a:rPr lang="en-US" sz="1500" b="1" dirty="0" err="1">
                <a:latin typeface="Courier New" panose="02070309020205020404" pitchFamily="49" charset="0"/>
                <a:cs typeface="Courier New" panose="02070309020205020404" pitchFamily="49" charset="0"/>
              </a:rPr>
              <a:t>pivot_clause</a:t>
            </a:r>
            <a:r>
              <a:rPr lang="en-US" sz="1500" b="1" dirty="0">
                <a:latin typeface="Courier New" panose="02070309020205020404" pitchFamily="49" charset="0"/>
                <a:cs typeface="Courier New" panose="02070309020205020404" pitchFamily="49" charset="0"/>
              </a:rPr>
              <a:t>&gt; ::=</a:t>
            </a:r>
          </a:p>
          <a:p>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aggregate_function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value_column</a:t>
            </a:r>
            <a:r>
              <a:rPr lang="en-US" sz="1500" b="1" dirty="0">
                <a:latin typeface="Courier New" panose="02070309020205020404" pitchFamily="49" charset="0"/>
                <a:cs typeface="Courier New" panose="02070309020205020404" pitchFamily="49" charset="0"/>
              </a:rPr>
              <a:t> [ [ , ]...n ]) </a:t>
            </a:r>
          </a:p>
          <a:p>
            <a:r>
              <a:rPr lang="en-US" sz="1500" b="1" dirty="0">
                <a:latin typeface="Courier New" panose="02070309020205020404" pitchFamily="49" charset="0"/>
                <a:cs typeface="Courier New" panose="02070309020205020404" pitchFamily="49" charset="0"/>
              </a:rPr>
              <a:t>        FOR </a:t>
            </a:r>
            <a:r>
              <a:rPr lang="en-US" sz="1500" b="1" dirty="0" err="1">
                <a:latin typeface="Courier New" panose="02070309020205020404" pitchFamily="49" charset="0"/>
                <a:cs typeface="Courier New" panose="02070309020205020404" pitchFamily="49" charset="0"/>
              </a:rPr>
              <a:t>pivot_column</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IN ( &lt;</a:t>
            </a:r>
            <a:r>
              <a:rPr lang="en-US" sz="1500" b="1" dirty="0" err="1">
                <a:latin typeface="Courier New" panose="02070309020205020404" pitchFamily="49" charset="0"/>
                <a:cs typeface="Courier New" panose="02070309020205020404" pitchFamily="49" charset="0"/>
              </a:rPr>
              <a:t>column_list</a:t>
            </a:r>
            <a:r>
              <a:rPr lang="en-US" sz="1500" b="1" dirty="0">
                <a:latin typeface="Courier New" panose="02070309020205020404" pitchFamily="49" charset="0"/>
                <a:cs typeface="Courier New" panose="02070309020205020404" pitchFamily="49" charset="0"/>
              </a:rPr>
              <a:t>&gt; ) </a:t>
            </a:r>
          </a:p>
          <a:p>
            <a:r>
              <a:rPr lang="en-US" sz="1500" b="1" dirty="0">
                <a:latin typeface="Courier New" panose="02070309020205020404" pitchFamily="49" charset="0"/>
                <a:cs typeface="Courier New" panose="02070309020205020404" pitchFamily="49" charset="0"/>
              </a:rPr>
              <a:t>    ) </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&lt;</a:t>
            </a:r>
            <a:r>
              <a:rPr lang="en-US" sz="1500" b="1" dirty="0" err="1">
                <a:latin typeface="Courier New" panose="02070309020205020404" pitchFamily="49" charset="0"/>
                <a:cs typeface="Courier New" panose="02070309020205020404" pitchFamily="49" charset="0"/>
              </a:rPr>
              <a:t>unpivoted_table</a:t>
            </a:r>
            <a:r>
              <a:rPr lang="en-US" sz="1500" b="1" dirty="0">
                <a:latin typeface="Courier New" panose="02070309020205020404" pitchFamily="49" charset="0"/>
                <a:cs typeface="Courier New" panose="02070309020205020404" pitchFamily="49" charset="0"/>
              </a:rPr>
              <a:t>&gt;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table_source</a:t>
            </a:r>
            <a:r>
              <a:rPr lang="en-US" sz="1500" b="1" dirty="0">
                <a:latin typeface="Courier New" panose="02070309020205020404" pitchFamily="49" charset="0"/>
                <a:cs typeface="Courier New" panose="02070309020205020404" pitchFamily="49" charset="0"/>
              </a:rPr>
              <a:t> UNPIVOT &lt;</a:t>
            </a:r>
            <a:r>
              <a:rPr lang="en-US" sz="1500" b="1" dirty="0" err="1">
                <a:latin typeface="Courier New" panose="02070309020205020404" pitchFamily="49" charset="0"/>
                <a:cs typeface="Courier New" panose="02070309020205020404" pitchFamily="49" charset="0"/>
              </a:rPr>
              <a:t>unpivot_clause</a:t>
            </a:r>
            <a:r>
              <a:rPr lang="en-US" sz="1500" b="1" dirty="0">
                <a:latin typeface="Courier New" panose="02070309020205020404" pitchFamily="49" charset="0"/>
                <a:cs typeface="Courier New" panose="02070309020205020404" pitchFamily="49" charset="0"/>
              </a:rPr>
              <a:t>&gt; [ AS ] </a:t>
            </a:r>
            <a:r>
              <a:rPr lang="en-US" sz="1500" b="1" dirty="0" err="1">
                <a:latin typeface="Courier New" panose="02070309020205020404" pitchFamily="49" charset="0"/>
                <a:cs typeface="Courier New" panose="02070309020205020404" pitchFamily="49" charset="0"/>
              </a:rPr>
              <a:t>table_alias</a:t>
            </a:r>
            <a:endParaRPr lang="en-US" sz="1500" b="1" dirty="0">
              <a:latin typeface="Courier New" panose="02070309020205020404" pitchFamily="49" charset="0"/>
              <a:cs typeface="Courier New" panose="02070309020205020404" pitchFamily="49" charset="0"/>
            </a:endParaRP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&lt;</a:t>
            </a:r>
            <a:r>
              <a:rPr lang="en-US" sz="1500" b="1" dirty="0" err="1">
                <a:latin typeface="Courier New" panose="02070309020205020404" pitchFamily="49" charset="0"/>
                <a:cs typeface="Courier New" panose="02070309020205020404" pitchFamily="49" charset="0"/>
              </a:rPr>
              <a:t>unpivot_clause</a:t>
            </a:r>
            <a:r>
              <a:rPr lang="en-US" sz="1500" b="1" dirty="0">
                <a:latin typeface="Courier New" panose="02070309020205020404" pitchFamily="49" charset="0"/>
                <a:cs typeface="Courier New" panose="02070309020205020404" pitchFamily="49" charset="0"/>
              </a:rPr>
              <a:t>&gt; ::=</a:t>
            </a:r>
          </a:p>
          <a:p>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value_column</a:t>
            </a:r>
            <a:r>
              <a:rPr lang="en-US" sz="1500" b="1" dirty="0">
                <a:latin typeface="Courier New" panose="02070309020205020404" pitchFamily="49" charset="0"/>
                <a:cs typeface="Courier New" panose="02070309020205020404" pitchFamily="49" charset="0"/>
              </a:rPr>
              <a:t> FOR </a:t>
            </a:r>
            <a:r>
              <a:rPr lang="en-US" sz="1500" b="1" dirty="0" err="1">
                <a:latin typeface="Courier New" panose="02070309020205020404" pitchFamily="49" charset="0"/>
                <a:cs typeface="Courier New" panose="02070309020205020404" pitchFamily="49" charset="0"/>
              </a:rPr>
              <a:t>pivot_column</a:t>
            </a:r>
            <a:r>
              <a:rPr lang="en-US" sz="1500" b="1" dirty="0">
                <a:latin typeface="Courier New" panose="02070309020205020404" pitchFamily="49" charset="0"/>
                <a:cs typeface="Courier New" panose="02070309020205020404" pitchFamily="49" charset="0"/>
              </a:rPr>
              <a:t> IN ( &lt;</a:t>
            </a:r>
            <a:r>
              <a:rPr lang="en-US" sz="1500" b="1" dirty="0" err="1">
                <a:latin typeface="Courier New" panose="02070309020205020404" pitchFamily="49" charset="0"/>
                <a:cs typeface="Courier New" panose="02070309020205020404" pitchFamily="49" charset="0"/>
              </a:rPr>
              <a:t>column_list</a:t>
            </a:r>
            <a:r>
              <a:rPr lang="en-US" sz="1500" b="1" dirty="0">
                <a:latin typeface="Courier New" panose="02070309020205020404" pitchFamily="49" charset="0"/>
                <a:cs typeface="Courier New" panose="02070309020205020404" pitchFamily="49" charset="0"/>
              </a:rPr>
              <a:t>&gt; ) ) </a:t>
            </a:r>
            <a:endParaRPr lang="en-US" sz="2000" b="1" dirty="0">
              <a:solidFill>
                <a:srgbClr val="0070C0"/>
              </a:solidFill>
              <a:latin typeface="Courier New" panose="02070309020205020404" pitchFamily="49" charset="0"/>
              <a:cs typeface="Courier New" panose="02070309020205020404" pitchFamily="49" charset="0"/>
            </a:endParaRPr>
          </a:p>
        </p:txBody>
      </p:sp>
      <p:sp>
        <p:nvSpPr>
          <p:cNvPr id="7" name="TextBox 6"/>
          <p:cNvSpPr txBox="1"/>
          <p:nvPr/>
        </p:nvSpPr>
        <p:spPr>
          <a:xfrm>
            <a:off x="304800" y="5410200"/>
            <a:ext cx="8153400" cy="477054"/>
          </a:xfrm>
          <a:prstGeom prst="rect">
            <a:avLst/>
          </a:prstGeom>
          <a:noFill/>
        </p:spPr>
        <p:txBody>
          <a:bodyPr wrap="square" rtlCol="0">
            <a:spAutoFit/>
          </a:bodyPr>
          <a:lstStyle/>
          <a:p>
            <a:r>
              <a:rPr lang="ru-RU" sz="2500" dirty="0" smtClean="0">
                <a:latin typeface="Arial" pitchFamily="34" charset="0"/>
                <a:cs typeface="Arial" pitchFamily="34" charset="0"/>
              </a:rPr>
              <a:t>Переходим к примерам…</a:t>
            </a:r>
            <a:endParaRPr lang="ru-RU" sz="2500" dirty="0">
              <a:latin typeface="Arial" pitchFamily="34" charset="0"/>
              <a:cs typeface="Arial" pitchFamily="34" charset="0"/>
            </a:endParaRPr>
          </a:p>
        </p:txBody>
      </p:sp>
    </p:spTree>
    <p:extLst>
      <p:ext uri="{BB962C8B-B14F-4D97-AF65-F5344CB8AC3E}">
        <p14:creationId xmlns:p14="http://schemas.microsoft.com/office/powerpoint/2010/main" val="24224302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pivoted_table</a:t>
            </a:r>
            <a:r>
              <a:rPr lang="en-US" dirty="0"/>
              <a:t> </a:t>
            </a:r>
            <a:r>
              <a:rPr lang="ru-RU" dirty="0"/>
              <a:t>и </a:t>
            </a:r>
            <a:r>
              <a:rPr lang="en-US" dirty="0" err="1"/>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76</a:t>
            </a:fld>
            <a:endParaRPr lang="en-US" dirty="0"/>
          </a:p>
        </p:txBody>
      </p:sp>
      <p:sp>
        <p:nvSpPr>
          <p:cNvPr id="9" name="TextBox 8"/>
          <p:cNvSpPr txBox="1"/>
          <p:nvPr/>
        </p:nvSpPr>
        <p:spPr>
          <a:xfrm>
            <a:off x="304800" y="9144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Задача: «показать, какой читатель в каком году сколько раз брал книги». У этой задачи есть тривиальное решение:</a:t>
            </a:r>
            <a:endParaRPr lang="ru-RU" sz="2500" dirty="0">
              <a:latin typeface="Arial" pitchFamily="34" charset="0"/>
              <a:cs typeface="Arial" pitchFamily="34" charset="0"/>
            </a:endParaRPr>
          </a:p>
        </p:txBody>
      </p:sp>
      <p:sp>
        <p:nvSpPr>
          <p:cNvPr id="2" name="Rectangle 1"/>
          <p:cNvSpPr/>
          <p:nvPr/>
        </p:nvSpPr>
        <p:spPr>
          <a:xfrm>
            <a:off x="304800" y="2362200"/>
            <a:ext cx="8382000" cy="1246495"/>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YEAR([</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 AS [year], COUNT([</a:t>
            </a:r>
            <a:r>
              <a:rPr lang="en-US" sz="1500" b="1" dirty="0" err="1">
                <a:latin typeface="Courier New" panose="02070309020205020404" pitchFamily="49" charset="0"/>
                <a:cs typeface="Courier New" panose="02070309020205020404" pitchFamily="49" charset="0"/>
              </a:rPr>
              <a:t>sb_id</a:t>
            </a:r>
            <a:r>
              <a:rPr lang="en-US" sz="1500" b="1" dirty="0">
                <a:latin typeface="Courier New" panose="02070309020205020404" pitchFamily="49" charset="0"/>
                <a:cs typeface="Courier New" panose="02070309020205020404" pitchFamily="49" charset="0"/>
              </a:rPr>
              <a:t>]) [count]</a:t>
            </a:r>
          </a:p>
          <a:p>
            <a:r>
              <a:rPr lang="en-US" sz="1500" b="1" dirty="0">
                <a:latin typeface="Courier New" panose="02070309020205020404" pitchFamily="49" charset="0"/>
                <a:cs typeface="Courier New" panose="02070309020205020404" pitchFamily="49" charset="0"/>
              </a:rPr>
              <a:t>FROM [subscriptions]</a:t>
            </a:r>
          </a:p>
          <a:p>
            <a:r>
              <a:rPr lang="en-US" sz="1500" b="1" dirty="0">
                <a:latin typeface="Courier New" panose="02070309020205020404" pitchFamily="49" charset="0"/>
                <a:cs typeface="Courier New" panose="02070309020205020404" pitchFamily="49" charset="0"/>
              </a:rPr>
              <a:t>JOIN [subscribers] ON [</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s_id</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GROUP BY [</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YEAR([</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ORDER BY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[year]</a:t>
            </a:r>
            <a:endParaRPr lang="en-US" sz="2000" b="1" dirty="0">
              <a:solidFill>
                <a:srgbClr val="0070C0"/>
              </a:solidFill>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3754210"/>
            <a:ext cx="3352800" cy="1367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4800" y="5390346"/>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Но есть и нетривиальное! </a:t>
            </a:r>
            <a:r>
              <a:rPr lang="ru-RU" sz="2500" dirty="0" smtClean="0">
                <a:latin typeface="Arial" pitchFamily="34" charset="0"/>
                <a:cs typeface="Arial" pitchFamily="34" charset="0"/>
                <a:sym typeface="Wingdings" panose="05000000000000000000" pitchFamily="2" charset="2"/>
              </a:rPr>
              <a:t></a:t>
            </a:r>
            <a:endParaRPr lang="ru-RU" sz="2500" dirty="0">
              <a:latin typeface="Arial" pitchFamily="34" charset="0"/>
              <a:cs typeface="Arial" pitchFamily="34" charset="0"/>
            </a:endParaRPr>
          </a:p>
        </p:txBody>
      </p:sp>
    </p:spTree>
    <p:extLst>
      <p:ext uri="{BB962C8B-B14F-4D97-AF65-F5344CB8AC3E}">
        <p14:creationId xmlns:p14="http://schemas.microsoft.com/office/powerpoint/2010/main" val="32378298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pivoted_table</a:t>
            </a:r>
            <a:r>
              <a:rPr lang="en-US" dirty="0"/>
              <a:t> </a:t>
            </a:r>
            <a:r>
              <a:rPr lang="ru-RU" dirty="0"/>
              <a:t>и </a:t>
            </a:r>
            <a:r>
              <a:rPr lang="en-US" dirty="0" err="1"/>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77</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Итак, вот решение (сначала – простое):</a:t>
            </a:r>
            <a:endParaRPr lang="ru-RU" sz="2500" dirty="0">
              <a:latin typeface="Arial" pitchFamily="34" charset="0"/>
              <a:cs typeface="Arial" pitchFamily="34" charset="0"/>
            </a:endParaRPr>
          </a:p>
        </p:txBody>
      </p:sp>
      <p:sp>
        <p:nvSpPr>
          <p:cNvPr id="2" name="Rectangle 1"/>
          <p:cNvSpPr/>
          <p:nvPr/>
        </p:nvSpPr>
        <p:spPr>
          <a:xfrm>
            <a:off x="304800" y="1447800"/>
            <a:ext cx="8686800" cy="2862322"/>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a:t>
            </a:r>
          </a:p>
          <a:p>
            <a:r>
              <a:rPr lang="en-US" sz="1500" b="1" dirty="0">
                <a:latin typeface="Courier New" panose="02070309020205020404" pitchFamily="49" charset="0"/>
                <a:cs typeface="Courier New" panose="02070309020205020404" pitchFamily="49" charset="0"/>
              </a:rPr>
              <a:t>FROM</a:t>
            </a:r>
          </a:p>
          <a:p>
            <a:r>
              <a:rPr lang="en-US" sz="1500" b="1" dirty="0">
                <a:latin typeface="Courier New" panose="02070309020205020404" pitchFamily="49" charset="0"/>
                <a:cs typeface="Courier New" panose="02070309020205020404" pitchFamily="49" charset="0"/>
              </a:rPr>
              <a:t>(</a:t>
            </a:r>
          </a:p>
          <a:p>
            <a:r>
              <a:rPr lang="en-US" sz="1500" b="1" dirty="0">
                <a:solidFill>
                  <a:srgbClr val="0070C0"/>
                </a:solidFill>
                <a:latin typeface="Courier New" panose="02070309020205020404" pitchFamily="49" charset="0"/>
                <a:cs typeface="Courier New" panose="02070309020205020404" pitchFamily="49" charset="0"/>
              </a:rPr>
              <a:t> SELECT [</a:t>
            </a:r>
            <a:r>
              <a:rPr lang="en-US" sz="1500" b="1" dirty="0" err="1">
                <a:solidFill>
                  <a:srgbClr val="0070C0"/>
                </a:solidFill>
                <a:latin typeface="Courier New" panose="02070309020205020404" pitchFamily="49" charset="0"/>
                <a:cs typeface="Courier New" panose="02070309020205020404" pitchFamily="49" charset="0"/>
              </a:rPr>
              <a:t>s_name</a:t>
            </a:r>
            <a:r>
              <a:rPr lang="en-US" sz="1500" b="1" dirty="0">
                <a:solidFill>
                  <a:srgbClr val="0070C0"/>
                </a:solidFill>
                <a:latin typeface="Courier New" panose="02070309020205020404" pitchFamily="49" charset="0"/>
                <a:cs typeface="Courier New" panose="02070309020205020404" pitchFamily="49" charset="0"/>
              </a:rPr>
              <a:t>], YEAR([</a:t>
            </a:r>
            <a:r>
              <a:rPr lang="en-US" sz="1500" b="1" dirty="0" err="1">
                <a:solidFill>
                  <a:srgbClr val="0070C0"/>
                </a:solidFill>
                <a:latin typeface="Courier New" panose="02070309020205020404" pitchFamily="49" charset="0"/>
                <a:cs typeface="Courier New" panose="02070309020205020404" pitchFamily="49" charset="0"/>
              </a:rPr>
              <a:t>sb_start</a:t>
            </a:r>
            <a:r>
              <a:rPr lang="en-US" sz="1500" b="1" dirty="0">
                <a:solidFill>
                  <a:srgbClr val="0070C0"/>
                </a:solidFill>
                <a:latin typeface="Courier New" panose="02070309020205020404" pitchFamily="49" charset="0"/>
                <a:cs typeface="Courier New" panose="02070309020205020404" pitchFamily="49" charset="0"/>
              </a:rPr>
              <a:t>]) AS [year], [</a:t>
            </a:r>
            <a:r>
              <a:rPr lang="en-US" sz="1500" b="1" dirty="0" err="1">
                <a:solidFill>
                  <a:srgbClr val="0070C0"/>
                </a:solidFill>
                <a:latin typeface="Courier New" panose="02070309020205020404" pitchFamily="49" charset="0"/>
                <a:cs typeface="Courier New" panose="02070309020205020404" pitchFamily="49" charset="0"/>
              </a:rPr>
              <a:t>sb_id</a:t>
            </a:r>
            <a:r>
              <a:rPr lang="en-US" sz="1500" b="1" dirty="0">
                <a:solidFill>
                  <a:srgbClr val="0070C0"/>
                </a:solidFill>
                <a:latin typeface="Courier New" panose="02070309020205020404" pitchFamily="49" charset="0"/>
                <a:cs typeface="Courier New" panose="02070309020205020404" pitchFamily="49" charset="0"/>
              </a:rPr>
              <a:t>] AS [</a:t>
            </a:r>
            <a:r>
              <a:rPr lang="en-US" sz="1500" b="1" dirty="0" err="1">
                <a:solidFill>
                  <a:srgbClr val="0070C0"/>
                </a:solidFill>
                <a:latin typeface="Courier New" panose="02070309020205020404" pitchFamily="49" charset="0"/>
                <a:cs typeface="Courier New" panose="02070309020205020404" pitchFamily="49" charset="0"/>
              </a:rPr>
              <a:t>what_to_count</a:t>
            </a:r>
            <a:r>
              <a:rPr lang="en-US" sz="1500" b="1" dirty="0">
                <a:solidFill>
                  <a:srgbClr val="0070C0"/>
                </a:solidFill>
                <a:latin typeface="Courier New" panose="02070309020205020404" pitchFamily="49" charset="0"/>
                <a:cs typeface="Courier New" panose="02070309020205020404" pitchFamily="49" charset="0"/>
              </a:rPr>
              <a:t>]</a:t>
            </a:r>
          </a:p>
          <a:p>
            <a:r>
              <a:rPr lang="en-US" sz="1500" b="1" dirty="0">
                <a:solidFill>
                  <a:srgbClr val="0070C0"/>
                </a:solidFill>
                <a:latin typeface="Courier New" panose="02070309020205020404" pitchFamily="49" charset="0"/>
                <a:cs typeface="Courier New" panose="02070309020205020404" pitchFamily="49" charset="0"/>
              </a:rPr>
              <a:t> FROM [subscriptions] JOIN [subscribers] ON [</a:t>
            </a:r>
            <a:r>
              <a:rPr lang="en-US" sz="1500" b="1" dirty="0" err="1">
                <a:solidFill>
                  <a:srgbClr val="0070C0"/>
                </a:solidFill>
                <a:latin typeface="Courier New" panose="02070309020205020404" pitchFamily="49" charset="0"/>
                <a:cs typeface="Courier New" panose="02070309020205020404" pitchFamily="49" charset="0"/>
              </a:rPr>
              <a:t>sb_subscriber</a:t>
            </a:r>
            <a:r>
              <a:rPr lang="en-US" sz="1500" b="1" dirty="0">
                <a:solidFill>
                  <a:srgbClr val="0070C0"/>
                </a:solidFill>
                <a:latin typeface="Courier New" panose="02070309020205020404" pitchFamily="49" charset="0"/>
                <a:cs typeface="Courier New" panose="02070309020205020404" pitchFamily="49" charset="0"/>
              </a:rPr>
              <a:t>] = [</a:t>
            </a:r>
            <a:r>
              <a:rPr lang="en-US" sz="1500" b="1" dirty="0" err="1">
                <a:solidFill>
                  <a:srgbClr val="0070C0"/>
                </a:solidFill>
                <a:latin typeface="Courier New" panose="02070309020205020404" pitchFamily="49" charset="0"/>
                <a:cs typeface="Courier New" panose="02070309020205020404" pitchFamily="49" charset="0"/>
              </a:rPr>
              <a:t>s_id</a:t>
            </a:r>
            <a:r>
              <a:rPr lang="en-US" sz="1500" b="1" dirty="0">
                <a:solidFill>
                  <a:srgbClr val="0070C0"/>
                </a:solidFill>
                <a:latin typeface="Courier New" panose="02070309020205020404" pitchFamily="49" charset="0"/>
                <a:cs typeface="Courier New" panose="02070309020205020404" pitchFamily="49" charset="0"/>
              </a:rPr>
              <a:t>]</a:t>
            </a:r>
          </a:p>
          <a:p>
            <a:r>
              <a:rPr lang="en-US" sz="1500" b="1" dirty="0">
                <a:solidFill>
                  <a:srgbClr val="0070C0"/>
                </a:solidFill>
                <a:latin typeface="Courier New" panose="02070309020205020404" pitchFamily="49" charset="0"/>
                <a:cs typeface="Courier New" panose="02070309020205020404" pitchFamily="49" charset="0"/>
              </a:rPr>
              <a:t> GROUP BY [</a:t>
            </a:r>
            <a:r>
              <a:rPr lang="en-US" sz="1500" b="1" dirty="0" err="1">
                <a:solidFill>
                  <a:srgbClr val="0070C0"/>
                </a:solidFill>
                <a:latin typeface="Courier New" panose="02070309020205020404" pitchFamily="49" charset="0"/>
                <a:cs typeface="Courier New" panose="02070309020205020404" pitchFamily="49" charset="0"/>
              </a:rPr>
              <a:t>sb_subscriber</a:t>
            </a:r>
            <a:r>
              <a:rPr lang="en-US" sz="1500" b="1" dirty="0">
                <a:solidFill>
                  <a:srgbClr val="0070C0"/>
                </a:solidFill>
                <a:latin typeface="Courier New" panose="02070309020205020404" pitchFamily="49" charset="0"/>
                <a:cs typeface="Courier New" panose="02070309020205020404" pitchFamily="49" charset="0"/>
              </a:rPr>
              <a:t>], [</a:t>
            </a:r>
            <a:r>
              <a:rPr lang="en-US" sz="1500" b="1" dirty="0" err="1">
                <a:solidFill>
                  <a:srgbClr val="0070C0"/>
                </a:solidFill>
                <a:latin typeface="Courier New" panose="02070309020205020404" pitchFamily="49" charset="0"/>
                <a:cs typeface="Courier New" panose="02070309020205020404" pitchFamily="49" charset="0"/>
              </a:rPr>
              <a:t>s_name</a:t>
            </a:r>
            <a:r>
              <a:rPr lang="en-US" sz="1500" b="1" dirty="0">
                <a:solidFill>
                  <a:srgbClr val="0070C0"/>
                </a:solidFill>
                <a:latin typeface="Courier New" panose="02070309020205020404" pitchFamily="49" charset="0"/>
                <a:cs typeface="Courier New" panose="02070309020205020404" pitchFamily="49" charset="0"/>
              </a:rPr>
              <a:t>], YEAR([</a:t>
            </a:r>
            <a:r>
              <a:rPr lang="en-US" sz="1500" b="1" dirty="0" err="1">
                <a:solidFill>
                  <a:srgbClr val="0070C0"/>
                </a:solidFill>
                <a:latin typeface="Courier New" panose="02070309020205020404" pitchFamily="49" charset="0"/>
                <a:cs typeface="Courier New" panose="02070309020205020404" pitchFamily="49" charset="0"/>
              </a:rPr>
              <a:t>sb_start</a:t>
            </a:r>
            <a:r>
              <a:rPr lang="en-US" sz="1500" b="1" dirty="0">
                <a:solidFill>
                  <a:srgbClr val="0070C0"/>
                </a:solidFill>
                <a:latin typeface="Courier New" panose="02070309020205020404" pitchFamily="49" charset="0"/>
                <a:cs typeface="Courier New" panose="02070309020205020404" pitchFamily="49" charset="0"/>
              </a:rPr>
              <a:t>]), [</a:t>
            </a:r>
            <a:r>
              <a:rPr lang="en-US" sz="1500" b="1" dirty="0" err="1">
                <a:solidFill>
                  <a:srgbClr val="0070C0"/>
                </a:solidFill>
                <a:latin typeface="Courier New" panose="02070309020205020404" pitchFamily="49" charset="0"/>
                <a:cs typeface="Courier New" panose="02070309020205020404" pitchFamily="49" charset="0"/>
              </a:rPr>
              <a:t>sb_id</a:t>
            </a:r>
            <a:r>
              <a:rPr lang="en-US" sz="1500" b="1" dirty="0">
                <a:solidFill>
                  <a:srgbClr val="0070C0"/>
                </a:solidFill>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AS [</a:t>
            </a:r>
            <a:r>
              <a:rPr lang="en-US" sz="1500" b="1" dirty="0" err="1">
                <a:latin typeface="Courier New" panose="02070309020205020404" pitchFamily="49" charset="0"/>
                <a:cs typeface="Courier New" panose="02070309020205020404" pitchFamily="49" charset="0"/>
              </a:rPr>
              <a:t>tmp</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PIVOT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COUNT([</a:t>
            </a:r>
            <a:r>
              <a:rPr lang="en-US" sz="1500" b="1" dirty="0" err="1">
                <a:latin typeface="Courier New" panose="02070309020205020404" pitchFamily="49" charset="0"/>
                <a:cs typeface="Courier New" panose="02070309020205020404" pitchFamily="49" charset="0"/>
              </a:rPr>
              <a:t>what_to_count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FOR [year] IN ([2011], [2012])</a:t>
            </a:r>
          </a:p>
          <a:p>
            <a:r>
              <a:rPr lang="en-US" sz="1500" b="1" dirty="0">
                <a:latin typeface="Courier New" panose="02070309020205020404" pitchFamily="49" charset="0"/>
                <a:cs typeface="Courier New" panose="02070309020205020404" pitchFamily="49" charset="0"/>
              </a:rPr>
              <a:t>) AS [pivot]</a:t>
            </a:r>
            <a:endParaRPr lang="en-US" sz="2000" b="1" dirty="0">
              <a:solidFill>
                <a:srgbClr val="0070C0"/>
              </a:solidFill>
              <a:latin typeface="Courier New" panose="02070309020205020404" pitchFamily="49" charset="0"/>
              <a:cs typeface="Courier New" panose="02070309020205020404"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029" y="4572000"/>
            <a:ext cx="4009571" cy="129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72000"/>
            <a:ext cx="2857500" cy="16278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3886200" y="2971800"/>
            <a:ext cx="381000" cy="144780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8065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pivoted_table</a:t>
            </a:r>
            <a:r>
              <a:rPr lang="en-US" dirty="0"/>
              <a:t> </a:t>
            </a:r>
            <a:r>
              <a:rPr lang="ru-RU" dirty="0"/>
              <a:t>и </a:t>
            </a:r>
            <a:r>
              <a:rPr lang="en-US" dirty="0" err="1"/>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78</a:t>
            </a:fld>
            <a:endParaRPr lang="en-US" dirty="0"/>
          </a:p>
        </p:txBody>
      </p:sp>
      <p:sp>
        <p:nvSpPr>
          <p:cNvPr id="2" name="Rectangle 1"/>
          <p:cNvSpPr/>
          <p:nvPr/>
        </p:nvSpPr>
        <p:spPr>
          <a:xfrm>
            <a:off x="304800" y="762000"/>
            <a:ext cx="8686800" cy="2862322"/>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a:t>
            </a:r>
          </a:p>
          <a:p>
            <a:r>
              <a:rPr lang="en-US" sz="1500" b="1" dirty="0">
                <a:latin typeface="Courier New" panose="02070309020205020404" pitchFamily="49" charset="0"/>
                <a:cs typeface="Courier New" panose="02070309020205020404" pitchFamily="49" charset="0"/>
              </a:rPr>
              <a:t>FROM</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SELECT </a:t>
            </a:r>
            <a:r>
              <a:rPr lang="en-US" sz="1500" b="1" dirty="0">
                <a:solidFill>
                  <a:srgbClr val="0070C0"/>
                </a:solidFill>
                <a:latin typeface="Courier New" panose="02070309020205020404" pitchFamily="49" charset="0"/>
                <a:cs typeface="Courier New" panose="02070309020205020404" pitchFamily="49" charset="0"/>
              </a:rPr>
              <a:t>[</a:t>
            </a:r>
            <a:r>
              <a:rPr lang="en-US" sz="1500" b="1" dirty="0" err="1">
                <a:solidFill>
                  <a:srgbClr val="0070C0"/>
                </a:solidFill>
                <a:latin typeface="Courier New" panose="02070309020205020404" pitchFamily="49" charset="0"/>
                <a:cs typeface="Courier New" panose="02070309020205020404" pitchFamily="49" charset="0"/>
              </a:rPr>
              <a:t>s_name</a:t>
            </a:r>
            <a:r>
              <a:rPr lang="en-US" sz="1500" b="1" dirty="0">
                <a:solidFill>
                  <a:srgbClr val="0070C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YEAR([</a:t>
            </a:r>
            <a:r>
              <a:rPr lang="en-US" sz="1500" b="1" dirty="0" err="1">
                <a:solidFill>
                  <a:srgbClr val="7030A0"/>
                </a:solidFill>
                <a:latin typeface="Courier New" panose="02070309020205020404" pitchFamily="49" charset="0"/>
                <a:cs typeface="Courier New" panose="02070309020205020404" pitchFamily="49" charset="0"/>
              </a:rPr>
              <a:t>sb_start</a:t>
            </a:r>
            <a:r>
              <a:rPr lang="en-US" sz="1500" b="1" dirty="0">
                <a:solidFill>
                  <a:srgbClr val="7030A0"/>
                </a:solidFill>
                <a:latin typeface="Courier New" panose="02070309020205020404" pitchFamily="49" charset="0"/>
                <a:cs typeface="Courier New" panose="02070309020205020404" pitchFamily="49" charset="0"/>
              </a:rPr>
              <a:t>]) AS [year]</a:t>
            </a:r>
            <a:r>
              <a:rPr lang="en-US" sz="1500" b="1" dirty="0">
                <a:latin typeface="Courier New" panose="02070309020205020404" pitchFamily="49" charset="0"/>
                <a:cs typeface="Courier New" panose="02070309020205020404" pitchFamily="49" charset="0"/>
              </a:rPr>
              <a:t>, </a:t>
            </a:r>
            <a:r>
              <a:rPr lang="en-US" sz="1500" b="1" dirty="0">
                <a:solidFill>
                  <a:srgbClr val="FF6600"/>
                </a:solidFill>
                <a:latin typeface="Courier New" panose="02070309020205020404" pitchFamily="49" charset="0"/>
                <a:cs typeface="Courier New" panose="02070309020205020404" pitchFamily="49" charset="0"/>
              </a:rPr>
              <a:t>[</a:t>
            </a:r>
            <a:r>
              <a:rPr lang="en-US" sz="1500" b="1" dirty="0" err="1">
                <a:solidFill>
                  <a:srgbClr val="FF6600"/>
                </a:solidFill>
                <a:latin typeface="Courier New" panose="02070309020205020404" pitchFamily="49" charset="0"/>
                <a:cs typeface="Courier New" panose="02070309020205020404" pitchFamily="49" charset="0"/>
              </a:rPr>
              <a:t>sb_id</a:t>
            </a:r>
            <a:r>
              <a:rPr lang="en-US" sz="1500" b="1" dirty="0">
                <a:solidFill>
                  <a:srgbClr val="FF6600"/>
                </a:solidFill>
                <a:latin typeface="Courier New" panose="02070309020205020404" pitchFamily="49" charset="0"/>
                <a:cs typeface="Courier New" panose="02070309020205020404" pitchFamily="49" charset="0"/>
              </a:rPr>
              <a:t>] AS [</a:t>
            </a:r>
            <a:r>
              <a:rPr lang="en-US" sz="1500" b="1" dirty="0" err="1">
                <a:solidFill>
                  <a:srgbClr val="FF6600"/>
                </a:solidFill>
                <a:latin typeface="Courier New" panose="02070309020205020404" pitchFamily="49" charset="0"/>
                <a:cs typeface="Courier New" panose="02070309020205020404" pitchFamily="49" charset="0"/>
              </a:rPr>
              <a:t>what_to_count</a:t>
            </a:r>
            <a:r>
              <a:rPr lang="en-US" sz="1500" b="1" dirty="0">
                <a:solidFill>
                  <a:srgbClr val="FF6600"/>
                </a:solidFill>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FROM [subscriptions] JOIN [subscribers] ON [</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s_id</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GROUP BY [</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YEAR([</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sb_id</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AS [</a:t>
            </a:r>
            <a:r>
              <a:rPr lang="en-US" sz="1500" b="1" dirty="0" err="1">
                <a:latin typeface="Courier New" panose="02070309020205020404" pitchFamily="49" charset="0"/>
                <a:cs typeface="Courier New" panose="02070309020205020404" pitchFamily="49" charset="0"/>
              </a:rPr>
              <a:t>tmp</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PIVOT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COUNT(</a:t>
            </a:r>
            <a:r>
              <a:rPr lang="en-US" sz="1500" b="1" dirty="0">
                <a:solidFill>
                  <a:srgbClr val="FF6600"/>
                </a:solidFill>
                <a:latin typeface="Courier New" panose="02070309020205020404" pitchFamily="49" charset="0"/>
                <a:cs typeface="Courier New" panose="02070309020205020404" pitchFamily="49" charset="0"/>
              </a:rPr>
              <a:t>[</a:t>
            </a:r>
            <a:r>
              <a:rPr lang="en-US" sz="1500" b="1" dirty="0" err="1">
                <a:solidFill>
                  <a:srgbClr val="FF6600"/>
                </a:solidFill>
                <a:latin typeface="Courier New" panose="02070309020205020404" pitchFamily="49" charset="0"/>
                <a:cs typeface="Courier New" panose="02070309020205020404" pitchFamily="49" charset="0"/>
              </a:rPr>
              <a:t>what_to_count</a:t>
            </a:r>
            <a:r>
              <a:rPr lang="en-US" sz="1500" b="1" dirty="0">
                <a:solidFill>
                  <a:srgbClr val="FF66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FOR </a:t>
            </a:r>
            <a:r>
              <a:rPr lang="en-US" sz="1500" b="1" dirty="0">
                <a:solidFill>
                  <a:srgbClr val="7030A0"/>
                </a:solidFill>
                <a:latin typeface="Courier New" panose="02070309020205020404" pitchFamily="49" charset="0"/>
                <a:cs typeface="Courier New" panose="02070309020205020404" pitchFamily="49" charset="0"/>
              </a:rPr>
              <a:t>[year]</a:t>
            </a:r>
            <a:r>
              <a:rPr lang="en-US" sz="1500" b="1" dirty="0">
                <a:latin typeface="Courier New" panose="02070309020205020404" pitchFamily="49" charset="0"/>
                <a:cs typeface="Courier New" panose="02070309020205020404" pitchFamily="49" charset="0"/>
              </a:rPr>
              <a:t> IN (</a:t>
            </a:r>
            <a:r>
              <a:rPr lang="en-US" sz="1500" b="1" dirty="0">
                <a:solidFill>
                  <a:srgbClr val="7030A0"/>
                </a:solidFill>
                <a:latin typeface="Courier New" panose="02070309020205020404" pitchFamily="49" charset="0"/>
                <a:cs typeface="Courier New" panose="02070309020205020404" pitchFamily="49" charset="0"/>
              </a:rPr>
              <a:t>[2011]</a:t>
            </a:r>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[2012]</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AS [pivot]</a:t>
            </a:r>
            <a:endParaRPr lang="en-US" sz="2000" b="1" dirty="0">
              <a:latin typeface="Courier New" panose="02070309020205020404" pitchFamily="49" charset="0"/>
              <a:cs typeface="Courier New" panose="02070309020205020404"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027" y="4828238"/>
            <a:ext cx="4009571" cy="129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95800"/>
            <a:ext cx="2857500" cy="16278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flipH="1">
            <a:off x="1066800" y="1752600"/>
            <a:ext cx="644979" cy="2743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864180" y="1752600"/>
            <a:ext cx="4155620" cy="307563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864180" y="1752600"/>
            <a:ext cx="3012620" cy="266700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982027" y="1752600"/>
            <a:ext cx="2637973" cy="307563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a:xfrm flipH="1">
            <a:off x="2667000" y="1752600"/>
            <a:ext cx="4419600" cy="266700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8" name="Straight Arrow Connector 27"/>
          <p:cNvCxnSpPr/>
          <p:nvPr/>
        </p:nvCxnSpPr>
        <p:spPr>
          <a:xfrm>
            <a:off x="7239000" y="1752600"/>
            <a:ext cx="533400" cy="3723338"/>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31" name="Rectangular Callout 30"/>
          <p:cNvSpPr/>
          <p:nvPr/>
        </p:nvSpPr>
        <p:spPr>
          <a:xfrm>
            <a:off x="1600200" y="762000"/>
            <a:ext cx="2341790" cy="609599"/>
          </a:xfrm>
          <a:prstGeom prst="wedgeRectCallout">
            <a:avLst>
              <a:gd name="adj1" fmla="val -43929"/>
              <a:gd name="adj2" fmla="val 691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a:t>
            </a:r>
            <a:r>
              <a:rPr lang="ru-RU" sz="2000" dirty="0" err="1" smtClean="0">
                <a:latin typeface="Arial" panose="020B0604020202020204" pitchFamily="34" charset="0"/>
                <a:cs typeface="Arial" panose="020B0604020202020204" pitchFamily="34" charset="0"/>
              </a:rPr>
              <a:t>Схлопывается</a:t>
            </a:r>
            <a:r>
              <a:rPr lang="ru-RU"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2" name="Rectangular Callout 31"/>
          <p:cNvSpPr/>
          <p:nvPr/>
        </p:nvSpPr>
        <p:spPr>
          <a:xfrm>
            <a:off x="4267200" y="664028"/>
            <a:ext cx="2341790" cy="707571"/>
          </a:xfrm>
          <a:prstGeom prst="wedgeRectCallout">
            <a:avLst>
              <a:gd name="adj1" fmla="val -32773"/>
              <a:gd name="adj2" fmla="val 7224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«Сводная колонка»</a:t>
            </a:r>
            <a:endParaRPr lang="en-US" sz="2000" dirty="0">
              <a:latin typeface="Arial" panose="020B0604020202020204" pitchFamily="34" charset="0"/>
              <a:cs typeface="Arial" panose="020B0604020202020204" pitchFamily="34" charset="0"/>
            </a:endParaRPr>
          </a:p>
        </p:txBody>
      </p:sp>
      <p:sp>
        <p:nvSpPr>
          <p:cNvPr id="33" name="Rectangular Callout 32"/>
          <p:cNvSpPr/>
          <p:nvPr/>
        </p:nvSpPr>
        <p:spPr>
          <a:xfrm>
            <a:off x="6660696" y="664028"/>
            <a:ext cx="2341790" cy="707571"/>
          </a:xfrm>
          <a:prstGeom prst="wedgeRectCallout">
            <a:avLst>
              <a:gd name="adj1" fmla="val -32773"/>
              <a:gd name="adj2" fmla="val 7224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«Данные»</a:t>
            </a:r>
            <a:endParaRPr lang="en-US" sz="2000" dirty="0">
              <a:latin typeface="Arial" panose="020B0604020202020204" pitchFamily="34" charset="0"/>
              <a:cs typeface="Arial" panose="020B0604020202020204" pitchFamily="34" charset="0"/>
            </a:endParaRPr>
          </a:p>
        </p:txBody>
      </p:sp>
      <p:sp>
        <p:nvSpPr>
          <p:cNvPr id="34" name="Rectangular Callout 33"/>
          <p:cNvSpPr/>
          <p:nvPr/>
        </p:nvSpPr>
        <p:spPr>
          <a:xfrm>
            <a:off x="1700893" y="2269361"/>
            <a:ext cx="1996169" cy="473839"/>
          </a:xfrm>
          <a:prstGeom prst="wedgeRectCallout">
            <a:avLst>
              <a:gd name="adj1" fmla="val -32773"/>
              <a:gd name="adj2" fmla="val 7224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«Что считать»</a:t>
            </a:r>
            <a:endParaRPr lang="en-US" sz="2000" dirty="0">
              <a:latin typeface="Arial" panose="020B0604020202020204" pitchFamily="34" charset="0"/>
              <a:cs typeface="Arial" panose="020B0604020202020204" pitchFamily="34" charset="0"/>
            </a:endParaRPr>
          </a:p>
        </p:txBody>
      </p:sp>
      <p:sp>
        <p:nvSpPr>
          <p:cNvPr id="35" name="Rectangular Callout 34"/>
          <p:cNvSpPr/>
          <p:nvPr/>
        </p:nvSpPr>
        <p:spPr>
          <a:xfrm>
            <a:off x="3162300" y="3352801"/>
            <a:ext cx="3314700" cy="1066800"/>
          </a:xfrm>
          <a:prstGeom prst="wedgeRectCallout">
            <a:avLst>
              <a:gd name="adj1" fmla="val -58691"/>
              <a:gd name="adj2" fmla="val -5262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«По чём сводка». Да-да, это И значения, И имена колонок.</a:t>
            </a:r>
            <a:endParaRPr lang="en-US" sz="2000" dirty="0">
              <a:latin typeface="Arial" panose="020B0604020202020204" pitchFamily="34" charset="0"/>
              <a:cs typeface="Arial" panose="020B0604020202020204" pitchFamily="34" charset="0"/>
            </a:endParaRPr>
          </a:p>
        </p:txBody>
      </p:sp>
      <p:cxnSp>
        <p:nvCxnSpPr>
          <p:cNvPr id="7" name="Straight Arrow Connector 6"/>
          <p:cNvCxnSpPr/>
          <p:nvPr/>
        </p:nvCxnSpPr>
        <p:spPr>
          <a:xfrm>
            <a:off x="3697062" y="5475938"/>
            <a:ext cx="95113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278913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a:t>SELECT:  </a:t>
            </a:r>
            <a:r>
              <a:rPr lang="en-US" dirty="0" err="1"/>
              <a:t>pivoted_table</a:t>
            </a:r>
            <a:r>
              <a:rPr lang="en-US" dirty="0"/>
              <a:t> </a:t>
            </a:r>
            <a:r>
              <a:rPr lang="ru-RU" dirty="0"/>
              <a:t>и </a:t>
            </a:r>
            <a:r>
              <a:rPr lang="en-US" dirty="0" err="1"/>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79</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Теперь – чуть сложнее (мы не знаем значений лет):</a:t>
            </a:r>
            <a:endParaRPr lang="ru-RU" sz="2500" dirty="0">
              <a:latin typeface="Arial" pitchFamily="34" charset="0"/>
              <a:cs typeface="Arial" pitchFamily="34" charset="0"/>
            </a:endParaRPr>
          </a:p>
        </p:txBody>
      </p:sp>
      <p:sp>
        <p:nvSpPr>
          <p:cNvPr id="2" name="Rectangle 1"/>
          <p:cNvSpPr/>
          <p:nvPr/>
        </p:nvSpPr>
        <p:spPr>
          <a:xfrm>
            <a:off x="304800" y="1447800"/>
            <a:ext cx="8686800" cy="4247317"/>
          </a:xfrm>
          <a:prstGeom prst="rect">
            <a:avLst/>
          </a:prstGeom>
          <a:solidFill>
            <a:schemeClr val="bg1">
              <a:lumMod val="95000"/>
            </a:schemeClr>
          </a:solidFill>
        </p:spPr>
        <p:txBody>
          <a:bodyPr wrap="square">
            <a:spAutoFit/>
          </a:bodyPr>
          <a:lstStyle/>
          <a:p>
            <a:r>
              <a:rPr lang="en-US" sz="1500" b="1" dirty="0">
                <a:solidFill>
                  <a:srgbClr val="0070C0"/>
                </a:solidFill>
                <a:latin typeface="Courier New" panose="02070309020205020404" pitchFamily="49" charset="0"/>
                <a:cs typeface="Courier New" panose="02070309020205020404" pitchFamily="49" charset="0"/>
              </a:rPr>
              <a:t>DECLARE @cols NVARCHAR(MAX), @query NVARCHAR(MAX);</a:t>
            </a:r>
          </a:p>
          <a:p>
            <a:r>
              <a:rPr lang="en-US" sz="1500" b="1" dirty="0" smtClean="0">
                <a:solidFill>
                  <a:schemeClr val="accent3">
                    <a:lumMod val="50000"/>
                  </a:schemeClr>
                </a:solidFill>
                <a:latin typeface="Courier New" panose="02070309020205020404" pitchFamily="49" charset="0"/>
                <a:cs typeface="Courier New" panose="02070309020205020404" pitchFamily="49" charset="0"/>
              </a:rPr>
              <a:t>SET @cols </a:t>
            </a:r>
            <a:r>
              <a:rPr lang="en-US" sz="1500" b="1" dirty="0">
                <a:solidFill>
                  <a:schemeClr val="accent3">
                    <a:lumMod val="50000"/>
                  </a:schemeClr>
                </a:solidFill>
                <a:latin typeface="Courier New" panose="02070309020205020404" pitchFamily="49" charset="0"/>
                <a:cs typeface="Courier New" panose="02070309020205020404" pitchFamily="49" charset="0"/>
              </a:rPr>
              <a:t>= STUFF((SELECT DISTINCT ',', QUOTENAME(YEAR([</a:t>
            </a:r>
            <a:r>
              <a:rPr lang="en-US" sz="1500" b="1" dirty="0" err="1">
                <a:solidFill>
                  <a:schemeClr val="accent3">
                    <a:lumMod val="50000"/>
                  </a:schemeClr>
                </a:solidFill>
                <a:latin typeface="Courier New" panose="02070309020205020404" pitchFamily="49" charset="0"/>
                <a:cs typeface="Courier New" panose="02070309020205020404" pitchFamily="49" charset="0"/>
              </a:rPr>
              <a:t>sb_start</a:t>
            </a:r>
            <a:r>
              <a:rPr lang="en-US" sz="1500" b="1" dirty="0">
                <a:solidFill>
                  <a:schemeClr val="accent3">
                    <a:lumMod val="50000"/>
                  </a:schemeClr>
                </a:solidFill>
                <a:latin typeface="Courier New" panose="02070309020205020404" pitchFamily="49" charset="0"/>
                <a:cs typeface="Courier New" panose="02070309020205020404" pitchFamily="49" charset="0"/>
              </a:rPr>
              <a:t>])) AS [year] FROM [subscriptions] ORDER BY [year]</a:t>
            </a:r>
          </a:p>
          <a:p>
            <a:r>
              <a:rPr lang="en-US" sz="1500" b="1" dirty="0" smtClean="0">
                <a:solidFill>
                  <a:schemeClr val="accent3">
                    <a:lumMod val="50000"/>
                  </a:schemeClr>
                </a:solidFill>
                <a:latin typeface="Courier New" panose="02070309020205020404" pitchFamily="49" charset="0"/>
                <a:cs typeface="Courier New" panose="02070309020205020404" pitchFamily="49" charset="0"/>
              </a:rPr>
              <a:t>FOR </a:t>
            </a:r>
            <a:r>
              <a:rPr lang="en-US" sz="1500" b="1" dirty="0">
                <a:solidFill>
                  <a:schemeClr val="accent3">
                    <a:lumMod val="50000"/>
                  </a:schemeClr>
                </a:solidFill>
                <a:latin typeface="Courier New" panose="02070309020205020404" pitchFamily="49" charset="0"/>
                <a:cs typeface="Courier New" panose="02070309020205020404" pitchFamily="49" charset="0"/>
              </a:rPr>
              <a:t>XML PATH(''), TYPE).value('.', 'NVARCHAR(MAX)'), 1, 1, '');</a:t>
            </a:r>
          </a:p>
          <a:p>
            <a:r>
              <a:rPr lang="en-US" sz="1500" b="1" dirty="0">
                <a:solidFill>
                  <a:srgbClr val="7030A0"/>
                </a:solidFill>
                <a:latin typeface="Courier New" panose="02070309020205020404" pitchFamily="49" charset="0"/>
                <a:cs typeface="Courier New" panose="02070309020205020404" pitchFamily="49" charset="0"/>
              </a:rPr>
              <a:t>SET @query = 'WITH [</a:t>
            </a:r>
            <a:r>
              <a:rPr lang="en-US" sz="1500" b="1" dirty="0" err="1">
                <a:solidFill>
                  <a:srgbClr val="7030A0"/>
                </a:solidFill>
                <a:latin typeface="Courier New" panose="02070309020205020404" pitchFamily="49" charset="0"/>
                <a:cs typeface="Courier New" panose="02070309020205020404" pitchFamily="49" charset="0"/>
              </a:rPr>
              <a:t>tmp</a:t>
            </a:r>
            <a:r>
              <a:rPr lang="en-US" sz="1500" b="1" dirty="0">
                <a:solidFill>
                  <a:srgbClr val="7030A0"/>
                </a:solidFill>
                <a:latin typeface="Courier New" panose="02070309020205020404" pitchFamily="49" charset="0"/>
                <a:cs typeface="Courier New" panose="02070309020205020404" pitchFamily="49" charset="0"/>
              </a:rPr>
              <a:t>] AS</a:t>
            </a:r>
          </a:p>
          <a:p>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a:solidFill>
                  <a:srgbClr val="7030A0"/>
                </a:solidFill>
                <a:latin typeface="Courier New" panose="02070309020205020404" pitchFamily="49" charset="0"/>
                <a:cs typeface="Courier New" panose="02070309020205020404" pitchFamily="49" charset="0"/>
              </a:rPr>
              <a:t> SELECT [</a:t>
            </a:r>
            <a:r>
              <a:rPr lang="en-US" sz="1500" b="1" dirty="0" err="1">
                <a:solidFill>
                  <a:srgbClr val="7030A0"/>
                </a:solidFill>
                <a:latin typeface="Courier New" panose="02070309020205020404" pitchFamily="49" charset="0"/>
                <a:cs typeface="Courier New" panose="02070309020205020404" pitchFamily="49" charset="0"/>
              </a:rPr>
              <a:t>s_name</a:t>
            </a:r>
            <a:r>
              <a:rPr lang="en-US" sz="1500" b="1" dirty="0">
                <a:solidFill>
                  <a:srgbClr val="7030A0"/>
                </a:solidFill>
                <a:latin typeface="Courier New" panose="02070309020205020404" pitchFamily="49" charset="0"/>
                <a:cs typeface="Courier New" panose="02070309020205020404" pitchFamily="49" charset="0"/>
              </a:rPr>
              <a:t>], YEAR([</a:t>
            </a:r>
            <a:r>
              <a:rPr lang="en-US" sz="1500" b="1" dirty="0" err="1">
                <a:solidFill>
                  <a:srgbClr val="7030A0"/>
                </a:solidFill>
                <a:latin typeface="Courier New" panose="02070309020205020404" pitchFamily="49" charset="0"/>
                <a:cs typeface="Courier New" panose="02070309020205020404" pitchFamily="49" charset="0"/>
              </a:rPr>
              <a:t>sb_start</a:t>
            </a:r>
            <a:r>
              <a:rPr lang="en-US" sz="1500" b="1" dirty="0">
                <a:solidFill>
                  <a:srgbClr val="7030A0"/>
                </a:solidFill>
                <a:latin typeface="Courier New" panose="02070309020205020404" pitchFamily="49" charset="0"/>
                <a:cs typeface="Courier New" panose="02070309020205020404" pitchFamily="49" charset="0"/>
              </a:rPr>
              <a:t>]) AS [year], [</a:t>
            </a:r>
            <a:r>
              <a:rPr lang="en-US" sz="1500" b="1" dirty="0" err="1">
                <a:solidFill>
                  <a:srgbClr val="7030A0"/>
                </a:solidFill>
                <a:latin typeface="Courier New" panose="02070309020205020404" pitchFamily="49" charset="0"/>
                <a:cs typeface="Courier New" panose="02070309020205020404" pitchFamily="49" charset="0"/>
              </a:rPr>
              <a:t>sb_id</a:t>
            </a:r>
            <a:r>
              <a:rPr lang="en-US" sz="1500" b="1" dirty="0">
                <a:solidFill>
                  <a:srgbClr val="7030A0"/>
                </a:solidFill>
                <a:latin typeface="Courier New" panose="02070309020205020404" pitchFamily="49" charset="0"/>
                <a:cs typeface="Courier New" panose="02070309020205020404" pitchFamily="49" charset="0"/>
              </a:rPr>
              <a:t>] AS [</a:t>
            </a:r>
            <a:r>
              <a:rPr lang="en-US" sz="1500" b="1" dirty="0" err="1">
                <a:solidFill>
                  <a:srgbClr val="7030A0"/>
                </a:solidFill>
                <a:latin typeface="Courier New" panose="02070309020205020404" pitchFamily="49" charset="0"/>
                <a:cs typeface="Courier New" panose="02070309020205020404" pitchFamily="49" charset="0"/>
              </a:rPr>
              <a:t>what_to_count</a:t>
            </a:r>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a:solidFill>
                  <a:srgbClr val="7030A0"/>
                </a:solidFill>
                <a:latin typeface="Courier New" panose="02070309020205020404" pitchFamily="49" charset="0"/>
                <a:cs typeface="Courier New" panose="02070309020205020404" pitchFamily="49" charset="0"/>
              </a:rPr>
              <a:t> FROM [subscriptions] JOIN [subscribers] ON [</a:t>
            </a:r>
            <a:r>
              <a:rPr lang="en-US" sz="1500" b="1" dirty="0" err="1">
                <a:solidFill>
                  <a:srgbClr val="7030A0"/>
                </a:solidFill>
                <a:latin typeface="Courier New" panose="02070309020205020404" pitchFamily="49" charset="0"/>
                <a:cs typeface="Courier New" panose="02070309020205020404" pitchFamily="49" charset="0"/>
              </a:rPr>
              <a:t>sb_subscriber</a:t>
            </a:r>
            <a:r>
              <a:rPr lang="en-US" sz="1500" b="1" dirty="0">
                <a:solidFill>
                  <a:srgbClr val="7030A0"/>
                </a:solidFill>
                <a:latin typeface="Courier New" panose="02070309020205020404" pitchFamily="49" charset="0"/>
                <a:cs typeface="Courier New" panose="02070309020205020404" pitchFamily="49" charset="0"/>
              </a:rPr>
              <a:t>] = [</a:t>
            </a:r>
            <a:r>
              <a:rPr lang="en-US" sz="1500" b="1" dirty="0" err="1">
                <a:solidFill>
                  <a:srgbClr val="7030A0"/>
                </a:solidFill>
                <a:latin typeface="Courier New" panose="02070309020205020404" pitchFamily="49" charset="0"/>
                <a:cs typeface="Courier New" panose="02070309020205020404" pitchFamily="49" charset="0"/>
              </a:rPr>
              <a:t>s_id</a:t>
            </a:r>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a:solidFill>
                  <a:srgbClr val="7030A0"/>
                </a:solidFill>
                <a:latin typeface="Courier New" panose="02070309020205020404" pitchFamily="49" charset="0"/>
                <a:cs typeface="Courier New" panose="02070309020205020404" pitchFamily="49" charset="0"/>
              </a:rPr>
              <a:t> GROUP BY [</a:t>
            </a:r>
            <a:r>
              <a:rPr lang="en-US" sz="1500" b="1" dirty="0" err="1">
                <a:solidFill>
                  <a:srgbClr val="7030A0"/>
                </a:solidFill>
                <a:latin typeface="Courier New" panose="02070309020205020404" pitchFamily="49" charset="0"/>
                <a:cs typeface="Courier New" panose="02070309020205020404" pitchFamily="49" charset="0"/>
              </a:rPr>
              <a:t>sb_subscriber</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s_name</a:t>
            </a:r>
            <a:r>
              <a:rPr lang="en-US" sz="1500" b="1" dirty="0">
                <a:solidFill>
                  <a:srgbClr val="7030A0"/>
                </a:solidFill>
                <a:latin typeface="Courier New" panose="02070309020205020404" pitchFamily="49" charset="0"/>
                <a:cs typeface="Courier New" panose="02070309020205020404" pitchFamily="49" charset="0"/>
              </a:rPr>
              <a:t>], YEAR([</a:t>
            </a:r>
            <a:r>
              <a:rPr lang="en-US" sz="1500" b="1" dirty="0" err="1">
                <a:solidFill>
                  <a:srgbClr val="7030A0"/>
                </a:solidFill>
                <a:latin typeface="Courier New" panose="02070309020205020404" pitchFamily="49" charset="0"/>
                <a:cs typeface="Courier New" panose="02070309020205020404" pitchFamily="49" charset="0"/>
              </a:rPr>
              <a:t>sb_start</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sb_id</a:t>
            </a:r>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smtClean="0">
                <a:solidFill>
                  <a:srgbClr val="7030A0"/>
                </a:solidFill>
                <a:latin typeface="Courier New" panose="02070309020205020404" pitchFamily="49" charset="0"/>
                <a:cs typeface="Courier New" panose="02070309020205020404" pitchFamily="49" charset="0"/>
              </a:rPr>
              <a:t>)</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SELECT * FROM [</a:t>
            </a:r>
            <a:r>
              <a:rPr lang="en-US" sz="1500" b="1" dirty="0" err="1">
                <a:solidFill>
                  <a:srgbClr val="7030A0"/>
                </a:solidFill>
                <a:latin typeface="Courier New" panose="02070309020205020404" pitchFamily="49" charset="0"/>
                <a:cs typeface="Courier New" panose="02070309020205020404" pitchFamily="49" charset="0"/>
              </a:rPr>
              <a:t>tmp</a:t>
            </a:r>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a:solidFill>
                  <a:srgbClr val="7030A0"/>
                </a:solidFill>
                <a:latin typeface="Courier New" panose="02070309020205020404" pitchFamily="49" charset="0"/>
                <a:cs typeface="Courier New" panose="02070309020205020404" pitchFamily="49" charset="0"/>
              </a:rPr>
              <a:t>PIVOT</a:t>
            </a:r>
          </a:p>
          <a:p>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a:solidFill>
                  <a:srgbClr val="7030A0"/>
                </a:solidFill>
                <a:latin typeface="Courier New" panose="02070309020205020404" pitchFamily="49" charset="0"/>
                <a:cs typeface="Courier New" panose="02070309020205020404" pitchFamily="49" charset="0"/>
              </a:rPr>
              <a:t> COUNT([</a:t>
            </a:r>
            <a:r>
              <a:rPr lang="en-US" sz="1500" b="1" dirty="0" err="1">
                <a:solidFill>
                  <a:srgbClr val="7030A0"/>
                </a:solidFill>
                <a:latin typeface="Courier New" panose="02070309020205020404" pitchFamily="49" charset="0"/>
                <a:cs typeface="Courier New" panose="02070309020205020404" pitchFamily="49" charset="0"/>
              </a:rPr>
              <a:t>what_to_count</a:t>
            </a:r>
            <a:r>
              <a:rPr lang="en-US" sz="1500" b="1" dirty="0">
                <a:solidFill>
                  <a:srgbClr val="7030A0"/>
                </a:solidFill>
                <a:latin typeface="Courier New" panose="02070309020205020404" pitchFamily="49" charset="0"/>
                <a:cs typeface="Courier New" panose="02070309020205020404" pitchFamily="49" charset="0"/>
              </a:rPr>
              <a:t>])</a:t>
            </a:r>
          </a:p>
          <a:p>
            <a:r>
              <a:rPr lang="en-US" sz="1500" b="1" dirty="0">
                <a:solidFill>
                  <a:srgbClr val="7030A0"/>
                </a:solidFill>
                <a:latin typeface="Courier New" panose="02070309020205020404" pitchFamily="49" charset="0"/>
                <a:cs typeface="Courier New" panose="02070309020205020404" pitchFamily="49" charset="0"/>
              </a:rPr>
              <a:t> FOR [year] IN ('+@cols+')</a:t>
            </a:r>
          </a:p>
          <a:p>
            <a:r>
              <a:rPr lang="en-US" sz="1500" b="1" dirty="0">
                <a:solidFill>
                  <a:srgbClr val="7030A0"/>
                </a:solidFill>
                <a:latin typeface="Courier New" panose="02070309020205020404" pitchFamily="49" charset="0"/>
                <a:cs typeface="Courier New" panose="02070309020205020404" pitchFamily="49" charset="0"/>
              </a:rPr>
              <a:t>) AS [pivot]';</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EXECUTE(@query);</a:t>
            </a:r>
            <a:endParaRPr lang="en-US" sz="2000" b="1" dirty="0">
              <a:solidFill>
                <a:srgbClr val="0070C0"/>
              </a:solidFill>
              <a:latin typeface="Courier New" panose="02070309020205020404" pitchFamily="49" charset="0"/>
              <a:cs typeface="Courier New" panose="02070309020205020404"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029" y="4572000"/>
            <a:ext cx="4009571" cy="129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31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a:t>
            </a:fld>
            <a:endParaRPr lang="en-US" dirty="0"/>
          </a:p>
        </p:txBody>
      </p:sp>
      <p:sp>
        <p:nvSpPr>
          <p:cNvPr id="8" name="TextBox 7"/>
          <p:cNvSpPr txBox="1"/>
          <p:nvPr/>
        </p:nvSpPr>
        <p:spPr>
          <a:xfrm>
            <a:off x="457200" y="838200"/>
            <a:ext cx="8305800" cy="1631216"/>
          </a:xfrm>
          <a:prstGeom prst="rect">
            <a:avLst/>
          </a:prstGeom>
          <a:noFill/>
        </p:spPr>
        <p:txBody>
          <a:bodyPr wrap="square" rtlCol="0">
            <a:spAutoFit/>
          </a:bodyPr>
          <a:lstStyle/>
          <a:p>
            <a:r>
              <a:rPr lang="ru-RU" sz="2500" dirty="0" smtClean="0">
                <a:latin typeface="Arial" pitchFamily="34" charset="0"/>
                <a:cs typeface="Arial" pitchFamily="34" charset="0"/>
              </a:rPr>
              <a:t>Ранее мы уже видели примеры использования </a:t>
            </a:r>
            <a:r>
              <a:rPr lang="en-US" sz="2500" dirty="0" smtClean="0">
                <a:latin typeface="Arial" pitchFamily="34" charset="0"/>
                <a:cs typeface="Arial" pitchFamily="34" charset="0"/>
              </a:rPr>
              <a:t>WITH: </a:t>
            </a:r>
            <a:r>
              <a:rPr lang="ru-RU" sz="2500" dirty="0" smtClean="0">
                <a:latin typeface="Arial" pitchFamily="34" charset="0"/>
                <a:cs typeface="Arial" pitchFamily="34" charset="0"/>
              </a:rPr>
              <a:t>«показать </a:t>
            </a:r>
            <a:r>
              <a:rPr lang="ru-RU" sz="2500" dirty="0">
                <a:latin typeface="Arial" pitchFamily="34" charset="0"/>
                <a:cs typeface="Arial" pitchFamily="34" charset="0"/>
              </a:rPr>
              <a:t>подписчиков, быстрее всего вернувших книги в библиотеку (учитывать только случаи, когда книга </a:t>
            </a:r>
            <a:r>
              <a:rPr lang="ru-RU" sz="2500" dirty="0" smtClean="0">
                <a:latin typeface="Arial" pitchFamily="34" charset="0"/>
                <a:cs typeface="Arial" pitchFamily="34" charset="0"/>
              </a:rPr>
              <a:t>возвращена)».</a:t>
            </a:r>
            <a:endParaRPr lang="en-US" sz="2500" dirty="0">
              <a:latin typeface="Arial" pitchFamily="34" charset="0"/>
              <a:cs typeface="Arial" pitchFamily="34" charset="0"/>
            </a:endParaRPr>
          </a:p>
        </p:txBody>
      </p:sp>
      <p:sp>
        <p:nvSpPr>
          <p:cNvPr id="14" name="Rectangle 13"/>
          <p:cNvSpPr/>
          <p:nvPr/>
        </p:nvSpPr>
        <p:spPr>
          <a:xfrm>
            <a:off x="381000" y="2514600"/>
            <a:ext cx="8339166" cy="3600986"/>
          </a:xfrm>
          <a:prstGeom prst="rect">
            <a:avLst/>
          </a:prstGeom>
          <a:solidFill>
            <a:schemeClr val="bg1">
              <a:lumMod val="95000"/>
            </a:schemeClr>
          </a:solidFill>
        </p:spPr>
        <p:txBody>
          <a:bodyPr wrap="square">
            <a:spAutoFit/>
          </a:bodyPr>
          <a:lstStyle/>
          <a:p>
            <a:r>
              <a:rPr lang="en-US" sz="1900" b="1" dirty="0">
                <a:latin typeface="Courier New" pitchFamily="49" charset="0"/>
                <a:cs typeface="Courier New" pitchFamily="49" charset="0"/>
              </a:rPr>
              <a:t>WITH </a:t>
            </a:r>
            <a:r>
              <a:rPr lang="en-US" sz="1900" b="1" dirty="0" err="1">
                <a:latin typeface="Courier New" pitchFamily="49" charset="0"/>
                <a:cs typeface="Courier New" pitchFamily="49" charset="0"/>
              </a:rPr>
              <a:t>TmpTable</a:t>
            </a:r>
            <a:r>
              <a:rPr lang="en-US" sz="1900" b="1" dirty="0">
                <a:latin typeface="Courier New" pitchFamily="49" charset="0"/>
                <a:cs typeface="Courier New" pitchFamily="49" charset="0"/>
              </a:rPr>
              <a:t> AS</a:t>
            </a:r>
          </a:p>
          <a:p>
            <a:r>
              <a:rPr lang="en-US" sz="1900" b="1" dirty="0">
                <a:latin typeface="Courier New" pitchFamily="49" charset="0"/>
                <a:cs typeface="Courier New" pitchFamily="49" charset="0"/>
              </a:rPr>
              <a:t>(</a:t>
            </a:r>
          </a:p>
          <a:p>
            <a:r>
              <a:rPr lang="en-US" sz="1900" b="1" dirty="0">
                <a:latin typeface="Courier New" pitchFamily="49" charset="0"/>
                <a:cs typeface="Courier New" pitchFamily="49" charset="0"/>
              </a:rPr>
              <a:t>SELECT [</a:t>
            </a:r>
            <a:r>
              <a:rPr lang="en-US" sz="1900" b="1" dirty="0" err="1">
                <a:latin typeface="Courier New" pitchFamily="49" charset="0"/>
                <a:cs typeface="Courier New" pitchFamily="49" charset="0"/>
              </a:rPr>
              <a:t>s_name</a:t>
            </a:r>
            <a:r>
              <a:rPr lang="en-US" sz="1900" b="1" dirty="0">
                <a:latin typeface="Courier New" pitchFamily="49" charset="0"/>
                <a:cs typeface="Courier New" pitchFamily="49" charset="0"/>
              </a:rPr>
              <a:t>],</a:t>
            </a:r>
          </a:p>
          <a:p>
            <a:r>
              <a:rPr lang="en-US" sz="1900" b="1" dirty="0">
                <a:latin typeface="Courier New" pitchFamily="49" charset="0"/>
                <a:cs typeface="Courier New" pitchFamily="49" charset="0"/>
              </a:rPr>
              <a:t>DATEDIFF(day, [</a:t>
            </a:r>
            <a:r>
              <a:rPr lang="en-US" sz="1900" b="1" dirty="0" err="1">
                <a:latin typeface="Courier New" pitchFamily="49" charset="0"/>
                <a:cs typeface="Courier New" pitchFamily="49" charset="0"/>
              </a:rPr>
              <a:t>sb_start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sb_finish</a:t>
            </a:r>
            <a:r>
              <a:rPr lang="en-US" sz="1900" b="1" dirty="0">
                <a:latin typeface="Courier New" pitchFamily="49" charset="0"/>
                <a:cs typeface="Courier New" pitchFamily="49" charset="0"/>
              </a:rPr>
              <a:t>]) AS [days]</a:t>
            </a:r>
          </a:p>
          <a:p>
            <a:r>
              <a:rPr lang="en-US" sz="1900" b="1" dirty="0">
                <a:latin typeface="Courier New" pitchFamily="49" charset="0"/>
                <a:cs typeface="Courier New" pitchFamily="49" charset="0"/>
              </a:rPr>
              <a:t>FROM [subscribers]</a:t>
            </a:r>
          </a:p>
          <a:p>
            <a:r>
              <a:rPr lang="en-US" sz="1900" b="1" dirty="0">
                <a:latin typeface="Courier New" pitchFamily="49" charset="0"/>
                <a:cs typeface="Courier New" pitchFamily="49" charset="0"/>
              </a:rPr>
              <a:t>JOIN [subscriptions] ON [</a:t>
            </a:r>
            <a:r>
              <a:rPr lang="en-US" sz="1900" b="1" dirty="0" err="1">
                <a:latin typeface="Courier New" pitchFamily="49" charset="0"/>
                <a:cs typeface="Courier New" pitchFamily="49" charset="0"/>
              </a:rPr>
              <a:t>s_id</a:t>
            </a:r>
            <a:r>
              <a:rPr lang="en-US" sz="1900" b="1" dirty="0">
                <a:latin typeface="Courier New" pitchFamily="49" charset="0"/>
                <a:cs typeface="Courier New" pitchFamily="49" charset="0"/>
              </a:rPr>
              <a:t>] = [</a:t>
            </a:r>
            <a:r>
              <a:rPr lang="en-US" sz="1900" b="1" dirty="0" err="1">
                <a:latin typeface="Courier New" pitchFamily="49" charset="0"/>
                <a:cs typeface="Courier New" pitchFamily="49" charset="0"/>
              </a:rPr>
              <a:t>sb_subscriber</a:t>
            </a:r>
            <a:r>
              <a:rPr lang="en-US" sz="1900" b="1" dirty="0">
                <a:latin typeface="Courier New" pitchFamily="49" charset="0"/>
                <a:cs typeface="Courier New" pitchFamily="49" charset="0"/>
              </a:rPr>
              <a:t>]</a:t>
            </a:r>
          </a:p>
          <a:p>
            <a:r>
              <a:rPr lang="en-US" sz="1900" b="1" dirty="0">
                <a:latin typeface="Courier New" pitchFamily="49" charset="0"/>
                <a:cs typeface="Courier New" pitchFamily="49" charset="0"/>
              </a:rPr>
              <a:t>WHERE [</a:t>
            </a:r>
            <a:r>
              <a:rPr lang="en-US" sz="1900" b="1" dirty="0" err="1">
                <a:latin typeface="Courier New" pitchFamily="49" charset="0"/>
                <a:cs typeface="Courier New" pitchFamily="49" charset="0"/>
              </a:rPr>
              <a:t>sb_is_active</a:t>
            </a:r>
            <a:r>
              <a:rPr lang="en-US" sz="1900" b="1" dirty="0">
                <a:latin typeface="Courier New" pitchFamily="49" charset="0"/>
                <a:cs typeface="Courier New" pitchFamily="49" charset="0"/>
              </a:rPr>
              <a:t>] = 'N'</a:t>
            </a:r>
          </a:p>
          <a:p>
            <a:r>
              <a:rPr lang="en-US" sz="1900" b="1" dirty="0">
                <a:latin typeface="Courier New" pitchFamily="49" charset="0"/>
                <a:cs typeface="Courier New" pitchFamily="49" charset="0"/>
              </a:rPr>
              <a:t>GROUP BY [</a:t>
            </a:r>
            <a:r>
              <a:rPr lang="en-US" sz="1900" b="1" dirty="0" err="1">
                <a:latin typeface="Courier New" pitchFamily="49" charset="0"/>
                <a:cs typeface="Courier New" pitchFamily="49" charset="0"/>
              </a:rPr>
              <a:t>s_name</a:t>
            </a:r>
            <a:r>
              <a:rPr lang="en-US" sz="1900" b="1" dirty="0">
                <a:latin typeface="Courier New" pitchFamily="49" charset="0"/>
                <a:cs typeface="Courier New" pitchFamily="49" charset="0"/>
              </a:rPr>
              <a:t>],</a:t>
            </a:r>
          </a:p>
          <a:p>
            <a:r>
              <a:rPr lang="en-US" sz="1900" b="1" dirty="0">
                <a:latin typeface="Courier New" pitchFamily="49" charset="0"/>
                <a:cs typeface="Courier New" pitchFamily="49" charset="0"/>
              </a:rPr>
              <a:t>DATEDIFF(day, [</a:t>
            </a:r>
            <a:r>
              <a:rPr lang="en-US" sz="1900" b="1" dirty="0" err="1">
                <a:latin typeface="Courier New" pitchFamily="49" charset="0"/>
                <a:cs typeface="Courier New" pitchFamily="49" charset="0"/>
              </a:rPr>
              <a:t>sb_start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sb_finish</a:t>
            </a:r>
            <a:r>
              <a:rPr lang="en-US" sz="1900" b="1" dirty="0">
                <a:latin typeface="Courier New" pitchFamily="49" charset="0"/>
                <a:cs typeface="Courier New" pitchFamily="49" charset="0"/>
              </a:rPr>
              <a:t>])</a:t>
            </a:r>
          </a:p>
          <a:p>
            <a:r>
              <a:rPr lang="en-US" sz="1900" b="1" dirty="0">
                <a:latin typeface="Courier New" pitchFamily="49" charset="0"/>
                <a:cs typeface="Courier New" pitchFamily="49" charset="0"/>
              </a:rPr>
              <a:t>)</a:t>
            </a:r>
          </a:p>
          <a:p>
            <a:r>
              <a:rPr lang="en-US" sz="1900" b="1" dirty="0">
                <a:latin typeface="Courier New" pitchFamily="49" charset="0"/>
                <a:cs typeface="Courier New" pitchFamily="49" charset="0"/>
              </a:rPr>
              <a:t>SELECT * FROM </a:t>
            </a:r>
            <a:r>
              <a:rPr lang="en-US" sz="1900" b="1" dirty="0" err="1">
                <a:latin typeface="Courier New" pitchFamily="49" charset="0"/>
                <a:cs typeface="Courier New" pitchFamily="49" charset="0"/>
              </a:rPr>
              <a:t>TmpTable</a:t>
            </a:r>
            <a:endParaRPr lang="en-US" sz="1900" b="1" dirty="0">
              <a:latin typeface="Courier New" pitchFamily="49" charset="0"/>
              <a:cs typeface="Courier New" pitchFamily="49" charset="0"/>
            </a:endParaRPr>
          </a:p>
          <a:p>
            <a:r>
              <a:rPr lang="en-US" sz="1900" b="1" dirty="0">
                <a:latin typeface="Courier New" pitchFamily="49" charset="0"/>
                <a:cs typeface="Courier New" pitchFamily="49" charset="0"/>
              </a:rPr>
              <a:t>WHERE [days] = (SELECT MIN([days]) FROM </a:t>
            </a:r>
            <a:r>
              <a:rPr lang="en-US" sz="1900" b="1" dirty="0" err="1">
                <a:latin typeface="Courier New" pitchFamily="49" charset="0"/>
                <a:cs typeface="Courier New" pitchFamily="49" charset="0"/>
              </a:rPr>
              <a:t>TmpTable</a:t>
            </a:r>
            <a:r>
              <a:rPr lang="en-US" sz="1900" b="1" dirty="0">
                <a:latin typeface="Courier New" pitchFamily="49" charset="0"/>
                <a:cs typeface="Courier New" pitchFamily="49" charset="0"/>
              </a:rPr>
              <a:t>)</a:t>
            </a: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4800600"/>
            <a:ext cx="1905000" cy="540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234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a:t>
            </a:r>
            <a:r>
              <a:rPr lang="en-US" dirty="0" err="1"/>
              <a:t>pivoted_table</a:t>
            </a:r>
            <a:r>
              <a:rPr lang="en-US" dirty="0"/>
              <a:t> </a:t>
            </a:r>
            <a:r>
              <a:rPr lang="ru-RU" dirty="0"/>
              <a:t>и </a:t>
            </a:r>
            <a:r>
              <a:rPr lang="en-US" dirty="0" err="1"/>
              <a:t>unpivoted_table</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80</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en-US" sz="2500" dirty="0" smtClean="0">
                <a:latin typeface="Arial" pitchFamily="34" charset="0"/>
                <a:cs typeface="Arial" pitchFamily="34" charset="0"/>
              </a:rPr>
              <a:t>UNPIVOT </a:t>
            </a:r>
            <a:r>
              <a:rPr lang="ru-RU" sz="2500" dirty="0" smtClean="0">
                <a:latin typeface="Arial" pitchFamily="34" charset="0"/>
                <a:cs typeface="Arial" pitchFamily="34" charset="0"/>
              </a:rPr>
              <a:t>позволяет выполнить обратное преобразование.</a:t>
            </a:r>
            <a:endParaRPr lang="ru-RU" sz="2500" dirty="0">
              <a:latin typeface="Arial" pitchFamily="34" charset="0"/>
              <a:cs typeface="Arial" pitchFamily="34" charset="0"/>
            </a:endParaRPr>
          </a:p>
        </p:txBody>
      </p:sp>
      <p:sp>
        <p:nvSpPr>
          <p:cNvPr id="2" name="Rectangle 1"/>
          <p:cNvSpPr/>
          <p:nvPr/>
        </p:nvSpPr>
        <p:spPr>
          <a:xfrm>
            <a:off x="304800" y="1905000"/>
            <a:ext cx="8382000" cy="3093154"/>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DECLARE @</a:t>
            </a:r>
            <a:r>
              <a:rPr lang="en-US" sz="1500" b="1" dirty="0" err="1">
                <a:latin typeface="Courier New" panose="02070309020205020404" pitchFamily="49" charset="0"/>
                <a:cs typeface="Courier New" panose="02070309020205020404" pitchFamily="49" charset="0"/>
              </a:rPr>
              <a:t>tbl</a:t>
            </a:r>
            <a:r>
              <a:rPr lang="en-US" sz="1500" b="1" dirty="0">
                <a:latin typeface="Courier New" panose="02070309020205020404" pitchFamily="49" charset="0"/>
                <a:cs typeface="Courier New" panose="02070309020205020404" pitchFamily="49" charset="0"/>
              </a:rPr>
              <a:t> TABLE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NVARCHAR(255), [2011] INT, [2012] INT);</a:t>
            </a:r>
          </a:p>
          <a:p>
            <a:r>
              <a:rPr lang="en-US" sz="1500" b="1" dirty="0">
                <a:latin typeface="Courier New" panose="02070309020205020404" pitchFamily="49" charset="0"/>
                <a:cs typeface="Courier New" panose="02070309020205020404" pitchFamily="49" charset="0"/>
              </a:rPr>
              <a:t>INSERT INTO @</a:t>
            </a:r>
            <a:r>
              <a:rPr lang="en-US" sz="1500" b="1" dirty="0" err="1">
                <a:latin typeface="Courier New" panose="02070309020205020404" pitchFamily="49" charset="0"/>
                <a:cs typeface="Courier New" panose="02070309020205020404" pitchFamily="49" charset="0"/>
              </a:rPr>
              <a:t>tbl</a:t>
            </a:r>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VALUES</a:t>
            </a:r>
          </a:p>
          <a:p>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N'Иванов</a:t>
            </a:r>
            <a:r>
              <a:rPr lang="en-US" sz="1500" b="1" dirty="0">
                <a:latin typeface="Courier New" panose="02070309020205020404" pitchFamily="49" charset="0"/>
                <a:cs typeface="Courier New" panose="02070309020205020404" pitchFamily="49" charset="0"/>
              </a:rPr>
              <a:t> И.И.', 1, 3),</a:t>
            </a:r>
          </a:p>
          <a:p>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N'Петров</a:t>
            </a:r>
            <a:r>
              <a:rPr lang="en-US" sz="1500" b="1" dirty="0">
                <a:latin typeface="Courier New" panose="02070309020205020404" pitchFamily="49" charset="0"/>
                <a:cs typeface="Courier New" panose="02070309020205020404" pitchFamily="49" charset="0"/>
              </a:rPr>
              <a:t> П.П.', 0, 2);</a:t>
            </a:r>
          </a:p>
          <a:p>
            <a:r>
              <a:rPr lang="en-US" sz="1500" b="1" dirty="0">
                <a:latin typeface="Courier New" panose="02070309020205020404" pitchFamily="49" charset="0"/>
                <a:cs typeface="Courier New" panose="02070309020205020404" pitchFamily="49" charset="0"/>
              </a:rPr>
              <a:t>SELECT * FROM @</a:t>
            </a:r>
            <a:r>
              <a:rPr lang="en-US" sz="1500" b="1" dirty="0" err="1">
                <a:latin typeface="Courier New" panose="02070309020205020404" pitchFamily="49" charset="0"/>
                <a:cs typeface="Courier New" panose="02070309020205020404" pitchFamily="49" charset="0"/>
              </a:rPr>
              <a:t>tbl</a:t>
            </a:r>
            <a:r>
              <a:rPr lang="en-US" sz="1500" b="1" dirty="0">
                <a:latin typeface="Courier New" panose="02070309020205020404" pitchFamily="49" charset="0"/>
                <a:cs typeface="Courier New" panose="02070309020205020404" pitchFamily="49" charset="0"/>
              </a:rPr>
              <a:t>;</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SELECT </a:t>
            </a:r>
            <a:r>
              <a:rPr lang="en-US" sz="1500" b="1" dirty="0" smtClean="0">
                <a:solidFill>
                  <a:srgbClr val="00B0F0"/>
                </a:solidFill>
                <a:latin typeface="Courier New" panose="02070309020205020404" pitchFamily="49" charset="0"/>
                <a:cs typeface="Courier New" panose="02070309020205020404" pitchFamily="49" charset="0"/>
              </a:rPr>
              <a:t>[</a:t>
            </a:r>
            <a:r>
              <a:rPr lang="en-US" sz="1500" b="1" dirty="0" err="1" smtClean="0">
                <a:solidFill>
                  <a:srgbClr val="00B0F0"/>
                </a:solidFill>
                <a:latin typeface="Courier New" panose="02070309020205020404" pitchFamily="49" charset="0"/>
                <a:cs typeface="Courier New" panose="02070309020205020404" pitchFamily="49" charset="0"/>
              </a:rPr>
              <a:t>s_name</a:t>
            </a:r>
            <a:r>
              <a:rPr lang="en-US" sz="1500" b="1" dirty="0" smtClean="0">
                <a:solidFill>
                  <a:srgbClr val="00B0F0"/>
                </a:solidFill>
                <a:latin typeface="Courier New" panose="02070309020205020404" pitchFamily="49" charset="0"/>
                <a:cs typeface="Courier New" panose="02070309020205020404" pitchFamily="49" charset="0"/>
              </a:rPr>
              <a:t>]</a:t>
            </a:r>
            <a:r>
              <a:rPr lang="en-US" sz="1500" b="1" dirty="0" smtClean="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[year]</a:t>
            </a:r>
            <a:r>
              <a:rPr lang="en-US" sz="1500" b="1" dirty="0">
                <a:latin typeface="Courier New" panose="02070309020205020404" pitchFamily="49" charset="0"/>
                <a:cs typeface="Courier New" panose="02070309020205020404" pitchFamily="49" charset="0"/>
              </a:rPr>
              <a:t>, </a:t>
            </a:r>
            <a:r>
              <a:rPr lang="en-US" sz="1500" b="1" dirty="0">
                <a:solidFill>
                  <a:schemeClr val="accent6">
                    <a:lumMod val="75000"/>
                  </a:schemeClr>
                </a:solidFill>
                <a:latin typeface="Courier New" panose="02070309020205020404" pitchFamily="49" charset="0"/>
                <a:cs typeface="Courier New" panose="02070309020205020404" pitchFamily="49" charset="0"/>
              </a:rPr>
              <a:t>[count]</a:t>
            </a:r>
          </a:p>
          <a:p>
            <a:r>
              <a:rPr lang="en-US" sz="1500" b="1" dirty="0">
                <a:latin typeface="Courier New" panose="02070309020205020404" pitchFamily="49" charset="0"/>
                <a:cs typeface="Courier New" panose="02070309020205020404" pitchFamily="49" charset="0"/>
              </a:rPr>
              <a:t>FROM @</a:t>
            </a:r>
            <a:r>
              <a:rPr lang="en-US" sz="1500" b="1" dirty="0" err="1">
                <a:latin typeface="Courier New" panose="02070309020205020404" pitchFamily="49" charset="0"/>
                <a:cs typeface="Courier New" panose="02070309020205020404" pitchFamily="49" charset="0"/>
              </a:rPr>
              <a:t>tbl</a:t>
            </a:r>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UNPIVOT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a:solidFill>
                  <a:schemeClr val="accent6">
                    <a:lumMod val="75000"/>
                  </a:schemeClr>
                </a:solidFill>
                <a:latin typeface="Courier New" panose="02070309020205020404" pitchFamily="49" charset="0"/>
                <a:cs typeface="Courier New" panose="02070309020205020404" pitchFamily="49" charset="0"/>
              </a:rPr>
              <a:t>[count]</a:t>
            </a:r>
            <a:r>
              <a:rPr lang="en-US" sz="1500" b="1" dirty="0">
                <a:latin typeface="Courier New" panose="02070309020205020404" pitchFamily="49" charset="0"/>
                <a:cs typeface="Courier New" panose="02070309020205020404" pitchFamily="49" charset="0"/>
              </a:rPr>
              <a:t> FOR </a:t>
            </a:r>
            <a:r>
              <a:rPr lang="en-US" sz="1500" b="1" dirty="0">
                <a:solidFill>
                  <a:srgbClr val="7030A0"/>
                </a:solidFill>
                <a:latin typeface="Courier New" panose="02070309020205020404" pitchFamily="49" charset="0"/>
                <a:cs typeface="Courier New" panose="02070309020205020404" pitchFamily="49" charset="0"/>
              </a:rPr>
              <a:t>[year] IN ([2011], [2012])</a:t>
            </a:r>
          </a:p>
          <a:p>
            <a:r>
              <a:rPr lang="en-US" sz="1500" b="1" dirty="0">
                <a:latin typeface="Courier New" panose="02070309020205020404" pitchFamily="49" charset="0"/>
                <a:cs typeface="Courier New" panose="02070309020205020404" pitchFamily="49" charset="0"/>
              </a:rPr>
              <a:t>) AS [x];</a:t>
            </a:r>
            <a:endParaRPr lang="en-US" sz="2000" b="1" dirty="0">
              <a:solidFill>
                <a:srgbClr val="0070C0"/>
              </a:solidFill>
              <a:latin typeface="Courier New" panose="02070309020205020404" pitchFamily="49" charset="0"/>
              <a:cs typeface="Courier New" panose="02070309020205020404"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876801"/>
            <a:ext cx="2941915" cy="955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605336"/>
            <a:ext cx="2481943" cy="12535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4572000" y="5354483"/>
            <a:ext cx="9906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flipH="1">
            <a:off x="3276600" y="4724400"/>
            <a:ext cx="152400" cy="273754"/>
          </a:xfrm>
          <a:prstGeom prst="line">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a:xfrm flipH="1">
            <a:off x="4008715" y="4739924"/>
            <a:ext cx="152400" cy="273754"/>
          </a:xfrm>
          <a:prstGeom prst="line">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a:off x="1219200" y="4605336"/>
            <a:ext cx="2209800" cy="881064"/>
          </a:xfrm>
          <a:prstGeom prst="line">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1752600" y="3810000"/>
            <a:ext cx="4800600" cy="914400"/>
          </a:xfrm>
          <a:prstGeom prst="line">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690157" y="3810000"/>
            <a:ext cx="4929843" cy="914400"/>
          </a:xfrm>
          <a:prstGeom prst="line">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a:xfrm>
            <a:off x="3810000" y="3810000"/>
            <a:ext cx="4419600" cy="914400"/>
          </a:xfrm>
          <a:prstGeom prst="line">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30" name="Straight Connector 29"/>
          <p:cNvCxnSpPr/>
          <p:nvPr/>
        </p:nvCxnSpPr>
        <p:spPr>
          <a:xfrm>
            <a:off x="1752600" y="3810000"/>
            <a:ext cx="838200" cy="1235868"/>
          </a:xfrm>
          <a:prstGeom prst="line">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5278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@variable </a:t>
            </a:r>
            <a:r>
              <a:rPr lang="ru-RU" dirty="0" smtClean="0"/>
              <a:t>и </a:t>
            </a:r>
            <a:r>
              <a:rPr lang="en-US" dirty="0"/>
              <a:t>@</a:t>
            </a:r>
            <a:r>
              <a:rPr lang="en-US" dirty="0" err="1"/>
              <a:t>variable.function_call</a:t>
            </a:r>
            <a:r>
              <a:rPr lang="en-US" dirty="0"/>
              <a:t> </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81</a:t>
            </a:fld>
            <a:endParaRPr lang="en-US" dirty="0"/>
          </a:p>
        </p:txBody>
      </p:sp>
      <p:sp>
        <p:nvSpPr>
          <p:cNvPr id="8" name="TextBox 7"/>
          <p:cNvSpPr txBox="1"/>
          <p:nvPr/>
        </p:nvSpPr>
        <p:spPr>
          <a:xfrm>
            <a:off x="457200" y="8382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Рассмотрим секцию:</a:t>
            </a:r>
            <a:endParaRPr lang="ru-RU" sz="2500" dirty="0">
              <a:latin typeface="Arial" pitchFamily="34" charset="0"/>
              <a:cs typeface="Arial" pitchFamily="34" charset="0"/>
            </a:endParaRPr>
          </a:p>
        </p:txBody>
      </p:sp>
      <p:sp>
        <p:nvSpPr>
          <p:cNvPr id="2" name="Rectangle 1"/>
          <p:cNvSpPr/>
          <p:nvPr/>
        </p:nvSpPr>
        <p:spPr>
          <a:xfrm>
            <a:off x="304800" y="1366421"/>
            <a:ext cx="8458200" cy="2739211"/>
          </a:xfrm>
          <a:prstGeom prst="rect">
            <a:avLst/>
          </a:prstGeom>
          <a:solidFill>
            <a:schemeClr val="bg1">
              <a:lumMod val="95000"/>
            </a:schemeClr>
          </a:solidFill>
        </p:spPr>
        <p:txBody>
          <a:bodyPr wrap="square">
            <a:spAutoFit/>
          </a:bodyPr>
          <a:lstStyle/>
          <a:p>
            <a:r>
              <a:rPr lang="en-US" sz="800" b="1" dirty="0">
                <a:latin typeface="Arial" panose="020B0604020202020204" pitchFamily="34" charset="0"/>
                <a:cs typeface="Arial" panose="020B0604020202020204" pitchFamily="34" charset="0"/>
              </a:rPr>
              <a:t>[ FROM { &lt;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 ,...n ] ] </a:t>
            </a:r>
          </a:p>
          <a:p>
            <a:r>
              <a:rPr lang="en-US" sz="800" b="1" dirty="0">
                <a:latin typeface="Arial" panose="020B0604020202020204" pitchFamily="34" charset="0"/>
                <a:cs typeface="Arial" panose="020B0604020202020204" pitchFamily="34" charset="0"/>
              </a:rPr>
              <a:t>&lt;</a:t>
            </a:r>
            <a:r>
              <a:rPr lang="en-US" sz="800" b="1" dirty="0" err="1">
                <a:latin typeface="Arial" panose="020B0604020202020204" pitchFamily="34" charset="0"/>
                <a:cs typeface="Arial" panose="020B0604020202020204" pitchFamily="34" charset="0"/>
              </a:rPr>
              <a:t>table_source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a:t>
            </a:r>
          </a:p>
          <a:p>
            <a:r>
              <a:rPr lang="en-US" sz="800" b="1" dirty="0">
                <a:latin typeface="Arial" panose="020B0604020202020204" pitchFamily="34" charset="0"/>
                <a:cs typeface="Arial" panose="020B0604020202020204" pitchFamily="34" charset="0"/>
              </a:rPr>
              <a:t>    </a:t>
            </a:r>
            <a:r>
              <a:rPr lang="en-US" sz="800" b="1" dirty="0" err="1">
                <a:latin typeface="Arial" panose="020B0604020202020204" pitchFamily="34" charset="0"/>
                <a:cs typeface="Arial" panose="020B0604020202020204" pitchFamily="34" charset="0"/>
              </a:rPr>
              <a:t>table_or_view_name</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&lt;</a:t>
            </a:r>
            <a:r>
              <a:rPr lang="en-US" sz="800" b="1" dirty="0" err="1">
                <a:latin typeface="Arial" panose="020B0604020202020204" pitchFamily="34" charset="0"/>
                <a:cs typeface="Arial" panose="020B0604020202020204" pitchFamily="34" charset="0"/>
              </a:rPr>
              <a:t>tablesample_clause</a:t>
            </a:r>
            <a:r>
              <a:rPr lang="en-US" sz="800" b="1" dirty="0">
                <a:latin typeface="Arial" panose="020B0604020202020204" pitchFamily="34" charset="0"/>
                <a:cs typeface="Arial" panose="020B0604020202020204" pitchFamily="34" charset="0"/>
              </a:rPr>
              <a:t>&gt; ] </a:t>
            </a:r>
          </a:p>
          <a:p>
            <a:r>
              <a:rPr lang="en-US" sz="800" b="1" dirty="0">
                <a:latin typeface="Arial" panose="020B0604020202020204" pitchFamily="34" charset="0"/>
                <a:cs typeface="Arial" panose="020B0604020202020204" pitchFamily="34" charset="0"/>
              </a:rPr>
              <a:t>        [ WITH ( &lt; </a:t>
            </a:r>
            <a:r>
              <a:rPr lang="en-US" sz="800" b="1" dirty="0" err="1">
                <a:latin typeface="Arial" panose="020B0604020202020204" pitchFamily="34" charset="0"/>
                <a:cs typeface="Arial" panose="020B0604020202020204" pitchFamily="34" charset="0"/>
              </a:rPr>
              <a:t>table_hint</a:t>
            </a:r>
            <a:r>
              <a:rPr lang="en-US" sz="800" b="1" dirty="0">
                <a:latin typeface="Arial" panose="020B0604020202020204" pitchFamily="34" charset="0"/>
                <a:cs typeface="Arial" panose="020B0604020202020204" pitchFamily="34" charset="0"/>
              </a:rPr>
              <a:t> &gt; [ [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rowset_function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bulk_column_alias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user_defined_function</a:t>
            </a:r>
            <a:r>
              <a:rPr lang="en-US" sz="800" b="1" dirty="0">
                <a:latin typeface="Arial" panose="020B0604020202020204" pitchFamily="34" charset="0"/>
                <a:cs typeface="Arial" panose="020B0604020202020204" pitchFamily="34" charset="0"/>
              </a:rPr>
              <a:t> [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a:t>
            </a:r>
          </a:p>
          <a:p>
            <a:r>
              <a:rPr lang="en-US" sz="800" b="1" dirty="0">
                <a:latin typeface="Arial" panose="020B0604020202020204" pitchFamily="34" charset="0"/>
                <a:cs typeface="Arial" panose="020B0604020202020204" pitchFamily="34" charset="0"/>
              </a:rPr>
              <a:t>    | OPENXML &lt;</a:t>
            </a:r>
            <a:r>
              <a:rPr lang="en-US" sz="800" b="1" dirty="0" err="1">
                <a:latin typeface="Arial" panose="020B0604020202020204" pitchFamily="34" charset="0"/>
                <a:cs typeface="Arial" panose="020B0604020202020204" pitchFamily="34" charset="0"/>
              </a:rPr>
              <a:t>openxml_clause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a:t>
            </a:r>
            <a:r>
              <a:rPr lang="en-US" sz="800" b="1" dirty="0" err="1">
                <a:latin typeface="Arial" panose="020B0604020202020204" pitchFamily="34" charset="0"/>
                <a:cs typeface="Arial" panose="020B0604020202020204" pitchFamily="34" charset="0"/>
              </a:rPr>
              <a:t>derived_table</a:t>
            </a:r>
            <a:r>
              <a:rPr lang="en-US" sz="800" b="1" dirty="0">
                <a:latin typeface="Arial" panose="020B0604020202020204" pitchFamily="34" charset="0"/>
                <a:cs typeface="Arial" panose="020B0604020202020204" pitchFamily="34" charset="0"/>
              </a:rPr>
              <a:t> [ AS ] </a:t>
            </a:r>
            <a:r>
              <a:rPr lang="en-US" sz="800" b="1" dirty="0" err="1">
                <a:latin typeface="Arial" panose="020B0604020202020204" pitchFamily="34" charset="0"/>
                <a:cs typeface="Arial" panose="020B0604020202020204" pitchFamily="34" charset="0"/>
              </a:rPr>
              <a:t>table_alias</a:t>
            </a:r>
            <a:r>
              <a:rPr lang="en-US" sz="800" b="1" dirty="0">
                <a:latin typeface="Arial" panose="020B0604020202020204" pitchFamily="34" charset="0"/>
                <a:cs typeface="Arial" panose="020B0604020202020204" pitchFamily="34" charset="0"/>
              </a:rPr>
              <a:t> [ ( </a:t>
            </a:r>
            <a:r>
              <a:rPr lang="en-US" sz="800" b="1" dirty="0" err="1">
                <a:latin typeface="Arial" panose="020B0604020202020204" pitchFamily="34" charset="0"/>
                <a:cs typeface="Arial" panose="020B0604020202020204" pitchFamily="34" charset="0"/>
              </a:rPr>
              <a:t>column_alias</a:t>
            </a:r>
            <a:r>
              <a:rPr lang="en-US" sz="800" b="1" dirty="0">
                <a:latin typeface="Arial" panose="020B0604020202020204" pitchFamily="34" charset="0"/>
                <a:cs typeface="Arial" panose="020B0604020202020204" pitchFamily="34" charset="0"/>
              </a:rPr>
              <a:t> [ ,...n ] ) ]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joined_table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pivoted_table</a:t>
            </a:r>
            <a:r>
              <a:rPr lang="en-US" sz="800" b="1" dirty="0">
                <a:latin typeface="Arial" panose="020B0604020202020204" pitchFamily="34" charset="0"/>
                <a:cs typeface="Arial" panose="020B0604020202020204" pitchFamily="34" charset="0"/>
              </a:rPr>
              <a:t>&gt; </a:t>
            </a:r>
          </a:p>
          <a:p>
            <a:r>
              <a:rPr lang="en-US" sz="800" b="1" dirty="0">
                <a:latin typeface="Arial" panose="020B0604020202020204" pitchFamily="34" charset="0"/>
                <a:cs typeface="Arial" panose="020B0604020202020204" pitchFamily="34" charset="0"/>
              </a:rPr>
              <a:t>    | &lt;</a:t>
            </a:r>
            <a:r>
              <a:rPr lang="en-US" sz="800" b="1" dirty="0" err="1">
                <a:latin typeface="Arial" panose="020B0604020202020204" pitchFamily="34" charset="0"/>
                <a:cs typeface="Arial" panose="020B0604020202020204" pitchFamily="34" charset="0"/>
              </a:rPr>
              <a:t>unpivoted_table</a:t>
            </a:r>
            <a:r>
              <a:rPr lang="en-US" sz="800" b="1" dirty="0">
                <a:latin typeface="Arial" panose="020B0604020202020204" pitchFamily="34" charset="0"/>
                <a:cs typeface="Arial" panose="020B0604020202020204" pitchFamily="34" charset="0"/>
              </a:rPr>
              <a:t>&gt;</a:t>
            </a:r>
          </a:p>
          <a:p>
            <a:r>
              <a:rPr lang="en-US" sz="800" b="1" dirty="0">
                <a:latin typeface="Arial" panose="020B0604020202020204" pitchFamily="34" charset="0"/>
                <a:cs typeface="Arial" panose="020B0604020202020204" pitchFamily="34" charset="0"/>
              </a:rPr>
              <a:t>      </a:t>
            </a:r>
            <a:r>
              <a:rPr lang="en-US" sz="2000" b="1" dirty="0">
                <a:solidFill>
                  <a:srgbClr val="0070C0"/>
                </a:solidFill>
                <a:latin typeface="Arial" panose="020B0604020202020204" pitchFamily="34" charset="0"/>
                <a:cs typeface="Arial" panose="020B0604020202020204" pitchFamily="34" charset="0"/>
              </a:rPr>
              <a:t>| @variable [ [ AS ] </a:t>
            </a:r>
            <a:r>
              <a:rPr lang="en-US" sz="2000" b="1" dirty="0" err="1">
                <a:solidFill>
                  <a:srgbClr val="0070C0"/>
                </a:solidFill>
                <a:latin typeface="Arial" panose="020B0604020202020204" pitchFamily="34" charset="0"/>
                <a:cs typeface="Arial" panose="020B0604020202020204" pitchFamily="34" charset="0"/>
              </a:rPr>
              <a:t>table_alias</a:t>
            </a:r>
            <a:r>
              <a:rPr lang="en-US" sz="2000" b="1" dirty="0">
                <a:solidFill>
                  <a:srgbClr val="0070C0"/>
                </a:solidFill>
                <a:latin typeface="Arial" panose="020B0604020202020204" pitchFamily="34" charset="0"/>
                <a:cs typeface="Arial" panose="020B0604020202020204" pitchFamily="34" charset="0"/>
              </a:rPr>
              <a:t> ]</a:t>
            </a:r>
          </a:p>
          <a:p>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variable.function_call</a:t>
            </a:r>
            <a:r>
              <a:rPr lang="en-US" sz="2000" b="1" dirty="0">
                <a:solidFill>
                  <a:srgbClr val="0070C0"/>
                </a:solidFill>
                <a:latin typeface="Arial" panose="020B0604020202020204" pitchFamily="34" charset="0"/>
                <a:cs typeface="Arial" panose="020B0604020202020204" pitchFamily="34" charset="0"/>
              </a:rPr>
              <a:t> ( expression [ ,...n ] ) [ [ AS ] </a:t>
            </a:r>
            <a:r>
              <a:rPr lang="en-US" sz="2000" b="1" dirty="0" err="1">
                <a:solidFill>
                  <a:srgbClr val="0070C0"/>
                </a:solidFill>
                <a:latin typeface="Arial" panose="020B0604020202020204" pitchFamily="34" charset="0"/>
                <a:cs typeface="Arial" panose="020B0604020202020204" pitchFamily="34" charset="0"/>
              </a:rPr>
              <a:t>table_alias</a:t>
            </a:r>
            <a:r>
              <a:rPr lang="en-US" sz="2000" b="1" dirty="0">
                <a:solidFill>
                  <a:srgbClr val="0070C0"/>
                </a:solidFill>
                <a:latin typeface="Arial" panose="020B0604020202020204" pitchFamily="34" charset="0"/>
                <a:cs typeface="Arial" panose="020B0604020202020204" pitchFamily="34" charset="0"/>
              </a:rPr>
              <a:t> ] [ (</a:t>
            </a:r>
            <a:r>
              <a:rPr lang="en-US" sz="2000" b="1" dirty="0" err="1">
                <a:solidFill>
                  <a:srgbClr val="0070C0"/>
                </a:solidFill>
                <a:latin typeface="Arial" panose="020B0604020202020204" pitchFamily="34" charset="0"/>
                <a:cs typeface="Arial" panose="020B0604020202020204" pitchFamily="34" charset="0"/>
              </a:rPr>
              <a:t>column_alias</a:t>
            </a:r>
            <a:r>
              <a:rPr lang="en-US" sz="2000" b="1" dirty="0">
                <a:solidFill>
                  <a:srgbClr val="0070C0"/>
                </a:solidFill>
                <a:latin typeface="Arial" panose="020B0604020202020204" pitchFamily="34" charset="0"/>
                <a:cs typeface="Arial" panose="020B0604020202020204" pitchFamily="34" charset="0"/>
              </a:rPr>
              <a:t> [ ,...n ] ) ]</a:t>
            </a:r>
          </a:p>
          <a:p>
            <a:r>
              <a:rPr lang="en-US" sz="800" b="1" dirty="0" smtClean="0">
                <a:latin typeface="Arial" panose="020B0604020202020204" pitchFamily="34" charset="0"/>
                <a:cs typeface="Arial" panose="020B0604020202020204" pitchFamily="34" charset="0"/>
              </a:rPr>
              <a:t>}</a:t>
            </a:r>
            <a:endParaRPr lang="en-US" sz="800" b="1" dirty="0">
              <a:latin typeface="Arial" panose="020B0604020202020204" pitchFamily="34" charset="0"/>
              <a:cs typeface="Arial" panose="020B0604020202020204" pitchFamily="34" charset="0"/>
            </a:endParaRPr>
          </a:p>
        </p:txBody>
      </p:sp>
      <p:sp>
        <p:nvSpPr>
          <p:cNvPr id="7" name="TextBox 6"/>
          <p:cNvSpPr txBox="1"/>
          <p:nvPr/>
        </p:nvSpPr>
        <p:spPr>
          <a:xfrm>
            <a:off x="304800" y="4191000"/>
            <a:ext cx="84582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Позволяет выбирать значения переменных и результаты вызова функций.</a:t>
            </a:r>
          </a:p>
        </p:txBody>
      </p:sp>
      <p:sp>
        <p:nvSpPr>
          <p:cNvPr id="6" name="Rectangle 5"/>
          <p:cNvSpPr/>
          <p:nvPr/>
        </p:nvSpPr>
        <p:spPr>
          <a:xfrm>
            <a:off x="304800" y="5334000"/>
            <a:ext cx="8458200" cy="646331"/>
          </a:xfrm>
          <a:prstGeom prst="rect">
            <a:avLst/>
          </a:prstGeom>
        </p:spPr>
        <p:txBody>
          <a:bodyPr wrap="square">
            <a:spAutoFit/>
          </a:bodyPr>
          <a:lstStyle/>
          <a:p>
            <a:r>
              <a:rPr lang="ru-RU" dirty="0">
                <a:latin typeface="Arial" pitchFamily="34" charset="0"/>
                <a:cs typeface="Arial" pitchFamily="34" charset="0"/>
              </a:rPr>
              <a:t>Подробности</a:t>
            </a:r>
            <a:r>
              <a:rPr lang="ru-RU" dirty="0" smtClean="0">
                <a:latin typeface="Arial" pitchFamily="34" charset="0"/>
                <a:cs typeface="Arial" pitchFamily="34" charset="0"/>
              </a:rPr>
              <a:t>:</a:t>
            </a:r>
          </a:p>
          <a:p>
            <a:r>
              <a:rPr lang="en-US" dirty="0">
                <a:latin typeface="Arial" pitchFamily="34" charset="0"/>
                <a:cs typeface="Arial" pitchFamily="34" charset="0"/>
              </a:rPr>
              <a:t>http://msdn.microsoft.com/en-us/library/ms189484.aspx</a:t>
            </a:r>
            <a:endParaRPr lang="ru-RU" dirty="0">
              <a:latin typeface="Arial" pitchFamily="34" charset="0"/>
              <a:cs typeface="Arial" pitchFamily="34" charset="0"/>
            </a:endParaRPr>
          </a:p>
        </p:txBody>
      </p:sp>
    </p:spTree>
    <p:extLst>
      <p:ext uri="{BB962C8B-B14F-4D97-AF65-F5344CB8AC3E}">
        <p14:creationId xmlns:p14="http://schemas.microsoft.com/office/powerpoint/2010/main" val="5144582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@variable </a:t>
            </a:r>
            <a:r>
              <a:rPr lang="ru-RU" dirty="0"/>
              <a:t>и @</a:t>
            </a:r>
            <a:r>
              <a:rPr lang="en-US" dirty="0" err="1"/>
              <a:t>variable.function_call</a:t>
            </a:r>
            <a:r>
              <a:rPr lang="en-US" dirty="0"/>
              <a:t> </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82</a:t>
            </a:fld>
            <a:endParaRPr lang="en-US" dirty="0"/>
          </a:p>
        </p:txBody>
      </p:sp>
      <p:sp>
        <p:nvSpPr>
          <p:cNvPr id="9" name="TextBox 8"/>
          <p:cNvSpPr txBox="1"/>
          <p:nvPr/>
        </p:nvSpPr>
        <p:spPr>
          <a:xfrm>
            <a:off x="304800" y="914400"/>
            <a:ext cx="8305800" cy="1246495"/>
          </a:xfrm>
          <a:prstGeom prst="rect">
            <a:avLst/>
          </a:prstGeom>
          <a:noFill/>
        </p:spPr>
        <p:txBody>
          <a:bodyPr wrap="square" rtlCol="0">
            <a:spAutoFit/>
          </a:bodyPr>
          <a:lstStyle/>
          <a:p>
            <a:r>
              <a:rPr lang="ru-RU" sz="2500" dirty="0" smtClean="0">
                <a:latin typeface="Arial" pitchFamily="34" charset="0"/>
                <a:cs typeface="Arial" pitchFamily="34" charset="0"/>
              </a:rPr>
              <a:t>Следующий пример мы уже видели, когда рассматривали построение сводной таблицы с неизвестным количеством колонок:</a:t>
            </a:r>
            <a:endParaRPr lang="ru-RU" sz="2500" dirty="0">
              <a:latin typeface="Arial" pitchFamily="34" charset="0"/>
              <a:cs typeface="Arial" pitchFamily="34" charset="0"/>
            </a:endParaRPr>
          </a:p>
        </p:txBody>
      </p:sp>
      <p:sp>
        <p:nvSpPr>
          <p:cNvPr id="2" name="Rectangle 1"/>
          <p:cNvSpPr/>
          <p:nvPr/>
        </p:nvSpPr>
        <p:spPr>
          <a:xfrm>
            <a:off x="304800" y="2191435"/>
            <a:ext cx="8534400" cy="1523494"/>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DECLARE @cols NVARCHAR(MAX);</a:t>
            </a:r>
          </a:p>
          <a:p>
            <a:r>
              <a:rPr lang="en-US" sz="1500" b="1" dirty="0">
                <a:latin typeface="Courier New" panose="02070309020205020404" pitchFamily="49" charset="0"/>
                <a:cs typeface="Courier New" panose="02070309020205020404" pitchFamily="49" charset="0"/>
              </a:rPr>
              <a:t>SET @cols = STUFF((SELECT DISTINCT ',', QUOTENAME(YEAR([</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 AS [year] FROM [subscriptions] ORDER BY [year]</a:t>
            </a:r>
          </a:p>
          <a:p>
            <a:r>
              <a:rPr lang="en-US" sz="1500" b="1" dirty="0">
                <a:latin typeface="Courier New" panose="02070309020205020404" pitchFamily="49" charset="0"/>
                <a:cs typeface="Courier New" panose="02070309020205020404" pitchFamily="49" charset="0"/>
              </a:rPr>
              <a:t>FOR XML PATH(''), TYPE).value('.', 'NVARCHAR(MAX)'), 1, 1, '');</a:t>
            </a:r>
          </a:p>
          <a:p>
            <a:endParaRPr lang="ru-RU" sz="1500"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SELECT </a:t>
            </a:r>
            <a:r>
              <a:rPr lang="en-US" b="1" dirty="0">
                <a:solidFill>
                  <a:srgbClr val="0070C0"/>
                </a:solidFill>
                <a:latin typeface="Courier New" panose="02070309020205020404" pitchFamily="49" charset="0"/>
                <a:cs typeface="Courier New" panose="02070309020205020404" pitchFamily="49" charset="0"/>
              </a:rPr>
              <a:t>@cols AS [cols];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14799"/>
            <a:ext cx="2743200" cy="1069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2633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WHERE </a:t>
            </a:r>
            <a:r>
              <a:rPr lang="ru-RU" dirty="0" smtClean="0"/>
              <a:t>и </a:t>
            </a:r>
            <a:r>
              <a:rPr lang="en-US" dirty="0" smtClean="0"/>
              <a:t>HAVING</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83</a:t>
            </a:fld>
            <a:endParaRPr lang="en-US" dirty="0"/>
          </a:p>
        </p:txBody>
      </p:sp>
      <p:sp>
        <p:nvSpPr>
          <p:cNvPr id="7" name="Rectangle 6"/>
          <p:cNvSpPr/>
          <p:nvPr/>
        </p:nvSpPr>
        <p:spPr>
          <a:xfrm>
            <a:off x="304800" y="838200"/>
            <a:ext cx="5791200" cy="2923877"/>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smtClean="0">
                <a:latin typeface="Arial" pitchFamily="34" charset="0"/>
                <a:cs typeface="Arial" pitchFamily="34" charset="0"/>
              </a:rPr>
              <a:t>[</a:t>
            </a:r>
            <a:r>
              <a:rPr lang="en-US" sz="800" b="1" dirty="0">
                <a:latin typeface="Arial" pitchFamily="34" charset="0"/>
                <a:cs typeface="Arial" pitchFamily="34" charset="0"/>
              </a:rPr>
              <a:t>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2000" b="1" dirty="0">
                <a:solidFill>
                  <a:srgbClr val="00B050"/>
                </a:solidFill>
                <a:latin typeface="Arial" pitchFamily="34" charset="0"/>
                <a:cs typeface="Arial" pitchFamily="34" charset="0"/>
              </a:rPr>
              <a:t>    [ WHERE &lt;</a:t>
            </a:r>
            <a:r>
              <a:rPr lang="en-US" sz="2000" b="1" dirty="0" err="1">
                <a:solidFill>
                  <a:srgbClr val="00B050"/>
                </a:solidFill>
                <a:latin typeface="Arial" pitchFamily="34" charset="0"/>
                <a:cs typeface="Arial" pitchFamily="34" charset="0"/>
              </a:rPr>
              <a:t>search_condition</a:t>
            </a:r>
            <a:r>
              <a:rPr lang="en-US" sz="2000" b="1" dirty="0">
                <a:solidFill>
                  <a:srgbClr val="00B050"/>
                </a:solidFill>
                <a:latin typeface="Arial" pitchFamily="34" charset="0"/>
                <a:cs typeface="Arial" pitchFamily="34" charset="0"/>
              </a:rPr>
              <a:t>&gt; ] </a:t>
            </a:r>
          </a:p>
          <a:p>
            <a:r>
              <a:rPr lang="en-US" sz="800" b="1" dirty="0">
                <a:latin typeface="Arial" pitchFamily="34" charset="0"/>
                <a:cs typeface="Arial" pitchFamily="34" charset="0"/>
              </a:rPr>
              <a:t>    [ &lt;GROUP BY&gt; ] </a:t>
            </a:r>
          </a:p>
          <a:p>
            <a:r>
              <a:rPr lang="en-US" sz="2000" b="1" dirty="0">
                <a:solidFill>
                  <a:srgbClr val="00B050"/>
                </a:solidFill>
                <a:latin typeface="Arial" pitchFamily="34" charset="0"/>
                <a:cs typeface="Arial" pitchFamily="34" charset="0"/>
              </a:rPr>
              <a:t>    [ HAVING &lt; </a:t>
            </a:r>
            <a:r>
              <a:rPr lang="en-US" sz="2000" b="1" dirty="0" err="1">
                <a:solidFill>
                  <a:srgbClr val="00B050"/>
                </a:solidFill>
                <a:latin typeface="Arial" pitchFamily="34" charset="0"/>
                <a:cs typeface="Arial" pitchFamily="34" charset="0"/>
              </a:rPr>
              <a:t>search_condition</a:t>
            </a:r>
            <a:r>
              <a:rPr lang="en-US" sz="2000" b="1" dirty="0">
                <a:solidFill>
                  <a:srgbClr val="00B050"/>
                </a:solidFill>
                <a:latin typeface="Arial" pitchFamily="34" charset="0"/>
                <a:cs typeface="Arial" pitchFamily="34" charset="0"/>
              </a:rPr>
              <a:t> &gt; ] </a:t>
            </a:r>
          </a:p>
        </p:txBody>
      </p:sp>
      <p:sp>
        <p:nvSpPr>
          <p:cNvPr id="6" name="TextBox 5"/>
          <p:cNvSpPr txBox="1"/>
          <p:nvPr/>
        </p:nvSpPr>
        <p:spPr>
          <a:xfrm>
            <a:off x="3505200" y="3630305"/>
            <a:ext cx="5562600" cy="861774"/>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Указывает условия попадания рядов в выборку.</a:t>
            </a:r>
          </a:p>
        </p:txBody>
      </p:sp>
      <p:sp>
        <p:nvSpPr>
          <p:cNvPr id="8" name="Rectangle 7"/>
          <p:cNvSpPr/>
          <p:nvPr/>
        </p:nvSpPr>
        <p:spPr>
          <a:xfrm>
            <a:off x="320040" y="4953000"/>
            <a:ext cx="8290560" cy="1200329"/>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technet.microsoft.com/en-us/library/ms188047.aspx</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technet.microsoft.com/en-us/library/ms173545.aspx</a:t>
            </a:r>
          </a:p>
          <a:p>
            <a:r>
              <a:rPr lang="en-US" dirty="0">
                <a:latin typeface="Arial" panose="020B0604020202020204" pitchFamily="34" charset="0"/>
                <a:cs typeface="Arial" panose="020B0604020202020204" pitchFamily="34" charset="0"/>
              </a:rPr>
              <a:t>http://technet.microsoft.com/en-us/library/ms180199.aspx</a:t>
            </a:r>
          </a:p>
        </p:txBody>
      </p:sp>
    </p:spTree>
    <p:extLst>
      <p:ext uri="{BB962C8B-B14F-4D97-AF65-F5344CB8AC3E}">
        <p14:creationId xmlns:p14="http://schemas.microsoft.com/office/powerpoint/2010/main" val="22989605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WHERE </a:t>
            </a:r>
            <a:r>
              <a:rPr lang="ru-RU" dirty="0"/>
              <a:t>и </a:t>
            </a:r>
            <a:r>
              <a:rPr lang="en-US" dirty="0"/>
              <a:t>HAVING</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84</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Ключевые отличия </a:t>
            </a:r>
            <a:r>
              <a:rPr lang="en-US" sz="2500" dirty="0" smtClean="0">
                <a:latin typeface="Arial" pitchFamily="34" charset="0"/>
                <a:cs typeface="Arial" pitchFamily="34" charset="0"/>
              </a:rPr>
              <a:t>WHERE </a:t>
            </a:r>
            <a:r>
              <a:rPr lang="ru-RU" sz="2500" dirty="0" smtClean="0">
                <a:latin typeface="Arial" pitchFamily="34" charset="0"/>
                <a:cs typeface="Arial" pitchFamily="34" charset="0"/>
              </a:rPr>
              <a:t>и </a:t>
            </a:r>
            <a:r>
              <a:rPr lang="en-US" sz="2500" dirty="0" smtClean="0">
                <a:latin typeface="Arial" pitchFamily="34" charset="0"/>
                <a:cs typeface="Arial" pitchFamily="34" charset="0"/>
              </a:rPr>
              <a:t>HAVING:</a:t>
            </a:r>
            <a:endParaRPr lang="ru-RU" sz="2500" dirty="0">
              <a:latin typeface="Arial" pitchFamily="34" charset="0"/>
              <a:cs typeface="Arial" pitchFamily="34" charset="0"/>
            </a:endParaRPr>
          </a:p>
        </p:txBody>
      </p:sp>
      <p:sp>
        <p:nvSpPr>
          <p:cNvPr id="6" name="Rectangle 5"/>
          <p:cNvSpPr/>
          <p:nvPr/>
        </p:nvSpPr>
        <p:spPr>
          <a:xfrm>
            <a:off x="457200" y="1600200"/>
            <a:ext cx="35814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300" b="1" dirty="0" smtClean="0">
                <a:latin typeface="Arial" panose="020B0604020202020204" pitchFamily="34" charset="0"/>
                <a:cs typeface="Arial" panose="020B0604020202020204" pitchFamily="34" charset="0"/>
              </a:rPr>
              <a:t>WHERE</a:t>
            </a:r>
            <a:endParaRPr lang="en-US" sz="2300" b="1" dirty="0">
              <a:latin typeface="Arial" panose="020B0604020202020204" pitchFamily="34" charset="0"/>
              <a:cs typeface="Arial" panose="020B0604020202020204" pitchFamily="34" charset="0"/>
            </a:endParaRPr>
          </a:p>
        </p:txBody>
      </p:sp>
      <p:sp>
        <p:nvSpPr>
          <p:cNvPr id="10" name="Rectangle 9"/>
          <p:cNvSpPr/>
          <p:nvPr/>
        </p:nvSpPr>
        <p:spPr>
          <a:xfrm>
            <a:off x="5046133" y="1600200"/>
            <a:ext cx="35814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300" b="1" dirty="0" smtClean="0">
                <a:latin typeface="Arial" panose="020B0604020202020204" pitchFamily="34" charset="0"/>
                <a:cs typeface="Arial" panose="020B0604020202020204" pitchFamily="34" charset="0"/>
              </a:rPr>
              <a:t>HAVING</a:t>
            </a:r>
            <a:endParaRPr lang="en-US" sz="2300" b="1" dirty="0">
              <a:latin typeface="Arial" panose="020B0604020202020204" pitchFamily="34" charset="0"/>
              <a:cs typeface="Arial" panose="020B0604020202020204" pitchFamily="34" charset="0"/>
            </a:endParaRPr>
          </a:p>
        </p:txBody>
      </p:sp>
      <p:sp>
        <p:nvSpPr>
          <p:cNvPr id="11" name="Rectangle 10"/>
          <p:cNvSpPr/>
          <p:nvPr/>
        </p:nvSpPr>
        <p:spPr>
          <a:xfrm>
            <a:off x="457200" y="2514600"/>
            <a:ext cx="35814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Определяет, добавлять ли ряд в итоговую выборку.</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5046133" y="2514600"/>
            <a:ext cx="35814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Определяет, удалять ли ряд из итоговой выборки.</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457200" y="3505200"/>
            <a:ext cx="35814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Используется в случае, когда НЕ применяются агрегирующие функции.</a:t>
            </a:r>
            <a:endParaRPr lang="en-US" dirty="0">
              <a:latin typeface="Arial" panose="020B0604020202020204" pitchFamily="34" charset="0"/>
              <a:cs typeface="Arial" panose="020B0604020202020204" pitchFamily="34" charset="0"/>
            </a:endParaRPr>
          </a:p>
        </p:txBody>
      </p:sp>
      <p:sp>
        <p:nvSpPr>
          <p:cNvPr id="14" name="Rectangle 13"/>
          <p:cNvSpPr/>
          <p:nvPr/>
        </p:nvSpPr>
        <p:spPr>
          <a:xfrm>
            <a:off x="5029200" y="3505200"/>
            <a:ext cx="35814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Используется в случае, когда применяются агрегирующие функции.</a:t>
            </a:r>
            <a:endParaRPr lang="en-US" dirty="0">
              <a:latin typeface="Arial" panose="020B0604020202020204" pitchFamily="34" charset="0"/>
              <a:cs typeface="Arial" panose="020B0604020202020204" pitchFamily="34" charset="0"/>
            </a:endParaRPr>
          </a:p>
        </p:txBody>
      </p:sp>
      <p:sp>
        <p:nvSpPr>
          <p:cNvPr id="15" name="Rectangle 14"/>
          <p:cNvSpPr/>
          <p:nvPr/>
        </p:nvSpPr>
        <p:spPr>
          <a:xfrm>
            <a:off x="457200" y="4724400"/>
            <a:ext cx="35814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В большинстве СУБД максимально использует механизмы оптимизации.</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5029200" y="4724400"/>
            <a:ext cx="35814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В большинстве СУБД НЕ использует механизмы оптимизации.</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45830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WHERE </a:t>
            </a:r>
            <a:r>
              <a:rPr lang="ru-RU" dirty="0"/>
              <a:t>и </a:t>
            </a:r>
            <a:r>
              <a:rPr lang="en-US" dirty="0"/>
              <a:t>HAVING</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85</a:t>
            </a:fld>
            <a:endParaRPr lang="en-US" dirty="0"/>
          </a:p>
        </p:txBody>
      </p:sp>
      <p:sp>
        <p:nvSpPr>
          <p:cNvPr id="9" name="TextBox 8"/>
          <p:cNvSpPr txBox="1"/>
          <p:nvPr/>
        </p:nvSpPr>
        <p:spPr>
          <a:xfrm>
            <a:off x="304800" y="914400"/>
            <a:ext cx="8305800" cy="477054"/>
          </a:xfrm>
          <a:prstGeom prst="rect">
            <a:avLst/>
          </a:prstGeom>
          <a:noFill/>
        </p:spPr>
        <p:txBody>
          <a:bodyPr wrap="square" rtlCol="0">
            <a:spAutoFit/>
          </a:bodyPr>
          <a:lstStyle/>
          <a:p>
            <a:r>
              <a:rPr lang="ru-RU" sz="2500" dirty="0" smtClean="0">
                <a:latin typeface="Arial" pitchFamily="34" charset="0"/>
                <a:cs typeface="Arial" pitchFamily="34" charset="0"/>
              </a:rPr>
              <a:t>Пример использования </a:t>
            </a:r>
            <a:r>
              <a:rPr lang="en-US" sz="2500" dirty="0" smtClean="0">
                <a:latin typeface="Arial" pitchFamily="34" charset="0"/>
                <a:cs typeface="Arial" pitchFamily="34" charset="0"/>
              </a:rPr>
              <a:t>WHERE:</a:t>
            </a:r>
            <a:endParaRPr lang="ru-RU" sz="2500" dirty="0">
              <a:latin typeface="Arial" pitchFamily="34" charset="0"/>
              <a:cs typeface="Arial" pitchFamily="34" charset="0"/>
            </a:endParaRPr>
          </a:p>
        </p:txBody>
      </p:sp>
      <p:sp>
        <p:nvSpPr>
          <p:cNvPr id="2" name="Rectangle 1"/>
          <p:cNvSpPr/>
          <p:nvPr/>
        </p:nvSpPr>
        <p:spPr>
          <a:xfrm>
            <a:off x="304800" y="1524000"/>
            <a:ext cx="8534400" cy="369332"/>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 FROM [books] </a:t>
            </a:r>
            <a:r>
              <a:rPr lang="en-US" b="1" dirty="0">
                <a:solidFill>
                  <a:srgbClr val="7030A0"/>
                </a:solidFill>
                <a:latin typeface="Courier New" panose="02070309020205020404" pitchFamily="49" charset="0"/>
                <a:cs typeface="Courier New" panose="02070309020205020404" pitchFamily="49" charset="0"/>
              </a:rPr>
              <a:t>WHERE [</a:t>
            </a:r>
            <a:r>
              <a:rPr lang="en-US" b="1" dirty="0" err="1">
                <a:solidFill>
                  <a:srgbClr val="7030A0"/>
                </a:solidFill>
                <a:latin typeface="Courier New" panose="02070309020205020404" pitchFamily="49" charset="0"/>
                <a:cs typeface="Courier New" panose="02070309020205020404" pitchFamily="49" charset="0"/>
              </a:rPr>
              <a:t>b_quantity</a:t>
            </a:r>
            <a:r>
              <a:rPr lang="en-US" b="1" dirty="0">
                <a:solidFill>
                  <a:srgbClr val="7030A0"/>
                </a:solidFill>
                <a:latin typeface="Courier New" panose="02070309020205020404" pitchFamily="49" charset="0"/>
                <a:cs typeface="Courier New" panose="02070309020205020404" pitchFamily="49" charset="0"/>
              </a:rPr>
              <a:t>] &gt;= 5</a:t>
            </a:r>
          </a:p>
        </p:txBody>
      </p:sp>
      <p:sp>
        <p:nvSpPr>
          <p:cNvPr id="8" name="TextBox 7"/>
          <p:cNvSpPr txBox="1"/>
          <p:nvPr/>
        </p:nvSpPr>
        <p:spPr>
          <a:xfrm>
            <a:off x="304800" y="25146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Пример использования </a:t>
            </a:r>
            <a:r>
              <a:rPr lang="en-US" sz="2500" dirty="0" smtClean="0">
                <a:latin typeface="Arial" pitchFamily="34" charset="0"/>
                <a:cs typeface="Arial" pitchFamily="34" charset="0"/>
              </a:rPr>
              <a:t>HAVING (</a:t>
            </a:r>
            <a:r>
              <a:rPr lang="ru-RU" sz="2500" dirty="0" smtClean="0">
                <a:latin typeface="Arial" pitchFamily="34" charset="0"/>
                <a:cs typeface="Arial" pitchFamily="34" charset="0"/>
              </a:rPr>
              <a:t>«показать авторов, написавших более одной книги»</a:t>
            </a:r>
            <a:r>
              <a:rPr lang="en-US" sz="2500" dirty="0" smtClean="0">
                <a:latin typeface="Arial" pitchFamily="34" charset="0"/>
                <a:cs typeface="Arial" pitchFamily="34" charset="0"/>
              </a:rPr>
              <a:t>):</a:t>
            </a:r>
            <a:endParaRPr lang="ru-RU" sz="2500" dirty="0">
              <a:latin typeface="Arial" pitchFamily="34" charset="0"/>
              <a:cs typeface="Arial" pitchFamily="34" charset="0"/>
            </a:endParaRPr>
          </a:p>
        </p:txBody>
      </p:sp>
      <p:sp>
        <p:nvSpPr>
          <p:cNvPr id="10" name="Rectangle 9"/>
          <p:cNvSpPr/>
          <p:nvPr/>
        </p:nvSpPr>
        <p:spPr>
          <a:xfrm>
            <a:off x="304800" y="3505200"/>
            <a:ext cx="8534400" cy="2031325"/>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[authors].[</a:t>
            </a:r>
            <a:r>
              <a:rPr lang="en-US" b="1" dirty="0" err="1">
                <a:latin typeface="Courier New" panose="02070309020205020404" pitchFamily="49" charset="0"/>
                <a:cs typeface="Courier New" panose="02070309020205020404" pitchFamily="49" charset="0"/>
              </a:rPr>
              <a:t>a_id</a:t>
            </a:r>
            <a:r>
              <a:rPr lang="en-US" b="1" dirty="0">
                <a:latin typeface="Courier New" panose="02070309020205020404" pitchFamily="49" charset="0"/>
                <a:cs typeface="Courier New" panose="02070309020205020404" pitchFamily="49" charset="0"/>
              </a:rPr>
              <a:t>], [authors].[</a:t>
            </a:r>
            <a:r>
              <a:rPr lang="en-US" b="1" dirty="0" err="1">
                <a:latin typeface="Courier New" panose="02070309020205020404" pitchFamily="49" charset="0"/>
                <a:cs typeface="Courier New" panose="02070309020205020404" pitchFamily="49" charset="0"/>
              </a:rPr>
              <a:t>a_name</a:t>
            </a:r>
            <a:r>
              <a:rPr lang="en-US" b="1" dirty="0">
                <a:latin typeface="Courier New" panose="02070309020205020404" pitchFamily="49" charset="0"/>
                <a:cs typeface="Courier New" panose="02070309020205020404" pitchFamily="49" charset="0"/>
              </a:rPr>
              <a:t>], COUNT([m2m_books_authors].[</a:t>
            </a:r>
            <a:r>
              <a:rPr lang="en-US" b="1" dirty="0" err="1">
                <a:latin typeface="Courier New" panose="02070309020205020404" pitchFamily="49" charset="0"/>
                <a:cs typeface="Courier New" panose="02070309020205020404" pitchFamily="49" charset="0"/>
              </a:rPr>
              <a:t>b_id</a:t>
            </a:r>
            <a:r>
              <a:rPr lang="en-US" b="1" dirty="0">
                <a:latin typeface="Courier New" panose="02070309020205020404" pitchFamily="49" charset="0"/>
                <a:cs typeface="Courier New" panose="02070309020205020404" pitchFamily="49" charset="0"/>
              </a:rPr>
              <a:t>]) AS [</a:t>
            </a:r>
            <a:r>
              <a:rPr lang="en-US" b="1" dirty="0" err="1">
                <a:latin typeface="Courier New" panose="02070309020205020404" pitchFamily="49" charset="0"/>
                <a:cs typeface="Courier New" panose="02070309020205020404" pitchFamily="49" charset="0"/>
              </a:rPr>
              <a:t>books_count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FROM [authors]</a:t>
            </a:r>
          </a:p>
          <a:p>
            <a:r>
              <a:rPr lang="en-US" b="1" dirty="0">
                <a:latin typeface="Courier New" panose="02070309020205020404" pitchFamily="49" charset="0"/>
                <a:cs typeface="Courier New" panose="02070309020205020404" pitchFamily="49" charset="0"/>
              </a:rPr>
              <a:t>JOIN [m2m_books_authors] ON [authors].[</a:t>
            </a:r>
            <a:r>
              <a:rPr lang="en-US" b="1" dirty="0" err="1">
                <a:latin typeface="Courier New" panose="02070309020205020404" pitchFamily="49" charset="0"/>
                <a:cs typeface="Courier New" panose="02070309020205020404" pitchFamily="49" charset="0"/>
              </a:rPr>
              <a:t>a_id</a:t>
            </a:r>
            <a:r>
              <a:rPr lang="en-US" b="1" dirty="0">
                <a:latin typeface="Courier New" panose="02070309020205020404" pitchFamily="49" charset="0"/>
                <a:cs typeface="Courier New" panose="02070309020205020404" pitchFamily="49" charset="0"/>
              </a:rPr>
              <a:t>] = [m2m_books_authors].[</a:t>
            </a:r>
            <a:r>
              <a:rPr lang="en-US" b="1" dirty="0" err="1">
                <a:latin typeface="Courier New" panose="02070309020205020404" pitchFamily="49" charset="0"/>
                <a:cs typeface="Courier New" panose="02070309020205020404" pitchFamily="49" charset="0"/>
              </a:rPr>
              <a:t>a_id</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GROUP BY [authors].[</a:t>
            </a:r>
            <a:r>
              <a:rPr lang="en-US" b="1" dirty="0" err="1">
                <a:latin typeface="Courier New" panose="02070309020205020404" pitchFamily="49" charset="0"/>
                <a:cs typeface="Courier New" panose="02070309020205020404" pitchFamily="49" charset="0"/>
              </a:rPr>
              <a:t>a_id</a:t>
            </a:r>
            <a:r>
              <a:rPr lang="en-US" b="1" dirty="0">
                <a:latin typeface="Courier New" panose="02070309020205020404" pitchFamily="49" charset="0"/>
                <a:cs typeface="Courier New" panose="02070309020205020404" pitchFamily="49" charset="0"/>
              </a:rPr>
              <a:t>], [authors].[</a:t>
            </a:r>
            <a:r>
              <a:rPr lang="en-US" b="1" dirty="0" err="1">
                <a:latin typeface="Courier New" panose="02070309020205020404" pitchFamily="49" charset="0"/>
                <a:cs typeface="Courier New" panose="02070309020205020404" pitchFamily="49" charset="0"/>
              </a:rPr>
              <a:t>a_name</a:t>
            </a:r>
            <a:r>
              <a:rPr lang="en-US" b="1" dirty="0">
                <a:latin typeface="Courier New" panose="02070309020205020404" pitchFamily="49" charset="0"/>
                <a:cs typeface="Courier New" panose="02070309020205020404" pitchFamily="49" charset="0"/>
              </a:rPr>
              <a:t>]</a:t>
            </a:r>
          </a:p>
          <a:p>
            <a:r>
              <a:rPr lang="en-US" b="1" dirty="0">
                <a:solidFill>
                  <a:srgbClr val="7030A0"/>
                </a:solidFill>
                <a:latin typeface="Courier New" panose="02070309020205020404" pitchFamily="49" charset="0"/>
                <a:cs typeface="Courier New" panose="02070309020205020404" pitchFamily="49" charset="0"/>
              </a:rPr>
              <a:t>HAVING COUNT([m2m_books_authors].[</a:t>
            </a:r>
            <a:r>
              <a:rPr lang="en-US" b="1" dirty="0" err="1">
                <a:solidFill>
                  <a:srgbClr val="7030A0"/>
                </a:solidFill>
                <a:latin typeface="Courier New" panose="02070309020205020404" pitchFamily="49" charset="0"/>
                <a:cs typeface="Courier New" panose="02070309020205020404" pitchFamily="49" charset="0"/>
              </a:rPr>
              <a:t>b_id</a:t>
            </a:r>
            <a:r>
              <a:rPr lang="en-US" b="1" dirty="0">
                <a:solidFill>
                  <a:srgbClr val="7030A0"/>
                </a:solidFill>
                <a:latin typeface="Courier New" panose="02070309020205020404" pitchFamily="49" charset="0"/>
                <a:cs typeface="Courier New" panose="02070309020205020404" pitchFamily="49" charset="0"/>
              </a:rPr>
              <a:t>]) &gt; 1</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34" y="5457455"/>
            <a:ext cx="2928966" cy="7909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966" y="1918732"/>
            <a:ext cx="4157834" cy="595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7947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GROUP BY</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86</a:t>
            </a:fld>
            <a:endParaRPr lang="en-US" dirty="0"/>
          </a:p>
        </p:txBody>
      </p:sp>
      <p:sp>
        <p:nvSpPr>
          <p:cNvPr id="7" name="Rectangle 6"/>
          <p:cNvSpPr/>
          <p:nvPr/>
        </p:nvSpPr>
        <p:spPr>
          <a:xfrm>
            <a:off x="304800" y="838200"/>
            <a:ext cx="5791200" cy="2739211"/>
          </a:xfrm>
          <a:prstGeom prst="rect">
            <a:avLst/>
          </a:prstGeom>
          <a:solidFill>
            <a:schemeClr val="bg1">
              <a:lumMod val="95000"/>
            </a:schemeClr>
          </a:solidFill>
        </p:spPr>
        <p:txBody>
          <a:bodyPr wrap="square">
            <a:spAutoFit/>
          </a:bodyPr>
          <a:lstStyle/>
          <a:p>
            <a:r>
              <a:rPr lang="en-US" sz="800" b="1" dirty="0">
                <a:latin typeface="Arial" pitchFamily="34" charset="0"/>
                <a:cs typeface="Arial" pitchFamily="34" charset="0"/>
              </a:rPr>
              <a:t>&lt;SELECT statement&gt; ::=  </a:t>
            </a:r>
          </a:p>
          <a:p>
            <a:r>
              <a:rPr lang="en-US" sz="800" b="1" dirty="0">
                <a:latin typeface="Arial" pitchFamily="34" charset="0"/>
                <a:cs typeface="Arial" pitchFamily="34" charset="0"/>
              </a:rPr>
              <a:t>    [WITH &lt;</a:t>
            </a:r>
            <a:r>
              <a:rPr lang="en-US" sz="800" b="1" dirty="0" err="1">
                <a:latin typeface="Arial" pitchFamily="34" charset="0"/>
                <a:cs typeface="Arial" pitchFamily="34" charset="0"/>
              </a:rPr>
              <a:t>common_table_expression</a:t>
            </a:r>
            <a:r>
              <a:rPr lang="en-US" sz="800" b="1" dirty="0">
                <a:latin typeface="Arial" pitchFamily="34" charset="0"/>
                <a:cs typeface="Arial" pitchFamily="34" charset="0"/>
              </a:rPr>
              <a:t>&gt; [,...n]]</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a:t>
            </a:r>
          </a:p>
          <a:p>
            <a:r>
              <a:rPr lang="en-US" sz="800" b="1" dirty="0">
                <a:latin typeface="Arial" pitchFamily="34" charset="0"/>
                <a:cs typeface="Arial" pitchFamily="34" charset="0"/>
              </a:rPr>
              <a:t>    [ ORDER BY { </a:t>
            </a:r>
            <a:r>
              <a:rPr lang="en-US" sz="800" b="1" dirty="0" err="1">
                <a:latin typeface="Arial" pitchFamily="34" charset="0"/>
                <a:cs typeface="Arial" pitchFamily="34" charset="0"/>
              </a:rPr>
              <a:t>order_by_expression</a:t>
            </a:r>
            <a:r>
              <a:rPr lang="en-US" sz="800" b="1" dirty="0">
                <a:latin typeface="Arial" pitchFamily="34" charset="0"/>
                <a:cs typeface="Arial" pitchFamily="34" charset="0"/>
              </a:rPr>
              <a:t> | </a:t>
            </a:r>
            <a:r>
              <a:rPr lang="en-US" sz="800" b="1" dirty="0" err="1">
                <a:latin typeface="Arial" pitchFamily="34" charset="0"/>
                <a:cs typeface="Arial" pitchFamily="34" charset="0"/>
              </a:rPr>
              <a:t>column_position</a:t>
            </a:r>
            <a:r>
              <a:rPr lang="en-US" sz="800" b="1" dirty="0">
                <a:latin typeface="Arial" pitchFamily="34" charset="0"/>
                <a:cs typeface="Arial" pitchFamily="34" charset="0"/>
              </a:rPr>
              <a:t> [ ASC | DESC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a:t>
            </a:r>
            <a:r>
              <a:rPr lang="en-US" sz="800" b="1" dirty="0">
                <a:latin typeface="Arial" pitchFamily="34" charset="0"/>
                <a:cs typeface="Arial" pitchFamily="34" charset="0"/>
              </a:rPr>
              <a:t>,...n ] ] </a:t>
            </a:r>
          </a:p>
          <a:p>
            <a:r>
              <a:rPr lang="en-US" sz="800" b="1" dirty="0">
                <a:latin typeface="Arial" pitchFamily="34" charset="0"/>
                <a:cs typeface="Arial" pitchFamily="34" charset="0"/>
              </a:rPr>
              <a:t>  </a:t>
            </a:r>
            <a:r>
              <a:rPr lang="ru-RU" sz="800" b="1" dirty="0" smtClean="0">
                <a:latin typeface="Arial" pitchFamily="34" charset="0"/>
                <a:cs typeface="Arial" pitchFamily="34" charset="0"/>
              </a:rPr>
              <a:t>  </a:t>
            </a:r>
            <a:r>
              <a:rPr lang="en-US" sz="800" b="1" dirty="0" smtClean="0">
                <a:latin typeface="Arial" pitchFamily="34" charset="0"/>
                <a:cs typeface="Arial" pitchFamily="34" charset="0"/>
              </a:rPr>
              <a:t>[ &lt;</a:t>
            </a:r>
            <a:r>
              <a:rPr lang="en-US" sz="800" b="1" dirty="0">
                <a:latin typeface="Arial" pitchFamily="34" charset="0"/>
                <a:cs typeface="Arial" pitchFamily="34" charset="0"/>
              </a:rPr>
              <a:t>FOR Clause&gt;] </a:t>
            </a:r>
          </a:p>
          <a:p>
            <a:r>
              <a:rPr lang="en-US" sz="800" b="1" dirty="0">
                <a:latin typeface="Arial" pitchFamily="34" charset="0"/>
                <a:cs typeface="Arial" pitchFamily="34" charset="0"/>
              </a:rPr>
              <a:t>    [ OPTION ( &lt;</a:t>
            </a:r>
            <a:r>
              <a:rPr lang="en-US" sz="800" b="1" dirty="0" err="1">
                <a:latin typeface="Arial" pitchFamily="34" charset="0"/>
                <a:cs typeface="Arial" pitchFamily="34" charset="0"/>
              </a:rPr>
              <a:t>query_hint</a:t>
            </a:r>
            <a:r>
              <a:rPr lang="en-US" sz="800" b="1" dirty="0">
                <a:latin typeface="Arial" pitchFamily="34" charset="0"/>
                <a:cs typeface="Arial" pitchFamily="34" charset="0"/>
              </a:rPr>
              <a:t>&gt; [ ,...n ]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a:t>
            </a:r>
          </a:p>
          <a:p>
            <a:r>
              <a:rPr lang="en-US" sz="800" b="1" dirty="0">
                <a:latin typeface="Arial" pitchFamily="34" charset="0"/>
                <a:cs typeface="Arial" pitchFamily="34" charset="0"/>
              </a:rPr>
              <a:t>    {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 </a:t>
            </a:r>
          </a:p>
          <a:p>
            <a:r>
              <a:rPr lang="en-US" sz="800" b="1" dirty="0" smtClean="0">
                <a:latin typeface="Arial" pitchFamily="34" charset="0"/>
                <a:cs typeface="Arial" pitchFamily="34" charset="0"/>
              </a:rPr>
              <a:t>    </a:t>
            </a:r>
            <a:r>
              <a:rPr lang="en-US" sz="800" b="1" dirty="0">
                <a:latin typeface="Arial" pitchFamily="34" charset="0"/>
                <a:cs typeface="Arial" pitchFamily="34" charset="0"/>
              </a:rPr>
              <a:t>[  { UNION [ ALL ] | EXCEPT | INTERSECT }</a:t>
            </a:r>
          </a:p>
          <a:p>
            <a:r>
              <a:rPr lang="en-US" sz="800" b="1" dirty="0">
                <a:latin typeface="Arial" pitchFamily="34" charset="0"/>
                <a:cs typeface="Arial" pitchFamily="34" charset="0"/>
              </a:rPr>
              <a:t>        &lt;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 &lt;</a:t>
            </a:r>
            <a:r>
              <a:rPr lang="en-US" sz="800" b="1" dirty="0" err="1">
                <a:latin typeface="Arial" pitchFamily="34" charset="0"/>
                <a:cs typeface="Arial" pitchFamily="34" charset="0"/>
              </a:rPr>
              <a:t>query_expression</a:t>
            </a:r>
            <a:r>
              <a:rPr lang="en-US" sz="800" b="1" dirty="0">
                <a:latin typeface="Arial" pitchFamily="34" charset="0"/>
                <a:cs typeface="Arial" pitchFamily="34" charset="0"/>
              </a:rPr>
              <a:t>&gt; ) [...n ] ] </a:t>
            </a:r>
          </a:p>
          <a:p>
            <a:r>
              <a:rPr lang="en-US" sz="800" b="1" dirty="0">
                <a:latin typeface="Arial" pitchFamily="34" charset="0"/>
                <a:cs typeface="Arial" pitchFamily="34" charset="0"/>
              </a:rPr>
              <a:t>&lt;</a:t>
            </a:r>
            <a:r>
              <a:rPr lang="en-US" sz="800" b="1" dirty="0" err="1">
                <a:latin typeface="Arial" pitchFamily="34" charset="0"/>
                <a:cs typeface="Arial" pitchFamily="34" charset="0"/>
              </a:rPr>
              <a:t>query_specification</a:t>
            </a:r>
            <a:r>
              <a:rPr lang="en-US" sz="800" b="1" dirty="0">
                <a:latin typeface="Arial" pitchFamily="34" charset="0"/>
                <a:cs typeface="Arial" pitchFamily="34" charset="0"/>
              </a:rPr>
              <a:t>&gt; ::= </a:t>
            </a:r>
          </a:p>
          <a:p>
            <a:r>
              <a:rPr lang="en-US" sz="800" b="1" dirty="0">
                <a:latin typeface="Arial" pitchFamily="34" charset="0"/>
                <a:cs typeface="Arial" pitchFamily="34" charset="0"/>
              </a:rPr>
              <a:t>SELECT [ ALL | DISTINCT ] </a:t>
            </a:r>
          </a:p>
          <a:p>
            <a:r>
              <a:rPr lang="en-US" sz="800" b="1" dirty="0" smtClean="0">
                <a:latin typeface="Arial" pitchFamily="34" charset="0"/>
                <a:cs typeface="Arial" pitchFamily="34" charset="0"/>
              </a:rPr>
              <a:t>[</a:t>
            </a:r>
            <a:r>
              <a:rPr lang="en-US" sz="800" b="1" dirty="0">
                <a:latin typeface="Arial" pitchFamily="34" charset="0"/>
                <a:cs typeface="Arial" pitchFamily="34" charset="0"/>
              </a:rPr>
              <a:t>TOP ( expression ) [PERCENT] [ WITH TIES ] ] </a:t>
            </a:r>
          </a:p>
          <a:p>
            <a:r>
              <a:rPr lang="en-US" sz="800" b="1" dirty="0">
                <a:latin typeface="Arial" pitchFamily="34" charset="0"/>
                <a:cs typeface="Arial" pitchFamily="34" charset="0"/>
              </a:rPr>
              <a:t>  &lt; </a:t>
            </a:r>
            <a:r>
              <a:rPr lang="en-US" sz="800" b="1" dirty="0" err="1">
                <a:latin typeface="Arial" pitchFamily="34" charset="0"/>
                <a:cs typeface="Arial" pitchFamily="34" charset="0"/>
              </a:rPr>
              <a:t>select_list</a:t>
            </a:r>
            <a:r>
              <a:rPr lang="en-US" sz="800" b="1" dirty="0">
                <a:latin typeface="Arial" pitchFamily="34" charset="0"/>
                <a:cs typeface="Arial" pitchFamily="34" charset="0"/>
              </a:rPr>
              <a:t> &gt; </a:t>
            </a:r>
          </a:p>
          <a:p>
            <a:r>
              <a:rPr lang="en-US" sz="800" b="1" dirty="0">
                <a:latin typeface="Arial" pitchFamily="34" charset="0"/>
                <a:cs typeface="Arial" pitchFamily="34" charset="0"/>
              </a:rPr>
              <a:t>    [ INTO </a:t>
            </a:r>
            <a:r>
              <a:rPr lang="en-US" sz="800" b="1" dirty="0" err="1">
                <a:latin typeface="Arial" pitchFamily="34" charset="0"/>
                <a:cs typeface="Arial" pitchFamily="34" charset="0"/>
              </a:rPr>
              <a:t>new_table</a:t>
            </a:r>
            <a:r>
              <a:rPr lang="en-US" sz="800" b="1" dirty="0">
                <a:latin typeface="Arial" pitchFamily="34" charset="0"/>
                <a:cs typeface="Arial" pitchFamily="34" charset="0"/>
              </a:rPr>
              <a:t> ] </a:t>
            </a:r>
          </a:p>
          <a:p>
            <a:r>
              <a:rPr lang="en-US" sz="800" b="1" dirty="0">
                <a:latin typeface="Arial" pitchFamily="34" charset="0"/>
                <a:cs typeface="Arial" pitchFamily="34" charset="0"/>
              </a:rPr>
              <a:t>    [ FROM { &lt;</a:t>
            </a:r>
            <a:r>
              <a:rPr lang="en-US" sz="800" b="1" dirty="0" err="1">
                <a:latin typeface="Arial" pitchFamily="34" charset="0"/>
                <a:cs typeface="Arial" pitchFamily="34" charset="0"/>
              </a:rPr>
              <a:t>table_source</a:t>
            </a:r>
            <a:r>
              <a:rPr lang="en-US" sz="800" b="1" dirty="0">
                <a:latin typeface="Arial" pitchFamily="34" charset="0"/>
                <a:cs typeface="Arial" pitchFamily="34" charset="0"/>
              </a:rPr>
              <a:t>&gt; } [ ,...n ] ] </a:t>
            </a:r>
          </a:p>
          <a:p>
            <a:r>
              <a:rPr lang="en-US" sz="800" b="1" dirty="0">
                <a:latin typeface="Arial" pitchFamily="34" charset="0"/>
                <a:cs typeface="Arial" pitchFamily="34" charset="0"/>
              </a:rPr>
              <a:t>    [ WHERE &lt;</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&gt; ] </a:t>
            </a:r>
          </a:p>
          <a:p>
            <a:r>
              <a:rPr lang="en-US" sz="2000" b="1" dirty="0">
                <a:solidFill>
                  <a:srgbClr val="00B050"/>
                </a:solidFill>
                <a:latin typeface="Arial" pitchFamily="34" charset="0"/>
                <a:cs typeface="Arial" pitchFamily="34" charset="0"/>
              </a:rPr>
              <a:t>    [ &lt;GROUP BY&gt; ] </a:t>
            </a:r>
          </a:p>
          <a:p>
            <a:r>
              <a:rPr lang="en-US" sz="800" b="1" dirty="0">
                <a:latin typeface="Arial" pitchFamily="34" charset="0"/>
                <a:cs typeface="Arial" pitchFamily="34" charset="0"/>
              </a:rPr>
              <a:t>    [ HAVING &lt; </a:t>
            </a:r>
            <a:r>
              <a:rPr lang="en-US" sz="800" b="1" dirty="0" err="1">
                <a:latin typeface="Arial" pitchFamily="34" charset="0"/>
                <a:cs typeface="Arial" pitchFamily="34" charset="0"/>
              </a:rPr>
              <a:t>search_condition</a:t>
            </a:r>
            <a:r>
              <a:rPr lang="en-US" sz="800" b="1" dirty="0">
                <a:latin typeface="Arial" pitchFamily="34" charset="0"/>
                <a:cs typeface="Arial" pitchFamily="34" charset="0"/>
              </a:rPr>
              <a:t> &gt; ] </a:t>
            </a:r>
          </a:p>
        </p:txBody>
      </p:sp>
      <p:sp>
        <p:nvSpPr>
          <p:cNvPr id="6" name="TextBox 5"/>
          <p:cNvSpPr txBox="1"/>
          <p:nvPr/>
        </p:nvSpPr>
        <p:spPr>
          <a:xfrm>
            <a:off x="3505200" y="3401705"/>
            <a:ext cx="5562600" cy="1246495"/>
          </a:xfrm>
          <a:prstGeom prst="rect">
            <a:avLst/>
          </a:prstGeom>
          <a:solidFill>
            <a:schemeClr val="bg1"/>
          </a:solidFill>
          <a:ln>
            <a:solidFill>
              <a:schemeClr val="bg1">
                <a:lumMod val="85000"/>
              </a:schemeClr>
            </a:solidFill>
          </a:ln>
        </p:spPr>
        <p:txBody>
          <a:bodyPr wrap="square" rtlCol="0">
            <a:spAutoFit/>
          </a:bodyPr>
          <a:lstStyle/>
          <a:p>
            <a:r>
              <a:rPr lang="ru-RU" sz="2500" dirty="0" smtClean="0">
                <a:latin typeface="Arial" pitchFamily="34" charset="0"/>
                <a:cs typeface="Arial" pitchFamily="34" charset="0"/>
              </a:rPr>
              <a:t>Указывает условия группировки рядо</a:t>
            </a:r>
            <a:r>
              <a:rPr lang="ru-RU" sz="2500" dirty="0">
                <a:latin typeface="Arial" pitchFamily="34" charset="0"/>
                <a:cs typeface="Arial" pitchFamily="34" charset="0"/>
              </a:rPr>
              <a:t>в</a:t>
            </a:r>
            <a:r>
              <a:rPr lang="ru-RU" sz="2500" dirty="0" smtClean="0">
                <a:latin typeface="Arial" pitchFamily="34" charset="0"/>
                <a:cs typeface="Arial" pitchFamily="34" charset="0"/>
              </a:rPr>
              <a:t> для вычисления значения агрегирующих функций.</a:t>
            </a:r>
            <a:endParaRPr lang="en-US" sz="2500" dirty="0">
              <a:latin typeface="Arial" pitchFamily="34" charset="0"/>
              <a:cs typeface="Arial" pitchFamily="34" charset="0"/>
            </a:endParaRPr>
          </a:p>
        </p:txBody>
      </p:sp>
      <p:sp>
        <p:nvSpPr>
          <p:cNvPr id="8" name="Rectangle 7"/>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http://technet.microsoft.com/en-us/library/ms177673.aspx</a:t>
            </a:r>
          </a:p>
        </p:txBody>
      </p:sp>
    </p:spTree>
    <p:extLst>
      <p:ext uri="{BB962C8B-B14F-4D97-AF65-F5344CB8AC3E}">
        <p14:creationId xmlns:p14="http://schemas.microsoft.com/office/powerpoint/2010/main" val="20009276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GROUP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87</a:t>
            </a:fld>
            <a:endParaRPr lang="en-US" dirty="0"/>
          </a:p>
        </p:txBody>
      </p:sp>
      <p:sp>
        <p:nvSpPr>
          <p:cNvPr id="9" name="TextBox 8"/>
          <p:cNvSpPr txBox="1"/>
          <p:nvPr/>
        </p:nvSpPr>
        <p:spPr>
          <a:xfrm>
            <a:off x="304800" y="914400"/>
            <a:ext cx="8305800" cy="2015936"/>
          </a:xfrm>
          <a:prstGeom prst="rect">
            <a:avLst/>
          </a:prstGeom>
          <a:noFill/>
        </p:spPr>
        <p:txBody>
          <a:bodyPr wrap="square" rtlCol="0">
            <a:spAutoFit/>
          </a:bodyPr>
          <a:lstStyle/>
          <a:p>
            <a:r>
              <a:rPr lang="ru-RU" sz="2500" dirty="0" smtClean="0">
                <a:latin typeface="Arial" pitchFamily="34" charset="0"/>
                <a:cs typeface="Arial" pitchFamily="34" charset="0"/>
              </a:rPr>
              <a:t>Мы рассматривали много примеров </a:t>
            </a:r>
            <a:r>
              <a:rPr lang="en-US" sz="2500" dirty="0" smtClean="0">
                <a:latin typeface="Arial" pitchFamily="34" charset="0"/>
                <a:cs typeface="Arial" pitchFamily="34" charset="0"/>
              </a:rPr>
              <a:t>GROUP BY </a:t>
            </a:r>
            <a:r>
              <a:rPr lang="ru-RU" sz="2500" dirty="0" smtClean="0">
                <a:latin typeface="Arial" pitchFamily="34" charset="0"/>
                <a:cs typeface="Arial" pitchFamily="34" charset="0"/>
              </a:rPr>
              <a:t>ранее, потому тут «для вспоминания» один простой и два нетривиальных.</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Простой пример:</a:t>
            </a:r>
            <a:endParaRPr lang="ru-RU" sz="2500" dirty="0">
              <a:latin typeface="Arial" pitchFamily="34" charset="0"/>
              <a:cs typeface="Arial" pitchFamily="34" charset="0"/>
            </a:endParaRPr>
          </a:p>
        </p:txBody>
      </p:sp>
      <p:sp>
        <p:nvSpPr>
          <p:cNvPr id="2" name="Rectangle 1"/>
          <p:cNvSpPr/>
          <p:nvPr/>
        </p:nvSpPr>
        <p:spPr>
          <a:xfrm>
            <a:off x="304800" y="3059668"/>
            <a:ext cx="85344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YEAR([</a:t>
            </a:r>
            <a:r>
              <a:rPr lang="en-US" b="1" dirty="0" err="1">
                <a:latin typeface="Courier New" panose="02070309020205020404" pitchFamily="49" charset="0"/>
                <a:cs typeface="Courier New" panose="02070309020205020404" pitchFamily="49" charset="0"/>
              </a:rPr>
              <a:t>sb_start</a:t>
            </a:r>
            <a:r>
              <a:rPr lang="en-US" b="1" dirty="0">
                <a:latin typeface="Courier New" panose="02070309020205020404" pitchFamily="49" charset="0"/>
                <a:cs typeface="Courier New" panose="02070309020205020404" pitchFamily="49" charset="0"/>
              </a:rPr>
              <a:t>]) AS [year], COUNT([</a:t>
            </a:r>
            <a:r>
              <a:rPr lang="en-US" b="1" dirty="0" err="1">
                <a:latin typeface="Courier New" panose="02070309020205020404" pitchFamily="49" charset="0"/>
                <a:cs typeface="Courier New" panose="02070309020205020404" pitchFamily="49" charset="0"/>
              </a:rPr>
              <a:t>sb_id</a:t>
            </a:r>
            <a:r>
              <a:rPr lang="en-US" b="1" dirty="0">
                <a:latin typeface="Courier New" panose="02070309020205020404" pitchFamily="49" charset="0"/>
                <a:cs typeface="Courier New" panose="02070309020205020404" pitchFamily="49" charset="0"/>
              </a:rPr>
              <a:t>]) AS [subscriptions] FROM [subscriptions] GROUP BY YEAR([</a:t>
            </a:r>
            <a:r>
              <a:rPr lang="en-US" b="1" dirty="0" err="1">
                <a:latin typeface="Courier New" panose="02070309020205020404" pitchFamily="49" charset="0"/>
                <a:cs typeface="Courier New" panose="02070309020205020404" pitchFamily="49" charset="0"/>
              </a:rPr>
              <a:t>sb_start</a:t>
            </a:r>
            <a:r>
              <a:rPr lang="en-US" b="1" dirty="0">
                <a:latin typeface="Courier New" panose="02070309020205020404" pitchFamily="49" charset="0"/>
                <a:cs typeface="Courier New" panose="02070309020205020404" pitchFamily="49" charset="0"/>
              </a:rPr>
              <a:t>])</a:t>
            </a:r>
            <a:endParaRPr lang="en-US" b="1" dirty="0">
              <a:solidFill>
                <a:srgbClr val="0070C0"/>
              </a:solidFill>
              <a:latin typeface="Courier New" panose="02070309020205020404" pitchFamily="49" charset="0"/>
              <a:cs typeface="Courier New" panose="02070309020205020404"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267200"/>
            <a:ext cx="2590800" cy="10330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2880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GROUP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88</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Первый нетривиальный пример – со строкой «ИГОТО»:</a:t>
            </a:r>
            <a:endParaRPr lang="ru-RU" sz="2500" dirty="0">
              <a:latin typeface="Arial" pitchFamily="34" charset="0"/>
              <a:cs typeface="Arial" pitchFamily="34" charset="0"/>
            </a:endParaRPr>
          </a:p>
        </p:txBody>
      </p:sp>
      <p:sp>
        <p:nvSpPr>
          <p:cNvPr id="2" name="Rectangle 1"/>
          <p:cNvSpPr/>
          <p:nvPr/>
        </p:nvSpPr>
        <p:spPr>
          <a:xfrm>
            <a:off x="304800" y="1981200"/>
            <a:ext cx="85344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YEAR([</a:t>
            </a:r>
            <a:r>
              <a:rPr lang="en-US" b="1" dirty="0" err="1">
                <a:latin typeface="Courier New" panose="02070309020205020404" pitchFamily="49" charset="0"/>
                <a:cs typeface="Courier New" panose="02070309020205020404" pitchFamily="49" charset="0"/>
              </a:rPr>
              <a:t>sb_start</a:t>
            </a:r>
            <a:r>
              <a:rPr lang="en-US" b="1" dirty="0">
                <a:latin typeface="Courier New" panose="02070309020205020404" pitchFamily="49" charset="0"/>
                <a:cs typeface="Courier New" panose="02070309020205020404" pitchFamily="49" charset="0"/>
              </a:rPr>
              <a:t>]) AS [year], COUNT([</a:t>
            </a:r>
            <a:r>
              <a:rPr lang="en-US" b="1" dirty="0" err="1">
                <a:latin typeface="Courier New" panose="02070309020205020404" pitchFamily="49" charset="0"/>
                <a:cs typeface="Courier New" panose="02070309020205020404" pitchFamily="49" charset="0"/>
              </a:rPr>
              <a:t>sb_id</a:t>
            </a:r>
            <a:r>
              <a:rPr lang="en-US" b="1" dirty="0">
                <a:latin typeface="Courier New" panose="02070309020205020404" pitchFamily="49" charset="0"/>
                <a:cs typeface="Courier New" panose="02070309020205020404" pitchFamily="49" charset="0"/>
              </a:rPr>
              <a:t>]) AS [subscriptions] FROM [subscriptions] GROUP BY </a:t>
            </a:r>
            <a:r>
              <a:rPr lang="en-US" b="1" dirty="0">
                <a:solidFill>
                  <a:srgbClr val="0070C0"/>
                </a:solidFill>
                <a:latin typeface="Courier New" panose="02070309020205020404" pitchFamily="49" charset="0"/>
                <a:cs typeface="Courier New" panose="02070309020205020404" pitchFamily="49" charset="0"/>
              </a:rPr>
              <a:t>ROLLUP (YEAR([</a:t>
            </a:r>
            <a:r>
              <a:rPr lang="en-US" b="1" dirty="0" err="1">
                <a:solidFill>
                  <a:srgbClr val="0070C0"/>
                </a:solidFill>
                <a:latin typeface="Courier New" panose="02070309020205020404" pitchFamily="49" charset="0"/>
                <a:cs typeface="Courier New" panose="02070309020205020404" pitchFamily="49" charset="0"/>
              </a:rPr>
              <a:t>sb_start</a:t>
            </a:r>
            <a:r>
              <a:rPr lang="en-US" b="1" dirty="0">
                <a:solidFill>
                  <a:srgbClr val="0070C0"/>
                </a:solidFill>
                <a:latin typeface="Courier New" panose="02070309020205020404" pitchFamily="49" charset="0"/>
                <a:cs typeface="Courier New" panose="02070309020205020404" pitchFamily="49"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495800"/>
            <a:ext cx="2667000" cy="13841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04800" y="3276600"/>
            <a:ext cx="85344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YEAR([</a:t>
            </a:r>
            <a:r>
              <a:rPr lang="en-US" b="1" dirty="0" err="1">
                <a:latin typeface="Courier New" panose="02070309020205020404" pitchFamily="49" charset="0"/>
                <a:cs typeface="Courier New" panose="02070309020205020404" pitchFamily="49" charset="0"/>
              </a:rPr>
              <a:t>sb_start</a:t>
            </a:r>
            <a:r>
              <a:rPr lang="en-US" b="1" dirty="0">
                <a:latin typeface="Courier New" panose="02070309020205020404" pitchFamily="49" charset="0"/>
                <a:cs typeface="Courier New" panose="02070309020205020404" pitchFamily="49" charset="0"/>
              </a:rPr>
              <a:t>]) AS [year], COUNT([</a:t>
            </a:r>
            <a:r>
              <a:rPr lang="en-US" b="1" dirty="0" err="1">
                <a:latin typeface="Courier New" panose="02070309020205020404" pitchFamily="49" charset="0"/>
                <a:cs typeface="Courier New" panose="02070309020205020404" pitchFamily="49" charset="0"/>
              </a:rPr>
              <a:t>sb_id</a:t>
            </a:r>
            <a:r>
              <a:rPr lang="en-US" b="1" dirty="0">
                <a:latin typeface="Courier New" panose="02070309020205020404" pitchFamily="49" charset="0"/>
                <a:cs typeface="Courier New" panose="02070309020205020404" pitchFamily="49" charset="0"/>
              </a:rPr>
              <a:t>]) AS [subscriptions] FROM [subscriptions] GROUP BY </a:t>
            </a:r>
            <a:r>
              <a:rPr lang="en-US" b="1" dirty="0">
                <a:solidFill>
                  <a:srgbClr val="0070C0"/>
                </a:solidFill>
                <a:latin typeface="Courier New" panose="02070309020205020404" pitchFamily="49" charset="0"/>
                <a:cs typeface="Courier New" panose="02070309020205020404" pitchFamily="49" charset="0"/>
              </a:rPr>
              <a:t>CUBE (YEAR([</a:t>
            </a:r>
            <a:r>
              <a:rPr lang="en-US" b="1" dirty="0" err="1">
                <a:solidFill>
                  <a:srgbClr val="0070C0"/>
                </a:solidFill>
                <a:latin typeface="Courier New" panose="02070309020205020404" pitchFamily="49" charset="0"/>
                <a:cs typeface="Courier New" panose="02070309020205020404" pitchFamily="49" charset="0"/>
              </a:rPr>
              <a:t>sb_start</a:t>
            </a:r>
            <a:r>
              <a:rPr lang="en-US" b="1" dirty="0">
                <a:solidFill>
                  <a:srgbClr val="0070C0"/>
                </a:solidFill>
                <a:latin typeface="Courier New" panose="02070309020205020404" pitchFamily="49" charset="0"/>
                <a:cs typeface="Courier New" panose="02070309020205020404" pitchFamily="49" charset="0"/>
              </a:rPr>
              <a:t>]))</a:t>
            </a:r>
          </a:p>
        </p:txBody>
      </p:sp>
      <p:sp>
        <p:nvSpPr>
          <p:cNvPr id="11" name="Rectangular Callout 10"/>
          <p:cNvSpPr/>
          <p:nvPr/>
        </p:nvSpPr>
        <p:spPr>
          <a:xfrm>
            <a:off x="304800" y="4544402"/>
            <a:ext cx="3352800" cy="1246798"/>
          </a:xfrm>
          <a:prstGeom prst="wedgeRectCallout">
            <a:avLst>
              <a:gd name="adj1" fmla="val 74253"/>
              <a:gd name="adj2" fmla="val 1348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latin typeface="Arial" panose="020B0604020202020204" pitchFamily="34" charset="0"/>
                <a:cs typeface="Arial" panose="020B0604020202020204" pitchFamily="34" charset="0"/>
              </a:rPr>
              <a:t>ROLLUP </a:t>
            </a:r>
            <a:r>
              <a:rPr lang="ru-RU" sz="2000" dirty="0" smtClean="0">
                <a:latin typeface="Arial" panose="020B0604020202020204" pitchFamily="34" charset="0"/>
                <a:cs typeface="Arial" panose="020B0604020202020204" pitchFamily="34" charset="0"/>
              </a:rPr>
              <a:t>и </a:t>
            </a:r>
            <a:r>
              <a:rPr lang="en-US" sz="2000" dirty="0" smtClean="0">
                <a:latin typeface="Arial" panose="020B0604020202020204" pitchFamily="34" charset="0"/>
                <a:cs typeface="Arial" panose="020B0604020202020204" pitchFamily="34" charset="0"/>
              </a:rPr>
              <a:t>CUBE </a:t>
            </a:r>
            <a:r>
              <a:rPr lang="ru-RU" sz="2000" dirty="0" smtClean="0">
                <a:latin typeface="Arial" panose="020B0604020202020204" pitchFamily="34" charset="0"/>
                <a:cs typeface="Arial" panose="020B0604020202020204" pitchFamily="34" charset="0"/>
              </a:rPr>
              <a:t>по одной колонке дают одинаковый результат.</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578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GROUP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89</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Второй нетривиальный пример – </a:t>
            </a:r>
            <a:r>
              <a:rPr lang="en-US" sz="2500" dirty="0" smtClean="0">
                <a:latin typeface="Arial" pitchFamily="34" charset="0"/>
                <a:cs typeface="Arial" pitchFamily="34" charset="0"/>
              </a:rPr>
              <a:t>ROLLUP </a:t>
            </a:r>
            <a:r>
              <a:rPr lang="ru-RU" sz="2500" dirty="0" smtClean="0">
                <a:latin typeface="Arial" pitchFamily="34" charset="0"/>
                <a:cs typeface="Arial" pitchFamily="34" charset="0"/>
              </a:rPr>
              <a:t>по нескольким колонкам:</a:t>
            </a:r>
            <a:endParaRPr lang="ru-RU" sz="2500" dirty="0">
              <a:latin typeface="Arial" pitchFamily="34" charset="0"/>
              <a:cs typeface="Arial" pitchFamily="34" charset="0"/>
            </a:endParaRPr>
          </a:p>
        </p:txBody>
      </p:sp>
      <p:sp>
        <p:nvSpPr>
          <p:cNvPr id="2" name="Rectangle 1"/>
          <p:cNvSpPr/>
          <p:nvPr/>
        </p:nvSpPr>
        <p:spPr>
          <a:xfrm>
            <a:off x="304800" y="1981200"/>
            <a:ext cx="85344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sb_subscriber</a:t>
            </a:r>
            <a:r>
              <a:rPr lang="en-US" b="1" dirty="0">
                <a:latin typeface="Courier New" panose="02070309020205020404" pitchFamily="49" charset="0"/>
                <a:cs typeface="Courier New" panose="02070309020205020404" pitchFamily="49" charset="0"/>
              </a:rPr>
              <a:t>], YEAR([</a:t>
            </a:r>
            <a:r>
              <a:rPr lang="en-US" b="1" dirty="0" err="1">
                <a:latin typeface="Courier New" panose="02070309020205020404" pitchFamily="49" charset="0"/>
                <a:cs typeface="Courier New" panose="02070309020205020404" pitchFamily="49" charset="0"/>
              </a:rPr>
              <a:t>sb_start</a:t>
            </a:r>
            <a:r>
              <a:rPr lang="en-US" b="1" dirty="0">
                <a:latin typeface="Courier New" panose="02070309020205020404" pitchFamily="49" charset="0"/>
                <a:cs typeface="Courier New" panose="02070309020205020404" pitchFamily="49" charset="0"/>
              </a:rPr>
              <a:t>]) AS [year], COUNT([</a:t>
            </a:r>
            <a:r>
              <a:rPr lang="en-US" b="1" dirty="0" err="1">
                <a:latin typeface="Courier New" panose="02070309020205020404" pitchFamily="49" charset="0"/>
                <a:cs typeface="Courier New" panose="02070309020205020404" pitchFamily="49" charset="0"/>
              </a:rPr>
              <a:t>sb_id</a:t>
            </a:r>
            <a:r>
              <a:rPr lang="en-US" b="1" dirty="0">
                <a:latin typeface="Courier New" panose="02070309020205020404" pitchFamily="49" charset="0"/>
                <a:cs typeface="Courier New" panose="02070309020205020404" pitchFamily="49" charset="0"/>
              </a:rPr>
              <a:t>]) AS [subscriptions] FROM [</a:t>
            </a:r>
            <a:r>
              <a:rPr lang="en-US" b="1" dirty="0" smtClean="0">
                <a:latin typeface="Courier New" panose="02070309020205020404" pitchFamily="49" charset="0"/>
                <a:cs typeface="Courier New" panose="02070309020205020404" pitchFamily="49" charset="0"/>
              </a:rPr>
              <a:t>subscriptions]</a:t>
            </a:r>
            <a:endParaRPr lang="ru-RU"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GROUP </a:t>
            </a:r>
            <a:r>
              <a:rPr lang="en-US" b="1" dirty="0">
                <a:solidFill>
                  <a:srgbClr val="0070C0"/>
                </a:solidFill>
                <a:latin typeface="Courier New" panose="02070309020205020404" pitchFamily="49" charset="0"/>
                <a:cs typeface="Courier New" panose="02070309020205020404" pitchFamily="49" charset="0"/>
              </a:rPr>
              <a:t>BY ROLLUP ([</a:t>
            </a:r>
            <a:r>
              <a:rPr lang="en-US" b="1" dirty="0" err="1">
                <a:solidFill>
                  <a:srgbClr val="0070C0"/>
                </a:solidFill>
                <a:latin typeface="Courier New" panose="02070309020205020404" pitchFamily="49" charset="0"/>
                <a:cs typeface="Courier New" panose="02070309020205020404" pitchFamily="49" charset="0"/>
              </a:rPr>
              <a:t>sb_subscriber</a:t>
            </a:r>
            <a:r>
              <a:rPr lang="en-US" b="1" dirty="0">
                <a:solidFill>
                  <a:srgbClr val="0070C0"/>
                </a:solidFill>
                <a:latin typeface="Courier New" panose="02070309020205020404" pitchFamily="49" charset="0"/>
                <a:cs typeface="Courier New" panose="02070309020205020404" pitchFamily="49" charset="0"/>
              </a:rPr>
              <a:t>], (YEAR([</a:t>
            </a:r>
            <a:r>
              <a:rPr lang="en-US" b="1" dirty="0" err="1">
                <a:solidFill>
                  <a:srgbClr val="0070C0"/>
                </a:solidFill>
                <a:latin typeface="Courier New" panose="02070309020205020404" pitchFamily="49" charset="0"/>
                <a:cs typeface="Courier New" panose="02070309020205020404" pitchFamily="49" charset="0"/>
              </a:rPr>
              <a:t>sb_start</a:t>
            </a:r>
            <a:r>
              <a:rPr lang="en-US" b="1" dirty="0">
                <a:solidFill>
                  <a:srgbClr val="0070C0"/>
                </a:solidFill>
                <a:latin typeface="Courier New" panose="02070309020205020404" pitchFamily="49" charset="0"/>
                <a:cs typeface="Courier New" panose="02070309020205020404" pitchFamily="49"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3048000"/>
            <a:ext cx="4876800" cy="2724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ular Callout 11"/>
          <p:cNvSpPr/>
          <p:nvPr/>
        </p:nvSpPr>
        <p:spPr>
          <a:xfrm>
            <a:off x="304800" y="3088134"/>
            <a:ext cx="3352800" cy="2684555"/>
          </a:xfrm>
          <a:prstGeom prst="wedgeRectCallout">
            <a:avLst>
              <a:gd name="adj1" fmla="val 56071"/>
              <a:gd name="adj2" fmla="val 4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«ИТОГО» считается по каждому подписчику отдельно и по всем подписчикам вместе.</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511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WITH </a:t>
            </a:r>
            <a:r>
              <a:rPr lang="en-US" dirty="0" err="1"/>
              <a:t>common_table_expression</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a:t>
            </a:fld>
            <a:endParaRPr lang="en-US" dirty="0"/>
          </a:p>
        </p:txBody>
      </p:sp>
      <p:sp>
        <p:nvSpPr>
          <p:cNvPr id="8" name="TextBox 7"/>
          <p:cNvSpPr txBox="1"/>
          <p:nvPr/>
        </p:nvSpPr>
        <p:spPr>
          <a:xfrm>
            <a:off x="457200" y="838200"/>
            <a:ext cx="8305800" cy="3939540"/>
          </a:xfrm>
          <a:prstGeom prst="rect">
            <a:avLst/>
          </a:prstGeom>
          <a:noFill/>
        </p:spPr>
        <p:txBody>
          <a:bodyPr wrap="square" rtlCol="0">
            <a:spAutoFit/>
          </a:bodyPr>
          <a:lstStyle/>
          <a:p>
            <a:r>
              <a:rPr lang="ru-RU" sz="2500" dirty="0" smtClean="0">
                <a:latin typeface="Arial" pitchFamily="34" charset="0"/>
                <a:cs typeface="Arial" pitchFamily="34" charset="0"/>
              </a:rPr>
              <a:t>В общем случае использование </a:t>
            </a:r>
            <a:r>
              <a:rPr lang="en-US" sz="2500" dirty="0" smtClean="0">
                <a:latin typeface="Arial" pitchFamily="34" charset="0"/>
                <a:cs typeface="Arial" pitchFamily="34" charset="0"/>
              </a:rPr>
              <a:t>WITH </a:t>
            </a:r>
            <a:r>
              <a:rPr lang="ru-RU" sz="2500" dirty="0" smtClean="0">
                <a:latin typeface="Arial" pitchFamily="34" charset="0"/>
                <a:cs typeface="Arial" pitchFamily="34" charset="0"/>
              </a:rPr>
              <a:t>позволяет:</a:t>
            </a:r>
          </a:p>
          <a:p>
            <a:pPr marL="342900" indent="-342900">
              <a:buFont typeface="Arial" charset="0"/>
              <a:buChar char="•"/>
            </a:pPr>
            <a:r>
              <a:rPr lang="ru-RU" sz="2500" dirty="0" smtClean="0">
                <a:latin typeface="Arial" pitchFamily="34" charset="0"/>
                <a:cs typeface="Arial" pitchFamily="34" charset="0"/>
              </a:rPr>
              <a:t>Упростить запрос (для человека </a:t>
            </a:r>
            <a:r>
              <a:rPr lang="ru-RU" sz="2500" dirty="0" smtClean="0">
                <a:latin typeface="Arial" pitchFamily="34" charset="0"/>
                <a:cs typeface="Arial" pitchFamily="34" charset="0"/>
                <a:sym typeface="Wingdings" panose="05000000000000000000" pitchFamily="2" charset="2"/>
              </a:rPr>
              <a:t>) – например, можно переписать сложный </a:t>
            </a:r>
            <a:r>
              <a:rPr lang="en-US" sz="2500" dirty="0" smtClean="0">
                <a:latin typeface="Arial" pitchFamily="34" charset="0"/>
                <a:cs typeface="Arial" pitchFamily="34" charset="0"/>
                <a:sym typeface="Wingdings" panose="05000000000000000000" pitchFamily="2" charset="2"/>
              </a:rPr>
              <a:t>JOIN </a:t>
            </a:r>
            <a:r>
              <a:rPr lang="ru-RU" sz="2500" dirty="0" smtClean="0">
                <a:latin typeface="Arial" pitchFamily="34" charset="0"/>
                <a:cs typeface="Arial" pitchFamily="34" charset="0"/>
                <a:sym typeface="Wingdings" panose="05000000000000000000" pitchFamily="2" charset="2"/>
              </a:rPr>
              <a:t>в более простом виде с </a:t>
            </a:r>
            <a:r>
              <a:rPr lang="en-US" sz="2500" dirty="0" smtClean="0">
                <a:latin typeface="Arial" pitchFamily="34" charset="0"/>
                <a:cs typeface="Arial" pitchFamily="34" charset="0"/>
                <a:sym typeface="Wingdings" panose="05000000000000000000" pitchFamily="2" charset="2"/>
              </a:rPr>
              <a:t>WITH.</a:t>
            </a:r>
          </a:p>
          <a:p>
            <a:pPr marL="342900" indent="-342900">
              <a:buFont typeface="Arial" charset="0"/>
              <a:buChar char="•"/>
            </a:pPr>
            <a:r>
              <a:rPr lang="ru-RU" sz="2500" dirty="0" smtClean="0">
                <a:latin typeface="Arial" pitchFamily="34" charset="0"/>
                <a:cs typeface="Arial" pitchFamily="34" charset="0"/>
                <a:sym typeface="Wingdings" panose="05000000000000000000" pitchFamily="2" charset="2"/>
              </a:rPr>
              <a:t>Подготовить данные внутри одного запроса, не используя явно выделенную временную таблицу (или переменную типа </a:t>
            </a:r>
            <a:r>
              <a:rPr lang="en-US" sz="2500" dirty="0" smtClean="0">
                <a:latin typeface="Arial" pitchFamily="34" charset="0"/>
                <a:cs typeface="Arial" pitchFamily="34" charset="0"/>
                <a:sym typeface="Wingdings" panose="05000000000000000000" pitchFamily="2" charset="2"/>
              </a:rPr>
              <a:t>TABLE).</a:t>
            </a:r>
          </a:p>
          <a:p>
            <a:pPr marL="342900" indent="-342900">
              <a:buFont typeface="Arial" charset="0"/>
              <a:buChar char="•"/>
            </a:pPr>
            <a:r>
              <a:rPr lang="ru-RU" sz="2500" dirty="0" smtClean="0">
                <a:latin typeface="Arial" pitchFamily="34" charset="0"/>
                <a:cs typeface="Arial" pitchFamily="34" charset="0"/>
                <a:sym typeface="Wingdings" panose="05000000000000000000" pitchFamily="2" charset="2"/>
              </a:rPr>
              <a:t>Оптимизировать сложные запросы, разбив их на несколько подзапросов.</a:t>
            </a:r>
          </a:p>
          <a:p>
            <a:pPr marL="342900" indent="-342900">
              <a:buFont typeface="Arial" charset="0"/>
              <a:buChar char="•"/>
            </a:pPr>
            <a:r>
              <a:rPr lang="ru-RU" sz="2500" dirty="0" smtClean="0">
                <a:latin typeface="Arial" pitchFamily="34" charset="0"/>
                <a:cs typeface="Arial" pitchFamily="34" charset="0"/>
                <a:sym typeface="Wingdings" panose="05000000000000000000" pitchFamily="2" charset="2"/>
              </a:rPr>
              <a:t>Упростить отладку.</a:t>
            </a:r>
            <a:endParaRPr lang="en-US" sz="2500" dirty="0">
              <a:latin typeface="Arial" pitchFamily="34" charset="0"/>
              <a:cs typeface="Arial" pitchFamily="34" charset="0"/>
            </a:endParaRPr>
          </a:p>
        </p:txBody>
      </p:sp>
      <p:sp>
        <p:nvSpPr>
          <p:cNvPr id="9" name="Rectangular Callout 8"/>
          <p:cNvSpPr/>
          <p:nvPr/>
        </p:nvSpPr>
        <p:spPr>
          <a:xfrm>
            <a:off x="6019800" y="4747260"/>
            <a:ext cx="2438400" cy="1371600"/>
          </a:xfrm>
          <a:prstGeom prst="wedgeRectCallout">
            <a:avLst>
              <a:gd name="adj1" fmla="val -41458"/>
              <a:gd name="adj2" fmla="val -8861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000" dirty="0" smtClean="0">
                <a:latin typeface="Arial" panose="020B0604020202020204" pitchFamily="34" charset="0"/>
                <a:cs typeface="Arial" panose="020B0604020202020204" pitchFamily="34" charset="0"/>
              </a:rPr>
              <a:t>Т.е. штука действительно полезная.</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6559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GROUP BY</a:t>
            </a:r>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90</a:t>
            </a:fld>
            <a:endParaRPr lang="en-US" dirty="0"/>
          </a:p>
        </p:txBody>
      </p:sp>
      <p:sp>
        <p:nvSpPr>
          <p:cNvPr id="9" name="TextBox 8"/>
          <p:cNvSpPr txBox="1"/>
          <p:nvPr/>
        </p:nvSpPr>
        <p:spPr>
          <a:xfrm>
            <a:off x="304800" y="914400"/>
            <a:ext cx="8305800" cy="861774"/>
          </a:xfrm>
          <a:prstGeom prst="rect">
            <a:avLst/>
          </a:prstGeom>
          <a:noFill/>
        </p:spPr>
        <p:txBody>
          <a:bodyPr wrap="square" rtlCol="0">
            <a:spAutoFit/>
          </a:bodyPr>
          <a:lstStyle/>
          <a:p>
            <a:r>
              <a:rPr lang="ru-RU" sz="2500" dirty="0" smtClean="0">
                <a:latin typeface="Arial" pitchFamily="34" charset="0"/>
                <a:cs typeface="Arial" pitchFamily="34" charset="0"/>
              </a:rPr>
              <a:t>Третий нетривиальный </a:t>
            </a:r>
            <a:r>
              <a:rPr lang="ru-RU" sz="2500" smtClean="0">
                <a:latin typeface="Arial" pitchFamily="34" charset="0"/>
                <a:cs typeface="Arial" pitchFamily="34" charset="0"/>
              </a:rPr>
              <a:t>пример – </a:t>
            </a:r>
            <a:r>
              <a:rPr lang="en-US" sz="2500" smtClean="0">
                <a:latin typeface="Arial" pitchFamily="34" charset="0"/>
                <a:cs typeface="Arial" pitchFamily="34" charset="0"/>
              </a:rPr>
              <a:t>CUBE </a:t>
            </a:r>
            <a:r>
              <a:rPr lang="ru-RU" sz="2500" dirty="0" smtClean="0">
                <a:latin typeface="Arial" pitchFamily="34" charset="0"/>
                <a:cs typeface="Arial" pitchFamily="34" charset="0"/>
              </a:rPr>
              <a:t>по нескольким колонкам:</a:t>
            </a:r>
            <a:endParaRPr lang="ru-RU" sz="2500" dirty="0">
              <a:latin typeface="Arial" pitchFamily="34" charset="0"/>
              <a:cs typeface="Arial" pitchFamily="34" charset="0"/>
            </a:endParaRPr>
          </a:p>
        </p:txBody>
      </p:sp>
      <p:sp>
        <p:nvSpPr>
          <p:cNvPr id="2" name="Rectangle 1"/>
          <p:cNvSpPr/>
          <p:nvPr/>
        </p:nvSpPr>
        <p:spPr>
          <a:xfrm>
            <a:off x="304800" y="1981200"/>
            <a:ext cx="8534400" cy="923330"/>
          </a:xfrm>
          <a:prstGeom prst="rect">
            <a:avLst/>
          </a:prstGeom>
          <a:solidFill>
            <a:schemeClr val="bg1">
              <a:lumMod val="95000"/>
            </a:schemeClr>
          </a:solidFill>
        </p:spPr>
        <p:txBody>
          <a:bodyPr wrap="square">
            <a:spAutoFit/>
          </a:bodyPr>
          <a:lstStyle/>
          <a:p>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sb_subscriber</a:t>
            </a:r>
            <a:r>
              <a:rPr lang="en-US" b="1" dirty="0">
                <a:latin typeface="Courier New" panose="02070309020205020404" pitchFamily="49" charset="0"/>
                <a:cs typeface="Courier New" panose="02070309020205020404" pitchFamily="49" charset="0"/>
              </a:rPr>
              <a:t>], YEAR([</a:t>
            </a:r>
            <a:r>
              <a:rPr lang="en-US" b="1" dirty="0" err="1">
                <a:latin typeface="Courier New" panose="02070309020205020404" pitchFamily="49" charset="0"/>
                <a:cs typeface="Courier New" panose="02070309020205020404" pitchFamily="49" charset="0"/>
              </a:rPr>
              <a:t>sb_start</a:t>
            </a:r>
            <a:r>
              <a:rPr lang="en-US" b="1" dirty="0">
                <a:latin typeface="Courier New" panose="02070309020205020404" pitchFamily="49" charset="0"/>
                <a:cs typeface="Courier New" panose="02070309020205020404" pitchFamily="49" charset="0"/>
              </a:rPr>
              <a:t>]) AS [year], COUNT([</a:t>
            </a:r>
            <a:r>
              <a:rPr lang="en-US" b="1" dirty="0" err="1">
                <a:latin typeface="Courier New" panose="02070309020205020404" pitchFamily="49" charset="0"/>
                <a:cs typeface="Courier New" panose="02070309020205020404" pitchFamily="49" charset="0"/>
              </a:rPr>
              <a:t>sb_id</a:t>
            </a:r>
            <a:r>
              <a:rPr lang="en-US" b="1" dirty="0">
                <a:latin typeface="Courier New" panose="02070309020205020404" pitchFamily="49" charset="0"/>
                <a:cs typeface="Courier New" panose="02070309020205020404" pitchFamily="49" charset="0"/>
              </a:rPr>
              <a:t>]) AS [subscriptions] FROM [</a:t>
            </a:r>
            <a:r>
              <a:rPr lang="en-US" b="1" dirty="0" smtClean="0">
                <a:latin typeface="Courier New" panose="02070309020205020404" pitchFamily="49" charset="0"/>
                <a:cs typeface="Courier New" panose="02070309020205020404" pitchFamily="49" charset="0"/>
              </a:rPr>
              <a:t>subscriptions]</a:t>
            </a:r>
            <a:endParaRPr lang="ru-RU"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GROUP </a:t>
            </a:r>
            <a:r>
              <a:rPr lang="en-US" b="1" dirty="0">
                <a:solidFill>
                  <a:srgbClr val="0070C0"/>
                </a:solidFill>
                <a:latin typeface="Courier New" panose="02070309020205020404" pitchFamily="49" charset="0"/>
                <a:cs typeface="Courier New" panose="02070309020205020404" pitchFamily="49" charset="0"/>
              </a:rPr>
              <a:t>BY CUBE ([</a:t>
            </a:r>
            <a:r>
              <a:rPr lang="en-US" b="1" dirty="0" err="1">
                <a:solidFill>
                  <a:srgbClr val="0070C0"/>
                </a:solidFill>
                <a:latin typeface="Courier New" panose="02070309020205020404" pitchFamily="49" charset="0"/>
                <a:cs typeface="Courier New" panose="02070309020205020404" pitchFamily="49" charset="0"/>
              </a:rPr>
              <a:t>sb_subscriber</a:t>
            </a:r>
            <a:r>
              <a:rPr lang="en-US" b="1" dirty="0">
                <a:solidFill>
                  <a:srgbClr val="0070C0"/>
                </a:solidFill>
                <a:latin typeface="Courier New" panose="02070309020205020404" pitchFamily="49" charset="0"/>
                <a:cs typeface="Courier New" panose="02070309020205020404" pitchFamily="49" charset="0"/>
              </a:rPr>
              <a:t>], (YEAR([</a:t>
            </a:r>
            <a:r>
              <a:rPr lang="en-US" b="1" dirty="0" err="1">
                <a:solidFill>
                  <a:srgbClr val="0070C0"/>
                </a:solidFill>
                <a:latin typeface="Courier New" panose="02070309020205020404" pitchFamily="49" charset="0"/>
                <a:cs typeface="Courier New" panose="02070309020205020404" pitchFamily="49" charset="0"/>
              </a:rPr>
              <a:t>sb_start</a:t>
            </a:r>
            <a:r>
              <a:rPr lang="en-US" b="1" dirty="0">
                <a:solidFill>
                  <a:srgbClr val="0070C0"/>
                </a:solidFill>
                <a:latin typeface="Courier New" panose="02070309020205020404" pitchFamily="49" charset="0"/>
                <a:cs typeface="Courier New" panose="02070309020205020404" pitchFamily="49"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777" y="3048000"/>
            <a:ext cx="4253423" cy="304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ular Callout 9"/>
          <p:cNvSpPr/>
          <p:nvPr/>
        </p:nvSpPr>
        <p:spPr>
          <a:xfrm>
            <a:off x="304800" y="3048000"/>
            <a:ext cx="3352800" cy="3048000"/>
          </a:xfrm>
          <a:prstGeom prst="wedgeRectCallout">
            <a:avLst>
              <a:gd name="adj1" fmla="val 56071"/>
              <a:gd name="adj2" fmla="val 4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sz="2300" dirty="0" smtClean="0">
                <a:latin typeface="Arial" panose="020B0604020202020204" pitchFamily="34" charset="0"/>
                <a:cs typeface="Arial" panose="020B0604020202020204" pitchFamily="34" charset="0"/>
              </a:rPr>
              <a:t>«ИТОГО» считается по каждому подписчику отдельно и по всем подписчикам вместе с учётом лет, а потом – просто по каждому подписчику.</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75219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14600"/>
            <a:ext cx="6400800" cy="1600200"/>
          </a:xfrm>
        </p:spPr>
        <p:txBody>
          <a:bodyPr/>
          <a:lstStyle/>
          <a:p>
            <a:r>
              <a:rPr lang="ru-RU" sz="3200" b="0" dirty="0"/>
              <a:t>Запросы на объединение (</a:t>
            </a:r>
            <a:r>
              <a:rPr lang="en-US" sz="3200" b="0" dirty="0"/>
              <a:t>JOIN)</a:t>
            </a:r>
            <a:endParaRPr lang="en-US" b="0" dirty="0"/>
          </a:p>
        </p:txBody>
      </p:sp>
      <p:sp>
        <p:nvSpPr>
          <p:cNvPr id="2" name="Footer Placeholder 1"/>
          <p:cNvSpPr>
            <a:spLocks noGrp="1"/>
          </p:cNvSpPr>
          <p:nvPr>
            <p:ph type="ftr" sz="quarter" idx="10"/>
          </p:nvPr>
        </p:nvSpPr>
        <p:spPr/>
        <p:txBody>
          <a:bodyPr/>
          <a:lstStyle/>
          <a:p>
            <a:r>
              <a:rPr lang="en-US" dirty="0" smtClean="0"/>
              <a:t>2013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91</a:t>
            </a:fld>
            <a:endParaRPr lang="en-US" dirty="0"/>
          </a:p>
        </p:txBody>
      </p:sp>
    </p:spTree>
    <p:extLst>
      <p:ext uri="{BB962C8B-B14F-4D97-AF65-F5344CB8AC3E}">
        <p14:creationId xmlns:p14="http://schemas.microsoft.com/office/powerpoint/2010/main" val="36616631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Общие сведения</a:t>
            </a:r>
            <a:endParaRPr lang="en-US" dirty="0"/>
          </a:p>
        </p:txBody>
      </p:sp>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92</a:t>
            </a:fld>
            <a:endParaRPr lang="en-US" dirty="0"/>
          </a:p>
        </p:txBody>
      </p:sp>
      <p:sp>
        <p:nvSpPr>
          <p:cNvPr id="9" name="TextBox 8"/>
          <p:cNvSpPr txBox="1"/>
          <p:nvPr/>
        </p:nvSpPr>
        <p:spPr>
          <a:xfrm>
            <a:off x="304800" y="914400"/>
            <a:ext cx="8305800" cy="2015936"/>
          </a:xfrm>
          <a:prstGeom prst="rect">
            <a:avLst/>
          </a:prstGeom>
          <a:noFill/>
        </p:spPr>
        <p:txBody>
          <a:bodyPr wrap="square" rtlCol="0">
            <a:spAutoFit/>
          </a:bodyPr>
          <a:lstStyle/>
          <a:p>
            <a:r>
              <a:rPr lang="ru-RU" sz="2500" dirty="0" smtClean="0">
                <a:latin typeface="Arial" pitchFamily="34" charset="0"/>
                <a:cs typeface="Arial" pitchFamily="34" charset="0"/>
              </a:rPr>
              <a:t>Основная задача запросов на объединение (</a:t>
            </a:r>
            <a:r>
              <a:rPr lang="en-US" sz="2500" dirty="0" smtClean="0">
                <a:latin typeface="Arial" pitchFamily="34" charset="0"/>
                <a:cs typeface="Arial" pitchFamily="34" charset="0"/>
              </a:rPr>
              <a:t>JOIN</a:t>
            </a:r>
            <a:r>
              <a:rPr lang="ru-RU" sz="2500" dirty="0" smtClean="0">
                <a:latin typeface="Arial" pitchFamily="34" charset="0"/>
                <a:cs typeface="Arial" pitchFamily="34" charset="0"/>
              </a:rPr>
              <a:t>)</a:t>
            </a:r>
            <a:r>
              <a:rPr lang="en-US" sz="2500" dirty="0" smtClean="0">
                <a:latin typeface="Arial" pitchFamily="34" charset="0"/>
                <a:cs typeface="Arial" pitchFamily="34" charset="0"/>
              </a:rPr>
              <a:t> – </a:t>
            </a:r>
            <a:r>
              <a:rPr lang="ru-RU" sz="2500" dirty="0" smtClean="0">
                <a:latin typeface="Arial" pitchFamily="34" charset="0"/>
                <a:cs typeface="Arial" pitchFamily="34" charset="0"/>
              </a:rPr>
              <a:t>установка логической взаимосвязи между данными, поступающими из разных источников (таблиц, подзапросов и т.д.) и формирование единого обобщённого результата.</a:t>
            </a:r>
          </a:p>
        </p:txBody>
      </p:sp>
      <p:sp>
        <p:nvSpPr>
          <p:cNvPr id="11" name="Rectangle 10"/>
          <p:cNvSpPr/>
          <p:nvPr/>
        </p:nvSpPr>
        <p:spPr>
          <a:xfrm>
            <a:off x="320040" y="5181600"/>
            <a:ext cx="8290560" cy="923330"/>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technet.microsoft.com/en-us/library/ms191517%28v=sql.105%29.aspx</a:t>
            </a:r>
            <a:endParaRPr lang="ru-RU"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http://technet.microsoft.com/en-us/library/ms177634.aspx</a:t>
            </a:r>
          </a:p>
        </p:txBody>
      </p:sp>
    </p:spTree>
    <p:extLst>
      <p:ext uri="{BB962C8B-B14F-4D97-AF65-F5344CB8AC3E}">
        <p14:creationId xmlns:p14="http://schemas.microsoft.com/office/powerpoint/2010/main" val="12353875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93</a:t>
            </a:fld>
            <a:endParaRPr lang="en-US" dirty="0"/>
          </a:p>
        </p:txBody>
      </p:sp>
      <p:sp>
        <p:nvSpPr>
          <p:cNvPr id="9" name="TextBox 8"/>
          <p:cNvSpPr txBox="1"/>
          <p:nvPr/>
        </p:nvSpPr>
        <p:spPr>
          <a:xfrm>
            <a:off x="304800" y="914400"/>
            <a:ext cx="8305800" cy="1631216"/>
          </a:xfrm>
          <a:prstGeom prst="rect">
            <a:avLst/>
          </a:prstGeom>
          <a:noFill/>
        </p:spPr>
        <p:txBody>
          <a:bodyPr wrap="square" rtlCol="0">
            <a:spAutoFit/>
          </a:bodyPr>
          <a:lstStyle/>
          <a:p>
            <a:r>
              <a:rPr lang="ru-RU" sz="2500" dirty="0" smtClean="0">
                <a:latin typeface="Arial" pitchFamily="34" charset="0"/>
                <a:cs typeface="Arial" pitchFamily="34" charset="0"/>
              </a:rPr>
              <a:t>Самый простой тривиальный пример: в таблице подписок у нас нет имён подписчиков и названий книг. Если мы хотим их увидеть, надо написать подобный запрос:</a:t>
            </a:r>
          </a:p>
        </p:txBody>
      </p:sp>
      <p:sp>
        <p:nvSpPr>
          <p:cNvPr id="2" name="Rectangle 1"/>
          <p:cNvSpPr/>
          <p:nvPr/>
        </p:nvSpPr>
        <p:spPr>
          <a:xfrm>
            <a:off x="304800" y="2667000"/>
            <a:ext cx="8305800" cy="784830"/>
          </a:xfrm>
          <a:prstGeom prst="rect">
            <a:avLst/>
          </a:prstGeom>
          <a:solidFill>
            <a:schemeClr val="bg1">
              <a:lumMod val="95000"/>
            </a:schemeClr>
          </a:solidFill>
        </p:spPr>
        <p:txBody>
          <a:bodyPr wrap="square">
            <a:spAutoFit/>
          </a:bodyPr>
          <a:lstStyle/>
          <a:p>
            <a:r>
              <a:rPr lang="en-US" sz="1500" b="1" dirty="0">
                <a:latin typeface="Courier New" panose="02070309020205020404" pitchFamily="49" charset="0"/>
                <a:cs typeface="Courier New" panose="02070309020205020404" pitchFamily="49" charset="0"/>
              </a:rPr>
              <a:t>SELECT [</a:t>
            </a:r>
            <a:r>
              <a:rPr lang="en-US" sz="1500" b="1" dirty="0" err="1">
                <a:latin typeface="Courier New" panose="02070309020205020404" pitchFamily="49" charset="0"/>
                <a:cs typeface="Courier New" panose="02070309020205020404" pitchFamily="49" charset="0"/>
              </a:rPr>
              <a:t>s_name</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b_name</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sb_start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sb_finish</a:t>
            </a:r>
            <a:r>
              <a:rPr lang="en-US" sz="1500" b="1" dirty="0">
                <a:latin typeface="Courier New" panose="02070309020205020404" pitchFamily="49" charset="0"/>
                <a:cs typeface="Courier New" panose="02070309020205020404" pitchFamily="49" charset="0"/>
              </a:rPr>
              <a:t>] FROM [subscribers]</a:t>
            </a:r>
          </a:p>
          <a:p>
            <a:r>
              <a:rPr lang="en-US" sz="1500" b="1" dirty="0">
                <a:latin typeface="Courier New" panose="02070309020205020404" pitchFamily="49" charset="0"/>
                <a:cs typeface="Courier New" panose="02070309020205020404" pitchFamily="49" charset="0"/>
              </a:rPr>
              <a:t>JOIN [subscriptions] ON [</a:t>
            </a:r>
            <a:r>
              <a:rPr lang="en-US" sz="1500" b="1" dirty="0" err="1">
                <a:latin typeface="Courier New" panose="02070309020205020404" pitchFamily="49" charset="0"/>
                <a:cs typeface="Courier New" panose="02070309020205020404" pitchFamily="49" charset="0"/>
              </a:rPr>
              <a:t>s_id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sb_subscriber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JOIN [books] ON [</a:t>
            </a:r>
            <a:r>
              <a:rPr lang="en-US" sz="1500" b="1" dirty="0" err="1">
                <a:latin typeface="Courier New" panose="02070309020205020404" pitchFamily="49" charset="0"/>
                <a:cs typeface="Courier New" panose="02070309020205020404" pitchFamily="49" charset="0"/>
              </a:rPr>
              <a:t>sb_book</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b_id</a:t>
            </a:r>
            <a:r>
              <a:rPr lang="en-US" sz="1500" b="1" dirty="0">
                <a:latin typeface="Courier New" panose="02070309020205020404" pitchFamily="49" charset="0"/>
                <a:cs typeface="Courier New" panose="02070309020205020404" pitchFamily="49"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7600"/>
            <a:ext cx="6705600" cy="2127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4"/>
          <p:cNvSpPr>
            <a:spLocks noGrp="1"/>
          </p:cNvSpPr>
          <p:nvPr>
            <p:ph type="title"/>
          </p:nvPr>
        </p:nvSpPr>
        <p:spPr>
          <a:xfrm>
            <a:off x="457200" y="274638"/>
            <a:ext cx="8229600" cy="715962"/>
          </a:xfrm>
        </p:spPr>
        <p:txBody>
          <a:bodyPr/>
          <a:lstStyle/>
          <a:p>
            <a:r>
              <a:rPr lang="ru-RU" dirty="0" smtClean="0"/>
              <a:t>Общие сведения</a:t>
            </a:r>
            <a:endParaRPr lang="en-US" dirty="0"/>
          </a:p>
        </p:txBody>
      </p:sp>
    </p:spTree>
    <p:extLst>
      <p:ext uri="{BB962C8B-B14F-4D97-AF65-F5344CB8AC3E}">
        <p14:creationId xmlns:p14="http://schemas.microsoft.com/office/powerpoint/2010/main" val="706475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94</a:t>
            </a:fld>
            <a:endParaRPr lang="en-US" dirty="0"/>
          </a:p>
        </p:txBody>
      </p:sp>
      <p:sp>
        <p:nvSpPr>
          <p:cNvPr id="9" name="TextBox 8"/>
          <p:cNvSpPr txBox="1"/>
          <p:nvPr/>
        </p:nvSpPr>
        <p:spPr>
          <a:xfrm>
            <a:off x="304800" y="914400"/>
            <a:ext cx="8305800" cy="3170099"/>
          </a:xfrm>
          <a:prstGeom prst="rect">
            <a:avLst/>
          </a:prstGeom>
          <a:noFill/>
        </p:spPr>
        <p:txBody>
          <a:bodyPr wrap="square" rtlCol="0">
            <a:spAutoFit/>
          </a:bodyPr>
          <a:lstStyle/>
          <a:p>
            <a:r>
              <a:rPr lang="en-US" sz="2500" b="1" dirty="0" smtClean="0">
                <a:latin typeface="Arial" pitchFamily="34" charset="0"/>
                <a:cs typeface="Arial" pitchFamily="34" charset="0"/>
              </a:rPr>
              <a:t>Q:</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На что влияет последовательность выполнения нескольких </a:t>
            </a:r>
            <a:r>
              <a:rPr lang="en-US" sz="2500" dirty="0" smtClean="0">
                <a:latin typeface="Arial" pitchFamily="34" charset="0"/>
                <a:cs typeface="Arial" pitchFamily="34" charset="0"/>
              </a:rPr>
              <a:t>JOIN? </a:t>
            </a:r>
            <a:r>
              <a:rPr lang="ru-RU" sz="2500" dirty="0" smtClean="0">
                <a:latin typeface="Arial" pitchFamily="34" charset="0"/>
                <a:cs typeface="Arial" pitchFamily="34" charset="0"/>
              </a:rPr>
              <a:t>Ведь их можно во многих случаях написать по-разному.</a:t>
            </a:r>
          </a:p>
          <a:p>
            <a:r>
              <a:rPr lang="en-US" sz="2500" b="1" dirty="0" smtClean="0">
                <a:latin typeface="Arial" pitchFamily="34" charset="0"/>
                <a:cs typeface="Arial" pitchFamily="34" charset="0"/>
              </a:rPr>
              <a:t>A:</a:t>
            </a:r>
            <a:r>
              <a:rPr lang="en-US" sz="2500" dirty="0" smtClean="0">
                <a:latin typeface="Arial" pitchFamily="34" charset="0"/>
                <a:cs typeface="Arial" pitchFamily="34" charset="0"/>
              </a:rPr>
              <a:t> </a:t>
            </a:r>
            <a:r>
              <a:rPr lang="ru-RU" sz="2500" dirty="0" smtClean="0">
                <a:latin typeface="Arial" pitchFamily="34" charset="0"/>
                <a:cs typeface="Arial" pitchFamily="34" charset="0"/>
              </a:rPr>
              <a:t>Это зависит от вида </a:t>
            </a:r>
            <a:r>
              <a:rPr lang="en-US" sz="2500" dirty="0" smtClean="0">
                <a:latin typeface="Arial" pitchFamily="34" charset="0"/>
                <a:cs typeface="Arial" pitchFamily="34" charset="0"/>
              </a:rPr>
              <a:t>JOIN</a:t>
            </a:r>
            <a:r>
              <a:rPr lang="ru-RU" sz="2500" dirty="0" smtClean="0">
                <a:latin typeface="Arial" pitchFamily="34" charset="0"/>
                <a:cs typeface="Arial" pitchFamily="34" charset="0"/>
              </a:rPr>
              <a:t> и ситуации. Последовательность </a:t>
            </a:r>
            <a:r>
              <a:rPr lang="en-US" sz="2500" dirty="0" smtClean="0">
                <a:latin typeface="Arial" pitchFamily="34" charset="0"/>
                <a:cs typeface="Arial" pitchFamily="34" charset="0"/>
              </a:rPr>
              <a:t>JOIN</a:t>
            </a:r>
            <a:r>
              <a:rPr lang="ru-RU" sz="2500" dirty="0" smtClean="0">
                <a:latin typeface="Arial" pitchFamily="34" charset="0"/>
                <a:cs typeface="Arial" pitchFamily="34" charset="0"/>
              </a:rPr>
              <a:t> может повлиять на производительность и результат операции.</a:t>
            </a:r>
          </a:p>
          <a:p>
            <a:endParaRPr lang="ru-RU" sz="2500" b="1" dirty="0">
              <a:latin typeface="Arial" pitchFamily="34" charset="0"/>
              <a:cs typeface="Arial" pitchFamily="34" charset="0"/>
            </a:endParaRPr>
          </a:p>
          <a:p>
            <a:r>
              <a:rPr lang="ru-RU" sz="2500" dirty="0" smtClean="0">
                <a:latin typeface="Arial" pitchFamily="34" charset="0"/>
                <a:cs typeface="Arial" pitchFamily="34" charset="0"/>
              </a:rPr>
              <a:t>Рассмотрим подробнее…</a:t>
            </a:r>
          </a:p>
        </p:txBody>
      </p:sp>
      <p:sp>
        <p:nvSpPr>
          <p:cNvPr id="10" name="Title 4"/>
          <p:cNvSpPr>
            <a:spLocks noGrp="1"/>
          </p:cNvSpPr>
          <p:nvPr>
            <p:ph type="title"/>
          </p:nvPr>
        </p:nvSpPr>
        <p:spPr>
          <a:xfrm>
            <a:off x="457200" y="274638"/>
            <a:ext cx="8229600" cy="715962"/>
          </a:xfrm>
        </p:spPr>
        <p:txBody>
          <a:bodyPr/>
          <a:lstStyle/>
          <a:p>
            <a:r>
              <a:rPr lang="ru-RU" dirty="0" smtClean="0"/>
              <a:t>Последовательность выполнения </a:t>
            </a:r>
            <a:r>
              <a:rPr lang="en-US" dirty="0" smtClean="0"/>
              <a:t>JOIN</a:t>
            </a:r>
            <a:endParaRPr lang="en-US" dirty="0"/>
          </a:p>
        </p:txBody>
      </p:sp>
    </p:spTree>
    <p:extLst>
      <p:ext uri="{BB962C8B-B14F-4D97-AF65-F5344CB8AC3E}">
        <p14:creationId xmlns:p14="http://schemas.microsoft.com/office/powerpoint/2010/main" val="30287423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95</a:t>
            </a:fld>
            <a:endParaRPr lang="en-US" dirty="0"/>
          </a:p>
        </p:txBody>
      </p:sp>
      <p:sp>
        <p:nvSpPr>
          <p:cNvPr id="9" name="TextBox 8"/>
          <p:cNvSpPr txBox="1"/>
          <p:nvPr/>
        </p:nvSpPr>
        <p:spPr>
          <a:xfrm>
            <a:off x="304800" y="914400"/>
            <a:ext cx="8610600" cy="1246495"/>
          </a:xfrm>
          <a:prstGeom prst="rect">
            <a:avLst/>
          </a:prstGeom>
          <a:noFill/>
        </p:spPr>
        <p:txBody>
          <a:bodyPr wrap="square" rtlCol="0">
            <a:spAutoFit/>
          </a:bodyPr>
          <a:lstStyle/>
          <a:p>
            <a:r>
              <a:rPr lang="ru-RU" sz="2500" dirty="0" smtClean="0">
                <a:latin typeface="Arial" pitchFamily="34" charset="0"/>
                <a:cs typeface="Arial" pitchFamily="34" charset="0"/>
              </a:rPr>
              <a:t>В общем случае </a:t>
            </a:r>
            <a:r>
              <a:rPr lang="ru-RU" sz="2500" b="1" dirty="0" smtClean="0">
                <a:latin typeface="Arial" pitchFamily="34" charset="0"/>
                <a:cs typeface="Arial" pitchFamily="34" charset="0"/>
              </a:rPr>
              <a:t>СУБД сама выбирает оптимальную по производительности последовательность </a:t>
            </a:r>
            <a:r>
              <a:rPr lang="ru-RU" sz="2500" dirty="0" smtClean="0">
                <a:latin typeface="Arial" pitchFamily="34" charset="0"/>
                <a:cs typeface="Arial" pitchFamily="34" charset="0"/>
              </a:rPr>
              <a:t>выполнения </a:t>
            </a:r>
            <a:r>
              <a:rPr lang="en-US" sz="2500" dirty="0" smtClean="0">
                <a:latin typeface="Arial" pitchFamily="34" charset="0"/>
                <a:cs typeface="Arial" pitchFamily="34" charset="0"/>
              </a:rPr>
              <a:t>JOIN, </a:t>
            </a:r>
            <a:r>
              <a:rPr lang="ru-RU" sz="2500" dirty="0" smtClean="0">
                <a:latin typeface="Arial" pitchFamily="34" charset="0"/>
                <a:cs typeface="Arial" pitchFamily="34" charset="0"/>
              </a:rPr>
              <a:t>но всё же </a:t>
            </a:r>
            <a:r>
              <a:rPr lang="ru-RU" sz="2500" b="1" u="sng" dirty="0" smtClean="0">
                <a:latin typeface="Arial" pitchFamily="34" charset="0"/>
                <a:cs typeface="Arial" pitchFamily="34" charset="0"/>
              </a:rPr>
              <a:t>представим</a:t>
            </a:r>
            <a:r>
              <a:rPr lang="ru-RU" sz="2500" dirty="0" smtClean="0">
                <a:latin typeface="Arial" pitchFamily="34" charset="0"/>
                <a:cs typeface="Arial" pitchFamily="34" charset="0"/>
              </a:rPr>
              <a:t> ситуацию:</a:t>
            </a:r>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
        <p:nvSpPr>
          <p:cNvPr id="2" name="Rectangle 1"/>
          <p:cNvSpPr/>
          <p:nvPr/>
        </p:nvSpPr>
        <p:spPr>
          <a:xfrm>
            <a:off x="457200" y="2438400"/>
            <a:ext cx="2133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1 </a:t>
            </a:r>
            <a:r>
              <a:rPr lang="ru-RU" dirty="0" smtClean="0">
                <a:latin typeface="Arial" panose="020B0604020202020204" pitchFamily="34" charset="0"/>
                <a:cs typeface="Arial" panose="020B0604020202020204" pitchFamily="34" charset="0"/>
              </a:rPr>
              <a:t>миллиард записей</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3505200" y="2438400"/>
            <a:ext cx="2133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1 </a:t>
            </a:r>
            <a:r>
              <a:rPr lang="ru-RU" dirty="0" smtClean="0">
                <a:latin typeface="Arial" panose="020B0604020202020204" pitchFamily="34" charset="0"/>
                <a:cs typeface="Arial" panose="020B0604020202020204" pitchFamily="34" charset="0"/>
              </a:rPr>
              <a:t>миллиард записей</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553200" y="2438400"/>
            <a:ext cx="2133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5 записей</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2620505" y="2710934"/>
            <a:ext cx="884695"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JOIN</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5638800" y="2710934"/>
            <a:ext cx="884695"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JOIN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457200" y="5257800"/>
            <a:ext cx="2133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1 </a:t>
            </a:r>
            <a:r>
              <a:rPr lang="ru-RU" dirty="0" smtClean="0">
                <a:latin typeface="Arial" panose="020B0604020202020204" pitchFamily="34" charset="0"/>
                <a:cs typeface="Arial" panose="020B0604020202020204" pitchFamily="34" charset="0"/>
              </a:rPr>
              <a:t>миллиард записей</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3505200" y="5257800"/>
            <a:ext cx="2133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5 записей</a:t>
            </a:r>
            <a:endParaRPr lang="en-US" dirty="0">
              <a:latin typeface="Arial" panose="020B0604020202020204" pitchFamily="34" charset="0"/>
              <a:cs typeface="Arial" panose="020B0604020202020204" pitchFamily="34" charset="0"/>
            </a:endParaRPr>
          </a:p>
        </p:txBody>
      </p:sp>
      <p:sp>
        <p:nvSpPr>
          <p:cNvPr id="14" name="Rectangle 13"/>
          <p:cNvSpPr/>
          <p:nvPr/>
        </p:nvSpPr>
        <p:spPr>
          <a:xfrm>
            <a:off x="6553200" y="5257800"/>
            <a:ext cx="21336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ru-RU" dirty="0" smtClean="0">
                <a:latin typeface="Arial" panose="020B0604020202020204" pitchFamily="34" charset="0"/>
                <a:cs typeface="Arial" panose="020B0604020202020204" pitchFamily="34" charset="0"/>
              </a:rPr>
              <a:t>1 миллиард записей</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2620505" y="5530334"/>
            <a:ext cx="884695"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JOIN</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5638800" y="5530334"/>
            <a:ext cx="884695"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JOIN</a:t>
            </a:r>
            <a:endParaRPr lang="en-US" dirty="0">
              <a:latin typeface="Arial" panose="020B0604020202020204" pitchFamily="34" charset="0"/>
              <a:cs typeface="Arial" panose="020B0604020202020204" pitchFamily="34" charset="0"/>
            </a:endParaRPr>
          </a:p>
        </p:txBody>
      </p:sp>
      <p:sp>
        <p:nvSpPr>
          <p:cNvPr id="6" name="Left Brace 5"/>
          <p:cNvSpPr/>
          <p:nvPr/>
        </p:nvSpPr>
        <p:spPr>
          <a:xfrm rot="16200000">
            <a:off x="2933699" y="952501"/>
            <a:ext cx="228601" cy="518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57199" y="3657600"/>
            <a:ext cx="5181601" cy="369332"/>
          </a:xfrm>
          <a:prstGeom prst="rect">
            <a:avLst/>
          </a:prstGeom>
          <a:noFill/>
        </p:spPr>
        <p:txBody>
          <a:bodyPr wrap="square" rtlCol="0">
            <a:spAutoFit/>
          </a:bodyPr>
          <a:lstStyle/>
          <a:p>
            <a:pPr algn="ctr"/>
            <a:r>
              <a:rPr lang="ru-RU" dirty="0" smtClean="0">
                <a:latin typeface="Arial" panose="020B0604020202020204" pitchFamily="34" charset="0"/>
                <a:cs typeface="Arial" panose="020B0604020202020204" pitchFamily="34" charset="0"/>
              </a:rPr>
              <a:t>«Сравнить миллиард и миллиард записей»</a:t>
            </a:r>
            <a:endParaRPr lang="en-US" dirty="0">
              <a:latin typeface="Arial" panose="020B0604020202020204" pitchFamily="34" charset="0"/>
              <a:cs typeface="Arial" panose="020B0604020202020204" pitchFamily="34" charset="0"/>
            </a:endParaRPr>
          </a:p>
        </p:txBody>
      </p:sp>
      <p:sp>
        <p:nvSpPr>
          <p:cNvPr id="19" name="Left Brace 18"/>
          <p:cNvSpPr/>
          <p:nvPr/>
        </p:nvSpPr>
        <p:spPr>
          <a:xfrm rot="5400000">
            <a:off x="2933699" y="2476499"/>
            <a:ext cx="228601" cy="518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57198" y="4583668"/>
            <a:ext cx="5181601" cy="369332"/>
          </a:xfrm>
          <a:prstGeom prst="rect">
            <a:avLst/>
          </a:prstGeom>
          <a:noFill/>
        </p:spPr>
        <p:txBody>
          <a:bodyPr wrap="square" rtlCol="0">
            <a:spAutoFit/>
          </a:bodyPr>
          <a:lstStyle/>
          <a:p>
            <a:pPr algn="ctr"/>
            <a:r>
              <a:rPr lang="ru-RU" dirty="0" smtClean="0">
                <a:latin typeface="Arial" panose="020B0604020202020204" pitchFamily="34" charset="0"/>
                <a:cs typeface="Arial" panose="020B0604020202020204" pitchFamily="34" charset="0"/>
              </a:rPr>
              <a:t>«Сравнить миллиард и пять записей»</a:t>
            </a:r>
            <a:endParaRPr lang="en-US" dirty="0">
              <a:latin typeface="Arial" panose="020B0604020202020204" pitchFamily="34" charset="0"/>
              <a:cs typeface="Arial" panose="020B0604020202020204" pitchFamily="34" charset="0"/>
            </a:endParaRPr>
          </a:p>
        </p:txBody>
      </p:sp>
      <p:sp>
        <p:nvSpPr>
          <p:cNvPr id="21" name="TextBox 20"/>
          <p:cNvSpPr txBox="1"/>
          <p:nvPr/>
        </p:nvSpPr>
        <p:spPr>
          <a:xfrm>
            <a:off x="472051" y="4038600"/>
            <a:ext cx="8214749"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ru-RU" sz="1200" dirty="0" smtClean="0">
                <a:latin typeface="Arial" panose="020B0604020202020204" pitchFamily="34" charset="0"/>
                <a:cs typeface="Arial" panose="020B0604020202020204" pitchFamily="34" charset="0"/>
              </a:rPr>
              <a:t>Да, в конечном итоге в обоих случаях будет 1млрд*1млрд*5 сравнений, но во втором случае отдельные операции будут быстрее – как минимум нужно меньше памяти (в т.ч. меньше работы с диском).</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1366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96</a:t>
            </a:fld>
            <a:endParaRPr lang="en-US" dirty="0"/>
          </a:p>
        </p:txBody>
      </p:sp>
      <p:sp>
        <p:nvSpPr>
          <p:cNvPr id="9" name="TextBox 8"/>
          <p:cNvSpPr txBox="1"/>
          <p:nvPr/>
        </p:nvSpPr>
        <p:spPr>
          <a:xfrm>
            <a:off x="304800" y="914400"/>
            <a:ext cx="8305800" cy="3170099"/>
          </a:xfrm>
          <a:prstGeom prst="rect">
            <a:avLst/>
          </a:prstGeom>
          <a:noFill/>
        </p:spPr>
        <p:txBody>
          <a:bodyPr wrap="square" rtlCol="0">
            <a:spAutoFit/>
          </a:bodyPr>
          <a:lstStyle/>
          <a:p>
            <a:r>
              <a:rPr lang="en-US" sz="2500" b="1" dirty="0" smtClean="0">
                <a:latin typeface="Arial" pitchFamily="34" charset="0"/>
                <a:cs typeface="Arial" pitchFamily="34" charset="0"/>
              </a:rPr>
              <a:t>Q:</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Ну неужели оптимизатор запросов настолько «глупый», что этого не понимает?!</a:t>
            </a:r>
          </a:p>
          <a:p>
            <a:r>
              <a:rPr lang="en-US" sz="2500" b="1" dirty="0" smtClean="0">
                <a:latin typeface="Arial" pitchFamily="34" charset="0"/>
                <a:cs typeface="Arial" pitchFamily="34" charset="0"/>
              </a:rPr>
              <a:t>A:</a:t>
            </a:r>
            <a:r>
              <a:rPr lang="en-US" sz="2500" dirty="0" smtClean="0">
                <a:latin typeface="Arial" pitchFamily="34" charset="0"/>
                <a:cs typeface="Arial" pitchFamily="34" charset="0"/>
              </a:rPr>
              <a:t> </a:t>
            </a:r>
            <a:r>
              <a:rPr lang="ru-RU" sz="2500" dirty="0" smtClean="0">
                <a:latin typeface="Arial" pitchFamily="34" charset="0"/>
                <a:cs typeface="Arial" pitchFamily="34" charset="0"/>
              </a:rPr>
              <a:t>В общем случае понимает. Но не зря же существуют </a:t>
            </a:r>
            <a:r>
              <a:rPr lang="en-US" sz="2500" dirty="0" smtClean="0">
                <a:latin typeface="Arial" pitchFamily="34" charset="0"/>
                <a:cs typeface="Arial" pitchFamily="34" charset="0"/>
              </a:rPr>
              <a:t>join hints, </a:t>
            </a:r>
            <a:r>
              <a:rPr lang="ru-RU" sz="2500" dirty="0" smtClean="0">
                <a:latin typeface="Arial" pitchFamily="34" charset="0"/>
                <a:cs typeface="Arial" pitchFamily="34" charset="0"/>
              </a:rPr>
              <a:t>где можно управлять последовательностью выполнения </a:t>
            </a:r>
            <a:r>
              <a:rPr lang="en-US" sz="2500" dirty="0" smtClean="0">
                <a:latin typeface="Arial" pitchFamily="34" charset="0"/>
                <a:cs typeface="Arial" pitchFamily="34" charset="0"/>
              </a:rPr>
              <a:t>JOIN, </a:t>
            </a:r>
            <a:r>
              <a:rPr lang="ru-RU" sz="2500" dirty="0" smtClean="0">
                <a:latin typeface="Arial" pitchFamily="34" charset="0"/>
                <a:cs typeface="Arial" pitchFamily="34" charset="0"/>
              </a:rPr>
              <a:t>а в </a:t>
            </a:r>
            <a:r>
              <a:rPr lang="en-US" sz="2500" dirty="0" smtClean="0">
                <a:latin typeface="Arial" pitchFamily="34" charset="0"/>
                <a:cs typeface="Arial" pitchFamily="34" charset="0"/>
              </a:rPr>
              <a:t>MySQL </a:t>
            </a:r>
            <a:r>
              <a:rPr lang="ru-RU" sz="2500" dirty="0" smtClean="0">
                <a:latin typeface="Arial" pitchFamily="34" charset="0"/>
                <a:cs typeface="Arial" pitchFamily="34" charset="0"/>
              </a:rPr>
              <a:t>даже есть оператор </a:t>
            </a:r>
            <a:r>
              <a:rPr lang="en-US" sz="2500" dirty="0" smtClean="0">
                <a:latin typeface="Arial" pitchFamily="34" charset="0"/>
                <a:cs typeface="Arial" pitchFamily="34" charset="0"/>
              </a:rPr>
              <a:t>STRAIGHT_JOIN, </a:t>
            </a:r>
            <a:r>
              <a:rPr lang="ru-RU" sz="2500" dirty="0" smtClean="0">
                <a:latin typeface="Arial" pitchFamily="34" charset="0"/>
                <a:cs typeface="Arial" pitchFamily="34" charset="0"/>
              </a:rPr>
              <a:t>явно указывающий последовательность выполнения операций.</a:t>
            </a:r>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Tree>
    <p:extLst>
      <p:ext uri="{BB962C8B-B14F-4D97-AF65-F5344CB8AC3E}">
        <p14:creationId xmlns:p14="http://schemas.microsoft.com/office/powerpoint/2010/main" val="6274338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97</a:t>
            </a:fld>
            <a:endParaRPr lang="en-US" dirty="0"/>
          </a:p>
        </p:txBody>
      </p:sp>
      <p:sp>
        <p:nvSpPr>
          <p:cNvPr id="9" name="TextBox 8"/>
          <p:cNvSpPr txBox="1"/>
          <p:nvPr/>
        </p:nvSpPr>
        <p:spPr>
          <a:xfrm>
            <a:off x="304800" y="914400"/>
            <a:ext cx="8305800" cy="2400657"/>
          </a:xfrm>
          <a:prstGeom prst="rect">
            <a:avLst/>
          </a:prstGeom>
          <a:noFill/>
        </p:spPr>
        <p:txBody>
          <a:bodyPr wrap="square" rtlCol="0">
            <a:spAutoFit/>
          </a:bodyPr>
          <a:lstStyle/>
          <a:p>
            <a:r>
              <a:rPr lang="ru-RU" sz="2500" dirty="0" smtClean="0">
                <a:latin typeface="Arial" pitchFamily="34" charset="0"/>
                <a:cs typeface="Arial" pitchFamily="34" charset="0"/>
              </a:rPr>
              <a:t>Теперь о том, как последовательность </a:t>
            </a:r>
            <a:r>
              <a:rPr lang="en-US" sz="2500" dirty="0" smtClean="0">
                <a:latin typeface="Arial" pitchFamily="34" charset="0"/>
                <a:cs typeface="Arial" pitchFamily="34" charset="0"/>
              </a:rPr>
              <a:t>JOIN </a:t>
            </a:r>
            <a:r>
              <a:rPr lang="ru-RU" sz="2500" dirty="0" smtClean="0">
                <a:latin typeface="Arial" pitchFamily="34" charset="0"/>
                <a:cs typeface="Arial" pitchFamily="34" charset="0"/>
              </a:rPr>
              <a:t>влияет на результат.</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Для начала чуть-чуть теории: </a:t>
            </a:r>
            <a:r>
              <a:rPr lang="en-US" sz="2500" dirty="0" smtClean="0">
                <a:latin typeface="Arial" pitchFamily="34" charset="0"/>
                <a:cs typeface="Arial" pitchFamily="34" charset="0"/>
              </a:rPr>
              <a:t>[INNER] JOIN </a:t>
            </a:r>
            <a:r>
              <a:rPr lang="ru-RU" sz="2500" dirty="0" smtClean="0">
                <a:latin typeface="Arial" pitchFamily="34" charset="0"/>
                <a:cs typeface="Arial" pitchFamily="34" charset="0"/>
              </a:rPr>
              <a:t>и </a:t>
            </a:r>
            <a:r>
              <a:rPr lang="en-US" sz="2500" dirty="0" smtClean="0">
                <a:latin typeface="Arial" pitchFamily="34" charset="0"/>
                <a:cs typeface="Arial" pitchFamily="34" charset="0"/>
              </a:rPr>
              <a:t>FULL [OUTER] JOIN </a:t>
            </a:r>
            <a:r>
              <a:rPr lang="ru-RU" sz="2500" dirty="0" smtClean="0">
                <a:latin typeface="Arial" pitchFamily="34" charset="0"/>
                <a:cs typeface="Arial" pitchFamily="34" charset="0"/>
              </a:rPr>
              <a:t>ассоциативны и коммутативны, </a:t>
            </a:r>
            <a:r>
              <a:rPr lang="en-US" sz="2500" dirty="0" smtClean="0">
                <a:latin typeface="Arial" pitchFamily="34" charset="0"/>
                <a:cs typeface="Arial" pitchFamily="34" charset="0"/>
              </a:rPr>
              <a:t>LEFT / RIGHT [OUTER] JOIN – </a:t>
            </a:r>
            <a:r>
              <a:rPr lang="ru-RU" sz="2500" dirty="0" smtClean="0">
                <a:latin typeface="Arial" pitchFamily="34" charset="0"/>
                <a:cs typeface="Arial" pitchFamily="34" charset="0"/>
              </a:rPr>
              <a:t>нет.</a:t>
            </a:r>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
        <p:nvSpPr>
          <p:cNvPr id="11" name="Rectangle 10"/>
          <p:cNvSpPr/>
          <p:nvPr/>
        </p:nvSpPr>
        <p:spPr>
          <a:xfrm>
            <a:off x="320040" y="5181600"/>
            <a:ext cx="8290560" cy="646331"/>
          </a:xfrm>
          <a:prstGeom prst="rect">
            <a:avLst/>
          </a:prstGeom>
        </p:spPr>
        <p:txBody>
          <a:bodyPr wrap="square">
            <a:spAutoFit/>
          </a:bodyPr>
          <a:lstStyle/>
          <a:p>
            <a:r>
              <a:rPr lang="ru-RU" dirty="0" smtClean="0">
                <a:latin typeface="Arial" panose="020B0604020202020204" pitchFamily="34" charset="0"/>
                <a:cs typeface="Arial" panose="020B0604020202020204" pitchFamily="34" charset="0"/>
              </a:rPr>
              <a:t>Подробности:</a:t>
            </a:r>
          </a:p>
          <a:p>
            <a:r>
              <a:rPr lang="en-US" dirty="0">
                <a:latin typeface="Arial" panose="020B0604020202020204" pitchFamily="34" charset="0"/>
                <a:cs typeface="Arial" panose="020B0604020202020204" pitchFamily="34" charset="0"/>
              </a:rPr>
              <a:t>http://stackoverflow.com/questions/9614922/does-the-join-order-matters-in-sql</a:t>
            </a:r>
          </a:p>
        </p:txBody>
      </p:sp>
    </p:spTree>
    <p:extLst>
      <p:ext uri="{BB962C8B-B14F-4D97-AF65-F5344CB8AC3E}">
        <p14:creationId xmlns:p14="http://schemas.microsoft.com/office/powerpoint/2010/main" val="18704941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98</a:t>
            </a:fld>
            <a:endParaRPr lang="en-US" dirty="0"/>
          </a:p>
        </p:txBody>
      </p:sp>
      <p:sp>
        <p:nvSpPr>
          <p:cNvPr id="9" name="TextBox 8"/>
          <p:cNvSpPr txBox="1"/>
          <p:nvPr/>
        </p:nvSpPr>
        <p:spPr>
          <a:xfrm>
            <a:off x="304800" y="914400"/>
            <a:ext cx="8305800" cy="3554819"/>
          </a:xfrm>
          <a:prstGeom prst="rect">
            <a:avLst/>
          </a:prstGeom>
          <a:noFill/>
        </p:spPr>
        <p:txBody>
          <a:bodyPr wrap="square" rtlCol="0">
            <a:spAutoFit/>
          </a:bodyPr>
          <a:lstStyle/>
          <a:p>
            <a:r>
              <a:rPr lang="ru-RU" sz="2500" dirty="0" smtClean="0">
                <a:latin typeface="Arial" pitchFamily="34" charset="0"/>
                <a:cs typeface="Arial" pitchFamily="34" charset="0"/>
              </a:rPr>
              <a:t>Ассоциативность «на пальцах»:</a:t>
            </a:r>
          </a:p>
          <a:p>
            <a:r>
              <a:rPr lang="ru-RU" sz="2500" dirty="0" smtClean="0">
                <a:latin typeface="Arial" pitchFamily="34" charset="0"/>
                <a:cs typeface="Arial" pitchFamily="34" charset="0"/>
              </a:rPr>
              <a:t>(2*3)*4 == 2*(3*4) == 6*4 == 2*12 == 24</a:t>
            </a:r>
          </a:p>
          <a:p>
            <a:endParaRPr lang="ru-RU" sz="2500" dirty="0" smtClean="0">
              <a:latin typeface="Arial" pitchFamily="34" charset="0"/>
              <a:cs typeface="Arial" pitchFamily="34" charset="0"/>
            </a:endParaRPr>
          </a:p>
          <a:p>
            <a:r>
              <a:rPr lang="ru-RU" sz="2500" dirty="0" smtClean="0">
                <a:latin typeface="Arial" pitchFamily="34" charset="0"/>
                <a:cs typeface="Arial" pitchFamily="34" charset="0"/>
              </a:rPr>
              <a:t>Коммутативность «на пальцах»:</a:t>
            </a:r>
          </a:p>
          <a:p>
            <a:r>
              <a:rPr lang="ru-RU" sz="2500" dirty="0" smtClean="0">
                <a:latin typeface="Arial" pitchFamily="34" charset="0"/>
                <a:cs typeface="Arial" pitchFamily="34" charset="0"/>
              </a:rPr>
              <a:t>2*10 == 10*2 == 20</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Т.е.:</a:t>
            </a:r>
          </a:p>
          <a:p>
            <a:endParaRPr lang="ru-RU" sz="2500" dirty="0">
              <a:latin typeface="Arial" pitchFamily="34" charset="0"/>
              <a:cs typeface="Arial" pitchFamily="34" charset="0"/>
            </a:endParaRPr>
          </a:p>
          <a:p>
            <a:r>
              <a:rPr lang="en-US" sz="2500" dirty="0" smtClean="0">
                <a:latin typeface="Arial" pitchFamily="34" charset="0"/>
                <a:cs typeface="Arial" pitchFamily="34" charset="0"/>
              </a:rPr>
              <a:t>[a] JOIN [b] JOIN [c] == [a] JOIN [c] JOIN [b] == … </a:t>
            </a:r>
            <a:r>
              <a:rPr lang="ru-RU" sz="2500" dirty="0" smtClean="0">
                <a:latin typeface="Arial" pitchFamily="34" charset="0"/>
                <a:cs typeface="Arial" pitchFamily="34" charset="0"/>
              </a:rPr>
              <a:t>и т.д.</a:t>
            </a:r>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Tree>
    <p:extLst>
      <p:ext uri="{BB962C8B-B14F-4D97-AF65-F5344CB8AC3E}">
        <p14:creationId xmlns:p14="http://schemas.microsoft.com/office/powerpoint/2010/main" val="2555061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2013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99</a:t>
            </a:fld>
            <a:endParaRPr lang="en-US" dirty="0"/>
          </a:p>
        </p:txBody>
      </p:sp>
      <p:sp>
        <p:nvSpPr>
          <p:cNvPr id="9" name="TextBox 8"/>
          <p:cNvSpPr txBox="1"/>
          <p:nvPr/>
        </p:nvSpPr>
        <p:spPr>
          <a:xfrm>
            <a:off x="304800" y="914400"/>
            <a:ext cx="8305800" cy="2400657"/>
          </a:xfrm>
          <a:prstGeom prst="rect">
            <a:avLst/>
          </a:prstGeom>
          <a:noFill/>
        </p:spPr>
        <p:txBody>
          <a:bodyPr wrap="square" rtlCol="0">
            <a:spAutoFit/>
          </a:bodyPr>
          <a:lstStyle/>
          <a:p>
            <a:r>
              <a:rPr lang="ru-RU" sz="2500" dirty="0" smtClean="0">
                <a:latin typeface="Arial" pitchFamily="34" charset="0"/>
                <a:cs typeface="Arial" pitchFamily="34" charset="0"/>
              </a:rPr>
              <a:t>А вот с внешними объединениями всё сложнее.</a:t>
            </a:r>
          </a:p>
          <a:p>
            <a:endParaRPr lang="ru-RU" sz="2500" dirty="0">
              <a:latin typeface="Arial" pitchFamily="34" charset="0"/>
              <a:cs typeface="Arial" pitchFamily="34" charset="0"/>
            </a:endParaRPr>
          </a:p>
          <a:p>
            <a:r>
              <a:rPr lang="ru-RU" sz="2500" dirty="0" smtClean="0">
                <a:latin typeface="Arial" pitchFamily="34" charset="0"/>
                <a:cs typeface="Arial" pitchFamily="34" charset="0"/>
              </a:rPr>
              <a:t>Во-первых, очевидно, что</a:t>
            </a:r>
          </a:p>
          <a:p>
            <a:r>
              <a:rPr lang="en-US" sz="2500" dirty="0" smtClean="0">
                <a:latin typeface="Arial" pitchFamily="34" charset="0"/>
                <a:cs typeface="Arial" pitchFamily="34" charset="0"/>
              </a:rPr>
              <a:t>[a] LEFT JOIN [b] !== [b] LEFT JOIN [a]</a:t>
            </a:r>
          </a:p>
          <a:p>
            <a:endParaRPr lang="ru-RU" sz="2500" dirty="0" smtClean="0">
              <a:latin typeface="Arial" pitchFamily="34" charset="0"/>
              <a:cs typeface="Arial" pitchFamily="34" charset="0"/>
            </a:endParaRPr>
          </a:p>
          <a:p>
            <a:r>
              <a:rPr lang="en-US" sz="2500" dirty="0" smtClean="0">
                <a:latin typeface="Arial" pitchFamily="34" charset="0"/>
                <a:cs typeface="Arial" pitchFamily="34" charset="0"/>
              </a:rPr>
              <a:t>(</a:t>
            </a:r>
            <a:r>
              <a:rPr lang="ru-RU" sz="2500" dirty="0" smtClean="0">
                <a:latin typeface="Arial" pitchFamily="34" charset="0"/>
                <a:cs typeface="Arial" pitchFamily="34" charset="0"/>
              </a:rPr>
              <a:t>Но </a:t>
            </a:r>
            <a:r>
              <a:rPr lang="en-US" sz="2500" dirty="0" smtClean="0">
                <a:latin typeface="Arial" pitchFamily="34" charset="0"/>
                <a:cs typeface="Arial" pitchFamily="34" charset="0"/>
              </a:rPr>
              <a:t>[a] LEFT JOIN [b] == [b] RIGHT JOIN [a])</a:t>
            </a:r>
            <a:endParaRPr lang="ru-RU" sz="2500" dirty="0" smtClean="0">
              <a:latin typeface="Arial" pitchFamily="34" charset="0"/>
              <a:cs typeface="Arial" pitchFamily="34" charset="0"/>
            </a:endParaRPr>
          </a:p>
        </p:txBody>
      </p:sp>
      <p:sp>
        <p:nvSpPr>
          <p:cNvPr id="10" name="Title 4"/>
          <p:cNvSpPr>
            <a:spLocks noGrp="1"/>
          </p:cNvSpPr>
          <p:nvPr>
            <p:ph type="title"/>
          </p:nvPr>
        </p:nvSpPr>
        <p:spPr>
          <a:xfrm>
            <a:off x="457200" y="274638"/>
            <a:ext cx="8229600" cy="715962"/>
          </a:xfrm>
        </p:spPr>
        <p:txBody>
          <a:bodyPr/>
          <a:lstStyle/>
          <a:p>
            <a:r>
              <a:rPr lang="ru-RU" dirty="0"/>
              <a:t>Последовательность выполнения </a:t>
            </a:r>
            <a:r>
              <a:rPr lang="en-US" dirty="0"/>
              <a:t>JOIN</a:t>
            </a:r>
          </a:p>
        </p:txBody>
      </p:sp>
    </p:spTree>
    <p:extLst>
      <p:ext uri="{BB962C8B-B14F-4D97-AF65-F5344CB8AC3E}">
        <p14:creationId xmlns:p14="http://schemas.microsoft.com/office/powerpoint/2010/main" val="1217279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21833</TotalTime>
  <Words>23131</Words>
  <Application>Microsoft Office PowerPoint</Application>
  <PresentationFormat>On-screen Show (4:3)</PresentationFormat>
  <Paragraphs>3295</Paragraphs>
  <Slides>266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266</vt:i4>
      </vt:variant>
    </vt:vector>
  </HeadingPairs>
  <TitlesOfParts>
    <vt:vector size="272" baseType="lpstr">
      <vt:lpstr>Arial</vt:lpstr>
      <vt:lpstr>Calibri</vt:lpstr>
      <vt:lpstr>Courier New</vt:lpstr>
      <vt:lpstr>Tahoma</vt:lpstr>
      <vt:lpstr>Wingdings</vt:lpstr>
      <vt:lpstr>template</vt:lpstr>
      <vt:lpstr>Язык управления данными в MS SQL Server</vt:lpstr>
      <vt:lpstr>Содержание</vt:lpstr>
      <vt:lpstr>Оператор SELECT</vt:lpstr>
      <vt:lpstr>Общий синтаксис</vt:lpstr>
      <vt:lpstr>Упрощённая структура оператора SELECT</vt:lpstr>
      <vt:lpstr>Полная структура оператора SELECT</vt:lpstr>
      <vt:lpstr>SELECT: WITH common_table_expression</vt:lpstr>
      <vt:lpstr>SELECT: WITH common_table_expression</vt:lpstr>
      <vt:lpstr>SELECT: WITH common_table_expression</vt:lpstr>
      <vt:lpstr>SELECT: WITH common_table_expression</vt:lpstr>
      <vt:lpstr>SELECT: WITH common_table_expression</vt:lpstr>
      <vt:lpstr>SELECT: WITH common_table_expression</vt:lpstr>
      <vt:lpstr>SELECT: WITH common_table_expression</vt:lpstr>
      <vt:lpstr>SELECT: ORDER BY</vt:lpstr>
      <vt:lpstr>SELECT: ORDER BY</vt:lpstr>
      <vt:lpstr>SELECT: ORDER BY</vt:lpstr>
      <vt:lpstr>SELECT: ORDER BY</vt:lpstr>
      <vt:lpstr>SELECT: ORDER BY</vt:lpstr>
      <vt:lpstr>SELECT: ORDER BY</vt:lpstr>
      <vt:lpstr>SELECT: ORDER BY</vt:lpstr>
      <vt:lpstr>SELECT: ORDER BY</vt:lpstr>
      <vt:lpstr>SELECT: ORDER BY</vt:lpstr>
      <vt:lpstr>SELECT: ORDER BY</vt:lpstr>
      <vt:lpstr>SELECT: ORDER BY</vt:lpstr>
      <vt:lpstr>SELECT: FOR</vt:lpstr>
      <vt:lpstr>SELECT: FOR</vt:lpstr>
      <vt:lpstr>SELECT: FOR</vt:lpstr>
      <vt:lpstr>SELECT: FOR</vt:lpstr>
      <vt:lpstr>SELECT: OPTION</vt:lpstr>
      <vt:lpstr>SELECT: OPTION</vt:lpstr>
      <vt:lpstr>SELECT: OPTION</vt:lpstr>
      <vt:lpstr>SELECT: UNION  [ALL]| EXCEPT | INTERSECT</vt:lpstr>
      <vt:lpstr>SELECT: UNION  [ALL]| EXCEPT | INTERSECT</vt:lpstr>
      <vt:lpstr>SELECT: UNION  [ALL]| EXCEPT | INTERSECT</vt:lpstr>
      <vt:lpstr>SELECT: UNION  [ALL]| EXCEPT | INTERSECT</vt:lpstr>
      <vt:lpstr>SELECT: UNION  [ALL]| EXCEPT | INTERSECT</vt:lpstr>
      <vt:lpstr>SELECT: ALL | DISTINCT</vt:lpstr>
      <vt:lpstr>SELECT: ALL | DISTINCT</vt:lpstr>
      <vt:lpstr>SELECT: TOP</vt:lpstr>
      <vt:lpstr>SELECT: TOP</vt:lpstr>
      <vt:lpstr>SELECT: TOP</vt:lpstr>
      <vt:lpstr>SELECT: TOP</vt:lpstr>
      <vt:lpstr>SELECT: TOP</vt:lpstr>
      <vt:lpstr>SELECT: TOP</vt:lpstr>
      <vt:lpstr>SELECT: select_list</vt:lpstr>
      <vt:lpstr>SELECT: select_list</vt:lpstr>
      <vt:lpstr>SELECT: select_list</vt:lpstr>
      <vt:lpstr>SELECT: select_list</vt:lpstr>
      <vt:lpstr>SELECT: select_list</vt:lpstr>
      <vt:lpstr>SELECT: select_list</vt:lpstr>
      <vt:lpstr>SELECT: select_list</vt:lpstr>
      <vt:lpstr>SELECT: select_list</vt:lpstr>
      <vt:lpstr>SELECT: select_list</vt:lpstr>
      <vt:lpstr>SELECT: INTO new_table</vt:lpstr>
      <vt:lpstr>SELECT: INTO new_table</vt:lpstr>
      <vt:lpstr>SELECT: FROM</vt:lpstr>
      <vt:lpstr>SELECT: FROM</vt:lpstr>
      <vt:lpstr>SELECT: FROM</vt:lpstr>
      <vt:lpstr>SELECT: FROM</vt:lpstr>
      <vt:lpstr>SELECT: FROM, tablesample_clause</vt:lpstr>
      <vt:lpstr>SELECT: FROM, tablesample_clause</vt:lpstr>
      <vt:lpstr>SELECT: FROM, tablesample_clause</vt:lpstr>
      <vt:lpstr>SELECT: WITH</vt:lpstr>
      <vt:lpstr>SELECT: rowset_function</vt:lpstr>
      <vt:lpstr>SELECT: rowset_function</vt:lpstr>
      <vt:lpstr>SELECT: user_defined_function</vt:lpstr>
      <vt:lpstr>SELECT: user_defined_function</vt:lpstr>
      <vt:lpstr>SELECT: derived_table</vt:lpstr>
      <vt:lpstr>SELECT: derived_table</vt:lpstr>
      <vt:lpstr>SELECT: derived_table</vt:lpstr>
      <vt:lpstr>SELECT: derived_table</vt:lpstr>
      <vt:lpstr>SELECT: joined_table</vt:lpstr>
      <vt:lpstr>SELECT: joined_table</vt:lpstr>
      <vt:lpstr>SELECT:  pivoted_table и unpivoted_table</vt:lpstr>
      <vt:lpstr>SELECT:  pivoted_table и unpivoted_table</vt:lpstr>
      <vt:lpstr>SELECT:  pivoted_table и unpivoted_table</vt:lpstr>
      <vt:lpstr>SELECT:  pivoted_table и unpivoted_table</vt:lpstr>
      <vt:lpstr>SELECT:  pivoted_table и unpivoted_table</vt:lpstr>
      <vt:lpstr>SELECT:  pivoted_table и unpivoted_table</vt:lpstr>
      <vt:lpstr>SELECT:  pivoted_table и unpivoted_table</vt:lpstr>
      <vt:lpstr>SELECT:  @variable и @variable.function_call </vt:lpstr>
      <vt:lpstr>SELECT:  @variable и @variable.function_call </vt:lpstr>
      <vt:lpstr>SELECT: WHERE и HAVING</vt:lpstr>
      <vt:lpstr>SELECT: WHERE и HAVING</vt:lpstr>
      <vt:lpstr>SELECT: WHERE и HAVING</vt:lpstr>
      <vt:lpstr>SELECT: GROUP BY</vt:lpstr>
      <vt:lpstr>SELECT: GROUP BY</vt:lpstr>
      <vt:lpstr>SELECT: GROUP BY</vt:lpstr>
      <vt:lpstr>SELECT: GROUP BY</vt:lpstr>
      <vt:lpstr>SELECT: GROUP BY</vt:lpstr>
      <vt:lpstr>Запросы на объединение (JOIN)</vt:lpstr>
      <vt:lpstr>Общие сведения</vt:lpstr>
      <vt:lpstr>Общие сведения</vt:lpstr>
      <vt:lpstr>Последовательность выполнения JOIN</vt:lpstr>
      <vt:lpstr>Последовательность выполнения JOIN</vt:lpstr>
      <vt:lpstr>Последовательность выполнения JOIN</vt:lpstr>
      <vt:lpstr>Последовательность выполнения JOIN</vt:lpstr>
      <vt:lpstr>Последовательность выполнения JOIN</vt:lpstr>
      <vt:lpstr>Последовательность выполнения JOIN</vt:lpstr>
      <vt:lpstr>Последовательность выполнения JOIN</vt:lpstr>
      <vt:lpstr>Последовательность выполнения JOIN</vt:lpstr>
      <vt:lpstr>Последовательность выполнения JOIN</vt:lpstr>
      <vt:lpstr>Условия объединения и выборки в JOIN</vt:lpstr>
      <vt:lpstr>Условия объединения и выборки в JOIN</vt:lpstr>
      <vt:lpstr>Условия объединения и выборки в JOIN</vt:lpstr>
      <vt:lpstr>Условия объединения и выборки в JOIN</vt:lpstr>
      <vt:lpstr>Разновидности JOIN</vt:lpstr>
      <vt:lpstr>Разновидности JOIN – три простых примера</vt:lpstr>
      <vt:lpstr>Разновидности JOIN – три простых примера</vt:lpstr>
      <vt:lpstr>Разновидности JOIN – три простых примера</vt:lpstr>
      <vt:lpstr>Разновидности JOIN – три простых примера</vt:lpstr>
      <vt:lpstr>Разновидности JOIN – три простых примера</vt:lpstr>
      <vt:lpstr>Разновидности JOIN – три простых примера</vt:lpstr>
      <vt:lpstr>Разновидности JOIN</vt:lpstr>
      <vt:lpstr>Разновидности JOIN</vt:lpstr>
      <vt:lpstr>Разновидности JOIN</vt:lpstr>
      <vt:lpstr>Разновидности JOIN</vt:lpstr>
      <vt:lpstr>Разновидности JOIN</vt:lpstr>
      <vt:lpstr>Разновидности JOIN</vt:lpstr>
      <vt:lpstr>Разновидности JOIN</vt:lpstr>
      <vt:lpstr>Разновидности JOIN: графическое представление</vt:lpstr>
      <vt:lpstr>Разновидности JOIN: графическое представление</vt:lpstr>
      <vt:lpstr>Разновидности JOIN: графическое представление</vt:lpstr>
      <vt:lpstr>Разновидности JOIN: графическое представление</vt:lpstr>
      <vt:lpstr>Разновидности JOIN: графическое представление</vt:lpstr>
      <vt:lpstr>Разновидности JOIN: очень известная картинка</vt:lpstr>
      <vt:lpstr>JOIN: все виды в примерах</vt:lpstr>
      <vt:lpstr>JOIN: все виды в примерах</vt:lpstr>
      <vt:lpstr>JOIN: все виды в примерах</vt:lpstr>
      <vt:lpstr>JOIN: все виды в примерах</vt:lpstr>
      <vt:lpstr>JOIN: все виды в примерах</vt:lpstr>
      <vt:lpstr>JOIN: все виды в примерах</vt:lpstr>
      <vt:lpstr>JOIN: все виды в примерах</vt:lpstr>
      <vt:lpstr>JOIN: нетипичные примеры</vt:lpstr>
      <vt:lpstr>JOIN: нетипичные примеры</vt:lpstr>
      <vt:lpstr>JOIN: нетипичные примеры</vt:lpstr>
      <vt:lpstr>JOIN: нетипичные примеры</vt:lpstr>
      <vt:lpstr>JOIN: нетипичные примеры</vt:lpstr>
      <vt:lpstr>JOIN: нетипичные примеры</vt:lpstr>
      <vt:lpstr>JOIN: какие ещё нюансы остались?</vt:lpstr>
      <vt:lpstr>Подзапросы</vt:lpstr>
      <vt:lpstr>Общие сведения</vt:lpstr>
      <vt:lpstr>Общие сведения</vt:lpstr>
      <vt:lpstr>Виды подзапросов</vt:lpstr>
      <vt:lpstr>Скалярные подзапросы</vt:lpstr>
      <vt:lpstr>Скалярные подзапросы</vt:lpstr>
      <vt:lpstr>Скалярные подзапросы</vt:lpstr>
      <vt:lpstr>Скалярные подзапросы</vt:lpstr>
      <vt:lpstr>Скалярные подзапросы</vt:lpstr>
      <vt:lpstr>Скалярные подзапросы</vt:lpstr>
      <vt:lpstr>Подзапросы со словами IN, ANY, ALL</vt:lpstr>
      <vt:lpstr>Подзапросы со словами IN, ANY, ALL</vt:lpstr>
      <vt:lpstr>Подзапросы со словами IN, ANY, ALL</vt:lpstr>
      <vt:lpstr>Подзапросы со словами IN, ANY, ALL</vt:lpstr>
      <vt:lpstr>Подзапросы со словами IN, ANY, ALL</vt:lpstr>
      <vt:lpstr>Подзапросы со словами IN, ANY, ALL</vt:lpstr>
      <vt:lpstr>Подзапросы со словами IN, ANY, ALL</vt:lpstr>
      <vt:lpstr>Подзапросы, возвращающие ряды</vt:lpstr>
      <vt:lpstr>Подзапросы со словами [NOT] EXISTS</vt:lpstr>
      <vt:lpstr>Взаимосвязанные запросы и подзапросы</vt:lpstr>
      <vt:lpstr>Подзапросы как источник данных</vt:lpstr>
      <vt:lpstr>Подзапросы как источник данных</vt:lpstr>
      <vt:lpstr>Подзапросы как источник данных</vt:lpstr>
      <vt:lpstr>Подзапросы как источник данных</vt:lpstr>
      <vt:lpstr>Преобразование подзапросов в запросы с JOIN</vt:lpstr>
      <vt:lpstr>Преобразование подзапросов в запросы с JOIN</vt:lpstr>
      <vt:lpstr>Преобразование подзапросов в запросы с JOIN</vt:lpstr>
      <vt:lpstr>Промежуточный итог</vt:lpstr>
      <vt:lpstr>Оператор UPDATE</vt:lpstr>
      <vt:lpstr>Полная структура оператора UPDATE</vt:lpstr>
      <vt:lpstr>Итак, нам остаётся рассмотреть</vt:lpstr>
      <vt:lpstr>UPDATE: SET</vt:lpstr>
      <vt:lpstr>UPDATE: SET</vt:lpstr>
      <vt:lpstr>UPDATE: SET</vt:lpstr>
      <vt:lpstr>UPDATE: SET</vt:lpstr>
      <vt:lpstr>UPDATE: SET</vt:lpstr>
      <vt:lpstr>UPDATE: SET</vt:lpstr>
      <vt:lpstr>UPDATE: OUTPUT</vt:lpstr>
      <vt:lpstr>UPDATE: что ещё изучить</vt:lpstr>
      <vt:lpstr>Оператор INSERT</vt:lpstr>
      <vt:lpstr>Полная структура оператора INSERT</vt:lpstr>
      <vt:lpstr>INSERT: пример использования</vt:lpstr>
      <vt:lpstr>INSERT: что быстрее?</vt:lpstr>
      <vt:lpstr>INSERT: что ещё изучить</vt:lpstr>
      <vt:lpstr>Оператор DELETE</vt:lpstr>
      <vt:lpstr>Полная структура оператора DELETE</vt:lpstr>
      <vt:lpstr>DELETE: пример использования</vt:lpstr>
      <vt:lpstr>DELETE: что ещё изучить</vt:lpstr>
      <vt:lpstr>Оператор MERGE</vt:lpstr>
      <vt:lpstr>Полная структура оператора MERGE</vt:lpstr>
      <vt:lpstr>Что нас будет интересовать</vt:lpstr>
      <vt:lpstr>Как работает MERGE</vt:lpstr>
      <vt:lpstr>Как работает MERGE</vt:lpstr>
      <vt:lpstr>Как работает MERGE</vt:lpstr>
      <vt:lpstr>Как работает MERGE</vt:lpstr>
      <vt:lpstr>Как работает MERGE</vt:lpstr>
      <vt:lpstr>Как работает MERGE</vt:lpstr>
      <vt:lpstr>Как работает MERGE</vt:lpstr>
      <vt:lpstr>Как работает MERGE</vt:lpstr>
      <vt:lpstr>Как работает MERGE</vt:lpstr>
      <vt:lpstr>Как работает MERGE</vt:lpstr>
      <vt:lpstr>Как работает MERGE</vt:lpstr>
      <vt:lpstr>ИСПОЛЬЗОВАНИЕ ИНДЕКСОВ</vt:lpstr>
      <vt:lpstr>Вспомним, что такое индекс</vt:lpstr>
      <vt:lpstr>Виды индексов в SQL Server</vt:lpstr>
      <vt:lpstr>Кластерные и некластерные индексы</vt:lpstr>
      <vt:lpstr>Разница между кластерным и некластерным индексом</vt:lpstr>
      <vt:lpstr>Разница между кластерным и некластерным индексом</vt:lpstr>
      <vt:lpstr>Структура кластерных и некластерных индексов</vt:lpstr>
      <vt:lpstr>Факты об индексах в SQL Server</vt:lpstr>
      <vt:lpstr>Важно!</vt:lpstr>
      <vt:lpstr>Создание кластерных индексов</vt:lpstr>
      <vt:lpstr>Создание НЕкластерных индексов</vt:lpstr>
      <vt:lpstr>Уникальные и неуникальные индексы</vt:lpstr>
      <vt:lpstr>Разница между уникальными и неуникальными индексами</vt:lpstr>
      <vt:lpstr>Создание уникальных и неуникальных индексов</vt:lpstr>
      <vt:lpstr>Колоночные индексы</vt:lpstr>
      <vt:lpstr>Что это и зачем это нужно?</vt:lpstr>
      <vt:lpstr>Что это и зачем это нужно?</vt:lpstr>
      <vt:lpstr>Пример схемы типа «звезда»</vt:lpstr>
      <vt:lpstr>Индексы с включёнными столбцами</vt:lpstr>
      <vt:lpstr>Как это выглядит?</vt:lpstr>
      <vt:lpstr>Как это выглядит?</vt:lpstr>
      <vt:lpstr>Основные области применения</vt:lpstr>
      <vt:lpstr>Создание индексов с включёнными столбцами</vt:lpstr>
      <vt:lpstr>Индексы на вычисляемых столбцах</vt:lpstr>
      <vt:lpstr>Что такое «вычисляемые столбцы»?</vt:lpstr>
      <vt:lpstr>Какие индексы можно создавать на таких столбцах?</vt:lpstr>
      <vt:lpstr>Создание индексов на вычисляемых столбцах</vt:lpstr>
      <vt:lpstr>Индексы с фильтром</vt:lpstr>
      <vt:lpstr>Зачем нужны индексы с фильтром?</vt:lpstr>
      <vt:lpstr>Пример применения индексов с фильтром</vt:lpstr>
      <vt:lpstr>Пример применения индексов с фильтром</vt:lpstr>
      <vt:lpstr>Пример применения индексов с фильтром</vt:lpstr>
      <vt:lpstr>Пример применения индексов с фильтром</vt:lpstr>
      <vt:lpstr>Пример применения индексов с фильтром</vt:lpstr>
      <vt:lpstr>Пространственные индексы</vt:lpstr>
      <vt:lpstr>Зачем нужны пространственные индексы?</vt:lpstr>
      <vt:lpstr>Пример создания пространственных индексов</vt:lpstr>
      <vt:lpstr>XML-индексы</vt:lpstr>
      <vt:lpstr>Зачем нужны XML-индексы?</vt:lpstr>
      <vt:lpstr>Виды XML-индексов</vt:lpstr>
      <vt:lpstr>Пример создания XML-индексов</vt:lpstr>
      <vt:lpstr>Пример создания XML-индексов</vt:lpstr>
      <vt:lpstr>Полнотекстовые индексы</vt:lpstr>
      <vt:lpstr>Зачем нужны полнотекстовые индексы?</vt:lpstr>
      <vt:lpstr>Пример создания полнотекстовых индексов</vt:lpstr>
      <vt:lpstr>Важно!</vt:lpstr>
      <vt:lpstr>Общий синтаксис создания индексов</vt:lpstr>
      <vt:lpstr>Общий синтаксис создания индексов</vt:lpstr>
      <vt:lpstr>Общий синтаксис создания индексов</vt:lpstr>
      <vt:lpstr>Общий синтаксис создания индексов</vt:lpstr>
      <vt:lpstr>Вместо небольшого заключения</vt:lpstr>
      <vt:lpstr>ИСПОЛЬЗОВАНИЕ ПРЕДСТАВЛЕНИЙ</vt:lpstr>
      <vt:lpstr>Общие сведения о представлениях</vt:lpstr>
      <vt:lpstr>Синтаксис создания представлений</vt:lpstr>
      <vt:lpstr>CREATE  VIEW: WITH &lt;view_attribute&gt;</vt:lpstr>
      <vt:lpstr>CREATE  VIEW: [ WITH CHECK OPTION ]</vt:lpstr>
      <vt:lpstr>CREATE  VIEW: [ WITH CHECK OPTION ]</vt:lpstr>
      <vt:lpstr>CREATE  VIEW: [ WITH CHECK OPTION ]</vt:lpstr>
      <vt:lpstr>Обновляемые представления</vt:lpstr>
      <vt:lpstr>Обновляемые представления</vt:lpstr>
      <vt:lpstr>Обновляемые представления</vt:lpstr>
      <vt:lpstr>ИТОГ</vt:lpstr>
      <vt:lpstr>ИТОГ</vt:lpstr>
      <vt:lpstr>PowerPoint Presentation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CTECH.DB.08 Язык управления данными в MS SQL Server</dc:title>
  <dc:creator>Svyatoslav Kulikov</dc:creator>
  <cp:lastModifiedBy>Klim Gorbachev</cp:lastModifiedBy>
  <cp:revision>1809</cp:revision>
  <dcterms:created xsi:type="dcterms:W3CDTF">2011-09-12T08:39:49Z</dcterms:created>
  <dcterms:modified xsi:type="dcterms:W3CDTF">2014-08-07T08:36:07Z</dcterms:modified>
</cp:coreProperties>
</file>