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56" r:id="rId2"/>
    <p:sldId id="257" r:id="rId3"/>
    <p:sldId id="436" r:id="rId4"/>
    <p:sldId id="375" r:id="rId5"/>
    <p:sldId id="512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514" r:id="rId21"/>
    <p:sldId id="515" r:id="rId22"/>
    <p:sldId id="452" r:id="rId23"/>
    <p:sldId id="453" r:id="rId24"/>
    <p:sldId id="486" r:id="rId25"/>
    <p:sldId id="487" r:id="rId26"/>
    <p:sldId id="488" r:id="rId27"/>
    <p:sldId id="516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3" r:id="rId36"/>
    <p:sldId id="461" r:id="rId37"/>
    <p:sldId id="462" r:id="rId38"/>
    <p:sldId id="464" r:id="rId39"/>
    <p:sldId id="465" r:id="rId40"/>
    <p:sldId id="466" r:id="rId41"/>
    <p:sldId id="467" r:id="rId42"/>
    <p:sldId id="468" r:id="rId43"/>
    <p:sldId id="517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508" r:id="rId52"/>
    <p:sldId id="513" r:id="rId53"/>
    <p:sldId id="476" r:id="rId54"/>
    <p:sldId id="478" r:id="rId55"/>
    <p:sldId id="480" r:id="rId56"/>
    <p:sldId id="481" r:id="rId57"/>
    <p:sldId id="482" r:id="rId58"/>
    <p:sldId id="483" r:id="rId59"/>
    <p:sldId id="484" r:id="rId60"/>
    <p:sldId id="489" r:id="rId61"/>
    <p:sldId id="491" r:id="rId62"/>
    <p:sldId id="490" r:id="rId63"/>
    <p:sldId id="493" r:id="rId64"/>
    <p:sldId id="492" r:id="rId65"/>
    <p:sldId id="518" r:id="rId66"/>
    <p:sldId id="494" r:id="rId67"/>
    <p:sldId id="495" r:id="rId68"/>
    <p:sldId id="496" r:id="rId69"/>
    <p:sldId id="497" r:id="rId70"/>
    <p:sldId id="498" r:id="rId71"/>
    <p:sldId id="499" r:id="rId72"/>
    <p:sldId id="500" r:id="rId73"/>
    <p:sldId id="501" r:id="rId74"/>
    <p:sldId id="509" r:id="rId75"/>
    <p:sldId id="502" r:id="rId76"/>
    <p:sldId id="503" r:id="rId77"/>
    <p:sldId id="504" r:id="rId78"/>
    <p:sldId id="505" r:id="rId79"/>
    <p:sldId id="506" r:id="rId80"/>
    <p:sldId id="507" r:id="rId81"/>
    <p:sldId id="510" r:id="rId82"/>
    <p:sldId id="511" r:id="rId83"/>
    <p:sldId id="276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CCFFCC"/>
    <a:srgbClr val="66FF66"/>
    <a:srgbClr val="BDFFBD"/>
    <a:srgbClr val="FFC5C5"/>
    <a:srgbClr val="FF8B8B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87500" autoAdjust="0"/>
  </p:normalViewPr>
  <p:slideViewPr>
    <p:cSldViewPr>
      <p:cViewPr varScale="1">
        <p:scale>
          <a:sx n="102" d="100"/>
          <a:sy n="102" d="100"/>
        </p:scale>
        <p:origin x="1890" y="96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6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06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8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08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6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28800" y="3276600"/>
            <a:ext cx="6858000" cy="914400"/>
          </a:xfrm>
        </p:spPr>
        <p:txBody>
          <a:bodyPr/>
          <a:lstStyle/>
          <a:p>
            <a:r>
              <a:rPr lang="ru-RU" dirty="0" smtClean="0"/>
              <a:t>Аномалии операций с БД. Теория зависимостей. Нормализация и нормальные формы. </a:t>
            </a:r>
            <a:r>
              <a:rPr lang="ru-RU" dirty="0" err="1" smtClean="0"/>
              <a:t>Денормализация</a:t>
            </a:r>
            <a:r>
              <a:rPr lang="ru-RU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752600"/>
            <a:ext cx="6858000" cy="990600"/>
          </a:xfrm>
        </p:spPr>
        <p:txBody>
          <a:bodyPr/>
          <a:lstStyle/>
          <a:p>
            <a:r>
              <a:rPr lang="ru-RU" dirty="0" smtClean="0"/>
              <a:t>Нормальные формы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Svyatoslav Kulikov</a:t>
            </a:r>
          </a:p>
          <a:p>
            <a:r>
              <a:rPr lang="en-US" dirty="0" smtClean="0"/>
              <a:t>Training And Education Manager</a:t>
            </a:r>
          </a:p>
          <a:p>
            <a:r>
              <a:rPr lang="en-US" dirty="0" smtClean="0"/>
              <a:t>svyatoslav_kulikov@epam.com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3200400" cy="533400"/>
          </a:xfrm>
        </p:spPr>
        <p:txBody>
          <a:bodyPr/>
          <a:lstStyle/>
          <a:p>
            <a:r>
              <a:rPr lang="en-US"/>
              <a:t>SFT.CM.04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аномалии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28241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b="1" dirty="0" smtClean="0">
                <a:latin typeface="Arial" pitchFamily="34" charset="0"/>
                <a:cs typeface="Arial" pitchFamily="34" charset="0"/>
              </a:rPr>
              <a:t>Аномалия удаления 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– при удалении части данных мы </a:t>
            </a:r>
            <a:r>
              <a:rPr lang="ru-RU" sz="27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теряем другую часть, которую не надо было удалять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FontTx/>
              <a:buNone/>
            </a:pPr>
            <a:endParaRPr lang="ru-RU" sz="23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Например, сотрудничество с «Рога и копыта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Ltd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»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прекращено, информацию о поставщике нужно удалить, и мы теряем данные о поставках: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24301"/>
            <a:ext cx="7086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1828800" y="4343400"/>
            <a:ext cx="708660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4343400"/>
            <a:ext cx="708660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Изменим схему БД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1150937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300" dirty="0" smtClean="0">
                <a:latin typeface="Arial" pitchFamily="34" charset="0"/>
                <a:cs typeface="Arial" pitchFamily="34" charset="0"/>
              </a:rPr>
              <a:t>Изменив схему БД, мы получим следующую картину:</a:t>
            </a:r>
            <a:endParaRPr lang="ru-RU" sz="3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2514600"/>
            <a:ext cx="8305800" cy="3635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1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Изменим схему БД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1150937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300" dirty="0" smtClean="0">
                <a:latin typeface="Arial" pitchFamily="34" charset="0"/>
                <a:cs typeface="Arial" pitchFamily="34" charset="0"/>
              </a:rPr>
              <a:t>Изменив код БД, мы получим:</a:t>
            </a:r>
            <a:endParaRPr lang="ru-RU" sz="3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14500"/>
            <a:ext cx="6810375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611668"/>
            <a:ext cx="4848224" cy="1602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56993"/>
            <a:ext cx="4572000" cy="919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3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Аномалии устранены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2900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 smtClean="0">
                <a:latin typeface="Arial" pitchFamily="34" charset="0"/>
                <a:cs typeface="Arial" pitchFamily="34" charset="0"/>
              </a:rPr>
              <a:t>Теперь мы можем:</a:t>
            </a:r>
          </a:p>
          <a:p>
            <a:pPr>
              <a:buFont typeface="Arial" pitchFamily="34" charset="0"/>
              <a:buChar char="•"/>
            </a:pPr>
            <a:r>
              <a:rPr lang="ru-RU" sz="2700" dirty="0" smtClean="0">
                <a:latin typeface="Arial" pitchFamily="34" charset="0"/>
                <a:cs typeface="Arial" pitchFamily="34" charset="0"/>
              </a:rPr>
              <a:t>Добавлять поставщиков, которые ещё не выполнили поставок.</a:t>
            </a:r>
          </a:p>
          <a:p>
            <a:pPr>
              <a:buFont typeface="Arial" pitchFamily="34" charset="0"/>
              <a:buChar char="•"/>
            </a:pPr>
            <a:r>
              <a:rPr lang="ru-RU" sz="2700" dirty="0" smtClean="0">
                <a:latin typeface="Arial" pitchFamily="34" charset="0"/>
                <a:cs typeface="Arial" pitchFamily="34" charset="0"/>
              </a:rPr>
              <a:t>Изменять информацию о поставщике.</a:t>
            </a:r>
          </a:p>
          <a:p>
            <a:pPr>
              <a:buFont typeface="Arial" pitchFamily="34" charset="0"/>
              <a:buChar char="•"/>
            </a:pPr>
            <a:r>
              <a:rPr lang="ru-RU" sz="2700" dirty="0" smtClean="0">
                <a:latin typeface="Arial" pitchFamily="34" charset="0"/>
                <a:cs typeface="Arial" pitchFamily="34" charset="0"/>
              </a:rPr>
              <a:t>Удалять поставки и/или поставщиков независимо.</a:t>
            </a:r>
            <a:endParaRPr lang="ru-RU" sz="2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43400"/>
            <a:ext cx="6810375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3681413" y="304800"/>
            <a:ext cx="4090987" cy="1697069"/>
          </a:xfrm>
          <a:prstGeom prst="wedgeRoundRectCallout">
            <a:avLst>
              <a:gd name="adj1" fmla="val -86398"/>
              <a:gd name="adj2" fmla="val 7686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Чтобы избежать нарушения целостности, необходимо установить каскадное обновление.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2587" y="2133600"/>
            <a:ext cx="1014413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635919" y="152400"/>
            <a:ext cx="4090987" cy="2438400"/>
          </a:xfrm>
          <a:prstGeom prst="wedgeRoundRectCallout">
            <a:avLst>
              <a:gd name="adj1" fmla="val -1090"/>
              <a:gd name="adj2" fmla="val 6205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С удалением поставок проблем не будет, а при удалении поставщика нужно установить каскадную операцию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SET NULL / RESTRICT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в зависимости от желаемого поведения.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91014" y="2762250"/>
            <a:ext cx="1171573" cy="2038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что с того!?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1757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300" dirty="0" smtClean="0">
                <a:latin typeface="Arial" pitchFamily="34" charset="0"/>
                <a:cs typeface="Arial" pitchFamily="34" charset="0"/>
              </a:rPr>
              <a:t>Нормализация, о которой скоро пойдёт речь, </a:t>
            </a:r>
            <a:r>
              <a:rPr lang="ru-RU" sz="33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призвана в том числе устранить подобные аномалии</a:t>
            </a:r>
            <a:r>
              <a:rPr lang="ru-RU" sz="33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833" y="2930577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500" dirty="0">
                <a:latin typeface="Arial" pitchFamily="34" charset="0"/>
                <a:cs typeface="Arial" pitchFamily="34" charset="0"/>
              </a:rPr>
              <a:t>А базируется нормализация на </a:t>
            </a:r>
            <a:r>
              <a:rPr lang="ru-RU" sz="25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теории зависимостей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, которую мы сейчас кратко и рассмотрим…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79" y="3842672"/>
            <a:ext cx="1280104" cy="84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79" y="4301068"/>
            <a:ext cx="1148468" cy="862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79" y="4863306"/>
            <a:ext cx="1296721" cy="1039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9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smtClean="0"/>
              <a:t>Теория зависимостей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зависимость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458200" cy="2290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даны два атрибута X и Y некоторого отношения, то Y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функционально зависит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от X, если в любой момент времени </a:t>
            </a:r>
            <a:r>
              <a:rPr lang="ru-RU" sz="27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каждому значению X соответствует ровно одно значение Y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FontTx/>
              <a:buNone/>
            </a:pPr>
            <a:r>
              <a:rPr lang="ru-RU" sz="2700" dirty="0" smtClean="0">
                <a:latin typeface="Arial" pitchFamily="34" charset="0"/>
                <a:cs typeface="Arial" pitchFamily="34" charset="0"/>
              </a:rPr>
              <a:t>Обозначается   X </a:t>
            </a:r>
            <a:r>
              <a:rPr lang="en-US" sz="27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Y.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40" y="3244334"/>
            <a:ext cx="18004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Примеры:</a:t>
            </a:r>
            <a:endParaRPr lang="en-US" sz="25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400"/>
            <a:ext cx="3185160" cy="2107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90800" y="3505200"/>
            <a:ext cx="632460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НомерПаспорта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Фамилия</a:t>
            </a:r>
          </a:p>
          <a:p>
            <a:pPr algn="just"/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ID_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Сотрудника </a:t>
            </a:r>
            <a:r>
              <a:rPr lang="ru-RU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ru-RU" sz="25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СтажРаботыВФирме</a:t>
            </a:r>
            <a:endParaRPr lang="en-US" sz="25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51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Избыточная функциональная зависимость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458200" cy="1376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 smtClean="0">
                <a:latin typeface="Arial" pitchFamily="34" charset="0"/>
                <a:cs typeface="Arial" pitchFamily="34" charset="0"/>
              </a:rPr>
              <a:t>Зависимость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, заключающая в себе такую информацию, которая </a:t>
            </a:r>
            <a:r>
              <a:rPr lang="ru-RU" sz="27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может быть получена на основе других </a:t>
            </a:r>
            <a:r>
              <a:rPr lang="ru-RU" sz="27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зависимостей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39" y="2514600"/>
            <a:ext cx="15263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Пример:</a:t>
            </a:r>
            <a:endParaRPr lang="en-US" sz="2500" b="1" dirty="0"/>
          </a:p>
        </p:txBody>
      </p:sp>
      <p:sp>
        <p:nvSpPr>
          <p:cNvPr id="6" name="Rectangle 5"/>
          <p:cNvSpPr/>
          <p:nvPr/>
        </p:nvSpPr>
        <p:spPr>
          <a:xfrm>
            <a:off x="281939" y="3810000"/>
            <a:ext cx="6652262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ID_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Сотрудника </a:t>
            </a:r>
            <a:r>
              <a:rPr lang="ru-RU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ru-RU" sz="25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НомерПаспорта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ФИО</a:t>
            </a:r>
            <a:endParaRPr lang="en-US" sz="25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38" y="4572000"/>
            <a:ext cx="6652262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ID_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Сотрудника </a:t>
            </a:r>
            <a:r>
              <a:rPr lang="ru-RU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ФИО</a:t>
            </a:r>
            <a:endParaRPr lang="en-US" sz="25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105400" y="2534454"/>
            <a:ext cx="3581400" cy="914400"/>
          </a:xfrm>
          <a:prstGeom prst="wedgeRoundRectCallout">
            <a:avLst>
              <a:gd name="adj1" fmla="val -68599"/>
              <a:gd name="adj2" fmla="val 717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latin typeface="Arial" pitchFamily="34" charset="0"/>
                <a:cs typeface="Arial" pitchFamily="34" charset="0"/>
              </a:rPr>
              <a:t>В этой «цепи» есть «лишнее звено»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800600" y="5257800"/>
            <a:ext cx="3581400" cy="914400"/>
          </a:xfrm>
          <a:prstGeom prst="wedgeRoundRectCallout">
            <a:avLst>
              <a:gd name="adj1" fmla="val -94982"/>
              <a:gd name="adj2" fmla="val -582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latin typeface="Arial" pitchFamily="34" charset="0"/>
                <a:cs typeface="Arial" pitchFamily="34" charset="0"/>
              </a:rPr>
              <a:t>Данные можно получить напрямую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функциональная зависимость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458200" cy="1376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Функциональная зависимость 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sz="27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Y является </a:t>
            </a:r>
            <a:r>
              <a:rPr lang="ru-RU" sz="2700" b="1" dirty="0">
                <a:latin typeface="Arial" pitchFamily="34" charset="0"/>
                <a:cs typeface="Arial" pitchFamily="34" charset="0"/>
              </a:rPr>
              <a:t>ПОЛНОЙ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, если </a:t>
            </a:r>
            <a:r>
              <a:rPr lang="ru-RU" sz="27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 </a:t>
            </a:r>
            <a:r>
              <a:rPr lang="ru-RU" sz="2700" b="1" u="sng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не</a:t>
            </a:r>
            <a:r>
              <a:rPr lang="ru-RU" sz="27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зависит функционально от любого подмножества X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39" y="2514600"/>
            <a:ext cx="15263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Пример:</a:t>
            </a:r>
            <a:endParaRPr lang="en-US" sz="2500" b="1" dirty="0"/>
          </a:p>
        </p:txBody>
      </p:sp>
      <p:sp>
        <p:nvSpPr>
          <p:cNvPr id="10" name="Rectangle 9"/>
          <p:cNvSpPr/>
          <p:nvPr/>
        </p:nvSpPr>
        <p:spPr>
          <a:xfrm>
            <a:off x="312419" y="3200400"/>
            <a:ext cx="2887981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МестоОтправки</a:t>
            </a:r>
            <a:endParaRPr lang="ru-RU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МестоНазначения</a:t>
            </a:r>
            <a:endParaRPr lang="ru-RU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ВидГруза</a:t>
            </a:r>
            <a:endParaRPr lang="ru-RU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ВесГруза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352800" y="3200936"/>
            <a:ext cx="609600" cy="1322903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99560" y="3662064"/>
            <a:ext cx="32004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СтоимостьДоставки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00" y="4872336"/>
            <a:ext cx="2887981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МестоОтправки</a:t>
            </a:r>
            <a:endParaRPr lang="ru-RU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МестоНазначения</a:t>
            </a:r>
            <a:endParaRPr lang="ru-RU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ВидГруза</a:t>
            </a:r>
            <a:endParaRPr lang="ru-RU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/>
            <a:r>
              <a:rPr lang="ru-RU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ВесГруза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4564381" y="4872873"/>
            <a:ext cx="609600" cy="994528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10200" y="5170082"/>
            <a:ext cx="348996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СтоимостьДоставки</a:t>
            </a:r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???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600200" y="5867401"/>
            <a:ext cx="1219200" cy="3283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Частичная функциональная зависимость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458200" cy="1376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Функциональная зависимость 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sz="27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Y является </a:t>
            </a:r>
            <a:r>
              <a:rPr lang="ru-RU" sz="2700" b="1" dirty="0">
                <a:latin typeface="Arial" pitchFamily="34" charset="0"/>
                <a:cs typeface="Arial" pitchFamily="34" charset="0"/>
              </a:rPr>
              <a:t>ЧАСТИЧНОЙ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, если </a:t>
            </a:r>
            <a:r>
              <a:rPr lang="ru-RU" sz="27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 зависит функционально от некоторого подмножества X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39" y="2514600"/>
            <a:ext cx="15263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Пример:</a:t>
            </a:r>
            <a:endParaRPr lang="en-US" sz="2500" b="1" dirty="0"/>
          </a:p>
        </p:txBody>
      </p:sp>
      <p:sp>
        <p:nvSpPr>
          <p:cNvPr id="10" name="Rectangle 9"/>
          <p:cNvSpPr/>
          <p:nvPr/>
        </p:nvSpPr>
        <p:spPr>
          <a:xfrm>
            <a:off x="312420" y="3200400"/>
            <a:ext cx="441198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НомерКузоваАвтомобиля</a:t>
            </a:r>
            <a:endParaRPr lang="ru-RU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НомерГосрегистрацииАвтомобиля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953000" y="3200937"/>
            <a:ext cx="609600" cy="70735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91200" y="3354288"/>
            <a:ext cx="2895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ВладелецАвтомобиля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19" y="4629090"/>
            <a:ext cx="441198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НомерКузоваАвтомобиля</a:t>
            </a:r>
            <a:endParaRPr lang="ru-RU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4629090"/>
            <a:ext cx="28956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ВладелецАвтомобиля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2419" y="5247918"/>
            <a:ext cx="441198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НомерГосрегистрацииАвтомобиля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91200" y="5247918"/>
            <a:ext cx="28956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ВладелецАвтомобиля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3000" y="4829145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37760" y="544797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</p:spPr>
        <p:txBody>
          <a:bodyPr/>
          <a:lstStyle/>
          <a:p>
            <a:r>
              <a:rPr lang="ru-RU" sz="2300" dirty="0" smtClean="0"/>
              <a:t>Аномалии операций с БД.</a:t>
            </a:r>
          </a:p>
          <a:p>
            <a:r>
              <a:rPr lang="ru-RU" sz="2300" dirty="0" smtClean="0"/>
              <a:t>Теория зависимостей.</a:t>
            </a:r>
          </a:p>
          <a:p>
            <a:r>
              <a:rPr lang="ru-RU" sz="2300" dirty="0" smtClean="0"/>
              <a:t>Нормализация и нормальные формы.</a:t>
            </a:r>
          </a:p>
          <a:p>
            <a:pPr lvl="1">
              <a:buFont typeface="Arial" pitchFamily="34" charset="0"/>
              <a:buChar char="•"/>
            </a:pPr>
            <a:r>
              <a:rPr lang="ru-RU" sz="2300" dirty="0" smtClean="0"/>
              <a:t>Требования нормализации.</a:t>
            </a:r>
          </a:p>
          <a:p>
            <a:pPr lvl="1">
              <a:buFont typeface="Arial" pitchFamily="34" charset="0"/>
              <a:buChar char="•"/>
            </a:pPr>
            <a:r>
              <a:rPr lang="ru-RU" sz="2300" dirty="0" smtClean="0"/>
              <a:t>Нормальные формы низких порядков.</a:t>
            </a:r>
          </a:p>
          <a:p>
            <a:pPr lvl="1">
              <a:buFont typeface="Arial" pitchFamily="34" charset="0"/>
              <a:buChar char="•"/>
            </a:pPr>
            <a:r>
              <a:rPr lang="ru-RU" sz="2300" dirty="0" smtClean="0"/>
              <a:t>Нормальные формы высоких порядков.</a:t>
            </a:r>
          </a:p>
          <a:p>
            <a:pPr lvl="1">
              <a:buFont typeface="Arial" pitchFamily="34" charset="0"/>
              <a:buChar char="•"/>
            </a:pPr>
            <a:r>
              <a:rPr lang="ru-RU" sz="2300" dirty="0" smtClean="0"/>
              <a:t>Пример применения нормализации.</a:t>
            </a:r>
          </a:p>
          <a:p>
            <a:r>
              <a:rPr lang="ru-RU" sz="2300" dirty="0" err="1" smtClean="0"/>
              <a:t>Денормализация</a:t>
            </a:r>
            <a:r>
              <a:rPr lang="ru-RU" sz="2300" dirty="0" smtClean="0"/>
              <a:t>.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32386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Частый вопрос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376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 smtClean="0">
                <a:latin typeface="Arial" pitchFamily="34" charset="0"/>
                <a:cs typeface="Arial" pitchFamily="34" charset="0"/>
              </a:rPr>
              <a:t>В чём разница между </a:t>
            </a:r>
            <a:r>
              <a:rPr lang="ru-RU" sz="27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частичной</a:t>
            </a:r>
            <a:r>
              <a:rPr lang="ru-RU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27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избыточной</a:t>
            </a:r>
            <a:r>
              <a:rPr lang="ru-RU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зависимостью?</a:t>
            </a:r>
            <a:endParaRPr lang="ru-RU" sz="27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981200"/>
            <a:ext cx="197361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Частичная:</a:t>
            </a:r>
            <a:endParaRPr lang="en-US" sz="2500" b="1" dirty="0"/>
          </a:p>
        </p:txBody>
      </p:sp>
      <p:sp>
        <p:nvSpPr>
          <p:cNvPr id="7" name="Rectangle 6"/>
          <p:cNvSpPr/>
          <p:nvPr/>
        </p:nvSpPr>
        <p:spPr>
          <a:xfrm>
            <a:off x="312420" y="2514600"/>
            <a:ext cx="441198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НомерКузоваАвтомобиля</a:t>
            </a:r>
            <a:endParaRPr lang="ru-RU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НомерГосрегистрацииАвтомобиля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410200" y="2515137"/>
            <a:ext cx="609600" cy="70735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2668488"/>
            <a:ext cx="2895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ВладелецАвтомобиля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4648200"/>
            <a:ext cx="22322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Избыточная:</a:t>
            </a:r>
            <a:endParaRPr lang="en-US" sz="2500" b="1" dirty="0"/>
          </a:p>
        </p:txBody>
      </p:sp>
      <p:sp>
        <p:nvSpPr>
          <p:cNvPr id="11" name="Rectangle 10"/>
          <p:cNvSpPr/>
          <p:nvPr/>
        </p:nvSpPr>
        <p:spPr>
          <a:xfrm>
            <a:off x="281939" y="5181600"/>
            <a:ext cx="6652262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ID_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Сотрудника </a:t>
            </a:r>
            <a:r>
              <a:rPr lang="ru-RU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ru-RU" sz="25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НомерПаспорта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ФИО</a:t>
            </a:r>
            <a:endParaRPr lang="en-US" sz="25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2289048" y="5867400"/>
            <a:ext cx="1216152" cy="365760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5108448" y="5882640"/>
            <a:ext cx="1216152" cy="365760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3963924" y="1981200"/>
            <a:ext cx="1216152" cy="477054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>
            <a:off x="3962400" y="3352800"/>
            <a:ext cx="1216152" cy="457200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4797552" y="2590800"/>
            <a:ext cx="612648" cy="657255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5867400" y="1368551"/>
            <a:ext cx="3048000" cy="1222249"/>
          </a:xfrm>
          <a:prstGeom prst="wedgeRoundRectCallout">
            <a:avLst>
              <a:gd name="adj1" fmla="val -69918"/>
              <a:gd name="adj2" fmla="val 250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latin typeface="Arial" pitchFamily="34" charset="0"/>
                <a:cs typeface="Arial" pitchFamily="34" charset="0"/>
              </a:rPr>
              <a:t>«Знать </a:t>
            </a:r>
            <a:r>
              <a:rPr lang="en-US" sz="2300" b="1" dirty="0" smtClean="0">
                <a:latin typeface="Arial" pitchFamily="34" charset="0"/>
                <a:cs typeface="Arial" pitchFamily="34" charset="0"/>
              </a:rPr>
              <a:t>A &amp;&amp; B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» – </a:t>
            </a:r>
            <a:r>
              <a:rPr lang="ru-RU" sz="2300" b="1" dirty="0" smtClean="0">
                <a:latin typeface="Arial" pitchFamily="34" charset="0"/>
                <a:cs typeface="Arial" pitchFamily="34" charset="0"/>
              </a:rPr>
              <a:t>ошибка!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 Достаточно «</a:t>
            </a:r>
            <a:r>
              <a:rPr lang="en-US" sz="2300" b="1" dirty="0" smtClean="0">
                <a:latin typeface="Arial" pitchFamily="34" charset="0"/>
                <a:cs typeface="Arial" pitchFamily="34" charset="0"/>
              </a:rPr>
              <a:t>A || B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»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029200" y="3589867"/>
            <a:ext cx="3962400" cy="1535387"/>
          </a:xfrm>
          <a:prstGeom prst="wedgeRoundRectCallout">
            <a:avLst>
              <a:gd name="adj1" fmla="val -71627"/>
              <a:gd name="adj2" fmla="val 416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latin typeface="Arial" pitchFamily="34" charset="0"/>
                <a:cs typeface="Arial" pitchFamily="34" charset="0"/>
              </a:rPr>
              <a:t>«Чтобы узнать </a:t>
            </a:r>
            <a:r>
              <a:rPr lang="en-US" sz="23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сначала по </a:t>
            </a:r>
            <a:r>
              <a:rPr lang="en-US" sz="23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нужно узнать </a:t>
            </a:r>
            <a:r>
              <a:rPr lang="en-US" sz="23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» – </a:t>
            </a:r>
            <a:r>
              <a:rPr lang="ru-RU" sz="2300" b="1" dirty="0" smtClean="0">
                <a:latin typeface="Arial" pitchFamily="34" charset="0"/>
                <a:cs typeface="Arial" pitchFamily="34" charset="0"/>
              </a:rPr>
              <a:t>ошибка!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 Из </a:t>
            </a:r>
            <a:r>
              <a:rPr lang="en-US" sz="23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можно сразу узнать </a:t>
            </a:r>
            <a:r>
              <a:rPr lang="en-US" sz="23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Частый вопрос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376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Представьте «тупого сыщика»:</a:t>
            </a:r>
          </a:p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Частичная: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«мы знаем номер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госрегистрации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машины, теперь если совпадёт номер кузова, то её владелец – Пупкин»</a:t>
            </a:r>
          </a:p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Избыточная: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«мы знаем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сотрудника, сейчас по нём мы узнаем номер паспорта, а уже по номеру паспорта – фамилию сотрудника»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5903913" cy="224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2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Транзитивная функциональная зависимость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376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 smtClean="0">
                <a:latin typeface="Arial" pitchFamily="34" charset="0"/>
                <a:cs typeface="Arial" pitchFamily="34" charset="0"/>
              </a:rPr>
              <a:t>Функциональная зависимость X </a:t>
            </a:r>
            <a:r>
              <a:rPr lang="en-US" sz="27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 Y является </a:t>
            </a:r>
            <a:r>
              <a:rPr lang="ru-RU" sz="27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транзитивной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, если </a:t>
            </a:r>
            <a:r>
              <a:rPr lang="ru-RU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существуют зависимости X </a:t>
            </a:r>
            <a:r>
              <a:rPr lang="en-US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ru-RU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Z и Z </a:t>
            </a:r>
            <a:r>
              <a:rPr lang="en-US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Y, но  отсутствует  прямая  зависимость X </a:t>
            </a:r>
            <a:r>
              <a:rPr lang="en-US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Y.</a:t>
            </a:r>
            <a:endParaRPr lang="ru-RU" sz="27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39" y="2514600"/>
            <a:ext cx="15263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Пример:</a:t>
            </a:r>
            <a:endParaRPr lang="en-US" sz="2500" b="1" dirty="0"/>
          </a:p>
        </p:txBody>
      </p:sp>
      <p:sp>
        <p:nvSpPr>
          <p:cNvPr id="6" name="Rectangle 5"/>
          <p:cNvSpPr/>
          <p:nvPr/>
        </p:nvSpPr>
        <p:spPr>
          <a:xfrm>
            <a:off x="281939" y="3810000"/>
            <a:ext cx="7414262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ID_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Сотрудника </a:t>
            </a:r>
            <a:r>
              <a:rPr lang="ru-RU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ID_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Офиса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sz="25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ТелефонОфиса</a:t>
            </a:r>
            <a:endParaRPr lang="en-US" sz="25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38" y="4572000"/>
            <a:ext cx="6652262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ID_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Сотрудника </a:t>
            </a:r>
            <a:r>
              <a:rPr lang="ru-RU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???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 </a:t>
            </a:r>
            <a:r>
              <a:rPr lang="ru-RU" sz="25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ТелефонОфиса</a:t>
            </a:r>
            <a:endParaRPr lang="en-US" sz="25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105400" y="2534454"/>
            <a:ext cx="3581400" cy="914400"/>
          </a:xfrm>
          <a:prstGeom prst="wedgeRoundRectCallout">
            <a:avLst>
              <a:gd name="adj1" fmla="val -68599"/>
              <a:gd name="adj2" fmla="val 717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latin typeface="Arial" pitchFamily="34" charset="0"/>
                <a:cs typeface="Arial" pitchFamily="34" charset="0"/>
              </a:rPr>
              <a:t>В этой «цепи» нет «лишних звеньев»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800600" y="5257800"/>
            <a:ext cx="3581400" cy="914400"/>
          </a:xfrm>
          <a:prstGeom prst="wedgeRoundRectCallout">
            <a:avLst>
              <a:gd name="adj1" fmla="val -94982"/>
              <a:gd name="adj2" fmla="val -5820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latin typeface="Arial" pitchFamily="34" charset="0"/>
                <a:cs typeface="Arial" pitchFamily="34" charset="0"/>
              </a:rPr>
              <a:t>Так данные получить нельзя </a:t>
            </a:r>
            <a:r>
              <a:rPr lang="ru-RU" sz="23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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Многозначная зависимость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2499508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Многозначная зависимость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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Y | Z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существует в том и только в том случае, если множество значений Y, соответствующее паре значений X и Z, зависит только от X и не зависит от Z (то есть </a:t>
            </a:r>
            <a:r>
              <a:rPr lang="ru-RU" sz="25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для </a:t>
            </a:r>
            <a:r>
              <a:rPr lang="ru-RU" sz="25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каждого значения атрибута X существует множество соответствующих </a:t>
            </a:r>
            <a:r>
              <a:rPr lang="ru-RU" sz="25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значений </a:t>
            </a:r>
            <a:r>
              <a:rPr lang="ru-RU" sz="25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атрибута Y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  <p:sp>
        <p:nvSpPr>
          <p:cNvPr id="2" name="Rectangle 1"/>
          <p:cNvSpPr/>
          <p:nvPr/>
        </p:nvSpPr>
        <p:spPr>
          <a:xfrm>
            <a:off x="180707" y="3332946"/>
            <a:ext cx="18004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ы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500" b="1" dirty="0"/>
          </a:p>
        </p:txBody>
      </p:sp>
      <p:sp>
        <p:nvSpPr>
          <p:cNvPr id="14" name="Rectangle 13"/>
          <p:cNvSpPr/>
          <p:nvPr/>
        </p:nvSpPr>
        <p:spPr>
          <a:xfrm>
            <a:off x="4343400" y="3571472"/>
            <a:ext cx="160020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Проект</a:t>
            </a: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Сотрудник</a:t>
            </a: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Задание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3400" y="4739535"/>
            <a:ext cx="457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Проект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 </a:t>
            </a:r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Сотрудник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| </a:t>
            </a:r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Задание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019800" y="2895600"/>
            <a:ext cx="3048000" cy="1600200"/>
          </a:xfrm>
          <a:prstGeom prst="wedgeRoundRectCallout">
            <a:avLst>
              <a:gd name="adj1" fmla="val -35236"/>
              <a:gd name="adj2" fmla="val 5988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Сотрудник числится на проекте вне зависимости от выполнения конкретного задания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109772" y="5283263"/>
            <a:ext cx="3048000" cy="965137"/>
          </a:xfrm>
          <a:prstGeom prst="wedgeRoundRectCallout">
            <a:avLst>
              <a:gd name="adj1" fmla="val 30043"/>
              <a:gd name="adj2" fmla="val -599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Задание может выполнить любой сотрудник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6" y="3763907"/>
            <a:ext cx="3307004" cy="2484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3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288" y="2705582"/>
            <a:ext cx="4038600" cy="3472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Многозначная зависимость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833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Попробуем проще:</a:t>
            </a:r>
          </a:p>
          <a:p>
            <a:pPr marL="0" indent="0">
              <a:buFontTx/>
              <a:buNone/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и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з того факта, что в отношении существуют кортежи</a:t>
            </a:r>
          </a:p>
          <a:p>
            <a:pPr marL="0" indent="0">
              <a:buFontTx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R1(X, </a:t>
            </a:r>
            <a:r>
              <a:rPr lang="en-US" sz="2500" b="1" dirty="0" smtClean="0">
                <a:solidFill>
                  <a:srgbClr val="FF66CC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Z1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R2(X, </a:t>
            </a:r>
            <a:r>
              <a:rPr lang="en-US" sz="25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Y1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b="1" dirty="0" smtClean="0">
                <a:solidFill>
                  <a:srgbClr val="FF66CC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следует наличие кортежа</a:t>
            </a:r>
          </a:p>
          <a:p>
            <a:pPr marL="0" indent="0">
              <a:buFontTx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R(X, </a:t>
            </a:r>
            <a:r>
              <a:rPr lang="en-US" sz="2500" b="1" dirty="0" smtClean="0">
                <a:solidFill>
                  <a:srgbClr val="FF66CC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b="1" dirty="0" smtClean="0">
                <a:solidFill>
                  <a:srgbClr val="FF66CC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343400" y="3581400"/>
            <a:ext cx="457200" cy="297304"/>
          </a:xfrm>
          <a:prstGeom prst="wedgeRoundRectCallout">
            <a:avLst>
              <a:gd name="adj1" fmla="val 61134"/>
              <a:gd name="adj2" fmla="val -334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343400" y="4198496"/>
            <a:ext cx="457200" cy="297304"/>
          </a:xfrm>
          <a:prstGeom prst="wedgeRoundRectCallout">
            <a:avLst>
              <a:gd name="adj1" fmla="val 64413"/>
              <a:gd name="adj2" fmla="val -334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62600" y="3671731"/>
            <a:ext cx="457200" cy="294379"/>
          </a:xfrm>
          <a:prstGeom prst="wedgeRoundRectCallout">
            <a:avLst>
              <a:gd name="adj1" fmla="val 64413"/>
              <a:gd name="adj2" fmla="val -409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Y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410200" y="4277621"/>
            <a:ext cx="609600" cy="294379"/>
          </a:xfrm>
          <a:prstGeom prst="wedgeRoundRectCallout">
            <a:avLst>
              <a:gd name="adj1" fmla="val 61954"/>
              <a:gd name="adj2" fmla="val 1627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Y1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553200" y="3904117"/>
            <a:ext cx="609600" cy="294379"/>
          </a:xfrm>
          <a:prstGeom prst="wedgeRoundRectCallout">
            <a:avLst>
              <a:gd name="adj1" fmla="val 74249"/>
              <a:gd name="adj2" fmla="val 99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Z1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6629400" y="4348610"/>
            <a:ext cx="457200" cy="294379"/>
          </a:xfrm>
          <a:prstGeom prst="wedgeRoundRectCallout">
            <a:avLst>
              <a:gd name="adj1" fmla="val 67692"/>
              <a:gd name="adj2" fmla="val 99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Z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287187" y="2743200"/>
            <a:ext cx="457200" cy="381000"/>
          </a:xfrm>
          <a:prstGeom prst="wedgeRoundRectCallout">
            <a:avLst>
              <a:gd name="adj1" fmla="val 74249"/>
              <a:gd name="adj2" fmla="val 72287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Arial" pitchFamily="34" charset="0"/>
                <a:cs typeface="Arial" pitchFamily="34" charset="0"/>
              </a:rPr>
              <a:t>X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566036" y="2743200"/>
            <a:ext cx="457200" cy="381000"/>
          </a:xfrm>
          <a:prstGeom prst="wedgeRoundRectCallout">
            <a:avLst>
              <a:gd name="adj1" fmla="val 74249"/>
              <a:gd name="adj2" fmla="val 72287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8001000" y="2743200"/>
            <a:ext cx="457200" cy="381000"/>
          </a:xfrm>
          <a:prstGeom prst="wedgeRoundRectCallout">
            <a:avLst>
              <a:gd name="adj1" fmla="val -50341"/>
              <a:gd name="adj2" fmla="val 84090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Arial" pitchFamily="34" charset="0"/>
                <a:cs typeface="Arial" pitchFamily="34" charset="0"/>
              </a:rPr>
              <a:t>Z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1" y="2803257"/>
            <a:ext cx="365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Чтобы это условие выполнялось,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необходимо: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Абитуриент поступает на 2 и более факультета.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 2 и более факультетов есть общий экзамен.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892" y="4989806"/>
            <a:ext cx="4026108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Допустим</a:t>
            </a:r>
            <a:r>
              <a:rPr lang="ru-RU" dirty="0">
                <a:latin typeface="Arial" pitchFamily="34" charset="0"/>
                <a:cs typeface="Arial" pitchFamily="34" charset="0"/>
              </a:rPr>
              <a:t>, в одной таблице решили сохранить информацию об абитуриентах, факультетах и сдаваемых экзаменах.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50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288" y="2705582"/>
            <a:ext cx="4038600" cy="3472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Многозначная зависимость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3814372" cy="614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Попробуем ещё проще: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00" y="1461672"/>
            <a:ext cx="160020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</a:t>
            </a: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Факультет</a:t>
            </a: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Экзамен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2629735"/>
            <a:ext cx="4419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Факультет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|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Экзамен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00288" y="3594871"/>
            <a:ext cx="1105056" cy="158672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3607363"/>
            <a:ext cx="1828488" cy="158672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4815278" y="381000"/>
            <a:ext cx="3490522" cy="1588503"/>
          </a:xfrm>
          <a:prstGeom prst="wedgeRoundRectCallout">
            <a:avLst>
              <a:gd name="adj1" fmla="val 832"/>
              <a:gd name="adj2" fmla="val 1532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Одному абитуриенту соответствует несколько экзаменов (на любом факультете)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240" name="Group 10239"/>
          <p:cNvGrpSpPr/>
          <p:nvPr/>
        </p:nvGrpSpPr>
        <p:grpSpPr>
          <a:xfrm>
            <a:off x="533400" y="3200400"/>
            <a:ext cx="6477000" cy="2514600"/>
            <a:chOff x="533400" y="3200400"/>
            <a:chExt cx="6477000" cy="2514600"/>
          </a:xfrm>
        </p:grpSpPr>
        <p:sp>
          <p:nvSpPr>
            <p:cNvPr id="2" name="Rectangle 1"/>
            <p:cNvSpPr/>
            <p:nvPr/>
          </p:nvSpPr>
          <p:spPr>
            <a:xfrm>
              <a:off x="4800288" y="3594871"/>
              <a:ext cx="2210112" cy="1129529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ular Callout 23"/>
            <p:cNvSpPr/>
            <p:nvPr/>
          </p:nvSpPr>
          <p:spPr>
            <a:xfrm>
              <a:off x="533400" y="4159635"/>
              <a:ext cx="3509572" cy="1555365"/>
            </a:xfrm>
            <a:prstGeom prst="wedgeRoundRectCallout">
              <a:avLst>
                <a:gd name="adj1" fmla="val 70331"/>
                <a:gd name="adj2" fmla="val -65213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Одному абитуриенту соответствует несколько факультетов (при любых экзаменах)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124200" y="3200400"/>
              <a:ext cx="689548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 flipH="1">
            <a:off x="2895600" y="1922222"/>
            <a:ext cx="1904689" cy="555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8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Тривиальная и нетривиальная многозначная зависимость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52400" y="909638"/>
            <a:ext cx="3814372" cy="614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Тривиальная: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2400" y="1510605"/>
            <a:ext cx="160020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Предмет</a:t>
            </a: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Книга</a:t>
            </a: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Лектор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2678668"/>
            <a:ext cx="35814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Предмет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Книга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|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Лектор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648200" y="985838"/>
            <a:ext cx="3814372" cy="614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Нетривиальная: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48200" y="1510605"/>
            <a:ext cx="160020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</a:t>
            </a: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Факультет</a:t>
            </a: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Экзамен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678668"/>
            <a:ext cx="4419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Факультет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|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Экзамен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2400" y="3222885"/>
            <a:ext cx="2362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Предмет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Лектор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48200" y="3212068"/>
            <a:ext cx="2895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Факультет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8200" y="3745468"/>
            <a:ext cx="2895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Экзамен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121170" y="4800600"/>
            <a:ext cx="3814372" cy="1295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Содержит хотя бы одну функциональную зависимость.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4495800" y="4800600"/>
            <a:ext cx="3814372" cy="1295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Не содержит функциональных зависимостей.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2286000" y="1293019"/>
            <a:ext cx="1981200" cy="1015664"/>
          </a:xfrm>
          <a:prstGeom prst="wedgeRoundRectCallout">
            <a:avLst>
              <a:gd name="adj1" fmla="val -11024"/>
              <a:gd name="adj2" fmla="val 761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Лектор и книги не связаны.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1790075" y="3787632"/>
            <a:ext cx="1981200" cy="1015664"/>
          </a:xfrm>
          <a:prstGeom prst="wedgeRoundRectCallout">
            <a:avLst>
              <a:gd name="adj1" fmla="val -74580"/>
              <a:gd name="adj2" fmla="val -5375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Предмет читает один лектор.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3212068"/>
            <a:ext cx="3200400" cy="9027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495800" y="3212068"/>
            <a:ext cx="3200400" cy="9027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6477000" y="1447800"/>
            <a:ext cx="2512414" cy="1175290"/>
          </a:xfrm>
          <a:prstGeom prst="wedgeRoundRectCallout">
            <a:avLst>
              <a:gd name="adj1" fmla="val -59067"/>
              <a:gd name="adj2" fmla="val 1018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Абитуриент поступает на много факультетов и сдаёт много экзаменов.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Тривиальная и нетривиальная многозначная зависимость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52400" y="909638"/>
            <a:ext cx="3814372" cy="614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Тривиальная: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2400" y="1510605"/>
            <a:ext cx="160020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Предмет</a:t>
            </a: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Книга</a:t>
            </a: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Лектор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2678668"/>
            <a:ext cx="35814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Предмет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Книга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|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Лектор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648200" y="985838"/>
            <a:ext cx="3814372" cy="614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Нетривиальная: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48200" y="1510605"/>
            <a:ext cx="160020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</a:t>
            </a: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Факультет</a:t>
            </a: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Экзамен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678668"/>
            <a:ext cx="4419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Факультет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|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Экзамен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2400" y="3222885"/>
            <a:ext cx="2362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Предмет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Лектор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48200" y="3212068"/>
            <a:ext cx="2895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Факультет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8200" y="3745468"/>
            <a:ext cx="2895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Экзамен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2286000" y="1293019"/>
            <a:ext cx="1981200" cy="1015664"/>
          </a:xfrm>
          <a:prstGeom prst="wedgeRoundRectCallout">
            <a:avLst>
              <a:gd name="adj1" fmla="val -11024"/>
              <a:gd name="adj2" fmla="val 761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Лектор и книги не связаны.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2700867" y="3200400"/>
            <a:ext cx="1718733" cy="1015664"/>
          </a:xfrm>
          <a:prstGeom prst="wedgeRoundRectCallout">
            <a:avLst>
              <a:gd name="adj1" fmla="val -65713"/>
              <a:gd name="adj2" fmla="val -2708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Предмет читает один лектор.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3212068"/>
            <a:ext cx="3200400" cy="9027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495800" y="3212068"/>
            <a:ext cx="3200400" cy="9027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6477000" y="1447800"/>
            <a:ext cx="2512414" cy="1175290"/>
          </a:xfrm>
          <a:prstGeom prst="wedgeRoundRectCallout">
            <a:avLst>
              <a:gd name="adj1" fmla="val -59067"/>
              <a:gd name="adj2" fmla="val 1018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Абитуриент поступает на много факультетов и сдаёт много экзаменов.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1" y="4648200"/>
            <a:ext cx="8837014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Данные условия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«предмет читает один лектор», «книги по предмету не зависят от лектора», «абитуриент может поступать на разные факультеты» и т.п. – это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ОГРАНИЧЕНИЯ ПРЕДМЕТНОЙ ОБЛАСТИ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т.е. «так решено».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И может быть «решено иначе» в других случаях.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smtClean="0"/>
              <a:t>Нормализация и нормальные формы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909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Нормализация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normalisation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группировка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 и/или </a:t>
            </a:r>
            <a:r>
              <a:rPr lang="ru-RU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распределение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 атрибутов по отношениям с целью </a:t>
            </a:r>
            <a:r>
              <a:rPr lang="ru-RU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устранения аномалий 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операций с БД, обеспечения </a:t>
            </a:r>
            <a:r>
              <a:rPr lang="ru-RU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целостности данных 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оптимизации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 модели БД.</a:t>
            </a:r>
            <a:endParaRPr lang="ru-RU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294" y="3524905"/>
            <a:ext cx="1273105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Фамилия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6054" y="4191000"/>
            <a:ext cx="684803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Имя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6054" y="4953000"/>
            <a:ext cx="129747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Отчество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81200" y="3883223"/>
            <a:ext cx="1297471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Фамилия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Имя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Отчество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3000" y="439105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76400" y="3724960"/>
            <a:ext cx="228600" cy="200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676400" y="4953000"/>
            <a:ext cx="228600" cy="200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0" y="3277886"/>
            <a:ext cx="142917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Сотрудник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Ребёнок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34200" y="2924033"/>
            <a:ext cx="1429174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Сотрудник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21708" y="3790890"/>
            <a:ext cx="1998239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Сотрудник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(FK)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Ребёнок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96000" y="3124088"/>
            <a:ext cx="685800" cy="2506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96000" y="3824987"/>
            <a:ext cx="685800" cy="3198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19" name="Straight Arrow Connector 9218"/>
          <p:cNvCxnSpPr/>
          <p:nvPr/>
        </p:nvCxnSpPr>
        <p:spPr>
          <a:xfrm>
            <a:off x="8229600" y="3277886"/>
            <a:ext cx="228600" cy="5471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3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smtClean="0"/>
              <a:t>Аномалии операций с БД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b="0" dirty="0" smtClean="0"/>
              <a:t>Требования нормализации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2671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Как правило, </a:t>
            </a:r>
            <a:r>
              <a:rPr lang="ru-RU" sz="3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не существует «единственно правильного способа нормализации»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для достаточно сложной БД – у всех решений есть плюсы и минусы. Но желательно придерживаться следующих требований…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22164" y="3886200"/>
            <a:ext cx="4572000" cy="22159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Эти требования могут противоречить друг другу, так что не стремитесь выполнить их все любой ценой. Выбирайте то, что важно для вашей конкретной БД!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812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Требование минимальности первичных ключей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071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Первичные ключи отношений должны быть минимальными.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12" y="1828800"/>
            <a:ext cx="4821788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eft Brace 1"/>
          <p:cNvSpPr/>
          <p:nvPr/>
        </p:nvSpPr>
        <p:spPr>
          <a:xfrm>
            <a:off x="4800600" y="3657600"/>
            <a:ext cx="457200" cy="17526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0067" y="4103013"/>
            <a:ext cx="5405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5000" dirty="0"/>
          </a:p>
        </p:txBody>
      </p:sp>
      <p:sp>
        <p:nvSpPr>
          <p:cNvPr id="9" name="Left Brace 8"/>
          <p:cNvSpPr/>
          <p:nvPr/>
        </p:nvSpPr>
        <p:spPr>
          <a:xfrm flipH="1">
            <a:off x="6172199" y="3886200"/>
            <a:ext cx="540533" cy="8763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3893463"/>
            <a:ext cx="5405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5000" dirty="0"/>
          </a:p>
        </p:txBody>
      </p:sp>
      <p:sp>
        <p:nvSpPr>
          <p:cNvPr id="11" name="Rectangle 10"/>
          <p:cNvSpPr/>
          <p:nvPr/>
        </p:nvSpPr>
        <p:spPr>
          <a:xfrm>
            <a:off x="2362200" y="3254355"/>
            <a:ext cx="71846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!!!</a:t>
            </a:r>
            <a:endParaRPr lang="en-US" sz="5000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3569613"/>
            <a:ext cx="1870466" cy="3927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0400" y="3569613"/>
            <a:ext cx="1981200" cy="19639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7473" y="4152980"/>
            <a:ext cx="3558727" cy="201922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Это требование идеально выполняется с введением суррогатных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PK.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 animBg="1"/>
      <p:bldP spid="10" grpId="0"/>
      <p:bldP spid="11" grpId="0"/>
      <p:bldP spid="7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Требование надёжности данных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071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Модель БД должна по возможности минимизировать или устранять избыточность данных.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229600" cy="3693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32054" y="2590800"/>
            <a:ext cx="287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Иванов Иван Иванович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59705" y="2985331"/>
            <a:ext cx="1226695" cy="204386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28800" y="2985331"/>
            <a:ext cx="2201945" cy="242486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1084" y="5726668"/>
            <a:ext cx="1210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111-22-33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5400" y="51816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444-55-66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35346" y="3766878"/>
            <a:ext cx="5405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585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Требование производительности системы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2239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Модель БД должна позволять обеспечивать необходимую производительность операций.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9" y="2084883"/>
            <a:ext cx="3576638" cy="3764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4800" y="2084883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`news_keywords`.`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nk_url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`, `news_keywords`.`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`, count(*) as 'q' from `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news_keywords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` RIGHT JOIN `n_m2m_nk` ON `news_keywords`.`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nk_uid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`=`n_m2m_nk`.`nk_uid` group by `n_m2m_nk`.`nk_uid` order by `q`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`news_keywords`.`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`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limit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51816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Хммм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… Возможно, и обеспечивает, но… есть сомнения.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Требование сохранения производительности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528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Разброс времени реакции на различные операции с данными должен быть минимальным.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484407"/>
            <a:ext cx="85344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Это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требование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 выполняют крайне редко, т.к. очень часто наблюдается явный «перевес» в сторону каких-то операций при реальном использовании БД.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89" y="3733800"/>
            <a:ext cx="5211422" cy="2579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2374" y="4100304"/>
            <a:ext cx="1665841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Read = 30K/D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Write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5/D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Update = 2/D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112662" y="4100304"/>
            <a:ext cx="1802738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Read = 5/D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Write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200K/D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Update = 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0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Требование непротиворечивости данных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528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Модель БД должна минимизировать вероятность возникновения противоречивости данных при любых операциях с данными.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438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Иными словами – связи должны быть установлены ЯВНО!</a:t>
            </a:r>
            <a:endParaRPr lang="ru-RU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199"/>
            <a:ext cx="6934200" cy="302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352800" y="2807732"/>
            <a:ext cx="3276600" cy="1688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Требование гибкости структуры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528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Модель БД должна быть </a:t>
            </a:r>
            <a:r>
              <a:rPr lang="ru-RU" sz="3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способной к адаптации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в случае необходимости внесения изменений.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580" y="2505670"/>
            <a:ext cx="58374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Это достигается за счёт: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Мнемоничных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имён.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Комментариев.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Документации.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Схемы в общепринятой нотации.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Отсутствия глупых ограничений.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724400" y="1955831"/>
            <a:ext cx="3048000" cy="965137"/>
          </a:xfrm>
          <a:prstGeom prst="wedgeRoundRectCallout">
            <a:avLst>
              <a:gd name="adj1" fmla="val -81597"/>
              <a:gd name="adj2" fmla="val 6428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abc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--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плохо, «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user_id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--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хорошо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2438399"/>
            <a:ext cx="3048000" cy="1143001"/>
          </a:xfrm>
          <a:prstGeom prst="wedgeRoundRectCallout">
            <a:avLst>
              <a:gd name="adj1" fmla="val -83072"/>
              <a:gd name="adj2" fmla="val 4330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 полям, таблицам, связям, в хранимых подпрограммах и т.д.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951157" y="2743200"/>
            <a:ext cx="3048000" cy="1295400"/>
          </a:xfrm>
          <a:prstGeom prst="wedgeRoundRectCallout">
            <a:avLst>
              <a:gd name="adj1" fmla="val -83564"/>
              <a:gd name="adj2" fmla="val 3520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Сначала её не пишут, а потом проклинают тех, кто в своё время не написал </a:t>
            </a:r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.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809938" y="3011148"/>
            <a:ext cx="3048000" cy="1143001"/>
          </a:xfrm>
          <a:prstGeom prst="wedgeRoundRectCallout">
            <a:avLst>
              <a:gd name="adj1" fmla="val -101269"/>
              <a:gd name="adj2" fmla="val 5117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Хорошо подходит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UML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IDEF0.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638800" y="5029200"/>
            <a:ext cx="3048000" cy="1143001"/>
          </a:xfrm>
          <a:prstGeom prst="wedgeRoundRectCallout">
            <a:avLst>
              <a:gd name="adj1" fmla="val -104712"/>
              <a:gd name="adj2" fmla="val -6161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…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вроде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пользователя размером в 1 байт.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33400" y="4906328"/>
            <a:ext cx="3048000" cy="1265874"/>
          </a:xfrm>
          <a:prstGeom prst="wedgeRoundRectCallout">
            <a:avLst>
              <a:gd name="adj1" fmla="val 113621"/>
              <a:gd name="adj2" fmla="val 653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И при этом ещё нет документации </a:t>
            </a:r>
            <a:r>
              <a:rPr lang="ru-RU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 -- вообще жуть получается.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Требование </a:t>
            </a:r>
            <a:r>
              <a:rPr lang="ru-RU" smtClean="0"/>
              <a:t>актуальности данных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528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В каждый момент времени БД должна содержать актуальный набор данных.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6934200" cy="4016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733800" y="3200400"/>
            <a:ext cx="1600200" cy="697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09800" y="3897868"/>
            <a:ext cx="3124200" cy="140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09800" y="4217841"/>
            <a:ext cx="3124200" cy="5065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33800" y="4471120"/>
            <a:ext cx="1600200" cy="939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10200" y="1981200"/>
            <a:ext cx="2133599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Насколько кэш устарел?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b="0" dirty="0" smtClean="0"/>
              <a:t>Нормальные формы низких порядков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30" y="1828800"/>
            <a:ext cx="2099468" cy="1818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995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 smtClean="0">
                <a:latin typeface="Arial" pitchFamily="34" charset="0"/>
                <a:cs typeface="Arial" pitchFamily="34" charset="0"/>
              </a:rPr>
              <a:t>Для полноценного понимания материала следует помнить, что </a:t>
            </a:r>
            <a:r>
              <a:rPr lang="ru-RU" sz="2700" b="1" dirty="0" smtClean="0">
                <a:latin typeface="Arial" pitchFamily="34" charset="0"/>
                <a:cs typeface="Arial" pitchFamily="34" charset="0"/>
              </a:rPr>
              <a:t>схема отношения</a:t>
            </a:r>
            <a:endParaRPr lang="ru-RU" sz="2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7016" y="1850647"/>
            <a:ext cx="457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dirty="0" smtClean="0">
                <a:latin typeface="Arial" pitchFamily="34" charset="0"/>
                <a:cs typeface="Arial" pitchFamily="34" charset="0"/>
              </a:rPr>
              <a:t>не эквивалентна </a:t>
            </a:r>
            <a:r>
              <a:rPr lang="ru-RU" sz="2700" b="1" dirty="0" smtClean="0">
                <a:latin typeface="Arial" pitchFamily="34" charset="0"/>
                <a:cs typeface="Arial" pitchFamily="34" charset="0"/>
              </a:rPr>
              <a:t>самому отношению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!</a:t>
            </a:r>
            <a:endParaRPr lang="ru-RU" sz="2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14" y="2787718"/>
            <a:ext cx="4343401" cy="1331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8580" y="4515552"/>
            <a:ext cx="7543800" cy="1351848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 smtClean="0">
                <a:latin typeface="Arial" pitchFamily="34" charset="0"/>
                <a:cs typeface="Arial" pitchFamily="34" charset="0"/>
              </a:rPr>
              <a:t>Это важно знать и помнить потому, что </a:t>
            </a:r>
            <a:r>
              <a:rPr lang="ru-RU" sz="2700" b="1" dirty="0" smtClean="0">
                <a:latin typeface="Arial" pitchFamily="34" charset="0"/>
                <a:cs typeface="Arial" pitchFamily="34" charset="0"/>
              </a:rPr>
              <a:t>одной схеме может соответствовать множество отношений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7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Нормальные формы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2671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Нормальная форма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НФ,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normal form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ограничение</a:t>
            </a:r>
            <a:r>
              <a:rPr lang="en-US" sz="3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схемы БД,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вводимое с целью устранения определённых нежелательных свойств при выполнении реляционных операций.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724400" y="3695700"/>
            <a:ext cx="3048000" cy="1600200"/>
          </a:xfrm>
          <a:prstGeom prst="wedgeRoundRectCallout">
            <a:avLst>
              <a:gd name="adj1" fmla="val -123269"/>
              <a:gd name="adj2" fmla="val -16961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Набор свойств и процедур, регламентирующих поведение.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нормальная форма (1НФ)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6049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Отношение находится в </a:t>
            </a:r>
            <a:r>
              <a:rPr lang="ru-RU" sz="3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1НФ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все его атрибуты являются </a:t>
            </a:r>
            <a:r>
              <a:rPr lang="ru-RU" sz="3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атомарными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т.е. не имеют компонентов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1000" y="2895600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700" dirty="0">
                <a:latin typeface="Arial" pitchFamily="34" charset="0"/>
                <a:cs typeface="Arial" pitchFamily="34" charset="0"/>
              </a:rPr>
              <a:t>Атрибут будет считаться атомарным, если в предметной области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не существует операции, для выполнения которой понадобилось бы извлечь часть атрибута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5301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нормальная форма (1НФ)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452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На рисунке слева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представлена схема </a:t>
            </a:r>
            <a:r>
              <a:rPr lang="ru-RU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нормализованного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(до 1НФ)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отношения,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справа –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нормализованного.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6934200" cy="32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1524000" y="3352800"/>
            <a:ext cx="3048000" cy="2057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1600" y="3352800"/>
            <a:ext cx="3200400" cy="2209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29200" y="3124200"/>
            <a:ext cx="2971800" cy="2667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нормальная форма (1НФ)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452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b="1" dirty="0" smtClean="0">
                <a:latin typeface="Arial" pitchFamily="34" charset="0"/>
                <a:cs typeface="Arial" pitchFamily="34" charset="0"/>
              </a:rPr>
              <a:t>Внимание!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Атомарность должна соблюдаться </a:t>
            </a:r>
            <a:r>
              <a:rPr lang="ru-RU" sz="3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на уровне БД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, т.е. </a:t>
            </a:r>
            <a:r>
              <a:rPr lang="ru-RU" sz="3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 помощью БД не должно выполняться никаких операций над частью поля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533" y="2875002"/>
            <a:ext cx="866986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Поэтому, например, хранение в поле </a:t>
            </a:r>
            <a:r>
              <a:rPr lang="ru-RU" sz="2300" b="1" dirty="0" err="1" smtClean="0">
                <a:latin typeface="Arial" pitchFamily="34" charset="0"/>
                <a:cs typeface="Arial" pitchFamily="34" charset="0"/>
              </a:rPr>
              <a:t>сериализованных</a:t>
            </a:r>
            <a:r>
              <a:rPr lang="ru-RU" sz="2300" b="1" dirty="0" smtClean="0">
                <a:latin typeface="Arial" pitchFamily="34" charset="0"/>
                <a:cs typeface="Arial" pitchFamily="34" charset="0"/>
              </a:rPr>
              <a:t> данных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, которые </a:t>
            </a:r>
            <a:r>
              <a:rPr lang="ru-RU" sz="23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всегда добавляются, обновляются, удаляются и извлекаются ЦЕЛИКОМ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, хоть </a:t>
            </a:r>
            <a:r>
              <a:rPr lang="ru-RU" sz="2300" smtClean="0">
                <a:latin typeface="Arial" pitchFamily="34" charset="0"/>
                <a:cs typeface="Arial" pitchFamily="34" charset="0"/>
              </a:rPr>
              <a:t>и не является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признаком хорошего тона, но имеет право на существование.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4572000"/>
            <a:ext cx="8200417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7391400" y="3200400"/>
            <a:ext cx="823912" cy="22860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нормальная форма (2НФ)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2021681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Отношение находится во </a:t>
            </a:r>
            <a:r>
              <a:rPr lang="ru-RU" sz="3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2НФ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оно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находится в 1НФ, и при этом любой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атрибут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не входящий в состав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ПК,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функционально полно зависит от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ПК.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14600"/>
            <a:ext cx="48768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14669"/>
            <a:ext cx="6086475" cy="1715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05" y="76200"/>
            <a:ext cx="3783144" cy="2894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нормальная форма (2НФ)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9"/>
            <a:ext cx="4343400" cy="11477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Представим, что у нас есть следующее отношение: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3352800"/>
            <a:ext cx="8686800" cy="11477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В силу человеческой или программной ошибки очень легко получить вот такой бред: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57800" y="51816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57912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228600" y="2425058"/>
            <a:ext cx="3581400" cy="914400"/>
          </a:xfrm>
          <a:prstGeom prst="wedgeRoundRectCallout">
            <a:avLst>
              <a:gd name="adj1" fmla="val 88346"/>
              <a:gd name="adj2" fmla="val -16476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lives_in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зависит только от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type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а не от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{name, type}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нормальная форма (2НФ)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9"/>
            <a:ext cx="8229600" cy="11477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Если мы исправим модель БД (приведём ко 2НФ), всё будет хорошо: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14" y="1904999"/>
            <a:ext cx="6752886" cy="2429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70322"/>
            <a:ext cx="3009900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54231"/>
            <a:ext cx="39624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890759" y="5304125"/>
            <a:ext cx="1857375" cy="19639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90759" y="5694524"/>
            <a:ext cx="1856126" cy="19639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нормальная форма (3НФ)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2021681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Отношение находится в </a:t>
            </a:r>
            <a:r>
              <a:rPr lang="ru-RU" sz="3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3НФ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оно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находится во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2НФ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 при этом любой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его </a:t>
            </a:r>
            <a:r>
              <a:rPr lang="ru-RU" sz="3000" dirty="0" err="1">
                <a:latin typeface="Arial" pitchFamily="34" charset="0"/>
                <a:cs typeface="Arial" pitchFamily="34" charset="0"/>
              </a:rPr>
              <a:t>неключевой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sz="3000" dirty="0" err="1">
                <a:latin typeface="Arial" pitchFamily="34" charset="0"/>
                <a:cs typeface="Arial" pitchFamily="34" charset="0"/>
              </a:rPr>
              <a:t>нетранзитивно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(напрямую) зависит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от первичного ключа.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03" y="2758190"/>
            <a:ext cx="46736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80" y="4572000"/>
            <a:ext cx="3794620" cy="153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нормальная форма (3НФ)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762001"/>
            <a:ext cx="8686800" cy="161019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На практике нарушение 3НФ проще всего отследить ещё и по </a:t>
            </a:r>
            <a:r>
              <a:rPr lang="ru-RU" sz="3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бессмысленному дублированию данных в разных строках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08792" y="5181601"/>
            <a:ext cx="2469785" cy="10330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43769" y="5339109"/>
            <a:ext cx="2434808" cy="9819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98620" y="4679842"/>
            <a:ext cx="3200400" cy="1600200"/>
          </a:xfrm>
          <a:prstGeom prst="wedgeRoundRectCallout">
            <a:avLst>
              <a:gd name="adj1" fmla="val 56122"/>
              <a:gd name="adj2" fmla="val 2054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 в реальности об офисе будет 20-30 полей, и все они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продублируются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столько раз, сколько в офисе сотрудников.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2800" y="2362200"/>
            <a:ext cx="5334000" cy="384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Сотрудник (</a:t>
            </a:r>
            <a:r>
              <a:rPr lang="en-US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PK</a:t>
            </a:r>
            <a:r>
              <a:rPr lang="ru-RU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 </a:t>
            </a:r>
            <a:r>
              <a:rPr lang="en-US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Офис </a:t>
            </a:r>
            <a:r>
              <a:rPr lang="en-US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ru-RU" sz="19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ТелефонОфиса</a:t>
            </a:r>
            <a:endParaRPr lang="en-US" sz="19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7467600" y="3505200"/>
            <a:ext cx="1600200" cy="918121"/>
          </a:xfrm>
          <a:prstGeom prst="wedgeRoundRectCallout">
            <a:avLst>
              <a:gd name="adj1" fmla="val -59135"/>
              <a:gd name="adj2" fmla="val -1101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Должно быть так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2" y="2372192"/>
            <a:ext cx="2959308" cy="2171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/>
          <p:cNvSpPr/>
          <p:nvPr/>
        </p:nvSpPr>
        <p:spPr>
          <a:xfrm>
            <a:off x="3335866" y="2924622"/>
            <a:ext cx="5024897" cy="428178"/>
          </a:xfrm>
          <a:prstGeom prst="wedgeRoundRectCallout">
            <a:avLst>
              <a:gd name="adj1" fmla="val -7681"/>
              <a:gd name="adj2" fmla="val -759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Транзитивная зависимость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52800" y="3505200"/>
            <a:ext cx="3886200" cy="384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Сотрудник </a:t>
            </a:r>
            <a:r>
              <a:rPr lang="en-US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(PK)  </a:t>
            </a:r>
            <a:r>
              <a:rPr lang="ru-RU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Офис</a:t>
            </a:r>
            <a:endParaRPr lang="en-US" sz="19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52800" y="4038600"/>
            <a:ext cx="3886200" cy="3847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9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??????</a:t>
            </a:r>
            <a:r>
              <a:rPr lang="ru-RU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PK</a:t>
            </a:r>
            <a:r>
              <a:rPr lang="ru-RU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 </a:t>
            </a:r>
            <a:r>
              <a:rPr lang="en-US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sz="19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ТелефонОфиса</a:t>
            </a:r>
            <a:endParaRPr lang="en-US" sz="19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96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нормальная форма (3НФ)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762001"/>
            <a:ext cx="8686800" cy="533399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Приведём отношение к 3НФ: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30" y="1306643"/>
            <a:ext cx="7627495" cy="2645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28600" y="4114800"/>
            <a:ext cx="2503982" cy="384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Сотрудник </a:t>
            </a:r>
            <a:r>
              <a:rPr lang="en-US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Офис</a:t>
            </a:r>
            <a:endParaRPr lang="en-US" sz="19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00599" y="4114800"/>
            <a:ext cx="3086725" cy="384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Офис </a:t>
            </a:r>
            <a:r>
              <a:rPr lang="en-US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ru-RU" sz="19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ТелефонОфиса</a:t>
            </a:r>
            <a:endParaRPr lang="en-US" sz="19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28800" y="4876800"/>
            <a:ext cx="4267200" cy="3847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Зависимости</a:t>
            </a:r>
            <a:r>
              <a:rPr lang="ru-RU" sz="19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ru-RU" sz="19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НЕтранзитивные</a:t>
            </a:r>
            <a:endParaRPr lang="en-US" sz="1900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97976" y="4307160"/>
            <a:ext cx="774024" cy="44434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048000" y="4267200"/>
            <a:ext cx="726242" cy="46563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чём суть проблемы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4198937" cy="3636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1150937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300" dirty="0" smtClean="0">
                <a:latin typeface="Arial" pitchFamily="34" charset="0"/>
                <a:cs typeface="Arial" pitchFamily="34" charset="0"/>
              </a:rPr>
              <a:t>Допустим, у нас есть отношение, описанное такой схемой:</a:t>
            </a:r>
            <a:endParaRPr lang="ru-RU" sz="3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нормальная форма (3НФ)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762001"/>
            <a:ext cx="8686800" cy="1066799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С бессмысленным дублированием данных об офисе (напомним – могут быть десятки столбцов) теперь </a:t>
            </a:r>
            <a:r>
              <a:rPr lang="ru-RU" sz="3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тоже всё хорошо – дублирования нет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76800" y="4191000"/>
            <a:ext cx="3799241" cy="1314450"/>
            <a:chOff x="3810000" y="3886200"/>
            <a:chExt cx="3799241" cy="13144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3886200"/>
              <a:ext cx="2486025" cy="1314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303082" y="3887236"/>
              <a:ext cx="1306159" cy="13134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 anchorCtr="0">
              <a:noAutofit/>
            </a:bodyPr>
            <a:lstStyle/>
            <a:p>
              <a:pPr algn="ctr"/>
              <a:r>
                <a:rPr lang="ru-RU" b="1" dirty="0" smtClean="0">
                  <a:latin typeface="Arial" pitchFamily="34" charset="0"/>
                  <a:cs typeface="Arial" pitchFamily="34" charset="0"/>
                </a:rPr>
                <a:t>И тут ещё 10-20 полей</a:t>
              </a:r>
              <a:endParaRPr lang="en-US" b="1" dirty="0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1960"/>
            <a:ext cx="2838450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295650" y="3666038"/>
            <a:ext cx="1581150" cy="98216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074" idx="1"/>
          </p:cNvCxnSpPr>
          <p:nvPr/>
        </p:nvCxnSpPr>
        <p:spPr>
          <a:xfrm>
            <a:off x="3295650" y="4157119"/>
            <a:ext cx="1581150" cy="69110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5650" y="4648200"/>
            <a:ext cx="1581150" cy="64348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b="0" dirty="0" smtClean="0"/>
              <a:t>Нормальные формы высоких порядков</a:t>
            </a:r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200" b="0" dirty="0" smtClean="0"/>
              <a:t>(</a:t>
            </a:r>
            <a:r>
              <a:rPr lang="ru-RU" sz="3200" b="0" dirty="0" smtClean="0"/>
              <a:t>«Бонусный» материал</a:t>
            </a:r>
            <a:r>
              <a:rPr lang="en-US" sz="3200" b="0" dirty="0" smtClean="0"/>
              <a:t>)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9"/>
            <a:ext cx="8686800" cy="15287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Приведение отношения к нормальным формам высоких порядков требуется в достаточно редких, хорошо обоснованных случаях.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1000" y="259080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latin typeface="Arial" pitchFamily="34" charset="0"/>
                <a:cs typeface="Arial" pitchFamily="34" charset="0"/>
              </a:rPr>
              <a:t>Не страшно, если вы не запомните эти формы. Главное – 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понять их, знать о них, представлять решаемые с их помощью задачи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5951"/>
            <a:ext cx="2133600" cy="20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Нормальна форма </a:t>
            </a:r>
            <a:r>
              <a:rPr lang="ru-RU" dirty="0" err="1" smtClean="0"/>
              <a:t>Бойса</a:t>
            </a:r>
            <a:r>
              <a:rPr lang="ru-RU" dirty="0" smtClean="0"/>
              <a:t>-Кодда (НФБК)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2021681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Отношение находится в </a:t>
            </a:r>
            <a:r>
              <a:rPr lang="ru-RU" sz="3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НФБК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когда детерминанты всех функциональных зависимостей являются потенциальными ключами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048000"/>
            <a:ext cx="3810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>
                <a:latin typeface="Arial" pitchFamily="34" charset="0"/>
                <a:cs typeface="Arial" pitchFamily="34" charset="0"/>
              </a:rPr>
              <a:t>Детерминант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 – любой атрибут, от которого </a:t>
            </a:r>
            <a:r>
              <a:rPr lang="ru-RU" sz="25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функционально-полно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 зависит некоторый другой атрибут.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03916"/>
            <a:ext cx="472440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4038600" y="2353648"/>
            <a:ext cx="4419600" cy="2523152"/>
          </a:xfrm>
          <a:prstGeom prst="wedgeRoundRectCallout">
            <a:avLst>
              <a:gd name="adj1" fmla="val -90613"/>
              <a:gd name="adj2" fmla="val -1711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То, что стоит «слева от стрелочки» в выражениях вида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M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(здесь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N –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детерминант). Он может быть сложным: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{A, B}  C.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6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Нормальна форма </a:t>
            </a:r>
            <a:r>
              <a:rPr lang="ru-RU" dirty="0" err="1" smtClean="0"/>
              <a:t>Бойса</a:t>
            </a:r>
            <a:r>
              <a:rPr lang="ru-RU" dirty="0" smtClean="0"/>
              <a:t>-Кодда (НФБК)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22907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Теперь ещё проще, «на пальцах»: отношение находится в 3НФ, но </a:t>
            </a:r>
            <a:r>
              <a:rPr lang="ru-RU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 находится в НФБК, если оно имеет </a:t>
            </a:r>
            <a:r>
              <a:rPr lang="ru-RU" sz="3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несколько составных потенциальных ключей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, у которых есть </a:t>
            </a:r>
            <a:r>
              <a:rPr lang="ru-RU" sz="3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общие атрибуты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: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344" y="3467792"/>
            <a:ext cx="4029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Требуется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хранить данные о поставках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деталей. 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Наименования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поставщиков являются уникальными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Каждый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поставщик имеет свой уникальный номер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Поставщик не поставляет дважды одну и ту же деталь.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72788"/>
            <a:ext cx="4457700" cy="3074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7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67" y="1407319"/>
            <a:ext cx="3124200" cy="2154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Нормальна форма </a:t>
            </a:r>
            <a:r>
              <a:rPr lang="ru-RU" dirty="0" err="1" smtClean="0"/>
              <a:t>Бойса</a:t>
            </a:r>
            <a:r>
              <a:rPr lang="ru-RU" dirty="0" smtClean="0"/>
              <a:t>-Кодда (НФБК)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497681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Рассмотрим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возможные ключи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наличие зависимостей: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443678"/>
            <a:ext cx="5771132" cy="469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00" b="1" dirty="0" smtClean="0">
                <a:latin typeface="Arial" pitchFamily="34" charset="0"/>
                <a:cs typeface="Arial" pitchFamily="34" charset="0"/>
              </a:rPr>
              <a:t>Возможные ключи: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supplier_id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part_info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supplier_name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part_info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2300" dirty="0">
              <a:latin typeface="Arial" pitchFamily="34" charset="0"/>
              <a:cs typeface="Arial" pitchFamily="34" charset="0"/>
            </a:endParaRPr>
          </a:p>
          <a:p>
            <a:r>
              <a:rPr lang="ru-RU" sz="2300" b="1" dirty="0" smtClean="0">
                <a:latin typeface="Arial" pitchFamily="34" charset="0"/>
                <a:cs typeface="Arial" pitchFamily="34" charset="0"/>
              </a:rPr>
              <a:t>Зависимости:</a:t>
            </a:r>
          </a:p>
          <a:p>
            <a:r>
              <a:rPr lang="en-US" sz="23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supplier_id</a:t>
            </a:r>
            <a:r>
              <a:rPr lang="ru-RU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3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supplier_name</a:t>
            </a:r>
            <a:endParaRPr lang="en-US" sz="23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3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supplier_name</a:t>
            </a:r>
            <a:r>
              <a:rPr 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3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supplier_id</a:t>
            </a:r>
            <a:endParaRPr lang="en-US" sz="23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300" dirty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supplier_id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part_info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sz="23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part_quantity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supplier_name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part_info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} </a:t>
            </a:r>
            <a:r>
              <a:rPr lang="en-US" sz="23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part_quantity</a:t>
            </a:r>
            <a:endParaRPr lang="en-US" sz="2300" dirty="0">
              <a:latin typeface="Arial" pitchFamily="34" charset="0"/>
              <a:cs typeface="Arial" pitchFamily="34" charset="0"/>
            </a:endParaRPr>
          </a:p>
          <a:p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supplier_id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part_info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} </a:t>
            </a:r>
            <a:r>
              <a:rPr lang="en-US" sz="23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supplier_name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supplier_name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part_info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} </a:t>
            </a:r>
            <a:r>
              <a:rPr lang="en-US" sz="23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supplier_id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029169" y="3790472"/>
            <a:ext cx="2886231" cy="1772127"/>
          </a:xfrm>
          <a:prstGeom prst="wedgeRoundRectCallout">
            <a:avLst>
              <a:gd name="adj1" fmla="val -101557"/>
              <a:gd name="adj2" fmla="val -4533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Детерминанты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supplier_id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supplier_name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НЕ являются потенциальными ключами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8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Нормальна форма </a:t>
            </a:r>
            <a:r>
              <a:rPr lang="ru-RU" dirty="0" err="1" smtClean="0"/>
              <a:t>Бойса</a:t>
            </a:r>
            <a:r>
              <a:rPr lang="ru-RU" dirty="0" smtClean="0"/>
              <a:t>-Кодда (НФБК)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497681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Изменим схему БД: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7" y="1407319"/>
            <a:ext cx="8597653" cy="2763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7747" y="4419600"/>
            <a:ext cx="3416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supplier_id</a:t>
            </a:r>
            <a:r>
              <a:rPr lang="ru-RU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supplier_name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supplier_name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supplier_id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4495800"/>
            <a:ext cx="4527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supplier_id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part_info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part_quantity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8525" y="5181600"/>
            <a:ext cx="4572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Детерминанты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всех функциональных зависимостей являются потенциальными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ключами!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12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Нормальна форма </a:t>
            </a:r>
            <a:r>
              <a:rPr lang="ru-RU" dirty="0" err="1" smtClean="0"/>
              <a:t>Бойса</a:t>
            </a:r>
            <a:r>
              <a:rPr lang="ru-RU" dirty="0" smtClean="0"/>
              <a:t>-Кодда (НФБК)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497681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Зачем это нужно?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1085" y="1559719"/>
            <a:ext cx="8686800" cy="1869281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НФБК позволяет:</a:t>
            </a: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Устранить избыточность хранения данных.</a:t>
            </a: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Упростить операции с отдельными таблицами.</a:t>
            </a: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Устраняет аномалии вставки, обновления, удаления.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257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Четвёртая нормальная форма (4НФ)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9097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Отношение находится в </a:t>
            </a:r>
            <a:r>
              <a:rPr lang="ru-RU" sz="27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4НФ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, если оно находится в 3НФ или НФБК и не содержит 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нетривиальных многозначных зависимостей (т.е. все его </a:t>
            </a:r>
            <a:r>
              <a:rPr lang="ru-RU" sz="27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зависимости являются функциональными от ключа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2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4343400" cy="325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895600"/>
            <a:ext cx="4373033" cy="327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3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Четвёртая нормальная форма (4НФ)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6905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Рассмотрим уже знакомый пример: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1"/>
            <a:ext cx="2868790" cy="2466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199"/>
            <a:ext cx="3352800" cy="2466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19800" y="5257800"/>
            <a:ext cx="2895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Факультет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5791200"/>
            <a:ext cx="2895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Экзамен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867400" y="5257800"/>
            <a:ext cx="3200400" cy="9027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67400" y="5257800"/>
            <a:ext cx="3200400" cy="9027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81000" y="4191000"/>
            <a:ext cx="3810000" cy="1600200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Здесь присутствует нетривиальная многозначная зависимость: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800" y="4621768"/>
            <a:ext cx="4419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Абитуриент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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Факультет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|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Экзамен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87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чём суть проблемы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1150937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300" dirty="0" smtClean="0">
                <a:latin typeface="Arial" pitchFamily="34" charset="0"/>
                <a:cs typeface="Arial" pitchFamily="34" charset="0"/>
              </a:rPr>
              <a:t>Создадим таблицу и заполним её данными:</a:t>
            </a:r>
            <a:endParaRPr lang="ru-RU" sz="3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00200"/>
            <a:ext cx="5038725" cy="2051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3901440"/>
            <a:ext cx="6496050" cy="199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266325" y="2078064"/>
            <a:ext cx="2819400" cy="1295400"/>
          </a:xfrm>
          <a:prstGeom prst="wedgeRoundRectCallout">
            <a:avLst>
              <a:gd name="adj1" fmla="val 19575"/>
              <a:gd name="adj2" fmla="val 7407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Всё ли тут хорошо?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4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Четвёртая нормальная форма (4НФ)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6905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Чтобы устранить нетривиальную многозначную зависимость, нужно изменить модель БД так: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8" y="1905000"/>
            <a:ext cx="8735757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828800" y="5791200"/>
            <a:ext cx="55626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Здесь ТОЛЬКО функциональные зависимости.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02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Пятая нормальная форма (5НФ)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9097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Отношение находится в </a:t>
            </a:r>
            <a:r>
              <a:rPr lang="ru-RU" sz="3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5НФ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если оно находится в 4НФ и любая </a:t>
            </a:r>
            <a:r>
              <a:rPr lang="ru-RU" sz="3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многозначная зависимость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соединения в нём является </a:t>
            </a:r>
            <a:r>
              <a:rPr lang="ru-RU" sz="3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тривиальной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2590800"/>
            <a:ext cx="447040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228600" y="3124200"/>
            <a:ext cx="3657600" cy="2974848"/>
          </a:xfrm>
          <a:prstGeom prst="wedgeRoundRectCallout">
            <a:avLst>
              <a:gd name="adj1" fmla="val -20351"/>
              <a:gd name="adj2" fmla="val -607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latin typeface="Arial" pitchFamily="34" charset="0"/>
                <a:cs typeface="Arial" pitchFamily="34" charset="0"/>
              </a:rPr>
              <a:t>Признак того, что это </a:t>
            </a:r>
            <a:r>
              <a:rPr lang="ru-RU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</a:t>
            </a:r>
            <a:r>
              <a:rPr lang="ru-RU" sz="2300" b="1" dirty="0" smtClean="0">
                <a:latin typeface="Arial" pitchFamily="34" charset="0"/>
                <a:cs typeface="Arial" pitchFamily="34" charset="0"/>
              </a:rPr>
              <a:t> выполняется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: у отношения есть несколько пересекающихся составных потенциальных ключей.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Пятая нормальная форма (5НФ)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9953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Здесь не будем «копать математику», а рассмотрим пример: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49530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Получим три проекции отношения:</a:t>
            </a:r>
            <a:endParaRPr lang="en-US" sz="25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03226" y="2153308"/>
            <a:ext cx="4107695" cy="7271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3226" y="3252866"/>
            <a:ext cx="2202695" cy="43604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3741850"/>
            <a:ext cx="3657600" cy="151595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93492" y="1905000"/>
            <a:ext cx="2171700" cy="2188289"/>
            <a:chOff x="393492" y="1905000"/>
            <a:chExt cx="2171700" cy="2188289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92" y="2331164"/>
              <a:ext cx="2171700" cy="17621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93492" y="1905000"/>
              <a:ext cx="340158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it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14148" y="1406442"/>
            <a:ext cx="1419225" cy="1805785"/>
            <a:chOff x="7014148" y="1406442"/>
            <a:chExt cx="1419225" cy="1805785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48" y="1821577"/>
              <a:ext cx="1419225" cy="1390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7014148" y="1406442"/>
              <a:ext cx="498855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do</a:t>
              </a:r>
              <a:endParaRPr lang="en-US" sz="2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90409" y="2799413"/>
            <a:ext cx="1381125" cy="1791637"/>
            <a:chOff x="5090409" y="2799413"/>
            <a:chExt cx="1381125" cy="1791637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409" y="3200400"/>
              <a:ext cx="1381125" cy="1390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5090409" y="2799413"/>
              <a:ext cx="484428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dv</a:t>
              </a:r>
              <a:endParaRPr lang="en-US" sz="20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97303" y="4287575"/>
            <a:ext cx="1492233" cy="1791637"/>
            <a:chOff x="6597303" y="4287575"/>
            <a:chExt cx="1492233" cy="1791637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3161" y="4688562"/>
              <a:ext cx="1476375" cy="1390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6597303" y="4287575"/>
              <a:ext cx="484428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ov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7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Пятая нормальная форма (5НФ)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4724400" cy="13001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Если теперь «собрать назад» исходную таблицу с помощью попарных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JOIN’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ов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получится: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294692"/>
            <a:ext cx="4800230" cy="6771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SELECT * from `dv` join `do` on `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dv`.`device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`=`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do`.`device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`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81800" y="800031"/>
            <a:ext cx="785551" cy="1104969"/>
            <a:chOff x="7014148" y="1406442"/>
            <a:chExt cx="1419225" cy="1805785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48" y="1821577"/>
              <a:ext cx="1419225" cy="1390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7014148" y="1406442"/>
              <a:ext cx="675366" cy="4526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do</a:t>
              </a:r>
              <a:endParaRPr lang="en-US" sz="1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78855" y="808688"/>
            <a:ext cx="764462" cy="1096312"/>
            <a:chOff x="5090409" y="2799413"/>
            <a:chExt cx="1381125" cy="1791637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409" y="3200400"/>
              <a:ext cx="1381125" cy="1390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5090409" y="2799413"/>
              <a:ext cx="657990" cy="4526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dv</a:t>
              </a:r>
              <a:endParaRPr lang="en-US" sz="12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915495" y="808688"/>
            <a:ext cx="825961" cy="1096312"/>
            <a:chOff x="6597303" y="4287575"/>
            <a:chExt cx="1492233" cy="1791637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3161" y="4688562"/>
              <a:ext cx="1476375" cy="1390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6597303" y="4287575"/>
              <a:ext cx="657990" cy="4526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1" dirty="0" err="1" smtClean="0">
                  <a:latin typeface="Arial" pitchFamily="34" charset="0"/>
                  <a:cs typeface="Arial" pitchFamily="34" charset="0"/>
                </a:rPr>
                <a:t>ov</a:t>
              </a:r>
              <a:endParaRPr lang="en-US" sz="1200" b="1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28600" y="3505200"/>
            <a:ext cx="4800230" cy="6771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SELECT * from `dv` join `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ov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` on `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dv`.`version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`=`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ov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`.`version`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8600" y="4809292"/>
            <a:ext cx="4800230" cy="6771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900" b="1" dirty="0">
                <a:latin typeface="Courier New" pitchFamily="49" charset="0"/>
                <a:cs typeface="Courier New" pitchFamily="49" charset="0"/>
              </a:rPr>
              <a:t>SELECT *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 `do`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join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 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ov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on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 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do`.`os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`=`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ov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`.`os`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30" y="2209800"/>
            <a:ext cx="2301394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57" y="3098072"/>
            <a:ext cx="2301394" cy="1491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579" y="4395767"/>
            <a:ext cx="2304877" cy="1504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Пятая нормальная форма (5НФ)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4724400" cy="569889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Итак, мы получили: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74072"/>
            <a:ext cx="2252110" cy="1491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06" y="1574072"/>
            <a:ext cx="2301394" cy="1491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26" y="1574073"/>
            <a:ext cx="2285274" cy="1491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61013"/>
            <a:ext cx="3124200" cy="2534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392511"/>
            <a:ext cx="4724400" cy="569889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А было: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3400" y="1828800"/>
            <a:ext cx="0" cy="1236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05200" y="1828800"/>
            <a:ext cx="0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0" y="1828800"/>
            <a:ext cx="0" cy="11865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24000" y="3962400"/>
            <a:ext cx="0" cy="2133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8470" y="2183555"/>
            <a:ext cx="3626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2500" b="1" dirty="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33400" y="2183555"/>
            <a:ext cx="3626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2500" b="1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14400" y="2183555"/>
            <a:ext cx="3626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25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6800" y="4779258"/>
            <a:ext cx="43473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3500" b="1" dirty="0">
              <a:solidFill>
                <a:srgbClr val="0070C0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5410200" y="4114800"/>
            <a:ext cx="3585317" cy="2009232"/>
          </a:xfrm>
          <a:prstGeom prst="wedgeRoundRectCallout">
            <a:avLst>
              <a:gd name="adj1" fmla="val -31749"/>
              <a:gd name="adj2" fmla="val -7792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Нетривиальная многозначная зависимость соединения: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после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JOIN’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а таблиц появляются лишние строки.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Пятая нормальная форма (5НФ)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569889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А вдруг сработает «тройной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JOIN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»?!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61013"/>
            <a:ext cx="3124200" cy="2534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2667000"/>
            <a:ext cx="4724400" cy="569889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Ожидали: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81600" y="3962400"/>
            <a:ext cx="0" cy="21166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9600" y="3962400"/>
            <a:ext cx="0" cy="2133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76534" y="4705262"/>
            <a:ext cx="434734" cy="630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3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35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" y="4779258"/>
            <a:ext cx="434734" cy="6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3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35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1524000"/>
            <a:ext cx="8458200" cy="9694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9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distinct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 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dv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`.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device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, 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ov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`.`os`, 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dv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`.`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 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dv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join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 `do`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on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 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dv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`.`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device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`=`do`.`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device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join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 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ov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 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on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 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do`.`os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`=`</a:t>
            </a:r>
            <a:r>
              <a:rPr lang="pt-BR" sz="1900" b="1" dirty="0" err="1">
                <a:latin typeface="Courier New" pitchFamily="49" charset="0"/>
                <a:cs typeface="Courier New" pitchFamily="49" charset="0"/>
              </a:rPr>
              <a:t>ov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`.`os`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648200" y="2667000"/>
            <a:ext cx="4343400" cy="569889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Получили: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85784"/>
            <a:ext cx="2972327" cy="2610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6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Пятая нормальная форма (5НФ)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26717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Что делать? Декомпозировать отношение подобным образом, как мы делали это в случае 4НФ: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разнести атрибуты в отдельные отношения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между которыми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установить связи «многие ко многим»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и, если нужно,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наложить ограничения с помощью триггеров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81" y="3610131"/>
            <a:ext cx="5274419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0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Доменно-ключевая нормальная форма (ДКНФ)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49577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Отношение находится в 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ДКНФ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если его структура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не допускает аномалий вставки, обновления и удаления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а также позволяет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контролировать значения атрибутов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там, где это имеет смысл.</a:t>
            </a:r>
          </a:p>
          <a:p>
            <a:pPr marL="0" indent="0">
              <a:buFontTx/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Иными словами: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Проведите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связи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и укажите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каскадные операции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Правильно используйте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типы данных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4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Доменно-ключевая нормальная форма (ДКНФ)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0715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Пример: есть некоторый лог, в котором в т.ч. указывается день, в который произошло событие.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460254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Доменно-ключевая нормальная форма (ДКНФ)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0715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посмотреть на саму БД, будет так: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95437"/>
            <a:ext cx="7739066" cy="1071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5486400" cy="1110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57700"/>
            <a:ext cx="762000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6019800" y="2895599"/>
            <a:ext cx="2743200" cy="990601"/>
          </a:xfrm>
          <a:prstGeom prst="wedgeRoundRectCallout">
            <a:avLst>
              <a:gd name="adj1" fmla="val 10317"/>
              <a:gd name="adj2" fmla="val 14081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Связь с запретом каскадных операций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981200" y="5353050"/>
            <a:ext cx="3200400" cy="654158"/>
          </a:xfrm>
          <a:prstGeom prst="wedgeRoundRectCallout">
            <a:avLst>
              <a:gd name="adj1" fmla="val -52543"/>
              <a:gd name="adj2" fmla="val -665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Ограничение на уровне типа данных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6200" y="5353050"/>
            <a:ext cx="1676400" cy="742950"/>
          </a:xfrm>
          <a:prstGeom prst="wedgeRoundRectCallout">
            <a:avLst>
              <a:gd name="adj1" fmla="val -31561"/>
              <a:gd name="adj2" fmla="val -7457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Уникальное значение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81000" y="753269"/>
            <a:ext cx="3429000" cy="842168"/>
          </a:xfrm>
          <a:prstGeom prst="wedgeRoundRectCallout">
            <a:avLst>
              <a:gd name="adj1" fmla="val 3612"/>
              <a:gd name="adj2" fmla="val 1383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Что будет, если «добавить день перед понедельником»?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098133" y="753269"/>
            <a:ext cx="3429000" cy="842168"/>
          </a:xfrm>
          <a:prstGeom prst="wedgeRoundRectCallout">
            <a:avLst>
              <a:gd name="adj1" fmla="val -61079"/>
              <a:gd name="adj2" fmla="val 2370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Всё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OK,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СУБД это учтёт, данные не нарушатся.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3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аномалии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2214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3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Аномалия</a:t>
            </a:r>
            <a:r>
              <a:rPr lang="ru-RU" sz="33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300" dirty="0" smtClean="0">
                <a:latin typeface="Arial" pitchFamily="34" charset="0"/>
                <a:cs typeface="Arial" pitchFamily="34" charset="0"/>
              </a:rPr>
              <a:t>anomaly</a:t>
            </a:r>
            <a:r>
              <a:rPr lang="ru-RU" sz="33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33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3300" dirty="0" smtClean="0">
                <a:latin typeface="Arial" pitchFamily="34" charset="0"/>
                <a:cs typeface="Arial" pitchFamily="34" charset="0"/>
              </a:rPr>
              <a:t>противоречие </a:t>
            </a:r>
            <a:r>
              <a:rPr lang="ru-RU" sz="3300" dirty="0">
                <a:latin typeface="Arial" pitchFamily="34" charset="0"/>
                <a:cs typeface="Arial" pitchFamily="34" charset="0"/>
              </a:rPr>
              <a:t>между </a:t>
            </a:r>
            <a:r>
              <a:rPr lang="ru-RU" sz="33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моделью предметной области </a:t>
            </a:r>
            <a:r>
              <a:rPr lang="ru-RU" sz="3300" dirty="0">
                <a:latin typeface="Arial" pitchFamily="34" charset="0"/>
                <a:cs typeface="Arial" pitchFamily="34" charset="0"/>
              </a:rPr>
              <a:t>и </a:t>
            </a:r>
            <a:r>
              <a:rPr lang="ru-RU" sz="33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моделью </a:t>
            </a:r>
            <a:r>
              <a:rPr lang="ru-RU" sz="33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данных</a:t>
            </a:r>
            <a:r>
              <a:rPr lang="ru-RU" sz="33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3300" dirty="0" smtClean="0">
                <a:latin typeface="Arial" pitchFamily="34" charset="0"/>
                <a:cs typeface="Arial" pitchFamily="34" charset="0"/>
              </a:rPr>
              <a:t>поддерживаемой </a:t>
            </a:r>
            <a:r>
              <a:rPr lang="ru-RU" sz="3300" dirty="0">
                <a:latin typeface="Arial" pitchFamily="34" charset="0"/>
                <a:cs typeface="Arial" pitchFamily="34" charset="0"/>
              </a:rPr>
              <a:t>средствами конкретной </a:t>
            </a:r>
            <a:r>
              <a:rPr lang="ru-RU" sz="3300" dirty="0" smtClean="0">
                <a:latin typeface="Arial" pitchFamily="34" charset="0"/>
                <a:cs typeface="Arial" pitchFamily="34" charset="0"/>
              </a:rPr>
              <a:t>СУБД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.</a:t>
            </a:r>
            <a:endParaRPr lang="ru-RU" sz="3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81443"/>
            <a:ext cx="4257675" cy="299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3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Шестая нормальная форма (6НФ)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4525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Отношение находится в 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6НФ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в случае, если оно находится в 5НФ, и его проекции не приводят к потере «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темпоральных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» (временн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ы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х) данных.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56512"/>
            <a:ext cx="3249362" cy="2115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90800"/>
            <a:ext cx="453390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4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Шестая нормальная форма (6НФ)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4525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Проекции этого отношения с последующей «сборкой»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JOIN’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ом дадут: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209800"/>
            <a:ext cx="4533900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6013"/>
            <a:ext cx="12192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71366"/>
            <a:ext cx="322897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349021" y="4267200"/>
            <a:ext cx="4566379" cy="16764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Информация о том, что Иванов И.И. приходил в этот день в кабинет дважды, утеряна.</a:t>
            </a:r>
          </a:p>
        </p:txBody>
      </p:sp>
    </p:spTree>
    <p:extLst>
      <p:ext uri="{BB962C8B-B14F-4D97-AF65-F5344CB8AC3E}">
        <p14:creationId xmlns:p14="http://schemas.microsoft.com/office/powerpoint/2010/main" val="22838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Шестая нормальная форма (6НФ)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9097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Что делать? Либо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декомпозировать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отношение так, как это было в случае 4НФ, либо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добавлять в отношение атрибуты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(например, идентификатор события).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317" y="2590800"/>
            <a:ext cx="3135099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24497"/>
            <a:ext cx="5227809" cy="2319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4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Краткий справочник по нормальным формам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51101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300" b="1" dirty="0">
                <a:latin typeface="Arial" pitchFamily="34" charset="0"/>
                <a:cs typeface="Arial" pitchFamily="34" charset="0"/>
              </a:rPr>
              <a:t>1НФ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 –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все атрибуты отношения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атомарны.</a:t>
            </a:r>
            <a:endParaRPr lang="ru-RU" sz="23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300" b="1" dirty="0">
                <a:latin typeface="Arial" pitchFamily="34" charset="0"/>
                <a:cs typeface="Arial" pitchFamily="34" charset="0"/>
              </a:rPr>
              <a:t>2НФ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– 1НФ + нет частичных функциональных зависимостей.</a:t>
            </a:r>
            <a:endParaRPr lang="ru-RU" sz="23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300" b="1" dirty="0">
                <a:latin typeface="Arial" pitchFamily="34" charset="0"/>
                <a:cs typeface="Arial" pitchFamily="34" charset="0"/>
              </a:rPr>
              <a:t>3НФ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– 2НФ + нет транзитивных зависимостей неключевых атрибутов от ключа.</a:t>
            </a:r>
            <a:endParaRPr lang="ru-RU" sz="23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300" b="1" dirty="0">
                <a:latin typeface="Arial" pitchFamily="34" charset="0"/>
                <a:cs typeface="Arial" pitchFamily="34" charset="0"/>
              </a:rPr>
              <a:t>НФБК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– 3НФ + детерминанты всех функциональных зависимостей являются потенциальными ключами.</a:t>
            </a:r>
            <a:endParaRPr lang="ru-RU" sz="23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300" b="1" dirty="0" smtClean="0">
                <a:latin typeface="Arial" pitchFamily="34" charset="0"/>
                <a:cs typeface="Arial" pitchFamily="34" charset="0"/>
              </a:rPr>
              <a:t>4НФ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 – 3НФ + нет нетривиальных многозначных зависимостей.</a:t>
            </a:r>
            <a:endParaRPr lang="ru-RU" sz="23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300" b="1" dirty="0">
                <a:latin typeface="Arial" pitchFamily="34" charset="0"/>
                <a:cs typeface="Arial" pitchFamily="34" charset="0"/>
              </a:rPr>
              <a:t>5НФ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– 4НФ + восстановление из проекций воссоздаёт исходное отношение.</a:t>
            </a:r>
            <a:endParaRPr lang="ru-RU" sz="23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300" b="1" dirty="0">
                <a:latin typeface="Arial" pitchFamily="34" charset="0"/>
                <a:cs typeface="Arial" pitchFamily="34" charset="0"/>
              </a:rPr>
              <a:t>ДКНФ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 –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 отношение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не имеет аномалий модификации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FontTx/>
              <a:buNone/>
            </a:pPr>
            <a:r>
              <a:rPr lang="ru-RU" sz="2300" b="1" dirty="0" smtClean="0">
                <a:latin typeface="Arial" pitchFamily="34" charset="0"/>
                <a:cs typeface="Arial" pitchFamily="34" charset="0"/>
              </a:rPr>
              <a:t>6НФ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 – 5НФ + проекции сохраняют временн</a:t>
            </a:r>
            <a:r>
              <a:rPr lang="ru-RU" sz="2300" b="1" dirty="0" smtClean="0">
                <a:latin typeface="Arial" pitchFamily="34" charset="0"/>
                <a:cs typeface="Arial" pitchFamily="34" charset="0"/>
              </a:rPr>
              <a:t>ы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е данные.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b="0" dirty="0" smtClean="0"/>
              <a:t>Пример применения нормализации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ближе к реальности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30527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AutoNum type="arabicPeriod"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В большинстве случаев </a:t>
            </a:r>
            <a:r>
              <a:rPr lang="ru-RU" sz="3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нормализацию завершают на 3НФ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Через полгода реальной разработки БД </a:t>
            </a:r>
            <a:r>
              <a:rPr lang="ru-RU" sz="3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человек физически не может придумать модель, противоречащую 3НФ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, не сломав себе мозг.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49626"/>
            <a:ext cx="2838450" cy="240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2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Нормальные формы по шагам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6143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1. Ужасное отношение.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52599"/>
            <a:ext cx="4343400" cy="4033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0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Нормальные формы по шагам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6143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2. Приводим к 1НФ, </a:t>
            </a:r>
            <a:r>
              <a:rPr lang="ru-RU" sz="3000" dirty="0" err="1" smtClean="0">
                <a:latin typeface="Arial" pitchFamily="34" charset="0"/>
                <a:cs typeface="Arial" pitchFamily="34" charset="0"/>
              </a:rPr>
              <a:t>атомизируем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 атрибуты: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4419600" cy="4130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Нормальные формы по шагам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6143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. У начальника есть ноутбук, у подчинённого – нет. Убираем частичную ФЗ. Получаем 2НФ.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4" y="2209800"/>
            <a:ext cx="8257572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Нормальные формы по шагам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6143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4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. Убираем транзитивные ФЗ, получаем 3НФ.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774305" cy="4415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9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аномалии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2290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b="1" dirty="0" smtClean="0">
                <a:latin typeface="Arial" pitchFamily="34" charset="0"/>
                <a:cs typeface="Arial" pitchFamily="34" charset="0"/>
              </a:rPr>
              <a:t>Аномалия вставки 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– при добавлении данных, часть которых у нас отсутствует, мы вынуждены или </a:t>
            </a:r>
            <a:r>
              <a:rPr lang="ru-RU" sz="2700" b="1" u="sng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не</a:t>
            </a:r>
            <a:r>
              <a:rPr lang="ru-RU" sz="27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выполнять добавление 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ru-RU" sz="27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подставлять </a:t>
            </a:r>
            <a:r>
              <a:rPr lang="ru-RU" sz="2700" b="1" u="sng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пустые</a:t>
            </a:r>
            <a:r>
              <a:rPr lang="ru-RU" sz="27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или </a:t>
            </a:r>
            <a:r>
              <a:rPr lang="ru-RU" sz="2700" b="1" u="sng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фиктивные</a:t>
            </a:r>
            <a:r>
              <a:rPr lang="ru-RU" sz="27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данные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4" y="4038600"/>
            <a:ext cx="8271837" cy="184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657600" y="2667000"/>
            <a:ext cx="1828800" cy="2057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67400" y="2667000"/>
            <a:ext cx="1447800" cy="2743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Нормальные формы по шагам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6143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5. Добавляем забытые атрибуты, повторяем шаги 1-4 </a:t>
            </a:r>
            <a:r>
              <a:rPr lang="ru-RU" sz="3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576638" cy="3764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2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err="1" smtClean="0"/>
              <a:t>Денормализация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Здесь всего один слайд, не пугайтесь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4525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b="1" dirty="0" err="1" smtClean="0">
                <a:latin typeface="Arial" pitchFamily="34" charset="0"/>
                <a:cs typeface="Arial" pitchFamily="34" charset="0"/>
              </a:rPr>
              <a:t>Денормализация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denormalization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– процесс приведения отношения </a:t>
            </a:r>
            <a:r>
              <a:rPr lang="ru-RU" sz="3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 состоянию, нарушающему те или иные нормальные формы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264826" y="331880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Денормализация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выполняется, в основном, для создания «кэширующих таблиц», некоторые операции с которыми могут выполняться намного быстрее, чем с набором исходных таблиц.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91499" y="3175461"/>
            <a:ext cx="3962400" cy="2895600"/>
            <a:chOff x="381000" y="2209800"/>
            <a:chExt cx="6934200" cy="401608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209800"/>
              <a:ext cx="6934200" cy="40160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733800" y="3200400"/>
              <a:ext cx="1600200" cy="697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209800" y="3897868"/>
              <a:ext cx="3124200" cy="1407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209800" y="4217841"/>
              <a:ext cx="3124200" cy="50655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733800" y="4471120"/>
              <a:ext cx="1600200" cy="9390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4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Svyatoslav Kulikov</a:t>
            </a:r>
            <a:endParaRPr lang="ru-RU" dirty="0" smtClean="0"/>
          </a:p>
          <a:p>
            <a:r>
              <a:rPr lang="en-US" dirty="0" smtClean="0"/>
              <a:t>Training And Education Manager</a:t>
            </a:r>
          </a:p>
          <a:p>
            <a:r>
              <a:rPr lang="en-US" dirty="0" smtClean="0"/>
              <a:t>svyatoslav_kulikov@epam.com</a:t>
            </a:r>
          </a:p>
        </p:txBody>
      </p:sp>
    </p:spTree>
    <p:extLst>
      <p:ext uri="{BB962C8B-B14F-4D97-AF65-F5344CB8AC3E}">
        <p14:creationId xmlns:p14="http://schemas.microsoft.com/office/powerpoint/2010/main" val="7462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аномалии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2012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2290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b="1" dirty="0" smtClean="0">
                <a:latin typeface="Arial" pitchFamily="34" charset="0"/>
                <a:cs typeface="Arial" pitchFamily="34" charset="0"/>
              </a:rPr>
              <a:t>Аномалия обновления 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– при обновлении данных мы вынуждены </a:t>
            </a:r>
            <a:r>
              <a:rPr lang="ru-RU" sz="27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обновлять много строк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sz="27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рискуем часть строк «забыть обновить»</a:t>
            </a:r>
            <a:r>
              <a:rPr lang="ru-RU" sz="27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2895600"/>
            <a:ext cx="74676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UPDATE `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normalisation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`.`delivery` SET `supplier` = '"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Рога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и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копыта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Inc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' WHERE `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delivery`.`supplier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` = '"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Рога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и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копыта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" Ltd'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251261"/>
            <a:ext cx="5029200" cy="477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500" b="1" dirty="0" smtClean="0">
                <a:latin typeface="Courier New" pitchFamily="49" charset="0"/>
                <a:cs typeface="Courier New" pitchFamily="49" charset="0"/>
              </a:rPr>
              <a:t>7283545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row</a:t>
            </a:r>
            <a:r>
              <a:rPr lang="ru-RU" sz="2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5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affected.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349240" y="4728315"/>
            <a:ext cx="3581400" cy="1380660"/>
          </a:xfrm>
          <a:prstGeom prst="wedgeRoundRectCallout">
            <a:avLst>
              <a:gd name="adj1" fmla="val -1365"/>
              <a:gd name="adj2" fmla="val -11377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latin typeface="Arial" pitchFamily="34" charset="0"/>
                <a:cs typeface="Arial" pitchFamily="34" charset="0"/>
              </a:rPr>
              <a:t>А если где-то «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Ltd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»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было написано с точкой, т.е. «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Ltd.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»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26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</TotalTime>
  <Words>3929</Words>
  <Application>Microsoft Office PowerPoint</Application>
  <PresentationFormat>On-screen Show (4:3)</PresentationFormat>
  <Paragraphs>605</Paragraphs>
  <Slides>83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Courier New</vt:lpstr>
      <vt:lpstr>Tahoma</vt:lpstr>
      <vt:lpstr>Wingdings</vt:lpstr>
      <vt:lpstr>template</vt:lpstr>
      <vt:lpstr>Нормальные формы</vt:lpstr>
      <vt:lpstr>Содержание</vt:lpstr>
      <vt:lpstr>Аномалии операций с БД</vt:lpstr>
      <vt:lpstr>ВАЖНО!</vt:lpstr>
      <vt:lpstr>В чём суть проблемы</vt:lpstr>
      <vt:lpstr>В чём суть проблемы</vt:lpstr>
      <vt:lpstr>Понятие аномалии</vt:lpstr>
      <vt:lpstr>Понятие аномалии</vt:lpstr>
      <vt:lpstr>Понятие аномалии</vt:lpstr>
      <vt:lpstr>Понятие аномалии</vt:lpstr>
      <vt:lpstr>Изменим схему БД</vt:lpstr>
      <vt:lpstr>Изменим схему БД</vt:lpstr>
      <vt:lpstr>Аномалии устранены</vt:lpstr>
      <vt:lpstr>И что с того!?</vt:lpstr>
      <vt:lpstr>Теория зависимостей</vt:lpstr>
      <vt:lpstr>Функциональная зависимость</vt:lpstr>
      <vt:lpstr>Избыточная функциональная зависимость</vt:lpstr>
      <vt:lpstr>Полная функциональная зависимость</vt:lpstr>
      <vt:lpstr>Частичная функциональная зависимость</vt:lpstr>
      <vt:lpstr>Частый вопрос</vt:lpstr>
      <vt:lpstr>Частый вопрос</vt:lpstr>
      <vt:lpstr>Транзитивная функциональная зависимость</vt:lpstr>
      <vt:lpstr>Многозначная зависимость</vt:lpstr>
      <vt:lpstr>Многозначная зависимость</vt:lpstr>
      <vt:lpstr>Многозначная зависимость</vt:lpstr>
      <vt:lpstr>Тривиальная и нетривиальная многозначная зависимость</vt:lpstr>
      <vt:lpstr>Тривиальная и нетривиальная многозначная зависимость</vt:lpstr>
      <vt:lpstr>Нормализация и нормальные формы</vt:lpstr>
      <vt:lpstr>Нормализация</vt:lpstr>
      <vt:lpstr>Требования нормализации</vt:lpstr>
      <vt:lpstr>Нормализация</vt:lpstr>
      <vt:lpstr>Требование минимальности первичных ключей</vt:lpstr>
      <vt:lpstr>Требование надёжности данных</vt:lpstr>
      <vt:lpstr>Требование производительности системы</vt:lpstr>
      <vt:lpstr>Требование сохранения производительности</vt:lpstr>
      <vt:lpstr>Требование непротиворечивости данных</vt:lpstr>
      <vt:lpstr>Требование гибкости структуры</vt:lpstr>
      <vt:lpstr>Требование актуальности данных</vt:lpstr>
      <vt:lpstr>Нормальные формы низких порядков</vt:lpstr>
      <vt:lpstr>Нормальные формы</vt:lpstr>
      <vt:lpstr>Первая нормальная форма (1НФ)</vt:lpstr>
      <vt:lpstr>Первая нормальная форма (1НФ)</vt:lpstr>
      <vt:lpstr>Первая нормальная форма (1НФ)</vt:lpstr>
      <vt:lpstr>Вторая нормальная форма (2НФ)</vt:lpstr>
      <vt:lpstr>Вторая нормальная форма (2НФ)</vt:lpstr>
      <vt:lpstr>Вторая нормальная форма (2НФ)</vt:lpstr>
      <vt:lpstr>Третья нормальная форма (3НФ)</vt:lpstr>
      <vt:lpstr>Третья нормальная форма (3НФ)</vt:lpstr>
      <vt:lpstr>Третья нормальная форма (3НФ)</vt:lpstr>
      <vt:lpstr>Третья нормальная форма (3НФ)</vt:lpstr>
      <vt:lpstr>Нормальные формы высоких порядков («Бонусный» материал)</vt:lpstr>
      <vt:lpstr>Disclaimer</vt:lpstr>
      <vt:lpstr>Нормальна форма Бойса-Кодда (НФБК)</vt:lpstr>
      <vt:lpstr>Нормальна форма Бойса-Кодда (НФБК)</vt:lpstr>
      <vt:lpstr>Нормальна форма Бойса-Кодда (НФБК)</vt:lpstr>
      <vt:lpstr>Нормальна форма Бойса-Кодда (НФБК)</vt:lpstr>
      <vt:lpstr>Нормальна форма Бойса-Кодда (НФБК)</vt:lpstr>
      <vt:lpstr>Четвёртая нормальная форма (4НФ)</vt:lpstr>
      <vt:lpstr>Четвёртая нормальная форма (4НФ)</vt:lpstr>
      <vt:lpstr>Четвёртая нормальная форма (4НФ)</vt:lpstr>
      <vt:lpstr>Пятая нормальная форма (5НФ)</vt:lpstr>
      <vt:lpstr>Пятая нормальная форма (5НФ)</vt:lpstr>
      <vt:lpstr>Пятая нормальная форма (5НФ)</vt:lpstr>
      <vt:lpstr>Пятая нормальная форма (5НФ)</vt:lpstr>
      <vt:lpstr>Пятая нормальная форма (5НФ)</vt:lpstr>
      <vt:lpstr>Пятая нормальная форма (5НФ)</vt:lpstr>
      <vt:lpstr>Доменно-ключевая нормальная форма (ДКНФ)</vt:lpstr>
      <vt:lpstr>Доменно-ключевая нормальная форма (ДКНФ)</vt:lpstr>
      <vt:lpstr>Доменно-ключевая нормальная форма (ДКНФ)</vt:lpstr>
      <vt:lpstr>Шестая нормальная форма (6НФ)</vt:lpstr>
      <vt:lpstr>Шестая нормальная форма (6НФ)</vt:lpstr>
      <vt:lpstr>Шестая нормальная форма (6НФ)</vt:lpstr>
      <vt:lpstr>Краткий справочник по нормальным формам</vt:lpstr>
      <vt:lpstr>Пример применения нормализации</vt:lpstr>
      <vt:lpstr>Немного ближе к реальности</vt:lpstr>
      <vt:lpstr>Нормальные формы по шагам</vt:lpstr>
      <vt:lpstr>Нормальные формы по шагам</vt:lpstr>
      <vt:lpstr>Нормальные формы по шагам</vt:lpstr>
      <vt:lpstr>Нормальные формы по шагам</vt:lpstr>
      <vt:lpstr>Нормальные формы по шагам</vt:lpstr>
      <vt:lpstr>Денормализация</vt:lpstr>
      <vt:lpstr>Здесь всего один слайд, не пугайтесь 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CTECH.DB.03 Нормальные формы</dc:title>
  <dc:creator>Svyatoslav Kulikov</dc:creator>
  <cp:lastModifiedBy>Klim Gorbachev</cp:lastModifiedBy>
  <cp:revision>560</cp:revision>
  <dcterms:created xsi:type="dcterms:W3CDTF">2011-09-12T08:39:49Z</dcterms:created>
  <dcterms:modified xsi:type="dcterms:W3CDTF">2014-08-07T08:36:13Z</dcterms:modified>
</cp:coreProperties>
</file>