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AADB9-B604-4357-97C7-0B18796B2EA1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569D4-99BD-4D16-B627-BEE0B7BB0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4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28C01AB7-7D1F-4411-AF98-C8C20ED97A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69E77845-5752-42F9-879C-05265C6EB6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48602C60-717A-4E7B-9F90-B3B335055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1C9501-78F8-45E3-A00F-35A6C5B0708B}" type="slidenum">
              <a:rPr kumimoji="0" lang="tr-T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tr-T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754436C8-5F9C-468B-8AB8-C992D87A1F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E84EFD07-8F7D-4BC5-8841-8FFC4E8755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608DBA5F-45C6-4D3F-AB46-9887A0B1F3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C50FDF-483B-4E05-98B9-CA66EB9B97D5}" type="slidenum">
              <a:rPr kumimoji="0" lang="tr-T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tr-T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9A30DBBA-A4F7-4C31-9946-D483049136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A2664AB4-BE42-42D4-9342-97F1274A5C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51A90B5C-7A3F-4D8A-AEFF-D86CAE060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F9C402-B449-4565-B7D0-262B1E9A4759}" type="slidenum">
              <a:rPr kumimoji="0" lang="tr-T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tr-T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D9891233-BFF2-4ED7-B821-675EB2DC1F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F759EFAB-AF2C-44D6-ACA0-144D7AB63C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1912755B-37BF-4F9F-AE43-417243645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A77FD6-17D7-439F-AF25-F25204E51927}" type="slidenum">
              <a:rPr kumimoji="0" lang="tr-T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tr-T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3628C564-4570-4D00-B518-A3F5890D39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217986A7-874D-43D8-B476-510953BBB0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F67A487A-C3B2-403B-8B10-F9199A0F5E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735C8-6009-4AEC-9406-22E644B53627}" type="slidenum">
              <a:rPr kumimoji="0" lang="tr-T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tr-T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4AFEB838-D4BF-4BD0-8579-EE2F335C80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B81E8479-7BB0-4844-BC09-1711FAE399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F9A549BB-FAB4-417D-A0CF-FF46A7EAD3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493C7B-9D58-4756-B84E-DE42D386F513}" type="slidenum">
              <a:rPr kumimoji="0" lang="tr-T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tr-T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FC7C831D-2E6B-4976-9DC0-291A24BBD6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884AE86C-120A-40D2-BEC0-D0C2608E01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80D0FB23-F00D-4038-AEC6-1C1550889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9BBFA6-D75E-4518-B5F2-A8BEF966F4D0}" type="slidenum">
              <a:rPr kumimoji="0" lang="tr-T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tr-T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B6AEE6C8-77D7-41F4-B587-9683C3BEB3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74730F73-FD4E-4367-91AF-9BF61679AC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AF1757C9-F510-4234-81F3-C95E99A395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47125B-EFBE-4A56-8192-B7440FE1F6F0}" type="slidenum">
              <a:rPr kumimoji="0" lang="tr-T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tr-T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73D70688-91E0-4F83-BE45-D7E9AF6447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5B1F7E50-99B5-43E0-9FFB-8CC6CEDD1B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22A72B40-4DF6-4E2E-9DD5-66080243D6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5B4006-BF37-4DD8-866B-BCE8761B67C4}" type="slidenum">
              <a:rPr kumimoji="0" lang="tr-T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tr-T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CBBC3477-81CB-4E59-90EA-CD2AD0E1CC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A73A05A6-58F3-42DD-8CD9-94A82EACF6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46CDF15F-0A4F-4516-8F87-E598345EC5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405CF3-F93B-4F0D-808B-3FF05C617A7B}" type="slidenum">
              <a:rPr kumimoji="0" lang="tr-T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tr-T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893ADAA0-AA8F-4DD6-9648-3038CB89DF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92B194C1-B62E-433B-9F16-21B83C5BB1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A1E238F4-FD99-4A1A-BA07-E501464443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90999B-B180-4AE0-A0C2-11598D4DDEA9}" type="slidenum">
              <a:rPr kumimoji="0" lang="tr-T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tr-T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3A63AB07-3BB1-436A-8F18-8A3694FD38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0A0C2983-2C31-405C-AE65-F33B226789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8F4305FB-0620-4DC0-AFFE-F74B01A0E9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F0A2E8-6033-4B0F-A95F-0D840DC80370}" type="slidenum">
              <a:rPr kumimoji="0" lang="tr-T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tr-T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AE20ED74-D36D-4E56-B888-6C56F967F6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61D0D623-DBEC-4F3D-AD60-4254105D1A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24581E20-3845-45E4-840E-DC7DE28B9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398803-8F0C-4463-A934-4693EB04F711}" type="slidenum">
              <a:rPr kumimoji="0" lang="tr-T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tr-T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887A401F-69E4-4AEA-B0BE-B5AC39D7E0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E3381F1C-F802-4F08-8107-90B1DA814C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4FAFA0DA-3EFF-441C-80DD-8A7AD5D86C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B5E141-43C1-4A6E-96C0-4B8CDA292D3E}" type="slidenum">
              <a:rPr kumimoji="0" lang="tr-T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tr-T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98E75C0E-0271-484F-8C9B-18EA153222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D7E9A378-9358-445F-A403-2368A5B5E6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3158AC56-F929-4910-9625-E6DF21ABE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B182E1-D178-454C-8C90-FA22AFBF8FBC}" type="slidenum">
              <a:rPr kumimoji="0" lang="tr-T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tr-T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3358D43E-9156-4FC0-890B-AC9CAC7FE9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E0C7FFBD-3791-4BB1-B141-748E7EA498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84B7025C-EBA9-42CA-8A1B-EC84F5C9C1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BB6EA1-FF5B-4DB5-807F-08C7F14893D3}" type="slidenum">
              <a:rPr kumimoji="0" lang="tr-T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tr-T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4091-858F-422D-B10F-19D766DA4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23D03-01F5-494A-945B-7897D8F8F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6C3E9-3399-45A6-B050-4BF5CFD7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6499-352D-47D1-9DD1-33BF1EDF9212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D44FE-B824-4FE5-BC3A-B719BA5D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95E23-DC55-4C87-85A0-3FC7E3B9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FAD-8AE8-41EA-B4F4-284F5788D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91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BAF6-77E9-41D1-9123-E83D22D4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1AD95-EEDF-4DB6-A3E8-CCB954F1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46C29-9F11-4ABA-A28A-455BB1D7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6499-352D-47D1-9DD1-33BF1EDF9212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BDEDE-7BEC-4EAC-8FE9-4BBC8DBE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03530-60F5-45E5-9282-5079079E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FAD-8AE8-41EA-B4F4-284F5788D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83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031D5-50EE-4A82-B266-5442A3777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C786D-E3AE-4C12-8E74-5C3C65CC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D7B7C-98EA-409F-AAD1-8A3C4AE9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6499-352D-47D1-9DD1-33BF1EDF9212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ADED1-C5F9-4336-B5AF-7FA19DEA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B449E-53D9-4E83-A309-16F7CEB6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FAD-8AE8-41EA-B4F4-284F5788D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708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DF8DA9-308A-4FE5-A421-4B506B1DD7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784C5F92-2843-4F31-88AA-8250886C69ED}"/>
              </a:ext>
            </a:extLst>
          </p:cNvPr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99696C-4089-4293-8A00-E9EB772097C7}"/>
              </a:ext>
            </a:extLst>
          </p:cNvPr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E1C14D-54F1-4C13-BC7F-CD09C9155A5C}"/>
              </a:ext>
            </a:extLst>
          </p:cNvPr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390FBC-82B2-46F9-9570-E021A8BBE20B}"/>
              </a:ext>
            </a:extLst>
          </p:cNvPr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>
            <a:extLst>
              <a:ext uri="{FF2B5EF4-FFF2-40B4-BE49-F238E27FC236}">
                <a16:creationId xmlns:a16="http://schemas.microsoft.com/office/drawing/2014/main" id="{7CDE0F1E-05AB-4111-91B6-7470AE64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B60E4-F192-4623-B98B-737F77A124FC}" type="datetimeFigureOut">
              <a:rPr lang="tr-TR"/>
              <a:pPr>
                <a:defRPr/>
              </a:pPr>
              <a:t>18.03.2022</a:t>
            </a:fld>
            <a:endParaRPr lang="tr-TR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B9B9B1CB-DF89-4AF6-A1AB-C479FB05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3" name="Slide Number Placeholder 28">
            <a:extLst>
              <a:ext uri="{FF2B5EF4-FFF2-40B4-BE49-F238E27FC236}">
                <a16:creationId xmlns:a16="http://schemas.microsoft.com/office/drawing/2014/main" id="{CC586000-E7B2-4C0D-B7C9-37B5EAEE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E465D-8966-4446-8A07-78C43B3474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590956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D5F8644C-B9AA-42ED-836E-BB10DE0C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F4F69-4FE8-4EF7-8AEB-457A9135458B}" type="datetimeFigureOut">
              <a:rPr lang="tr-TR"/>
              <a:pPr>
                <a:defRPr/>
              </a:pPr>
              <a:t>18.03.2022</a:t>
            </a:fld>
            <a:endParaRPr lang="tr-TR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F826F70-B772-42D6-942C-8D0CFF96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16E4EF8C-2F93-4490-80FE-071AF018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412C8-FA24-432F-831F-F0740517390F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82620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ECBC51-98A7-4B89-8D7E-94CE9AA342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0A82A3AF-2856-478C-8EF7-4E2B58FE45BF}"/>
              </a:ext>
            </a:extLst>
          </p:cNvPr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E973F-6AAE-4CE1-AF68-5B9E172AADFF}"/>
              </a:ext>
            </a:extLst>
          </p:cNvPr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009378-D50A-40F7-A774-3F076C384586}"/>
              </a:ext>
            </a:extLst>
          </p:cNvPr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E92B3B-908B-49EB-A03B-767D02CBCB9C}"/>
              </a:ext>
            </a:extLst>
          </p:cNvPr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E76E7EF-A5E2-46B9-A0FB-9969F18C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481F4-155A-43B1-A15F-08F3FA31FE46}" type="datetimeFigureOut">
              <a:rPr lang="tr-TR"/>
              <a:pPr>
                <a:defRPr/>
              </a:pPr>
              <a:t>18.03.2022</a:t>
            </a:fld>
            <a:endParaRPr lang="tr-T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D9FF304-0651-4422-B4B3-3C83CA84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AB0EEEF-3AED-4F81-BFC6-1F1FF3DF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2E1449EE-8E00-4DE8-BF21-A3F4A945EE4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220334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FD978E73-D951-4C6C-B38A-295F9075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79A0E-E00F-4662-8609-C7D213C81174}" type="datetimeFigureOut">
              <a:rPr lang="tr-TR"/>
              <a:pPr>
                <a:defRPr/>
              </a:pPr>
              <a:t>18.03.2022</a:t>
            </a:fld>
            <a:endParaRPr lang="tr-TR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27866BB-531F-4C01-9E1A-FE2AC8F9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49D507D6-6898-4CB8-8FE5-85530EE0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2BB13-4EC5-4FCB-A39E-1E22C95C9E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100799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F2EC10E3-E39E-4206-8764-1B2C3B55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FE142-D8DF-42D2-B7B0-890381FD2C3A}" type="datetimeFigureOut">
              <a:rPr lang="tr-TR"/>
              <a:pPr>
                <a:defRPr/>
              </a:pPr>
              <a:t>18.03.2022</a:t>
            </a:fld>
            <a:endParaRPr lang="tr-TR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65E3C1A2-1DCD-4A86-9763-E0B544F0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611F7EA6-FA8D-41FC-B643-6ED334A0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B05673-7719-44E0-A826-6FB2B6C29665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630963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99AFAE9E-97F3-4CF7-9F41-AD70605F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99637-E4C8-41B9-9709-B6ED8EF1E37D}" type="datetimeFigureOut">
              <a:rPr lang="tr-TR"/>
              <a:pPr>
                <a:defRPr/>
              </a:pPr>
              <a:t>18.03.2022</a:t>
            </a:fld>
            <a:endParaRPr lang="tr-TR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3F4457A-C545-4CEE-81AA-278BEF40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EDB0844D-78F4-4D1E-8753-3812BC79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A94E98-894B-40FF-B8D1-1E897569CA54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459541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6C2FC4C4-6FC0-429C-B332-F156C8C0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E4F49-5B8C-475B-BD49-0D0758907B8E}" type="datetimeFigureOut">
              <a:rPr lang="tr-TR"/>
              <a:pPr>
                <a:defRPr/>
              </a:pPr>
              <a:t>18.03.2022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947A9-2EE3-491E-BA0D-243C7148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F1FEC721-ADC9-439F-8305-7F309B0F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8AC09-FA42-42C6-ACC9-94B52CBBC50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670250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7D0C10-2A8F-49E4-A0FE-8A1A25A10E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 useBgFill="1">
        <p:nvSpPr>
          <p:cNvPr id="6" name="Rounded Rectangle 10">
            <a:extLst>
              <a:ext uri="{FF2B5EF4-FFF2-40B4-BE49-F238E27FC236}">
                <a16:creationId xmlns:a16="http://schemas.microsoft.com/office/drawing/2014/main" id="{EF7C56B3-4C92-4E34-8A52-0233A0D1085C}"/>
              </a:ext>
            </a:extLst>
          </p:cNvPr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49A62F40-9374-47A6-AAE7-844FAFD2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29465-CD93-48CD-9043-891B475971F4}" type="datetimeFigureOut">
              <a:rPr lang="tr-TR"/>
              <a:pPr>
                <a:defRPr/>
              </a:pPr>
              <a:t>18.03.2022</a:t>
            </a:fld>
            <a:endParaRPr lang="tr-TR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F2ACF33-221F-4EBB-992E-98719521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2AC237C9-2E63-4497-9C2B-5B122A4F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8F9AC-8758-44D1-B049-5C4045B9E80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51306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F884-1879-46CA-A313-00B5DA36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38ECE-20AE-433E-BECF-1A062A2BC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335FB-1824-409E-9C0F-252A978F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6499-352D-47D1-9DD1-33BF1EDF9212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80A9E-853B-4E91-ABA2-F6CBEE66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5B33A-F982-4899-86F3-8E88B1F2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FAD-8AE8-41EA-B4F4-284F5788D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56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4CE6FD-D2EE-4E57-9D1C-4AABA155A3A0}"/>
              </a:ext>
            </a:extLst>
          </p:cNvPr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2B702-39DD-4CC3-99C4-EC0B2FBAD233}"/>
              </a:ext>
            </a:extLst>
          </p:cNvPr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2C914B-417B-4F94-84B0-602F8A366F1A}"/>
              </a:ext>
            </a:extLst>
          </p:cNvPr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3548A754-1564-44A4-959E-4C887792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20AE3-53E9-44CB-8904-47E56CB58539}" type="datetimeFigureOut">
              <a:rPr lang="tr-TR"/>
              <a:pPr>
                <a:defRPr/>
              </a:pPr>
              <a:t>18.03.2022</a:t>
            </a:fld>
            <a:endParaRPr lang="tr-TR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1695775B-EAD6-4B70-BF6D-FAF07208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4E338C8-8FE6-40EC-8320-CC61BB49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DEB48B31-AEE6-484A-AFF4-2A702FD9A16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08496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75BFED2A-2923-4720-94B4-5008CA1E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BAA62-14FC-4BBF-A651-BF597D019B57}" type="datetimeFigureOut">
              <a:rPr lang="tr-TR"/>
              <a:pPr>
                <a:defRPr/>
              </a:pPr>
              <a:t>18.03.2022</a:t>
            </a:fld>
            <a:endParaRPr lang="tr-TR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BD6FD7B-1293-4250-AC8E-2CB9B0E2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0D10F8B7-12F1-43A0-98FB-258ED70C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D8FE7-30B8-42A3-A928-2FD195B59541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7695397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43722E47-A9A0-441C-B9B0-9E60A8AD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F79F7-3575-4933-A0EB-0A91B08BC7DA}" type="datetimeFigureOut">
              <a:rPr lang="tr-TR"/>
              <a:pPr>
                <a:defRPr/>
              </a:pPr>
              <a:t>18.03.2022</a:t>
            </a:fld>
            <a:endParaRPr lang="tr-TR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3999804-26CF-4F2D-AC7B-24DD33AF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63C681FE-3D32-4117-AC62-F959980D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C5FC2-6A9F-4E8D-9317-0F4FC697FDF6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9812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B01D-6891-49EE-A70A-0A0C14840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308E2-5E8D-4E91-899F-6451B6BA9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CD854-3E2E-4D11-A70B-0FF356BB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6499-352D-47D1-9DD1-33BF1EDF9212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45C05-BF85-4216-A21E-4AA20959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6D1FD-1D98-46B3-9BED-032F65D3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FAD-8AE8-41EA-B4F4-284F5788D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33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4D71-7215-40ED-92F7-3EB4B02B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27157-D01D-481A-BB30-01C65CAF4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B1F91-ED46-4F08-88C5-B6F73A1EA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92DDF-6078-4DBF-AEEB-E245C85E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6499-352D-47D1-9DD1-33BF1EDF9212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900CB-7BE4-44FC-9F47-E4BF0C4F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D67C7-7459-4A50-8E1E-C7697500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FAD-8AE8-41EA-B4F4-284F5788D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60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7B9F-EE7E-48C7-8DD5-FF51FE5C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7B1BB-5336-4235-8ACB-F60003BF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EE2AC-DF60-4FF2-8171-E5AB9B70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C64D4-150A-48BC-92BA-F385BA93E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EBDA0-F55E-4617-B9D0-707DE2CC1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6CEDFF-BA9E-4A69-BBD8-B5B32F9D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6499-352D-47D1-9DD1-33BF1EDF9212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13E74-E1E8-427D-BE99-B76E2963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AFE697-0CCD-4E7E-9912-DAC819BA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FAD-8AE8-41EA-B4F4-284F5788D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67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90E1-88CC-439F-867F-2F58D343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2B30F-8B55-49C7-A3B7-59359F54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6499-352D-47D1-9DD1-33BF1EDF9212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5E5D4-3029-4B88-9D75-1F5A39B8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5F644-C6F7-47A5-B96C-7BB91E47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FAD-8AE8-41EA-B4F4-284F5788D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4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CC54F-3DC9-4EE3-8EC4-236D09C2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6499-352D-47D1-9DD1-33BF1EDF9212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BCD65-5494-4637-BA7C-0622C215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9FD34-8CE5-4864-BA7D-BE4CFD1C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FAD-8AE8-41EA-B4F4-284F5788D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64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7476-3FD0-4FB5-B261-79300F98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D957-4120-4B4C-824F-1F8F39F6C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EB996-F9C7-4839-8500-963DA5D47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A3C21-9096-4EBE-8264-18F50C33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6499-352D-47D1-9DD1-33BF1EDF9212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A7E97-6C05-43F4-A7F1-2999C2A0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DDDD0-3B95-4523-B352-7197CFFB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FAD-8AE8-41EA-B4F4-284F5788D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78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9682-8D3D-4635-99C9-4497A51F0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A7BE7-A61F-4FE3-B064-D2D8D50EF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76DBC-19F4-4CAE-A253-BE489D962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0917C-A2BF-4FA5-86B6-380F92A1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6499-352D-47D1-9DD1-33BF1EDF9212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76F6B-F41F-4E84-B714-F6DF9FF3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F7EA2-EF18-4701-8B9C-A77EEC10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FAD-8AE8-41EA-B4F4-284F5788D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14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06AC5-EBE1-4FA5-A91C-6542E8487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B2105-4667-436B-BEC7-C84612BEE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FF89C-8190-40AE-BF2A-FA79CA65F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66499-352D-47D1-9DD1-33BF1EDF9212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53385-CA61-44CF-B1E4-27800DE34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0FA0A-700F-4B77-A31D-A1104F445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7FFAD-8AE8-41EA-B4F4-284F5788D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9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558D48-C02E-40EF-84B8-7A0C66C779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id="{3BBB5A0B-5106-4568-80DD-80ED81447789}"/>
              </a:ext>
            </a:extLst>
          </p:cNvPr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28" name="Title Placeholder 21">
            <a:extLst>
              <a:ext uri="{FF2B5EF4-FFF2-40B4-BE49-F238E27FC236}">
                <a16:creationId xmlns:a16="http://schemas.microsoft.com/office/drawing/2014/main" id="{D118465C-85B9-4E27-8384-E8784B2A402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12">
            <a:extLst>
              <a:ext uri="{FF2B5EF4-FFF2-40B4-BE49-F238E27FC236}">
                <a16:creationId xmlns:a16="http://schemas.microsoft.com/office/drawing/2014/main" id="{5C2AF2DB-E0F2-4DBE-8B66-37E11EBB28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91A62554-16EF-4AFD-BCAF-4F874CBB6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413698DE-96CB-42CF-8633-7113C03CE9E8}" type="datetimeFigureOut">
              <a:rPr lang="tr-TR"/>
              <a:pPr>
                <a:defRPr/>
              </a:pPr>
              <a:t>18.03.2022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CBB28-7F82-4631-93B7-1916AB837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5C5C3E7-6341-4C24-8D50-B8255D35D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1C588A83-8208-41AE-A4ED-E4259416D5BA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1532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274E150-C4EC-4336-B276-6E073892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4" y="952501"/>
            <a:ext cx="6513983" cy="1180356"/>
          </a:xfrm>
        </p:spPr>
        <p:txBody>
          <a:bodyPr/>
          <a:lstStyle/>
          <a:p>
            <a:pPr eaLnBrk="1" hangingPunct="1"/>
            <a:r>
              <a:rPr lang="tr-TR" altLang="en-US" dirty="0"/>
              <a:t>Database Application Development</a:t>
            </a:r>
            <a:r>
              <a:rPr lang="en-IN" altLang="en-US" dirty="0"/>
              <a:t> with Java</a:t>
            </a:r>
            <a:endParaRPr lang="tr-T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5CEC8-3397-408F-BA27-F3FC45411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2547938"/>
            <a:ext cx="7772400" cy="3452812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endParaRPr lang="tr-TR" dirty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tr-TR" sz="2800" dirty="0"/>
              <a:t>SQL In Application Code : </a:t>
            </a:r>
          </a:p>
          <a:p>
            <a:pPr marL="457200" indent="-457200" eaLnBrk="1" fontAlgn="auto" hangingPunct="1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tr-TR" sz="2800" dirty="0"/>
              <a:t>Embedded SQL </a:t>
            </a:r>
          </a:p>
          <a:p>
            <a:pPr marL="457200" indent="-457200" eaLnBrk="1" fontAlgn="auto" hangingPunct="1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tr-TR" sz="2800" dirty="0"/>
              <a:t>Database API’s</a:t>
            </a:r>
          </a:p>
          <a:p>
            <a:pPr marL="457200" indent="-457200" eaLnBrk="1" fontAlgn="auto" hangingPunct="1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tr-TR" sz="2800" dirty="0"/>
              <a:t>SQLJ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776BB72-DE84-464C-8D08-CDB5BD1A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Example Code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52A56759-BEF4-41BB-96D9-ED18F79A575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tr-TR" altLang="en-US" sz="2400"/>
          </a:p>
          <a:p>
            <a:pPr eaLnBrk="1" hangingPunct="1"/>
            <a:r>
              <a:rPr lang="en-US" altLang="en-US" sz="2800"/>
              <a:t>We interact with a data source through sessions.</a:t>
            </a:r>
            <a:endParaRPr lang="tr-TR" altLang="en-US" sz="2800"/>
          </a:p>
          <a:p>
            <a:pPr eaLnBrk="1" hangingPunct="1"/>
            <a:r>
              <a:rPr lang="en-US" altLang="en-US" sz="2800"/>
              <a:t> Each connection identifies a logical session.</a:t>
            </a:r>
            <a:endParaRPr lang="tr-TR" altLang="en-US" sz="2800"/>
          </a:p>
          <a:p>
            <a:pPr eaLnBrk="1" hangingPunct="1"/>
            <a:r>
              <a:rPr lang="en-US" altLang="en-US" sz="2800"/>
              <a:t> Connnections are specified through a JDBC URL in the following form:</a:t>
            </a:r>
            <a:endParaRPr lang="tr-TR" altLang="en-US" sz="280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tr-TR" altLang="en-US" sz="2800"/>
              <a:t>	</a:t>
            </a:r>
            <a:r>
              <a:rPr lang="en-US" altLang="en-US" b="1"/>
              <a:t>jdbc:&lt;subprotocol&gt;:&lt;otherParameters&gt;</a:t>
            </a:r>
            <a:r>
              <a:rPr lang="tr-TR" altLang="en-US" b="1"/>
              <a:t>                     </a:t>
            </a:r>
            <a:r>
              <a:rPr lang="tr-TR" altLang="en-US"/>
              <a:t> 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tr-TR" altLang="en-US"/>
              <a:t>	e.g. :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300" b="1"/>
              <a:t>String url</a:t>
            </a:r>
            <a:r>
              <a:rPr lang="tr-TR" altLang="en-US" sz="2300" b="1"/>
              <a:t> =</a:t>
            </a:r>
            <a:r>
              <a:rPr lang="en-US" altLang="en-US" sz="2400"/>
              <a:t>"</a:t>
            </a:r>
            <a:r>
              <a:rPr lang="en-US" altLang="en-US" sz="2300" b="1"/>
              <a:t>jdbc:oracle://knuth.ug.bcc.bilkent.edu.tr/test</a:t>
            </a:r>
            <a:r>
              <a:rPr lang="en-US" altLang="en-US" sz="2400"/>
              <a:t>"</a:t>
            </a:r>
            <a:endParaRPr lang="tr-TR" altLang="en-US" sz="23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5EAD5DF-3625-4FD5-A4EE-AE7C8280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Example Code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6463BC93-C60A-4F68-A36B-060491F28C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Now, we want to create and</a:t>
            </a:r>
            <a:r>
              <a:rPr lang="tr-TR" altLang="en-US"/>
              <a:t> execute</a:t>
            </a:r>
            <a:r>
              <a:rPr lang="en-US" altLang="en-US"/>
              <a:t> SQL statements. In JDBC, there are three different ways of executing statements: Statement, PreparedStatement and Callable Statement.</a:t>
            </a:r>
            <a:endParaRPr lang="tr-TR" altLang="en-US"/>
          </a:p>
          <a:p>
            <a:pPr eaLnBrk="1" hangingPunct="1"/>
            <a:r>
              <a:rPr lang="en-US" altLang="en-US"/>
              <a:t>We can simply use a Statement for a query, and use ResultSet object to handle the query result.</a:t>
            </a:r>
            <a:endParaRPr lang="tr-TR" altLang="en-US"/>
          </a:p>
          <a:p>
            <a:pPr eaLnBrk="1" hangingPunct="1"/>
            <a:r>
              <a:rPr lang="en-US" altLang="en-US"/>
              <a:t>First, let’s declare and create a Statement object.</a:t>
            </a:r>
            <a:endParaRPr lang="tr-TR" altLang="en-US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tr-TR" altLang="en-US"/>
              <a:t>	</a:t>
            </a:r>
            <a:r>
              <a:rPr lang="en-US" altLang="en-US" b="1"/>
              <a:t>Statement selectStmt;</a:t>
            </a:r>
            <a:endParaRPr lang="tr-TR" altLang="en-US" b="1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tr-TR" altLang="en-US" b="1"/>
              <a:t>	</a:t>
            </a:r>
            <a:r>
              <a:rPr lang="en-US" altLang="en-US" b="1"/>
              <a:t>selectStmt  = con.createStatement();</a:t>
            </a:r>
            <a:endParaRPr lang="tr-TR" alt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E9F5211-E13D-40B1-830C-8D40D5FE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Example Code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1E536716-9368-4FF1-ACC6-37EF8365A3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  <a:p>
            <a:pPr eaLnBrk="1" hangingPunct="1"/>
            <a:r>
              <a:rPr lang="en-US" altLang="en-US"/>
              <a:t>Notice that we will handle the result by using a ResultSet object, similar to a cursor.</a:t>
            </a:r>
            <a:endParaRPr lang="tr-TR" altLang="en-US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tr-TR" altLang="en-US"/>
              <a:t>	</a:t>
            </a:r>
            <a:r>
              <a:rPr lang="en-US" altLang="en-US" b="1"/>
              <a:t>ResultSet rs;</a:t>
            </a:r>
            <a:endParaRPr lang="tr-TR" altLang="en-US" b="1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 </a:t>
            </a:r>
            <a:endParaRPr lang="tr-TR" altLang="en-US"/>
          </a:p>
          <a:p>
            <a:pPr eaLnBrk="1" hangingPunct="1"/>
            <a:r>
              <a:rPr lang="en-US" altLang="en-US"/>
              <a:t>Execute the query</a:t>
            </a:r>
            <a:endParaRPr lang="tr-TR" altLang="en-US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tr-TR" altLang="en-US"/>
              <a:t>	</a:t>
            </a:r>
            <a:r>
              <a:rPr lang="en-US" altLang="en-US" b="1"/>
              <a:t>rs = selectStmt.executeQuery("SELECT * FROM employee");</a:t>
            </a:r>
            <a:endParaRPr lang="tr-TR" altLang="en-US" b="1"/>
          </a:p>
          <a:p>
            <a:pPr eaLnBrk="1" hangingPunct="1"/>
            <a:endParaRPr lang="tr-T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5924A394-07FA-4A38-B5B7-0E78D4E4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299B-4BDB-409E-A2AD-085A26EB42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tr-TR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Now, you can read values from each </a:t>
            </a:r>
            <a:r>
              <a:rPr lang="en-US" dirty="0" err="1"/>
              <a:t>tuple</a:t>
            </a:r>
            <a:r>
              <a:rPr lang="en-US" dirty="0"/>
              <a:t> and </a:t>
            </a:r>
            <a:r>
              <a:rPr lang="tr-TR" dirty="0"/>
              <a:t>d</a:t>
            </a:r>
            <a:r>
              <a:rPr lang="en-US" dirty="0"/>
              <a:t>o something with them</a:t>
            </a:r>
            <a:endParaRPr lang="tr-TR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tr-TR" b="1" dirty="0"/>
              <a:t>	</a:t>
            </a:r>
            <a:r>
              <a:rPr lang="en-US" b="1" dirty="0"/>
              <a:t>while(</a:t>
            </a:r>
            <a:r>
              <a:rPr lang="en-US" b="1" dirty="0" err="1"/>
              <a:t>rs.next</a:t>
            </a:r>
            <a:r>
              <a:rPr lang="en-US" b="1" dirty="0"/>
              <a:t>())</a:t>
            </a:r>
            <a:endParaRPr lang="tr-TR" b="1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tr-TR" b="1" dirty="0"/>
              <a:t>	</a:t>
            </a:r>
            <a:r>
              <a:rPr lang="en-US" b="1" dirty="0"/>
              <a:t>{</a:t>
            </a:r>
            <a:endParaRPr lang="tr-TR" b="1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tr-TR" b="1" dirty="0"/>
              <a:t>	</a:t>
            </a:r>
            <a:r>
              <a:rPr lang="en-US" b="1" dirty="0"/>
              <a:t>	</a:t>
            </a:r>
            <a:r>
              <a:rPr lang="en-US" b="1" dirty="0" err="1"/>
              <a:t>System.out.print</a:t>
            </a:r>
            <a:r>
              <a:rPr lang="en-US" b="1" dirty="0"/>
              <a:t>(“</a:t>
            </a:r>
            <a:r>
              <a:rPr lang="en-US" b="1" dirty="0" err="1"/>
              <a:t>Emp</a:t>
            </a:r>
            <a:r>
              <a:rPr lang="en-US" b="1" dirty="0"/>
              <a:t> no:” + </a:t>
            </a:r>
            <a:r>
              <a:rPr lang="en-US" b="1" dirty="0" err="1"/>
              <a:t>rs.getInt</a:t>
            </a:r>
            <a:r>
              <a:rPr lang="en-US" b="1" dirty="0"/>
              <a:t>(1) +" ");</a:t>
            </a:r>
            <a:endParaRPr lang="tr-TR" b="1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tr-TR" b="1" dirty="0"/>
              <a:t>	</a:t>
            </a:r>
            <a:r>
              <a:rPr lang="en-US" b="1" dirty="0"/>
              <a:t>	</a:t>
            </a:r>
            <a:r>
              <a:rPr lang="en-US" b="1" dirty="0" err="1"/>
              <a:t>System.out.print</a:t>
            </a:r>
            <a:r>
              <a:rPr lang="en-US" b="1" dirty="0"/>
              <a:t>(“</a:t>
            </a:r>
            <a:r>
              <a:rPr lang="en-US" b="1" dirty="0" err="1"/>
              <a:t>Emp</a:t>
            </a:r>
            <a:r>
              <a:rPr lang="en-US" b="1" dirty="0"/>
              <a:t> name:”+</a:t>
            </a:r>
            <a:r>
              <a:rPr lang="tr-TR" b="1" dirty="0"/>
              <a:t> </a:t>
            </a:r>
            <a:r>
              <a:rPr lang="en-US" b="1" dirty="0" err="1"/>
              <a:t>rs.getString</a:t>
            </a:r>
            <a:r>
              <a:rPr lang="en-US" b="1" dirty="0"/>
              <a:t>(2)”+ " ");</a:t>
            </a:r>
            <a:endParaRPr lang="tr-TR" b="1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tr-TR" b="1" dirty="0"/>
              <a:t>	</a:t>
            </a:r>
            <a:r>
              <a:rPr lang="en-US" b="1" dirty="0"/>
              <a:t>	…</a:t>
            </a:r>
            <a:endParaRPr lang="tr-TR" b="1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tr-TR" b="1" dirty="0"/>
              <a:t>	</a:t>
            </a:r>
            <a:r>
              <a:rPr lang="en-US" b="1" dirty="0"/>
              <a:t>}</a:t>
            </a:r>
            <a:endParaRPr lang="tr-TR" b="1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4A9F9F4-6E6C-4C33-82B7-B0911832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F419-C051-4605-9B17-11B3010A6C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For a </a:t>
            </a:r>
            <a:r>
              <a:rPr lang="en-US" dirty="0" err="1"/>
              <a:t>PreparedStatement</a:t>
            </a:r>
            <a:r>
              <a:rPr lang="en-US" dirty="0"/>
              <a:t>, the structure is fixed but values of parameters are determined at the run time. </a:t>
            </a:r>
            <a:endParaRPr lang="tr-TR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tr-TR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First, determine your query structure</a:t>
            </a:r>
            <a:endParaRPr lang="tr-TR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tr-TR" dirty="0"/>
              <a:t>	</a:t>
            </a:r>
            <a:r>
              <a:rPr lang="en-US" b="1" dirty="0"/>
              <a:t>String </a:t>
            </a:r>
            <a:r>
              <a:rPr lang="en-US" b="1" dirty="0" err="1"/>
              <a:t>sql_string</a:t>
            </a:r>
            <a:r>
              <a:rPr lang="en-US" b="1" dirty="0"/>
              <a:t>= "INSERT INTO employee VALUES (?,?,?,?,?,?,?,?,?)“</a:t>
            </a:r>
            <a:endParaRPr lang="tr-TR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tr-TR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tr-TR" dirty="0"/>
              <a:t>C</a:t>
            </a:r>
            <a:r>
              <a:rPr lang="en-US" dirty="0" err="1"/>
              <a:t>reate</a:t>
            </a:r>
            <a:r>
              <a:rPr lang="en-US" dirty="0"/>
              <a:t> the prepared statement </a:t>
            </a:r>
            <a:endParaRPr lang="tr-TR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tr-TR" dirty="0"/>
              <a:t>	</a:t>
            </a:r>
            <a:r>
              <a:rPr lang="en-US" b="1" dirty="0" err="1"/>
              <a:t>PreparedStatement</a:t>
            </a:r>
            <a:r>
              <a:rPr lang="en-US" b="1" dirty="0"/>
              <a:t> </a:t>
            </a:r>
            <a:r>
              <a:rPr lang="en-US" b="1" dirty="0" err="1"/>
              <a:t>pstmt</a:t>
            </a:r>
            <a:r>
              <a:rPr lang="en-US" b="1" dirty="0"/>
              <a:t> = </a:t>
            </a:r>
            <a:r>
              <a:rPr lang="en-US" b="1" dirty="0" err="1"/>
              <a:t>con.prepareStatement</a:t>
            </a:r>
            <a:r>
              <a:rPr lang="en-US" b="1" dirty="0"/>
              <a:t> (</a:t>
            </a:r>
            <a:r>
              <a:rPr lang="en-US" b="1" dirty="0" err="1"/>
              <a:t>sql_string</a:t>
            </a:r>
            <a:r>
              <a:rPr lang="en-US" b="1" dirty="0"/>
              <a:t>);</a:t>
            </a:r>
            <a:endParaRPr lang="tr-TR" b="1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dirty="0"/>
              <a:t> </a:t>
            </a:r>
            <a:endParaRPr lang="tr-TR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BCF302E8-BC00-40A8-811A-9050B373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Example Code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5C7AE584-8358-479A-A1E9-119D7E4857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  <a:p>
            <a:pPr eaLnBrk="1" hangingPunct="1"/>
            <a:r>
              <a:rPr lang="en-US" altLang="en-US"/>
              <a:t>Now, we instantiate the parameters with values</a:t>
            </a:r>
            <a:endParaRPr lang="tr-TR" altLang="en-US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tr-TR" altLang="en-US"/>
              <a:t>	</a:t>
            </a:r>
            <a:r>
              <a:rPr lang="en-US" altLang="en-US" b="1"/>
              <a:t>pstmt.clearParameters();</a:t>
            </a:r>
            <a:endParaRPr lang="tr-TR" altLang="en-US" b="1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tr-TR" altLang="en-US"/>
              <a:t>	</a:t>
            </a:r>
            <a:r>
              <a:rPr lang="en-US" altLang="en-US" b="1"/>
              <a:t>pstmt.setInt(1,100);</a:t>
            </a:r>
            <a:endParaRPr lang="tr-TR" altLang="en-US" b="1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tr-TR" altLang="en-US" b="1"/>
              <a:t>	</a:t>
            </a:r>
            <a:r>
              <a:rPr lang="en-US" altLang="en-US" b="1"/>
              <a:t>pstmt.setString(2, “john”);</a:t>
            </a:r>
            <a:endParaRPr lang="tr-TR" altLang="en-US" b="1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tr-TR" altLang="en-US" b="1"/>
              <a:t>	</a:t>
            </a:r>
            <a:r>
              <a:rPr lang="en-US" altLang="en-US" b="1"/>
              <a:t>pstmt.setString(3, “manager”);</a:t>
            </a:r>
            <a:endParaRPr lang="tr-TR" altLang="en-US" b="1"/>
          </a:p>
          <a:p>
            <a:pPr eaLnBrk="1" hangingPunct="1"/>
            <a:r>
              <a:rPr lang="tr-TR" altLang="en-US"/>
              <a:t>S</a:t>
            </a:r>
            <a:r>
              <a:rPr lang="en-US" altLang="en-US"/>
              <a:t>ubmit the query to the data source.	</a:t>
            </a:r>
            <a:endParaRPr lang="tr-TR" altLang="en-US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tr-TR" altLang="en-US"/>
              <a:t>	</a:t>
            </a:r>
            <a:r>
              <a:rPr lang="en-US" altLang="en-US" b="1"/>
              <a:t>pstmt.executeUpdate();</a:t>
            </a:r>
            <a:endParaRPr lang="tr-TR" altLang="en-US" b="1"/>
          </a:p>
          <a:p>
            <a:pPr eaLnBrk="1" hangingPunct="1"/>
            <a:endParaRPr lang="tr-T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FD17760-F8DC-4E7C-83BE-ABB5783A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SQL J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4CBF5530-9BD5-4315-B06D-D33DFB6BE01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  <a:p>
            <a:pPr eaLnBrk="1" hangingPunct="1"/>
            <a:r>
              <a:rPr lang="en-US" altLang="en-US"/>
              <a:t>Complements JDBC with a (semi-)static query model</a:t>
            </a:r>
            <a:r>
              <a:rPr lang="tr-TR" altLang="en-US"/>
              <a:t>.</a:t>
            </a:r>
          </a:p>
          <a:p>
            <a:pPr eaLnBrk="1" hangingPunct="1"/>
            <a:endParaRPr lang="tr-TR" altLang="en-US"/>
          </a:p>
          <a:p>
            <a:pPr eaLnBrk="1" hangingPunct="1"/>
            <a:r>
              <a:rPr lang="en-US" altLang="en-US"/>
              <a:t>Compiler can perform syntax checks, strong type checks, consistency of the query with the schema. </a:t>
            </a:r>
            <a:endParaRPr lang="tr-TR" altLang="en-US"/>
          </a:p>
          <a:p>
            <a:pPr eaLnBrk="1" hangingPunct="1">
              <a:buFont typeface="Wingdings 2" panose="05020102010507070707" pitchFamily="18" charset="2"/>
              <a:buNone/>
            </a:pPr>
            <a:endParaRPr lang="tr-TR" altLang="en-US"/>
          </a:p>
          <a:p>
            <a:pPr eaLnBrk="1" hangingPunct="1"/>
            <a:r>
              <a:rPr lang="en-US" altLang="en-US"/>
              <a:t>SQLJ  is a part of the SQL standard whereas embedded SQL is vendor-specific.</a:t>
            </a:r>
            <a:endParaRPr lang="tr-TR" altLang="en-US"/>
          </a:p>
          <a:p>
            <a:pPr eaLnBrk="1" hangingPunct="1">
              <a:buFont typeface="Wingdings 2" panose="05020102010507070707" pitchFamily="18" charset="2"/>
              <a:buNone/>
            </a:pPr>
            <a:endParaRPr lang="tr-T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197559D-0A15-4922-B04C-F504737A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SQL in Application Code</a:t>
            </a:r>
            <a:endParaRPr lang="tr-TR" altLang="en-US" sz="3200" b="1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1CED05AB-AC70-440E-9F74-CEA811FBF9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endParaRPr lang="tr-TR" altLang="en-US" sz="2000"/>
          </a:p>
          <a:p>
            <a:pPr eaLnBrk="1" hangingPunct="1"/>
            <a:r>
              <a:rPr lang="en-US" altLang="en-US" sz="2800" u="sng"/>
              <a:t>SQL commands can be called from within a host language (e.g., C++ or Java) program.</a:t>
            </a:r>
            <a:endParaRPr lang="tr-TR" altLang="en-US" sz="2800" u="sng"/>
          </a:p>
          <a:p>
            <a:pPr lvl="1" eaLnBrk="1" hangingPunct="1"/>
            <a:r>
              <a:rPr lang="en-US" altLang="en-US" sz="2600"/>
              <a:t>SQL statements can refer to host variables (including special variables used to return status).</a:t>
            </a:r>
            <a:endParaRPr lang="tr-TR" altLang="en-US" sz="2600"/>
          </a:p>
          <a:p>
            <a:pPr lvl="1" eaLnBrk="1" hangingPunct="1"/>
            <a:r>
              <a:rPr lang="en-US" altLang="en-US" sz="2600"/>
              <a:t>Must include a statement to </a:t>
            </a:r>
            <a:r>
              <a:rPr lang="en-US" altLang="en-US" sz="2600" i="1"/>
              <a:t>connect </a:t>
            </a:r>
            <a:r>
              <a:rPr lang="en-US" altLang="en-US" sz="2600"/>
              <a:t>to the right database</a:t>
            </a:r>
            <a:endParaRPr lang="tr-TR" altLang="en-US" sz="2600"/>
          </a:p>
          <a:p>
            <a:pPr eaLnBrk="1" hangingPunct="1"/>
            <a:r>
              <a:rPr lang="en-US" altLang="en-US" sz="2800" u="sng"/>
              <a:t>Two main integration approaches:</a:t>
            </a:r>
            <a:endParaRPr lang="tr-TR" altLang="en-US" sz="2800" u="sng"/>
          </a:p>
          <a:p>
            <a:pPr lvl="1" eaLnBrk="1" hangingPunct="1"/>
            <a:r>
              <a:rPr lang="en-US" altLang="en-US" sz="2600"/>
              <a:t>Embed SQL in the host language (Embedded SQL, SQLJ)</a:t>
            </a:r>
            <a:endParaRPr lang="tr-TR" altLang="en-US" sz="2600"/>
          </a:p>
          <a:p>
            <a:pPr lvl="1" eaLnBrk="1" hangingPunct="1"/>
            <a:r>
              <a:rPr lang="en-US" altLang="en-US" sz="2600"/>
              <a:t>Create special API to call SQL commands (JDBC)</a:t>
            </a:r>
            <a:endParaRPr lang="tr-TR" altLang="en-US" sz="2600"/>
          </a:p>
          <a:p>
            <a:pPr eaLnBrk="1" hangingPunct="1"/>
            <a:endParaRPr lang="tr-T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6733471-D58B-43F6-8BA1-EA4E56FF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Embedded SQL 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E680E1E0-AD6D-44F5-99F4-320DF79E5E1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/>
              <a:t>Approach: Embed SQL in the host language.</a:t>
            </a:r>
            <a:endParaRPr lang="tr-TR" altLang="en-US" sz="2800" b="1"/>
          </a:p>
          <a:p>
            <a:pPr lvl="1" eaLnBrk="1" hangingPunct="1"/>
            <a:r>
              <a:rPr lang="en-US" altLang="en-US" sz="2800"/>
              <a:t>A preprocessor converts the SQL statements into special API calls.</a:t>
            </a:r>
            <a:endParaRPr lang="tr-TR" altLang="en-US" sz="2800"/>
          </a:p>
          <a:p>
            <a:pPr lvl="1" eaLnBrk="1" hangingPunct="1"/>
            <a:r>
              <a:rPr lang="en-US" altLang="en-US" sz="2800"/>
              <a:t>Then a regular compiler is used to compile the code.</a:t>
            </a:r>
            <a:endParaRPr lang="tr-TR" altLang="en-US" sz="2800"/>
          </a:p>
          <a:p>
            <a:pPr eaLnBrk="1" hangingPunct="1"/>
            <a:r>
              <a:rPr lang="en-US" altLang="en-US" sz="2800"/>
              <a:t> </a:t>
            </a:r>
            <a:r>
              <a:rPr lang="en-US" altLang="en-US" sz="2800" b="1"/>
              <a:t>Language constructs:</a:t>
            </a:r>
            <a:endParaRPr lang="tr-TR" altLang="en-US" sz="2800" b="1"/>
          </a:p>
          <a:p>
            <a:pPr lvl="1" eaLnBrk="1" hangingPunct="1"/>
            <a:r>
              <a:rPr lang="en-US" altLang="en-US" sz="2800"/>
              <a:t>Connecting to a database:</a:t>
            </a:r>
            <a:r>
              <a:rPr lang="tr-TR" altLang="en-US" sz="2800"/>
              <a:t>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tr-TR" altLang="en-US" sz="2800"/>
              <a:t>		</a:t>
            </a:r>
            <a:r>
              <a:rPr lang="en-US" altLang="en-US" sz="2800" i="1">
                <a:solidFill>
                  <a:schemeClr val="accent2"/>
                </a:solidFill>
              </a:rPr>
              <a:t>EXEC SQL CONNECT</a:t>
            </a:r>
            <a:endParaRPr lang="tr-TR" altLang="en-US" sz="2800" i="1">
              <a:solidFill>
                <a:schemeClr val="accent2"/>
              </a:solidFill>
            </a:endParaRPr>
          </a:p>
          <a:p>
            <a:pPr lvl="1" eaLnBrk="1" hangingPunct="1"/>
            <a:r>
              <a:rPr lang="tr-TR" altLang="en-US" sz="2800"/>
              <a:t>D</a:t>
            </a:r>
            <a:r>
              <a:rPr lang="en-US" altLang="en-US" sz="2800"/>
              <a:t>eclaring variables:</a:t>
            </a:r>
            <a:r>
              <a:rPr lang="tr-TR" altLang="en-US" sz="2800"/>
              <a:t>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tr-TR" altLang="en-US" sz="2800"/>
              <a:t>		</a:t>
            </a:r>
            <a:r>
              <a:rPr lang="en-US" altLang="en-US" sz="2800" i="1">
                <a:solidFill>
                  <a:schemeClr val="accent2"/>
                </a:solidFill>
              </a:rPr>
              <a:t>EXEC SQL BEGIN (END) DECLARE SECTION</a:t>
            </a:r>
            <a:endParaRPr lang="tr-TR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A91C5CC-BB38-46E2-A59C-104510D0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Embedded SQL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D098A-493F-4416-8723-F25805135CB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tr-TR" sz="2800" b="1" dirty="0"/>
              <a:t>Language Constructs (cntd.)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Statements:</a:t>
            </a:r>
            <a:endParaRPr lang="tr-TR" sz="2800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tr-TR" sz="2800" dirty="0"/>
              <a:t>		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EXEC SQL </a:t>
            </a:r>
            <a:r>
              <a:rPr lang="en-US" sz="2800" dirty="0"/>
              <a:t>Statement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tr-TR" sz="28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Variables</a:t>
            </a:r>
            <a:r>
              <a:rPr lang="tr-TR" sz="2800" dirty="0"/>
              <a:t>: (</a:t>
            </a:r>
            <a:r>
              <a:rPr lang="en-US" sz="2800" dirty="0"/>
              <a:t>Two special “error” variables, one of them must be declared</a:t>
            </a:r>
            <a:r>
              <a:rPr lang="tr-TR" sz="2800" dirty="0"/>
              <a:t>)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2800" dirty="0"/>
              <a:t>		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SQLCODE </a:t>
            </a:r>
            <a:r>
              <a:rPr lang="en-US" sz="2800" dirty="0"/>
              <a:t>(long, is negative if an error has occurred)</a:t>
            </a:r>
            <a:endParaRPr lang="tr-TR" sz="2800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tr-TR" sz="2800" dirty="0"/>
              <a:t>		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SQLSTATE</a:t>
            </a:r>
            <a:r>
              <a:rPr lang="en-US" sz="2800" dirty="0"/>
              <a:t> (char[6], predefined codes for common errors)</a:t>
            </a:r>
            <a:endParaRPr lang="tr-TR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A00DD75-599F-4A3E-A27F-7ACC8FC7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API</a:t>
            </a:r>
            <a:r>
              <a:rPr lang="tr-TR" altLang="en-US"/>
              <a:t>’</a:t>
            </a:r>
            <a:r>
              <a:rPr lang="en-US" altLang="en-US"/>
              <a:t>s</a:t>
            </a:r>
            <a:endParaRPr lang="tr-TR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023D1752-B5EA-4846-AACD-2C4952FEDE0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endParaRPr lang="tr-TR" altLang="en-US"/>
          </a:p>
          <a:p>
            <a:pPr eaLnBrk="1" hangingPunct="1"/>
            <a:r>
              <a:rPr lang="tr-TR" altLang="en-US" sz="2800"/>
              <a:t>Alternative to embedding</a:t>
            </a:r>
          </a:p>
          <a:p>
            <a:pPr eaLnBrk="1" hangingPunct="1"/>
            <a:r>
              <a:rPr lang="en-US" altLang="en-US" sz="2800"/>
              <a:t>Rather than modify compiler, add library with database calls (API) </a:t>
            </a:r>
            <a:endParaRPr lang="tr-TR" altLang="en-US" sz="2800"/>
          </a:p>
          <a:p>
            <a:pPr eaLnBrk="1" hangingPunct="1"/>
            <a:r>
              <a:rPr lang="en-US" altLang="en-US" sz="2800"/>
              <a:t>Special standardized interface: </a:t>
            </a:r>
            <a:r>
              <a:rPr lang="tr-TR" altLang="en-US" sz="2800"/>
              <a:t>P</a:t>
            </a:r>
            <a:r>
              <a:rPr lang="en-US" altLang="en-US" sz="2800"/>
              <a:t>rocedures/objects</a:t>
            </a:r>
            <a:endParaRPr lang="tr-TR" altLang="en-US" sz="2800"/>
          </a:p>
          <a:p>
            <a:pPr eaLnBrk="1" hangingPunct="1"/>
            <a:r>
              <a:rPr lang="en-US" altLang="en-US" sz="2800"/>
              <a:t>Pass SQL strings from language, presents result sets in a language-friendly way</a:t>
            </a:r>
            <a:endParaRPr lang="tr-TR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F6298F0-2845-4446-85D0-BCA232F9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Database API’s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CCFCDA69-56F1-4F62-9D8B-2012263679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tr-TR" altLang="en-US" sz="3200"/>
          </a:p>
          <a:p>
            <a:pPr eaLnBrk="1" hangingPunct="1"/>
            <a:r>
              <a:rPr lang="en-US" altLang="en-US" sz="2800"/>
              <a:t>Sun’s </a:t>
            </a:r>
            <a:r>
              <a:rPr lang="en-US" altLang="en-US" sz="2800" i="1"/>
              <a:t>JDBC: </a:t>
            </a:r>
            <a:r>
              <a:rPr lang="en-US" altLang="en-US" sz="2800"/>
              <a:t>Java API</a:t>
            </a:r>
            <a:endParaRPr lang="tr-TR" altLang="en-US" sz="2800"/>
          </a:p>
          <a:p>
            <a:pPr eaLnBrk="1" hangingPunct="1"/>
            <a:r>
              <a:rPr lang="en-US" altLang="en-US" sz="2800"/>
              <a:t>Supposedly DBMS-neutral</a:t>
            </a:r>
            <a:r>
              <a:rPr lang="tr-TR" altLang="en-US" sz="2800"/>
              <a:t>, a</a:t>
            </a:r>
            <a:r>
              <a:rPr lang="en-US" altLang="en-US" sz="2800"/>
              <a:t> “driver” traps the calls and translates them into </a:t>
            </a:r>
            <a:r>
              <a:rPr lang="tr-TR" altLang="en-US" sz="2800"/>
              <a:t>D</a:t>
            </a:r>
            <a:r>
              <a:rPr lang="en-US" altLang="en-US" sz="2800"/>
              <a:t>BMS</a:t>
            </a:r>
            <a:r>
              <a:rPr lang="tr-TR" altLang="en-US" sz="2800"/>
              <a:t> </a:t>
            </a:r>
            <a:r>
              <a:rPr lang="en-US" altLang="en-US" sz="2800"/>
              <a:t>specific code </a:t>
            </a:r>
            <a:endParaRPr lang="tr-TR" altLang="en-US" sz="2800"/>
          </a:p>
          <a:p>
            <a:pPr eaLnBrk="1" hangingPunct="1"/>
            <a:r>
              <a:rPr lang="tr-TR" altLang="en-US" sz="2800"/>
              <a:t>D</a:t>
            </a:r>
            <a:r>
              <a:rPr lang="en-US" altLang="en-US" sz="2800"/>
              <a:t>atabase can be across a network</a:t>
            </a:r>
            <a:endParaRPr lang="tr-TR" altLang="en-US" sz="2800"/>
          </a:p>
          <a:p>
            <a:pPr eaLnBrk="1" hangingPunct="1"/>
            <a:r>
              <a:rPr lang="en-US" altLang="en-US" sz="2800"/>
              <a:t>DBMS independent both at the source code and executable level.</a:t>
            </a:r>
            <a:endParaRPr lang="tr-TR" altLang="en-US" sz="2800"/>
          </a:p>
          <a:p>
            <a:pPr eaLnBrk="1" hangingPunct="1"/>
            <a:endParaRPr lang="tr-T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3539DCC-2623-4FBB-BD0A-F88485E3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JDBC Architecture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75C222F5-C86C-4291-BAF9-BDC4C5495BC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800"/>
              <a:t>JDBC architecture has</a:t>
            </a:r>
            <a:r>
              <a:rPr lang="en-US" altLang="en-US" sz="2800" i="1"/>
              <a:t> </a:t>
            </a:r>
            <a:r>
              <a:rPr lang="en-US" altLang="en-US" sz="2800"/>
              <a:t>four components:</a:t>
            </a:r>
            <a:endParaRPr lang="tr-TR" altLang="en-US" sz="2800"/>
          </a:p>
          <a:p>
            <a:pPr eaLnBrk="1" hangingPunct="1"/>
            <a:r>
              <a:rPr lang="en-US" altLang="en-US" sz="2800" b="1"/>
              <a:t>Application</a:t>
            </a:r>
            <a:r>
              <a:rPr lang="en-US" altLang="en-US" sz="2800"/>
              <a:t> (initiates and terminates connections,</a:t>
            </a:r>
            <a:r>
              <a:rPr lang="en-US" altLang="en-US" sz="2800" i="1"/>
              <a:t> </a:t>
            </a:r>
            <a:r>
              <a:rPr lang="en-US" altLang="en-US" sz="2800"/>
              <a:t>submits SQL statements)</a:t>
            </a:r>
            <a:endParaRPr lang="tr-TR" altLang="en-US" sz="2800"/>
          </a:p>
          <a:p>
            <a:pPr eaLnBrk="1" hangingPunct="1"/>
            <a:r>
              <a:rPr lang="en-US" altLang="en-US" sz="2800" b="1"/>
              <a:t>Driver manager </a:t>
            </a:r>
            <a:r>
              <a:rPr lang="en-US" altLang="en-US" sz="2800"/>
              <a:t>(load JDBC driver)</a:t>
            </a:r>
            <a:endParaRPr lang="tr-TR" altLang="en-US" sz="2800"/>
          </a:p>
          <a:p>
            <a:pPr eaLnBrk="1" hangingPunct="1"/>
            <a:r>
              <a:rPr lang="en-US" altLang="en-US" sz="2800" b="1"/>
              <a:t>Driver</a:t>
            </a:r>
            <a:r>
              <a:rPr lang="en-US" altLang="en-US" sz="2800"/>
              <a:t> (connects to data source, transmits requests and returns/translates results and error codes)</a:t>
            </a:r>
            <a:endParaRPr lang="tr-TR" altLang="en-US" sz="2800"/>
          </a:p>
          <a:p>
            <a:pPr eaLnBrk="1" hangingPunct="1"/>
            <a:r>
              <a:rPr lang="en-US" altLang="en-US" sz="2800" b="1"/>
              <a:t>Data source </a:t>
            </a:r>
            <a:r>
              <a:rPr lang="en-US" altLang="en-US" sz="2800"/>
              <a:t>(processes SQL statements)</a:t>
            </a:r>
            <a:endParaRPr lang="tr-TR" altLang="en-US" sz="2800"/>
          </a:p>
          <a:p>
            <a:pPr eaLnBrk="1" hangingPunct="1">
              <a:buFont typeface="Wingdings 2" panose="05020102010507070707" pitchFamily="18" charset="2"/>
              <a:buNone/>
            </a:pPr>
            <a:endParaRPr lang="tr-TR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4BA54842-1D9C-4C4F-964B-B7D29030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JDBC Architecture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1FC36E8A-2BDE-45CE-AAE0-901042DFB6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endParaRPr lang="tr-TR" altLang="en-US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Steps to submit a database query: </a:t>
            </a:r>
            <a:endParaRPr lang="tr-TR" altLang="en-US"/>
          </a:p>
          <a:p>
            <a:pPr eaLnBrk="1" hangingPunct="1"/>
            <a:r>
              <a:rPr lang="en-US" altLang="en-US" sz="3200"/>
              <a:t>Load the JDBC driver</a:t>
            </a:r>
            <a:endParaRPr lang="tr-TR" altLang="en-US" sz="3200"/>
          </a:p>
          <a:p>
            <a:pPr eaLnBrk="1" hangingPunct="1"/>
            <a:r>
              <a:rPr lang="en-US" altLang="en-US" sz="3200"/>
              <a:t>Connect to the data source</a:t>
            </a:r>
            <a:endParaRPr lang="tr-TR" altLang="en-US" sz="3200"/>
          </a:p>
          <a:p>
            <a:pPr eaLnBrk="1" hangingPunct="1"/>
            <a:r>
              <a:rPr lang="en-US" altLang="en-US" sz="3200"/>
              <a:t>Execute SQL statements</a:t>
            </a:r>
            <a:endParaRPr lang="tr-TR" altLang="en-US" sz="3200"/>
          </a:p>
          <a:p>
            <a:pPr eaLnBrk="1" hangingPunct="1"/>
            <a:endParaRPr lang="tr-T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2BB1D5A-377D-42CF-ACFE-B7398561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Example Code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2B7B4F00-5493-4178-B111-D8CEBF0DF00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tr-TR" altLang="en-US" sz="2800"/>
          </a:p>
          <a:p>
            <a:pPr eaLnBrk="1" hangingPunct="1"/>
            <a:r>
              <a:rPr lang="en-US" altLang="en-US" sz="2800"/>
              <a:t>Step 1: Include necessary Java packages</a:t>
            </a:r>
            <a:endParaRPr lang="tr-TR" altLang="en-US" sz="280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800"/>
              <a:t> </a:t>
            </a:r>
            <a:r>
              <a:rPr lang="tr-TR" altLang="en-US" sz="2800"/>
              <a:t>	</a:t>
            </a:r>
            <a:r>
              <a:rPr lang="en-US" altLang="en-US" sz="2800" b="1"/>
              <a:t>import java.sql.*;</a:t>
            </a:r>
            <a:endParaRPr lang="tr-TR" altLang="en-US" sz="2800" b="1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800"/>
              <a:t> </a:t>
            </a:r>
            <a:endParaRPr lang="tr-TR" altLang="en-US" sz="2800"/>
          </a:p>
          <a:p>
            <a:pPr eaLnBrk="1" hangingPunct="1"/>
            <a:r>
              <a:rPr lang="en-US" altLang="en-US" sz="2800"/>
              <a:t>Step 2: Load the corresponding JDBC driver for the data source you want to connect.  </a:t>
            </a:r>
            <a:endParaRPr lang="tr-TR" altLang="en-US" sz="280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tr-TR" altLang="en-US" sz="2800"/>
              <a:t>	</a:t>
            </a:r>
            <a:r>
              <a:rPr lang="en-US" altLang="en-US" sz="2800" b="1"/>
              <a:t>Class.forName("com.mysql.jdbc.Driver");</a:t>
            </a:r>
            <a:endParaRPr lang="tr-TR" altLang="en-US" sz="2800" b="1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800"/>
              <a:t> </a:t>
            </a:r>
            <a:endParaRPr lang="tr-TR" altLang="en-US" sz="2800"/>
          </a:p>
          <a:p>
            <a:pPr eaLnBrk="1" hangingPunct="1"/>
            <a:endParaRPr lang="tr-TR" altLang="en-US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844</Words>
  <Application>Microsoft Office PowerPoint</Application>
  <PresentationFormat>Widescreen</PresentationFormat>
  <Paragraphs>133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Perpetua</vt:lpstr>
      <vt:lpstr>Wingdings 2</vt:lpstr>
      <vt:lpstr>Office Theme</vt:lpstr>
      <vt:lpstr>Equity</vt:lpstr>
      <vt:lpstr>Database Application Development with Java</vt:lpstr>
      <vt:lpstr>SQL in Application Code</vt:lpstr>
      <vt:lpstr>Embedded SQL </vt:lpstr>
      <vt:lpstr>Embedded SQL </vt:lpstr>
      <vt:lpstr>Database API’s</vt:lpstr>
      <vt:lpstr>Database API’s</vt:lpstr>
      <vt:lpstr>JDBC Architecture</vt:lpstr>
      <vt:lpstr>JDBC Architecture</vt:lpstr>
      <vt:lpstr>Example Code</vt:lpstr>
      <vt:lpstr>Example Code</vt:lpstr>
      <vt:lpstr>Example Code</vt:lpstr>
      <vt:lpstr>Example Code</vt:lpstr>
      <vt:lpstr>Example Code</vt:lpstr>
      <vt:lpstr>Example Code</vt:lpstr>
      <vt:lpstr>Example Code</vt:lpstr>
      <vt:lpstr>SQL 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Application Development with Java</dc:title>
  <dc:creator>Akash</dc:creator>
  <cp:lastModifiedBy>Akash</cp:lastModifiedBy>
  <cp:revision>1</cp:revision>
  <dcterms:created xsi:type="dcterms:W3CDTF">2022-03-17T21:32:29Z</dcterms:created>
  <dcterms:modified xsi:type="dcterms:W3CDTF">2022-03-17T21:34:11Z</dcterms:modified>
</cp:coreProperties>
</file>