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AB17C-9F74-4D49-986A-1FCDCFDCDD66}" v="125" dt="2022-10-08T19:59:56.632"/>
    <p1510:client id="{78F526C0-6B66-4D98-92AE-4D27A04D55AB}" v="643" dt="2022-10-18T18:21:23.855"/>
    <p1510:client id="{D39B8D3E-8073-401F-99A4-FEF6C4AEE8B5}" v="563" dt="2022-10-19T21:52:28.272"/>
    <p1510:client id="{E77E1A1F-AA99-46EC-9D94-638D9DDADECB}" v="353" dt="2022-10-08T21:08:47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7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4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30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uk-UA">
                <a:solidFill>
                  <a:schemeClr val="tx2"/>
                </a:solidFill>
                <a:ea typeface="+mj-lt"/>
                <a:cs typeface="+mj-lt"/>
              </a:rPr>
              <a:t>Додаток «Книжковий магазин»</a:t>
            </a:r>
            <a:endParaRPr lang="uk-UA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ru-RU" sz="2200">
              <a:solidFill>
                <a:schemeClr val="tx2"/>
              </a:solidFill>
              <a:ea typeface="+mn-lt"/>
              <a:cs typeface="+mn-lt"/>
            </a:endParaRPr>
          </a:p>
          <a:p>
            <a:pPr algn="l"/>
            <a:r>
              <a:rPr lang="uk-UA" sz="2200">
                <a:solidFill>
                  <a:schemeClr val="tx2"/>
                </a:solidFill>
                <a:ea typeface="+mn-lt"/>
                <a:cs typeface="+mn-lt"/>
              </a:rPr>
              <a:t>Автор курсового проекту: </a:t>
            </a:r>
            <a:r>
              <a:rPr lang="uk-UA" sz="2200" err="1">
                <a:solidFill>
                  <a:schemeClr val="tx2"/>
                </a:solidFill>
                <a:ea typeface="+mn-lt"/>
                <a:cs typeface="+mn-lt"/>
              </a:rPr>
              <a:t>Кізілпінар</a:t>
            </a:r>
            <a:r>
              <a:rPr lang="uk-UA" sz="2200">
                <a:solidFill>
                  <a:schemeClr val="tx2"/>
                </a:solidFill>
                <a:ea typeface="+mn-lt"/>
                <a:cs typeface="+mn-lt"/>
              </a:rPr>
              <a:t> Світлана</a:t>
            </a:r>
            <a:endParaRPr lang="uk-UA" sz="2200">
              <a:solidFill>
                <a:schemeClr val="tx2"/>
              </a:solidFill>
              <a:cs typeface="Calibri"/>
            </a:endParaRPr>
          </a:p>
          <a:p>
            <a:pPr algn="l"/>
            <a:r>
              <a:rPr lang="uk-UA" sz="2200">
                <a:solidFill>
                  <a:schemeClr val="tx2"/>
                </a:solidFill>
                <a:ea typeface="+mn-lt"/>
                <a:cs typeface="+mn-lt"/>
              </a:rPr>
              <a:t>Керівник проекту: Рубан Сергій Анатолійович</a:t>
            </a:r>
            <a:endParaRPr lang="uk-UA" sz="2200">
              <a:solidFill>
                <a:schemeClr val="tx2"/>
              </a:solidFill>
            </a:endParaRPr>
          </a:p>
          <a:p>
            <a:pPr algn="l"/>
            <a:endParaRPr lang="ru-RU" sz="2200">
              <a:solidFill>
                <a:schemeClr val="tx2"/>
              </a:solidFill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2E0DC-B8EF-F13C-7C16-226D9F101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5" r="2" b="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652D6-4737-5165-62A3-B807213F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617992"/>
          </a:xfrm>
        </p:spPr>
        <p:txBody>
          <a:bodyPr>
            <a:normAutofit/>
          </a:bodyPr>
          <a:lstStyle/>
          <a:p>
            <a:r>
              <a:rPr lang="uk-UA" sz="2400">
                <a:latin typeface="Times New Roman"/>
                <a:ea typeface="+mj-lt"/>
                <a:cs typeface="+mj-lt"/>
              </a:rPr>
              <a:t>3.4 Проектування бази даних</a:t>
            </a:r>
            <a:endParaRPr lang="uk-UA" sz="2400">
              <a:latin typeface="Times New Roman"/>
              <a:cs typeface="Times New Roman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BBDF5C-4CA4-1C68-6EB9-7ABE9467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22"/>
            <a:ext cx="10515600" cy="5164591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public class </a:t>
            </a:r>
            <a:r>
              <a:rPr lang="en-US" err="1">
                <a:ea typeface="+mn-lt"/>
                <a:cs typeface="+mn-lt"/>
              </a:rPr>
              <a:t>MyBooksShopContext</a:t>
            </a:r>
            <a:r>
              <a:rPr lang="en-US">
                <a:ea typeface="+mn-lt"/>
                <a:cs typeface="+mn-lt"/>
              </a:rPr>
              <a:t> : </a:t>
            </a:r>
            <a:r>
              <a:rPr lang="en-US" err="1">
                <a:ea typeface="+mn-lt"/>
                <a:cs typeface="+mn-lt"/>
              </a:rPr>
              <a:t>DbContext</a:t>
            </a:r>
            <a:endParaRPr lang="en-US" err="1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{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&lt;Book&gt; Books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&lt;Author&gt; Authors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&lt;Genre&gt; Genres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PublishingHouse</a:t>
            </a:r>
            <a:r>
              <a:rPr lang="en-US">
                <a:ea typeface="+mn-lt"/>
                <a:cs typeface="+mn-lt"/>
              </a:rPr>
              <a:t>&gt; </a:t>
            </a:r>
            <a:r>
              <a:rPr lang="en-US" err="1">
                <a:ea typeface="+mn-lt"/>
                <a:cs typeface="+mn-lt"/>
              </a:rPr>
              <a:t>PublishingHouses</a:t>
            </a:r>
            <a:r>
              <a:rPr lang="en-US">
                <a:ea typeface="+mn-lt"/>
                <a:cs typeface="+mn-lt"/>
              </a:rPr>
              <a:t>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&lt;Country&gt; Countries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&lt;Town&gt; Towns { get; set; } = null!;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BuyedBook</a:t>
            </a:r>
            <a:r>
              <a:rPr lang="en-US">
                <a:ea typeface="+mn-lt"/>
                <a:cs typeface="+mn-lt"/>
              </a:rPr>
              <a:t>&gt; </a:t>
            </a:r>
            <a:r>
              <a:rPr lang="en-US" err="1">
                <a:ea typeface="+mn-lt"/>
                <a:cs typeface="+mn-lt"/>
              </a:rPr>
              <a:t>BuyedBooks</a:t>
            </a:r>
            <a:r>
              <a:rPr lang="en-US">
                <a:ea typeface="+mn-lt"/>
                <a:cs typeface="+mn-lt"/>
              </a:rPr>
              <a:t> { get; set; } = null!;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&lt;Buyer&gt; Buyers { get; set; } = null!;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DeferredBook</a:t>
            </a:r>
            <a:r>
              <a:rPr lang="en-US">
                <a:ea typeface="+mn-lt"/>
                <a:cs typeface="+mn-lt"/>
              </a:rPr>
              <a:t>&gt; </a:t>
            </a:r>
            <a:r>
              <a:rPr lang="en-US" err="1">
                <a:ea typeface="+mn-lt"/>
                <a:cs typeface="+mn-lt"/>
              </a:rPr>
              <a:t>DeferredBooks</a:t>
            </a:r>
            <a:r>
              <a:rPr lang="en-US">
                <a:ea typeface="+mn-lt"/>
                <a:cs typeface="+mn-lt"/>
              </a:rPr>
              <a:t>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ThemeOfBook</a:t>
            </a:r>
            <a:r>
              <a:rPr lang="en-US">
                <a:ea typeface="+mn-lt"/>
                <a:cs typeface="+mn-lt"/>
              </a:rPr>
              <a:t>&gt; </a:t>
            </a:r>
            <a:r>
              <a:rPr lang="en-US" err="1">
                <a:ea typeface="+mn-lt"/>
                <a:cs typeface="+mn-lt"/>
              </a:rPr>
              <a:t>ThemeOfBooks</a:t>
            </a:r>
            <a:r>
              <a:rPr lang="en-US">
                <a:ea typeface="+mn-lt"/>
                <a:cs typeface="+mn-lt"/>
              </a:rPr>
              <a:t> { get; set; } = null!;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DbSet</a:t>
            </a:r>
            <a:r>
              <a:rPr lang="en-US">
                <a:ea typeface="+mn-lt"/>
                <a:cs typeface="+mn-lt"/>
              </a:rPr>
              <a:t>&lt;User&gt; Users { get; set; } = null!;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public </a:t>
            </a:r>
            <a:r>
              <a:rPr lang="en-US" err="1">
                <a:ea typeface="+mn-lt"/>
                <a:cs typeface="+mn-lt"/>
              </a:rPr>
              <a:t>MyBooksShopContext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DbContextOptions</a:t>
            </a:r>
            <a:r>
              <a:rPr lang="en-US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MyBooksShopContext</a:t>
            </a:r>
            <a:r>
              <a:rPr lang="en-US">
                <a:ea typeface="+mn-lt"/>
                <a:cs typeface="+mn-lt"/>
              </a:rPr>
              <a:t>&gt; options) : base(options) { }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}</a:t>
            </a:r>
            <a:endParaRPr lang="en-US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510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F519CE-E206-15D7-29B5-AE7DB1DB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736"/>
            <a:ext cx="10515600" cy="5556477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uk-UA" err="1">
                <a:ea typeface="+mn-lt"/>
                <a:cs typeface="+mn-lt"/>
              </a:rPr>
              <a:t>public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class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MyContextFactory</a:t>
            </a:r>
            <a:r>
              <a:rPr lang="uk-UA">
                <a:ea typeface="+mn-lt"/>
                <a:cs typeface="+mn-lt"/>
              </a:rPr>
              <a:t> : </a:t>
            </a:r>
            <a:r>
              <a:rPr lang="uk-UA" err="1">
                <a:ea typeface="+mn-lt"/>
                <a:cs typeface="+mn-lt"/>
              </a:rPr>
              <a:t>IDesignTimeDbContextFactory</a:t>
            </a:r>
            <a:r>
              <a:rPr lang="uk-UA">
                <a:ea typeface="+mn-lt"/>
                <a:cs typeface="+mn-lt"/>
              </a:rPr>
              <a:t>&lt;</a:t>
            </a:r>
            <a:r>
              <a:rPr lang="uk-UA" err="1">
                <a:ea typeface="+mn-lt"/>
                <a:cs typeface="+mn-lt"/>
              </a:rPr>
              <a:t>MyBooksShopContext</a:t>
            </a:r>
            <a:r>
              <a:rPr lang="uk-UA">
                <a:ea typeface="+mn-lt"/>
                <a:cs typeface="+mn-lt"/>
              </a:rPr>
              <a:t>&gt;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{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 </a:t>
            </a:r>
            <a:r>
              <a:rPr lang="uk-UA" err="1">
                <a:ea typeface="+mn-lt"/>
                <a:cs typeface="+mn-lt"/>
              </a:rPr>
              <a:t>public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MyBooksShopContext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CreateDbContext</a:t>
            </a:r>
            <a:r>
              <a:rPr lang="uk-UA">
                <a:ea typeface="+mn-lt"/>
                <a:cs typeface="+mn-lt"/>
              </a:rPr>
              <a:t>(</a:t>
            </a:r>
            <a:r>
              <a:rPr lang="uk-UA" err="1">
                <a:ea typeface="+mn-lt"/>
                <a:cs typeface="+mn-lt"/>
              </a:rPr>
              <a:t>string</a:t>
            </a:r>
            <a:r>
              <a:rPr lang="uk-UA">
                <a:ea typeface="+mn-lt"/>
                <a:cs typeface="+mn-lt"/>
              </a:rPr>
              <a:t>[] </a:t>
            </a:r>
            <a:r>
              <a:rPr lang="uk-UA" err="1">
                <a:ea typeface="+mn-lt"/>
                <a:cs typeface="+mn-lt"/>
              </a:rPr>
              <a:t>args</a:t>
            </a:r>
            <a:r>
              <a:rPr lang="uk-UA">
                <a:ea typeface="+mn-lt"/>
                <a:cs typeface="+mn-lt"/>
              </a:rPr>
              <a:t>)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 {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 </a:t>
            </a:r>
            <a:r>
              <a:rPr lang="uk-UA" err="1">
                <a:ea typeface="+mn-lt"/>
                <a:cs typeface="+mn-lt"/>
              </a:rPr>
              <a:t>var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optionsBuilder</a:t>
            </a:r>
            <a:r>
              <a:rPr lang="uk-UA">
                <a:ea typeface="+mn-lt"/>
                <a:cs typeface="+mn-lt"/>
              </a:rPr>
              <a:t> = </a:t>
            </a:r>
            <a:r>
              <a:rPr lang="uk-UA" err="1">
                <a:ea typeface="+mn-lt"/>
                <a:cs typeface="+mn-lt"/>
              </a:rPr>
              <a:t>new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DbContextOptionsBuilder</a:t>
            </a:r>
            <a:r>
              <a:rPr lang="uk-UA">
                <a:ea typeface="+mn-lt"/>
                <a:cs typeface="+mn-lt"/>
              </a:rPr>
              <a:t>&lt;</a:t>
            </a:r>
            <a:r>
              <a:rPr lang="uk-UA" err="1">
                <a:ea typeface="+mn-lt"/>
                <a:cs typeface="+mn-lt"/>
              </a:rPr>
              <a:t>MyBooksShopContext</a:t>
            </a:r>
            <a:r>
              <a:rPr lang="uk-UA">
                <a:ea typeface="+mn-lt"/>
                <a:cs typeface="+mn-lt"/>
              </a:rPr>
              <a:t>&gt;();</a:t>
            </a:r>
            <a:endParaRPr lang="uk-UA" err="1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IConfigurationBuilder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builder</a:t>
            </a:r>
            <a:r>
              <a:rPr lang="uk-UA">
                <a:ea typeface="+mn-lt"/>
                <a:cs typeface="+mn-lt"/>
              </a:rPr>
              <a:t> = </a:t>
            </a:r>
            <a:r>
              <a:rPr lang="uk-UA" err="1">
                <a:ea typeface="+mn-lt"/>
                <a:cs typeface="+mn-lt"/>
              </a:rPr>
              <a:t>new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ConfigurationBuilder</a:t>
            </a:r>
            <a:r>
              <a:rPr lang="uk-UA">
                <a:ea typeface="+mn-lt"/>
                <a:cs typeface="+mn-lt"/>
              </a:rPr>
              <a:t>(); //</a:t>
            </a:r>
            <a:r>
              <a:rPr lang="uk-UA" err="1">
                <a:ea typeface="+mn-lt"/>
                <a:cs typeface="+mn-lt"/>
              </a:rPr>
              <a:t>Microsoft.Extensions.Configuration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NuGet</a:t>
            </a:r>
            <a:endParaRPr lang="uk-UA" err="1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builder.SetBasePath</a:t>
            </a:r>
            <a:r>
              <a:rPr lang="uk-UA">
                <a:ea typeface="+mn-lt"/>
                <a:cs typeface="+mn-lt"/>
              </a:rPr>
              <a:t>(</a:t>
            </a:r>
            <a:r>
              <a:rPr lang="uk-UA" err="1">
                <a:ea typeface="+mn-lt"/>
                <a:cs typeface="+mn-lt"/>
              </a:rPr>
              <a:t>Directory.GetCurrentDirectory</a:t>
            </a:r>
            <a:r>
              <a:rPr lang="uk-UA">
                <a:ea typeface="+mn-lt"/>
                <a:cs typeface="+mn-lt"/>
              </a:rPr>
              <a:t>());  //</a:t>
            </a:r>
            <a:r>
              <a:rPr lang="uk-UA" err="1">
                <a:ea typeface="+mn-lt"/>
                <a:cs typeface="+mn-lt"/>
              </a:rPr>
              <a:t>Microsoft.Extensions.Configuration.Json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NuGet</a:t>
            </a:r>
            <a:endParaRPr lang="uk-UA" err="1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builder.AddJsonFile</a:t>
            </a:r>
            <a:r>
              <a:rPr lang="uk-UA">
                <a:ea typeface="+mn-lt"/>
                <a:cs typeface="+mn-lt"/>
              </a:rPr>
              <a:t>("</a:t>
            </a:r>
            <a:r>
              <a:rPr lang="uk-UA" err="1">
                <a:ea typeface="+mn-lt"/>
                <a:cs typeface="+mn-lt"/>
              </a:rPr>
              <a:t>appsettings.json</a:t>
            </a:r>
            <a:r>
              <a:rPr lang="uk-UA">
                <a:ea typeface="+mn-lt"/>
                <a:cs typeface="+mn-lt"/>
              </a:rPr>
              <a:t>"); //</a:t>
            </a:r>
            <a:r>
              <a:rPr lang="uk-UA" err="1">
                <a:ea typeface="+mn-lt"/>
                <a:cs typeface="+mn-lt"/>
              </a:rPr>
              <a:t>Microsoft.Extensions.Configuration.Json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NuGet</a:t>
            </a:r>
            <a:endParaRPr lang="uk-UA" err="1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IConfigurationRoot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config</a:t>
            </a:r>
            <a:r>
              <a:rPr lang="uk-UA">
                <a:ea typeface="+mn-lt"/>
                <a:cs typeface="+mn-lt"/>
              </a:rPr>
              <a:t> = </a:t>
            </a:r>
            <a:r>
              <a:rPr lang="uk-UA" err="1">
                <a:ea typeface="+mn-lt"/>
                <a:cs typeface="+mn-lt"/>
              </a:rPr>
              <a:t>builder.Build</a:t>
            </a:r>
            <a:r>
              <a:rPr lang="uk-UA">
                <a:ea typeface="+mn-lt"/>
                <a:cs typeface="+mn-lt"/>
              </a:rPr>
              <a:t>();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string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connStr</a:t>
            </a:r>
            <a:r>
              <a:rPr lang="uk-UA">
                <a:ea typeface="+mn-lt"/>
                <a:cs typeface="+mn-lt"/>
              </a:rPr>
              <a:t> = </a:t>
            </a:r>
            <a:r>
              <a:rPr lang="uk-UA" err="1">
                <a:ea typeface="+mn-lt"/>
                <a:cs typeface="+mn-lt"/>
              </a:rPr>
              <a:t>config.GetConnectionString</a:t>
            </a:r>
            <a:r>
              <a:rPr lang="uk-UA">
                <a:ea typeface="+mn-lt"/>
                <a:cs typeface="+mn-lt"/>
              </a:rPr>
              <a:t>("</a:t>
            </a:r>
            <a:r>
              <a:rPr lang="uk-UA" err="1">
                <a:ea typeface="+mn-lt"/>
                <a:cs typeface="+mn-lt"/>
              </a:rPr>
              <a:t>sqlConnStr</a:t>
            </a:r>
            <a:r>
              <a:rPr lang="uk-UA">
                <a:ea typeface="+mn-lt"/>
                <a:cs typeface="+mn-lt"/>
              </a:rPr>
              <a:t>");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optionsBuilder.UseSqlServer</a:t>
            </a:r>
            <a:r>
              <a:rPr lang="uk-UA">
                <a:ea typeface="+mn-lt"/>
                <a:cs typeface="+mn-lt"/>
              </a:rPr>
              <a:t>(</a:t>
            </a:r>
            <a:r>
              <a:rPr lang="uk-UA" err="1">
                <a:ea typeface="+mn-lt"/>
                <a:cs typeface="+mn-lt"/>
              </a:rPr>
              <a:t>connStr</a:t>
            </a:r>
            <a:r>
              <a:rPr lang="uk-UA">
                <a:ea typeface="+mn-lt"/>
                <a:cs typeface="+mn-lt"/>
              </a:rPr>
              <a:t>); //</a:t>
            </a:r>
            <a:r>
              <a:rPr lang="uk-UA" err="1">
                <a:ea typeface="+mn-lt"/>
                <a:cs typeface="+mn-lt"/>
              </a:rPr>
              <a:t>Microsoft.EntityFrameworkCore.SqlServer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NuGet</a:t>
            </a:r>
            <a:endParaRPr lang="uk-UA" err="1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var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options</a:t>
            </a:r>
            <a:r>
              <a:rPr lang="uk-UA">
                <a:ea typeface="+mn-lt"/>
                <a:cs typeface="+mn-lt"/>
              </a:rPr>
              <a:t> = </a:t>
            </a:r>
            <a:r>
              <a:rPr lang="uk-UA" err="1">
                <a:ea typeface="+mn-lt"/>
                <a:cs typeface="+mn-lt"/>
              </a:rPr>
              <a:t>optionsBuilder.Options</a:t>
            </a:r>
            <a:r>
              <a:rPr lang="uk-UA">
                <a:ea typeface="+mn-lt"/>
                <a:cs typeface="+mn-lt"/>
              </a:rPr>
              <a:t>;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     </a:t>
            </a:r>
            <a:r>
              <a:rPr lang="uk-UA" err="1">
                <a:ea typeface="+mn-lt"/>
                <a:cs typeface="+mn-lt"/>
              </a:rPr>
              <a:t>return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new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MyBooksShopContext</a:t>
            </a:r>
            <a:r>
              <a:rPr lang="uk-UA">
                <a:ea typeface="+mn-lt"/>
                <a:cs typeface="+mn-lt"/>
              </a:rPr>
              <a:t>(</a:t>
            </a:r>
            <a:r>
              <a:rPr lang="uk-UA" err="1">
                <a:ea typeface="+mn-lt"/>
                <a:cs typeface="+mn-lt"/>
              </a:rPr>
              <a:t>options</a:t>
            </a:r>
            <a:r>
              <a:rPr lang="uk-UA">
                <a:ea typeface="+mn-lt"/>
                <a:cs typeface="+mn-lt"/>
              </a:rPr>
              <a:t>);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     }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}</a:t>
            </a:r>
            <a:endParaRPr lang="uk-UA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757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E7FD786-9972-9884-0BB0-A74FB4B6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593"/>
            <a:ext cx="10515600" cy="544762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{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 "</a:t>
            </a:r>
            <a:r>
              <a:rPr lang="uk-UA" err="1">
                <a:ea typeface="+mn-lt"/>
                <a:cs typeface="+mn-lt"/>
              </a:rPr>
              <a:t>exclude</a:t>
            </a:r>
            <a:r>
              <a:rPr lang="uk-UA">
                <a:ea typeface="+mn-lt"/>
                <a:cs typeface="+mn-lt"/>
              </a:rPr>
              <a:t>": [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bin</a:t>
            </a:r>
            <a:r>
              <a:rPr lang="uk-UA">
                <a:ea typeface="+mn-lt"/>
                <a:cs typeface="+mn-lt"/>
              </a:rPr>
              <a:t>",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bower_components</a:t>
            </a:r>
            <a:r>
              <a:rPr lang="uk-UA">
                <a:ea typeface="+mn-lt"/>
                <a:cs typeface="+mn-lt"/>
              </a:rPr>
              <a:t>",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jspm_packages</a:t>
            </a:r>
            <a:r>
              <a:rPr lang="uk-UA">
                <a:ea typeface="+mn-lt"/>
                <a:cs typeface="+mn-lt"/>
              </a:rPr>
              <a:t>",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node_modules</a:t>
            </a:r>
            <a:r>
              <a:rPr lang="uk-UA">
                <a:ea typeface="+mn-lt"/>
                <a:cs typeface="+mn-lt"/>
              </a:rPr>
              <a:t>",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obj</a:t>
            </a:r>
            <a:r>
              <a:rPr lang="uk-UA">
                <a:ea typeface="+mn-lt"/>
                <a:cs typeface="+mn-lt"/>
              </a:rPr>
              <a:t>",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"**/</a:t>
            </a:r>
            <a:r>
              <a:rPr lang="uk-UA" err="1">
                <a:ea typeface="+mn-lt"/>
                <a:cs typeface="+mn-lt"/>
              </a:rPr>
              <a:t>platforms</a:t>
            </a:r>
            <a:r>
              <a:rPr lang="uk-UA">
                <a:ea typeface="+mn-lt"/>
                <a:cs typeface="+mn-lt"/>
              </a:rPr>
              <a:t>"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 ],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 "</a:t>
            </a:r>
            <a:r>
              <a:rPr lang="uk-UA" err="1">
                <a:ea typeface="+mn-lt"/>
                <a:cs typeface="+mn-lt"/>
              </a:rPr>
              <a:t>ConnectionStrings</a:t>
            </a:r>
            <a:r>
              <a:rPr lang="uk-UA">
                <a:ea typeface="+mn-lt"/>
                <a:cs typeface="+mn-lt"/>
              </a:rPr>
              <a:t>": {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   "</a:t>
            </a:r>
            <a:r>
              <a:rPr lang="uk-UA" err="1">
                <a:ea typeface="+mn-lt"/>
                <a:cs typeface="+mn-lt"/>
              </a:rPr>
              <a:t>sqlConnStr</a:t>
            </a:r>
            <a:r>
              <a:rPr lang="uk-UA">
                <a:ea typeface="+mn-lt"/>
                <a:cs typeface="+mn-lt"/>
              </a:rPr>
              <a:t>": "</a:t>
            </a:r>
            <a:r>
              <a:rPr lang="uk-UA" err="1">
                <a:ea typeface="+mn-lt"/>
                <a:cs typeface="+mn-lt"/>
              </a:rPr>
              <a:t>Data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Source</a:t>
            </a:r>
            <a:r>
              <a:rPr lang="uk-UA">
                <a:ea typeface="+mn-lt"/>
                <a:cs typeface="+mn-lt"/>
              </a:rPr>
              <a:t>=(</a:t>
            </a:r>
            <a:r>
              <a:rPr lang="uk-UA" err="1">
                <a:ea typeface="+mn-lt"/>
                <a:cs typeface="+mn-lt"/>
              </a:rPr>
              <a:t>localdb</a:t>
            </a:r>
            <a:r>
              <a:rPr lang="uk-UA">
                <a:ea typeface="+mn-lt"/>
                <a:cs typeface="+mn-lt"/>
              </a:rPr>
              <a:t>)\\</a:t>
            </a:r>
            <a:r>
              <a:rPr lang="uk-UA" err="1">
                <a:ea typeface="+mn-lt"/>
                <a:cs typeface="+mn-lt"/>
              </a:rPr>
              <a:t>MSSQLLocalDB;Initial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Catalog</a:t>
            </a:r>
            <a:r>
              <a:rPr lang="uk-UA">
                <a:ea typeface="+mn-lt"/>
                <a:cs typeface="+mn-lt"/>
              </a:rPr>
              <a:t>=</a:t>
            </a:r>
            <a:r>
              <a:rPr lang="uk-UA" err="1">
                <a:ea typeface="+mn-lt"/>
                <a:cs typeface="+mn-lt"/>
              </a:rPr>
              <a:t>BooksShop_Migration;Integrated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Security</a:t>
            </a:r>
            <a:r>
              <a:rPr lang="uk-UA">
                <a:ea typeface="+mn-lt"/>
                <a:cs typeface="+mn-lt"/>
              </a:rPr>
              <a:t>=</a:t>
            </a:r>
            <a:r>
              <a:rPr lang="uk-UA" err="1">
                <a:ea typeface="+mn-lt"/>
                <a:cs typeface="+mn-lt"/>
              </a:rPr>
              <a:t>True</a:t>
            </a:r>
            <a:r>
              <a:rPr lang="uk-UA">
                <a:ea typeface="+mn-lt"/>
                <a:cs typeface="+mn-lt"/>
              </a:rPr>
              <a:t>;"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  }</a:t>
            </a:r>
            <a:endParaRPr lang="uk-UA"/>
          </a:p>
          <a:p>
            <a:pPr marL="0" indent="0">
              <a:buNone/>
            </a:pPr>
            <a:r>
              <a:rPr lang="uk-UA">
                <a:ea typeface="+mn-lt"/>
                <a:cs typeface="+mn-lt"/>
              </a:rPr>
              <a:t>}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1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7DED8-9F71-869A-B10E-58BF98FC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001588"/>
            <a:ext cx="3309258" cy="661535"/>
          </a:xfrm>
        </p:spPr>
        <p:txBody>
          <a:bodyPr>
            <a:normAutofit/>
          </a:bodyPr>
          <a:lstStyle/>
          <a:p>
            <a:pPr algn="ctr"/>
            <a:r>
              <a:rPr lang="uk-UA" sz="1800" b="0" err="1">
                <a:latin typeface="Times New Roman"/>
                <a:cs typeface="Times New Roman"/>
              </a:rPr>
              <a:t>Мал</a:t>
            </a:r>
            <a:r>
              <a:rPr lang="uk-UA" sz="1800" b="0">
                <a:latin typeface="Times New Roman"/>
                <a:cs typeface="Times New Roman"/>
              </a:rPr>
              <a:t>. 3.3 Класи </a:t>
            </a:r>
            <a:r>
              <a:rPr lang="uk-UA" sz="1800" b="0" err="1">
                <a:latin typeface="Times New Roman"/>
                <a:cs typeface="Times New Roman"/>
              </a:rPr>
              <a:t>Entity</a:t>
            </a:r>
            <a:endParaRPr lang="uk-UA" sz="1800" b="0">
              <a:latin typeface="Times New Roman"/>
              <a:cs typeface="Times New Roman"/>
            </a:endParaRPr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8406FE45-A84F-CA1A-AAD2-296541A81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8515"/>
            <a:ext cx="3755571" cy="3131427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4F62E55-97AD-6373-B35A-08897FA7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629" y="739391"/>
            <a:ext cx="6455228" cy="546630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5481358-0C62-995F-7BCD-F1EE65DD5A9A}"/>
              </a:ext>
            </a:extLst>
          </p:cNvPr>
          <p:cNvSpPr txBox="1">
            <a:spLocks/>
          </p:cNvSpPr>
          <p:nvPr/>
        </p:nvSpPr>
        <p:spPr>
          <a:xfrm>
            <a:off x="838200" y="5547359"/>
            <a:ext cx="4136572" cy="66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k-UA" sz="1800" b="0" err="1">
                <a:latin typeface="Times New Roman"/>
                <a:cs typeface="Times New Roman"/>
              </a:rPr>
              <a:t>Мал</a:t>
            </a:r>
            <a:r>
              <a:rPr lang="uk-UA" sz="1800" b="0">
                <a:latin typeface="Times New Roman"/>
                <a:cs typeface="Times New Roman"/>
              </a:rPr>
              <a:t>. 3.4 SQL </a:t>
            </a:r>
            <a:r>
              <a:rPr lang="uk-UA" sz="1800" b="0" err="1">
                <a:latin typeface="Times New Roman"/>
                <a:cs typeface="Times New Roman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0190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DB40A-5A2B-F788-9510-EE332208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55837"/>
          </a:xfrm>
        </p:spPr>
        <p:txBody>
          <a:bodyPr/>
          <a:lstStyle/>
          <a:p>
            <a:r>
              <a:rPr lang="uk-UA" sz="2400">
                <a:latin typeface="Times New Roman"/>
                <a:cs typeface="Times New Roman"/>
              </a:rPr>
              <a:t>3.4 </a:t>
            </a:r>
            <a:r>
              <a:rPr lang="uk-UA" sz="2400">
                <a:latin typeface="Times New Roman"/>
                <a:ea typeface="+mj-lt"/>
                <a:cs typeface="+mj-lt"/>
              </a:rPr>
              <a:t>Створення звітів</a:t>
            </a:r>
            <a:endParaRPr lang="uk-UA">
              <a:latin typeface="Times New Roman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4CDC077-A2FC-9741-3509-EBEF1617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711"/>
            <a:ext cx="10515600" cy="13356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1800" dirty="0">
                <a:latin typeface="Times New Roman"/>
                <a:ea typeface="+mn-lt"/>
                <a:cs typeface="+mn-lt"/>
              </a:rPr>
              <a:t>За допомогою звітів можна переглядати, форматувати та підсумовувати дані. Наприклад, можна створити простий звіт, у якому будуть представлені номери телефонів усіх ваших контактів клієнтів, або зведений звіт за даними про збут за різні часові проміжки. Звіт складається з даних, які видобуваються з таблиць 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uk-UA" sz="1800" dirty="0">
                <a:latin typeface="Times New Roman"/>
                <a:ea typeface="+mn-lt"/>
                <a:cs typeface="+mn-lt"/>
              </a:rPr>
              <a:t>.</a:t>
            </a:r>
            <a:endParaRPr lang="uk-UA" dirty="0"/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B6321095-71F0-B4B1-B654-4C63B032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77" y="2790668"/>
            <a:ext cx="4267200" cy="3488849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1EADFA08-4E6C-E56B-9192-2E7D0BB2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657" y="2795793"/>
            <a:ext cx="4615542" cy="349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1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C56B4C-DB45-65EA-D544-CD354DA2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450"/>
            <a:ext cx="10515600" cy="5338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Список книг, що найбільше продаються:</a:t>
            </a:r>
          </a:p>
          <a:p>
            <a:pPr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private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void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btnTopBuyedBook_Click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object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sender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EventArgs</a:t>
            </a:r>
            <a:r>
              <a:rPr lang="uk-UA" sz="1600">
                <a:latin typeface="Times New Roman"/>
                <a:ea typeface="+mn-lt"/>
                <a:cs typeface="+mn-lt"/>
              </a:rPr>
              <a:t> e)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using</a:t>
            </a:r>
            <a:r>
              <a:rPr lang="uk-UA" sz="1600">
                <a:latin typeface="Times New Roman"/>
                <a:ea typeface="+mn-lt"/>
                <a:cs typeface="+mn-lt"/>
              </a:rPr>
              <a:t> (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options</a:t>
            </a:r>
            <a:r>
              <a:rPr lang="uk-UA" sz="1600">
                <a:latin typeface="Times New Roman"/>
                <a:ea typeface="+mn-lt"/>
                <a:cs typeface="+mn-lt"/>
              </a:rPr>
              <a:t>))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dataGridViewInfo.DataSource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context.BuyedBooks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GroupBy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t.Book.Title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(g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 </a:t>
            </a:r>
            <a:r>
              <a:rPr lang="uk-UA" sz="1600" err="1">
                <a:latin typeface="Times New Roman"/>
                <a:ea typeface="+mn-lt"/>
                <a:cs typeface="+mn-lt"/>
              </a:rPr>
              <a:t>Title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g.Key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g.Sum</a:t>
            </a:r>
            <a:r>
              <a:rPr lang="uk-UA" sz="1600">
                <a:latin typeface="Times New Roman"/>
                <a:ea typeface="+mn-lt"/>
                <a:cs typeface="+mn-lt"/>
              </a:rPr>
              <a:t>(x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x.AmountOfBuy</a:t>
            </a:r>
            <a:r>
              <a:rPr lang="uk-UA" sz="1600">
                <a:latin typeface="Times New Roman"/>
                <a:ea typeface="+mn-lt"/>
                <a:cs typeface="+mn-lt"/>
              </a:rPr>
              <a:t>) })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OrderByDescending</a:t>
            </a:r>
            <a:r>
              <a:rPr lang="uk-UA" sz="1600">
                <a:latin typeface="Times New Roman"/>
                <a:ea typeface="+mn-lt"/>
                <a:cs typeface="+mn-lt"/>
              </a:rPr>
              <a:t>(g=&gt;</a:t>
            </a:r>
            <a:r>
              <a:rPr lang="uk-UA" sz="1600" err="1">
                <a:latin typeface="Times New Roman"/>
                <a:ea typeface="+mn-lt"/>
                <a:cs typeface="+mn-lt"/>
              </a:rPr>
              <a:t>g.Count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ToList</a:t>
            </a:r>
            <a:r>
              <a:rPr lang="uk-UA" sz="1600">
                <a:latin typeface="Times New Roman"/>
                <a:ea typeface="+mn-lt"/>
                <a:cs typeface="+mn-lt"/>
              </a:rPr>
              <a:t>();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}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}</a:t>
            </a:r>
          </a:p>
          <a:p>
            <a:pPr marL="0" indent="0">
              <a:buNone/>
            </a:pPr>
            <a:endParaRPr lang="uk-UA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51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1F7AF51-E921-715C-434D-609446C6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22"/>
            <a:ext cx="10515600" cy="5469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Список найпопулярніших авторів:</a:t>
            </a:r>
          </a:p>
          <a:p>
            <a:pPr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private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void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btnPopularAuthors_Click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object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sender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EventArgs</a:t>
            </a:r>
            <a:r>
              <a:rPr lang="uk-UA" sz="1600">
                <a:latin typeface="Times New Roman"/>
                <a:ea typeface="+mn-lt"/>
                <a:cs typeface="+mn-lt"/>
              </a:rPr>
              <a:t> e)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using</a:t>
            </a:r>
            <a:r>
              <a:rPr lang="uk-UA" sz="1600">
                <a:latin typeface="Times New Roman"/>
                <a:ea typeface="+mn-lt"/>
                <a:cs typeface="+mn-lt"/>
              </a:rPr>
              <a:t> (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options</a:t>
            </a:r>
            <a:r>
              <a:rPr lang="uk-UA" sz="1600">
                <a:latin typeface="Times New Roman"/>
                <a:ea typeface="+mn-lt"/>
                <a:cs typeface="+mn-lt"/>
              </a:rPr>
              <a:t>))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dataGridViewInfo.DataSource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context.BuyedBooks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GroupBy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t.Book.Author.Firstname</a:t>
            </a:r>
            <a:r>
              <a:rPr lang="uk-UA" sz="1600">
                <a:latin typeface="Times New Roman"/>
                <a:ea typeface="+mn-lt"/>
                <a:cs typeface="+mn-lt"/>
              </a:rPr>
              <a:t> + " " +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t.Book.Author.Lastname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(g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 </a:t>
            </a:r>
            <a:r>
              <a:rPr lang="uk-UA" sz="1600" err="1">
                <a:latin typeface="Times New Roman"/>
                <a:ea typeface="+mn-lt"/>
                <a:cs typeface="+mn-lt"/>
              </a:rPr>
              <a:t>Author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g.Key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g.Sum</a:t>
            </a:r>
            <a:r>
              <a:rPr lang="uk-UA" sz="1600">
                <a:latin typeface="Times New Roman"/>
                <a:ea typeface="+mn-lt"/>
                <a:cs typeface="+mn-lt"/>
              </a:rPr>
              <a:t>(x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x.AmountOfBuy</a:t>
            </a:r>
            <a:r>
              <a:rPr lang="uk-UA" sz="1600">
                <a:latin typeface="Times New Roman"/>
                <a:ea typeface="+mn-lt"/>
                <a:cs typeface="+mn-lt"/>
              </a:rPr>
              <a:t>) })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OrderByDescending</a:t>
            </a:r>
            <a:r>
              <a:rPr lang="uk-UA" sz="1600">
                <a:latin typeface="Times New Roman"/>
                <a:ea typeface="+mn-lt"/>
                <a:cs typeface="+mn-lt"/>
              </a:rPr>
              <a:t>(g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g.Count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ToList</a:t>
            </a:r>
            <a:r>
              <a:rPr lang="uk-UA" sz="1600">
                <a:latin typeface="Times New Roman"/>
                <a:ea typeface="+mn-lt"/>
                <a:cs typeface="+mn-lt"/>
              </a:rPr>
              <a:t>();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}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}</a:t>
            </a:r>
            <a:endParaRPr lang="uk-UA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286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E3E36A6-2D69-DD7D-5882-36673675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593"/>
            <a:ext cx="10515600" cy="5447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Список найпопулярніших жанрів за підсумками дня:</a:t>
            </a:r>
            <a:endParaRPr lang="uk-UA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private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void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btnPopularGenresOfDay_Click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object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sender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EventArgs</a:t>
            </a:r>
            <a:r>
              <a:rPr lang="uk-UA" sz="1600">
                <a:latin typeface="Times New Roman"/>
                <a:ea typeface="+mn-lt"/>
                <a:cs typeface="+mn-lt"/>
              </a:rPr>
              <a:t> e)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{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using</a:t>
            </a:r>
            <a:r>
              <a:rPr lang="uk-UA" sz="1600">
                <a:latin typeface="Times New Roman"/>
                <a:ea typeface="+mn-lt"/>
                <a:cs typeface="+mn-lt"/>
              </a:rPr>
              <a:t> (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options</a:t>
            </a:r>
            <a:r>
              <a:rPr lang="uk-UA" sz="1600">
                <a:latin typeface="Times New Roman"/>
                <a:ea typeface="+mn-lt"/>
                <a:cs typeface="+mn-lt"/>
              </a:rPr>
              <a:t>))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{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dataGridViewInfo.DataSource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context.BuyedBooks.Where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t.DateTimeOfBuy</a:t>
            </a:r>
            <a:r>
              <a:rPr lang="uk-UA" sz="1600">
                <a:latin typeface="Times New Roman"/>
                <a:ea typeface="+mn-lt"/>
                <a:cs typeface="+mn-lt"/>
              </a:rPr>
              <a:t> &gt;=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DateTime.Today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 </a:t>
            </a:r>
            <a:r>
              <a:rPr lang="uk-UA" sz="1600" err="1">
                <a:latin typeface="Times New Roman"/>
                <a:ea typeface="+mn-lt"/>
                <a:cs typeface="+mn-lt"/>
              </a:rPr>
              <a:t>Genre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t.Book.Genre.Name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Amount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t.AmountOfBuy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t.DateTimeOfBuy</a:t>
            </a:r>
            <a:r>
              <a:rPr lang="uk-UA" sz="1600">
                <a:latin typeface="Times New Roman"/>
                <a:ea typeface="+mn-lt"/>
                <a:cs typeface="+mn-lt"/>
              </a:rPr>
              <a:t> })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GroupBy</a:t>
            </a:r>
            <a:r>
              <a:rPr lang="uk-UA" sz="1600">
                <a:latin typeface="Times New Roman"/>
                <a:ea typeface="+mn-lt"/>
                <a:cs typeface="+mn-lt"/>
              </a:rPr>
              <a:t>(t=&gt;</a:t>
            </a:r>
            <a:r>
              <a:rPr lang="uk-UA" sz="1600" err="1">
                <a:latin typeface="Times New Roman"/>
                <a:ea typeface="+mn-lt"/>
                <a:cs typeface="+mn-lt"/>
              </a:rPr>
              <a:t>t.Genre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(g=&gt;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</a:t>
            </a:r>
            <a:r>
              <a:rPr lang="uk-UA" sz="1600" err="1">
                <a:latin typeface="Times New Roman"/>
                <a:ea typeface="+mn-lt"/>
                <a:cs typeface="+mn-lt"/>
              </a:rPr>
              <a:t>NameOfGenre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g.Key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g.Sum</a:t>
            </a:r>
            <a:r>
              <a:rPr lang="uk-UA" sz="1600">
                <a:latin typeface="Times New Roman"/>
                <a:ea typeface="+mn-lt"/>
                <a:cs typeface="+mn-lt"/>
              </a:rPr>
              <a:t>(x=&gt;</a:t>
            </a:r>
            <a:r>
              <a:rPr lang="uk-UA" sz="1600" err="1">
                <a:latin typeface="Times New Roman"/>
                <a:ea typeface="+mn-lt"/>
                <a:cs typeface="+mn-lt"/>
              </a:rPr>
              <a:t>x.Amount</a:t>
            </a:r>
            <a:r>
              <a:rPr lang="uk-UA" sz="1600">
                <a:latin typeface="Times New Roman"/>
                <a:ea typeface="+mn-lt"/>
                <a:cs typeface="+mn-lt"/>
              </a:rPr>
              <a:t>)})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OrderByDescending</a:t>
            </a:r>
            <a:r>
              <a:rPr lang="uk-UA" sz="1600">
                <a:latin typeface="Times New Roman"/>
                <a:ea typeface="+mn-lt"/>
                <a:cs typeface="+mn-lt"/>
              </a:rPr>
              <a:t>(g=&gt;</a:t>
            </a:r>
            <a:r>
              <a:rPr lang="uk-UA" sz="1600" err="1">
                <a:latin typeface="Times New Roman"/>
                <a:ea typeface="+mn-lt"/>
                <a:cs typeface="+mn-lt"/>
              </a:rPr>
              <a:t>g.Count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ToList</a:t>
            </a:r>
            <a:r>
              <a:rPr lang="uk-UA" sz="1600">
                <a:latin typeface="Times New Roman"/>
                <a:ea typeface="+mn-lt"/>
                <a:cs typeface="+mn-lt"/>
              </a:rPr>
              <a:t>();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}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}</a:t>
            </a:r>
            <a:endParaRPr lang="uk-UA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474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23B5A08-3952-708F-97D6-AE64E944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8479"/>
            <a:ext cx="10515600" cy="54367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>
                <a:latin typeface="Times New Roman"/>
                <a:cs typeface="Times New Roman"/>
              </a:rPr>
              <a:t>Список найпопулярніших жанрів за підсумками дня:</a:t>
            </a:r>
          </a:p>
          <a:p>
            <a:pPr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private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void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btnPopularGenresOfWeek_Click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object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sender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EventArgs</a:t>
            </a:r>
            <a:r>
              <a:rPr lang="uk-UA" sz="1600">
                <a:latin typeface="Times New Roman"/>
                <a:ea typeface="+mn-lt"/>
                <a:cs typeface="+mn-lt"/>
              </a:rPr>
              <a:t> e)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800">
                <a:ea typeface="+mn-lt"/>
                <a:cs typeface="+mn-lt"/>
              </a:rPr>
              <a:t>       </a:t>
            </a:r>
            <a:r>
              <a:rPr lang="uk-UA" sz="1600">
                <a:latin typeface="Times New Roman"/>
                <a:ea typeface="+mn-lt"/>
                <a:cs typeface="+mn-lt"/>
              </a:rPr>
              <a:t>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using</a:t>
            </a:r>
            <a:r>
              <a:rPr lang="uk-UA" sz="1600">
                <a:latin typeface="Times New Roman"/>
                <a:ea typeface="+mn-lt"/>
                <a:cs typeface="+mn-lt"/>
              </a:rPr>
              <a:t> (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MyBooksShopContext</a:t>
            </a:r>
            <a:r>
              <a:rPr lang="uk-UA" sz="1600">
                <a:latin typeface="Times New Roman"/>
                <a:ea typeface="+mn-lt"/>
                <a:cs typeface="+mn-lt"/>
              </a:rPr>
              <a:t>(</a:t>
            </a:r>
            <a:r>
              <a:rPr lang="uk-UA" sz="1600" err="1">
                <a:latin typeface="Times New Roman"/>
                <a:ea typeface="+mn-lt"/>
                <a:cs typeface="+mn-lt"/>
              </a:rPr>
              <a:t>options</a:t>
            </a:r>
            <a:r>
              <a:rPr lang="uk-UA" sz="1600">
                <a:latin typeface="Times New Roman"/>
                <a:ea typeface="+mn-lt"/>
                <a:cs typeface="+mn-lt"/>
              </a:rPr>
              <a:t>))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{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dataGridViewInfo.DataSource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context.BuyedBooks.Where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t.DateTimeOfBuy</a:t>
            </a:r>
            <a:r>
              <a:rPr lang="uk-UA" sz="1600">
                <a:latin typeface="Times New Roman"/>
                <a:ea typeface="+mn-lt"/>
                <a:cs typeface="+mn-lt"/>
              </a:rPr>
              <a:t> &gt;=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DateTime.Today.AddDays</a:t>
            </a:r>
            <a:r>
              <a:rPr lang="uk-UA" sz="1600">
                <a:latin typeface="Times New Roman"/>
                <a:ea typeface="+mn-lt"/>
                <a:cs typeface="+mn-lt"/>
              </a:rPr>
              <a:t>(-7)).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 </a:t>
            </a:r>
            <a:r>
              <a:rPr lang="uk-UA" sz="1600" err="1">
                <a:latin typeface="Times New Roman"/>
                <a:ea typeface="+mn-lt"/>
                <a:cs typeface="+mn-lt"/>
              </a:rPr>
              <a:t>Genre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t.Book.Genre.Name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Amount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t.AmountOfBuy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Date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t.DateTimeOfBuy</a:t>
            </a:r>
            <a:r>
              <a:rPr lang="uk-UA" sz="1600">
                <a:latin typeface="Times New Roman"/>
                <a:ea typeface="+mn-lt"/>
                <a:cs typeface="+mn-lt"/>
              </a:rPr>
              <a:t> })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GroupBy</a:t>
            </a:r>
            <a:r>
              <a:rPr lang="uk-UA" sz="1600">
                <a:latin typeface="Times New Roman"/>
                <a:ea typeface="+mn-lt"/>
                <a:cs typeface="+mn-lt"/>
              </a:rPr>
              <a:t>(t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t.Genre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Select</a:t>
            </a:r>
            <a:r>
              <a:rPr lang="uk-UA" sz="1600">
                <a:latin typeface="Times New Roman"/>
                <a:ea typeface="+mn-lt"/>
                <a:cs typeface="+mn-lt"/>
              </a:rPr>
              <a:t>(g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new</a:t>
            </a:r>
            <a:r>
              <a:rPr lang="uk-UA" sz="1600">
                <a:latin typeface="Times New Roman"/>
                <a:ea typeface="+mn-lt"/>
                <a:cs typeface="+mn-lt"/>
              </a:rPr>
              <a:t> { </a:t>
            </a:r>
            <a:r>
              <a:rPr lang="uk-UA" sz="1600" err="1">
                <a:latin typeface="Times New Roman"/>
                <a:ea typeface="+mn-lt"/>
                <a:cs typeface="+mn-lt"/>
              </a:rPr>
              <a:t>NameOfGenre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g.Key</a:t>
            </a:r>
            <a:r>
              <a:rPr lang="uk-UA" sz="1600">
                <a:latin typeface="Times New Roman"/>
                <a:ea typeface="+mn-lt"/>
                <a:cs typeface="+mn-lt"/>
              </a:rPr>
              <a:t>, </a:t>
            </a:r>
            <a:r>
              <a:rPr lang="uk-UA" sz="1600" err="1">
                <a:latin typeface="Times New Roman"/>
                <a:ea typeface="+mn-lt"/>
                <a:cs typeface="+mn-lt"/>
              </a:rPr>
              <a:t>Count</a:t>
            </a:r>
            <a:r>
              <a:rPr lang="uk-UA" sz="1600">
                <a:latin typeface="Times New Roman"/>
                <a:ea typeface="+mn-lt"/>
                <a:cs typeface="+mn-lt"/>
              </a:rPr>
              <a:t> =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g.Sum</a:t>
            </a:r>
            <a:r>
              <a:rPr lang="uk-UA" sz="1600">
                <a:latin typeface="Times New Roman"/>
                <a:ea typeface="+mn-lt"/>
                <a:cs typeface="+mn-lt"/>
              </a:rPr>
              <a:t>(x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x.Amount</a:t>
            </a:r>
            <a:r>
              <a:rPr lang="uk-UA" sz="1600">
                <a:latin typeface="Times New Roman"/>
                <a:ea typeface="+mn-lt"/>
                <a:cs typeface="+mn-lt"/>
              </a:rPr>
              <a:t>) })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         .</a:t>
            </a:r>
            <a:r>
              <a:rPr lang="uk-UA" sz="1600" err="1">
                <a:latin typeface="Times New Roman"/>
                <a:ea typeface="+mn-lt"/>
                <a:cs typeface="+mn-lt"/>
              </a:rPr>
              <a:t>OrderByDescending</a:t>
            </a:r>
            <a:r>
              <a:rPr lang="uk-UA" sz="1600">
                <a:latin typeface="Times New Roman"/>
                <a:ea typeface="+mn-lt"/>
                <a:cs typeface="+mn-lt"/>
              </a:rPr>
              <a:t>(g =&gt; </a:t>
            </a:r>
            <a:r>
              <a:rPr lang="uk-UA" sz="1600" err="1">
                <a:latin typeface="Times New Roman"/>
                <a:ea typeface="+mn-lt"/>
                <a:cs typeface="+mn-lt"/>
              </a:rPr>
              <a:t>g.Count</a:t>
            </a:r>
            <a:r>
              <a:rPr lang="uk-UA" sz="1600">
                <a:latin typeface="Times New Roman"/>
                <a:ea typeface="+mn-lt"/>
                <a:cs typeface="+mn-lt"/>
              </a:rPr>
              <a:t>).</a:t>
            </a:r>
            <a:r>
              <a:rPr lang="uk-UA" sz="1600" err="1">
                <a:latin typeface="Times New Roman"/>
                <a:ea typeface="+mn-lt"/>
                <a:cs typeface="+mn-lt"/>
              </a:rPr>
              <a:t>ToList</a:t>
            </a:r>
            <a:r>
              <a:rPr lang="uk-UA" sz="1600">
                <a:latin typeface="Times New Roman"/>
                <a:ea typeface="+mn-lt"/>
                <a:cs typeface="+mn-lt"/>
              </a:rPr>
              <a:t>();</a:t>
            </a:r>
            <a:endParaRPr lang="uk-UA" sz="1600">
              <a:latin typeface="Times New Roman"/>
              <a:cs typeface="Times New Roman"/>
            </a:endParaRPr>
          </a:p>
          <a:p>
            <a:pPr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     }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>
                <a:latin typeface="Times New Roman"/>
                <a:ea typeface="+mn-lt"/>
                <a:cs typeface="+mn-lt"/>
              </a:rPr>
              <a:t>        }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uk-UA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88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73856-D1B0-C6C9-BCB8-EA6729A7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>
                <a:latin typeface="Times New Roman"/>
                <a:cs typeface="Times New Roman"/>
              </a:rPr>
              <a:t>4. 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B536613-1ED5-C314-1DE3-615681E9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1800" dirty="0">
                <a:latin typeface="Times New Roman"/>
                <a:ea typeface="+mn-lt"/>
                <a:cs typeface="+mn-lt"/>
              </a:rPr>
              <a:t>За останні десятиліття бази даних стали основою інформаційних систем і докорінно змінили методи роботи багатьох організацій. Розвиток технології баз даних призвело до створення досить потужних і зручних в експлуатації програм. Вони являють собою зручний і надійний спосіб зберігання номенклатурних даних продукції, відомостей про клієнтські бази та іншої інформації, чиї обсяги перевищують можливості обліку за допомогою звичайних таблиць. </a:t>
            </a:r>
          </a:p>
          <a:p>
            <a:pPr marL="0" indent="0" algn="just">
              <a:buNone/>
            </a:pPr>
            <a:r>
              <a:rPr lang="uk-UA" sz="1800" dirty="0">
                <a:latin typeface="Times New Roman"/>
                <a:cs typeface="Times New Roman"/>
              </a:rPr>
              <a:t>Ця програма як найкраще є доказом то, що систематизація допоможе зберігати данні, отримувати данні, необхідні для звітності. Є гнучкою завдяки </a:t>
            </a:r>
            <a:r>
              <a:rPr lang="uk-UA" sz="1800" dirty="0" err="1">
                <a:latin typeface="Times New Roman"/>
                <a:cs typeface="Times New Roman"/>
              </a:rPr>
              <a:t>Code</a:t>
            </a:r>
            <a:r>
              <a:rPr lang="uk-UA" sz="1800" dirty="0">
                <a:latin typeface="Times New Roman"/>
                <a:cs typeface="Times New Roman"/>
              </a:rPr>
              <a:t> </a:t>
            </a:r>
            <a:r>
              <a:rPr lang="uk-UA" sz="1800" dirty="0" err="1">
                <a:latin typeface="Times New Roman"/>
                <a:cs typeface="Times New Roman"/>
              </a:rPr>
              <a:t>First</a:t>
            </a:r>
            <a:r>
              <a:rPr lang="uk-UA" sz="1800" dirty="0">
                <a:latin typeface="Times New Roman"/>
                <a:cs typeface="Times New Roman"/>
              </a:rPr>
              <a:t> </a:t>
            </a:r>
            <a:r>
              <a:rPr lang="uk-UA" sz="1800" dirty="0" err="1">
                <a:latin typeface="Times New Roman"/>
                <a:cs typeface="Times New Roman"/>
              </a:rPr>
              <a:t>Migrations</a:t>
            </a:r>
            <a:r>
              <a:rPr lang="uk-UA" sz="1800" dirty="0">
                <a:latin typeface="Times New Roman"/>
                <a:cs typeface="Times New Roman"/>
              </a:rPr>
              <a:t>, можна як додавати, так й прибирати данні чи корегувати їх.</a:t>
            </a:r>
          </a:p>
          <a:p>
            <a:pPr marL="0" indent="0" algn="just">
              <a:buNone/>
            </a:pPr>
            <a:r>
              <a:rPr lang="uk-UA" sz="1800" dirty="0">
                <a:latin typeface="Times New Roman"/>
                <a:cs typeface="Times New Roman"/>
              </a:rPr>
              <a:t>Використання даної програми, на боці користувача, не зазначає мати спеціальних навичок. </a:t>
            </a:r>
          </a:p>
        </p:txBody>
      </p:sp>
    </p:spTree>
    <p:extLst>
      <p:ext uri="{BB962C8B-B14F-4D97-AF65-F5344CB8AC3E}">
        <p14:creationId xmlns:p14="http://schemas.microsoft.com/office/powerpoint/2010/main" val="40598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CAECB-17D5-09CB-35D8-3F3E2F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uk-UA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АНОТАЦІЯ</a:t>
            </a:r>
            <a:endParaRPr lang="uk-UA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BE720CD-F4FE-5BD8-9EFF-B500D94C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998" y="1609782"/>
            <a:ext cx="9047156" cy="4503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uk-UA" sz="24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Темою даної курсової роботи була розробка бази даних "Книжковий магазин" та її реалізація за допомогою СУБД та програмних засобів Microsoft. Тому метою даної роботи є підвищення ефективності роботи програмного засобу для управління базою даних. Основними засобами для виконання цього завдання були програмні середовища SQL Server </a:t>
            </a:r>
            <a:r>
              <a:rPr lang="uk-UA" sz="2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Management</a:t>
            </a:r>
            <a:r>
              <a:rPr lang="uk-UA" sz="24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uk-UA" sz="2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Studio</a:t>
            </a:r>
            <a:r>
              <a:rPr lang="uk-UA" sz="24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19 та Microsoft </a:t>
            </a:r>
            <a:r>
              <a:rPr lang="uk-UA" sz="2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Visual</a:t>
            </a:r>
            <a:r>
              <a:rPr lang="uk-UA" sz="24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uk-UA" sz="2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Studio</a:t>
            </a:r>
            <a:r>
              <a:rPr lang="uk-UA" sz="24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2022.</a:t>
            </a:r>
            <a:endParaRPr lang="uk-UA" sz="24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488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2FBBC-4062-777B-9A5F-0089C9C9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49" y="5733879"/>
            <a:ext cx="10515600" cy="631802"/>
          </a:xfrm>
        </p:spPr>
        <p:txBody>
          <a:bodyPr>
            <a:normAutofit/>
          </a:bodyPr>
          <a:lstStyle/>
          <a:p>
            <a:pPr algn="ctr"/>
            <a:r>
              <a:rPr lang="uk-UA" sz="1800" dirty="0" err="1">
                <a:latin typeface="Times New Roman"/>
                <a:cs typeface="Times New Roman"/>
              </a:rPr>
              <a:t>Мал</a:t>
            </a:r>
            <a:r>
              <a:rPr lang="uk-UA" sz="1800" dirty="0">
                <a:latin typeface="Times New Roman"/>
                <a:cs typeface="Times New Roman"/>
              </a:rPr>
              <a:t>. 3.7 Головне меню</a:t>
            </a:r>
          </a:p>
        </p:txBody>
      </p:sp>
      <p:pic>
        <p:nvPicPr>
          <p:cNvPr id="8" name="Рисунок 8" descr="Зображення, що містить стіл&#10;&#10;Опис створено автоматично">
            <a:extLst>
              <a:ext uri="{FF2B5EF4-FFF2-40B4-BE49-F238E27FC236}">
                <a16:creationId xmlns:a16="http://schemas.microsoft.com/office/drawing/2014/main" id="{409E7278-4692-AEC4-83C9-DBCDDD0AD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483" y="232107"/>
            <a:ext cx="8223959" cy="5389941"/>
          </a:xfrm>
        </p:spPr>
      </p:pic>
    </p:spTree>
    <p:extLst>
      <p:ext uri="{BB962C8B-B14F-4D97-AF65-F5344CB8AC3E}">
        <p14:creationId xmlns:p14="http://schemas.microsoft.com/office/powerpoint/2010/main" val="714284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BF15B-D952-5BB5-944D-80AA0A28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91" y="5417925"/>
            <a:ext cx="10849628" cy="427865"/>
          </a:xfrm>
        </p:spPr>
        <p:txBody>
          <a:bodyPr>
            <a:normAutofit/>
          </a:bodyPr>
          <a:lstStyle/>
          <a:p>
            <a:r>
              <a:rPr lang="uk-UA" sz="1600" dirty="0" err="1">
                <a:latin typeface="Times New Roman"/>
                <a:cs typeface="Times New Roman"/>
              </a:rPr>
              <a:t>Мал</a:t>
            </a:r>
            <a:r>
              <a:rPr lang="uk-UA" sz="1600" dirty="0">
                <a:latin typeface="Times New Roman"/>
                <a:cs typeface="Times New Roman"/>
              </a:rPr>
              <a:t>. 3.8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book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Buyer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Country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Genre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Publish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House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Theme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Town</a:t>
            </a:r>
            <a:r>
              <a:rPr lang="uk-UA" sz="1600" dirty="0">
                <a:latin typeface="Times New Roman"/>
                <a:cs typeface="Times New Roman"/>
              </a:rPr>
              <a:t>, </a:t>
            </a:r>
            <a:r>
              <a:rPr lang="uk-UA" sz="1600" dirty="0" err="1">
                <a:latin typeface="Times New Roman"/>
                <a:cs typeface="Times New Roman"/>
              </a:rPr>
              <a:t>Add</a:t>
            </a:r>
            <a:r>
              <a:rPr lang="uk-UA" sz="1600" dirty="0">
                <a:latin typeface="Times New Roman"/>
                <a:cs typeface="Times New Roman"/>
              </a:rPr>
              <a:t> </a:t>
            </a:r>
            <a:r>
              <a:rPr lang="uk-UA" sz="1600" dirty="0" err="1">
                <a:latin typeface="Times New Roman"/>
                <a:cs typeface="Times New Roman"/>
              </a:rPr>
              <a:t>Author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BBAAF87-8934-D9F4-F0C2-09BC22712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30" y="446326"/>
            <a:ext cx="2494279" cy="4634173"/>
          </a:xfr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AAAF2173-0B95-3109-A97F-1353595C0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46" y="446010"/>
            <a:ext cx="2743200" cy="2688336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6740217A-6FBD-2C81-1BE8-3D0A5437C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824" y="455377"/>
            <a:ext cx="2743200" cy="118735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6A4C2A9-F388-5F3D-3B69-BCC1C3500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564" y="449449"/>
            <a:ext cx="2743200" cy="1199213"/>
          </a:xfrm>
          <a:prstGeom prst="rect">
            <a:avLst/>
          </a:prstGeom>
        </p:spPr>
      </p:pic>
      <p:pic>
        <p:nvPicPr>
          <p:cNvPr id="8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7F67A026-8CD8-DE0F-AA3C-03C73251B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825" y="1804189"/>
            <a:ext cx="2743200" cy="1913513"/>
          </a:xfrm>
          <a:prstGeom prst="rect">
            <a:avLst/>
          </a:prstGeom>
        </p:spPr>
      </p:pic>
      <p:pic>
        <p:nvPicPr>
          <p:cNvPr id="9" name="Рисунок 9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7849A608-C5F4-3957-7008-C4ECA0E14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4564" y="1845100"/>
            <a:ext cx="2743200" cy="1414156"/>
          </a:xfrm>
          <a:prstGeom prst="rect">
            <a:avLst/>
          </a:prstGeom>
        </p:spPr>
      </p:pic>
      <p:pic>
        <p:nvPicPr>
          <p:cNvPr id="10" name="Рисунок 10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145FC0F5-23B5-6612-BB41-FAA1241C9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8647" y="3237911"/>
            <a:ext cx="2743200" cy="1843548"/>
          </a:xfrm>
          <a:prstGeom prst="rect">
            <a:avLst/>
          </a:prstGeom>
        </p:spPr>
      </p:pic>
      <p:pic>
        <p:nvPicPr>
          <p:cNvPr id="11" name="Рисунок 11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0A5B51D2-69FC-E6D9-FF20-B9B4EF9DB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4564" y="3391626"/>
            <a:ext cx="2743200" cy="18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9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17-2058-6B12-2227-ED92BF96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68466" cy="760609"/>
          </a:xfrm>
        </p:spPr>
        <p:txBody>
          <a:bodyPr anchor="t">
            <a:normAutofit fontScale="90000"/>
          </a:bodyPr>
          <a:lstStyle/>
          <a:p>
            <a:r>
              <a:rPr lang="uk-UA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Вступ</a:t>
            </a:r>
            <a:endParaRPr lang="uk-UA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69F21CF-DF9D-BABC-3694-6DE3D9FD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629" y="1474084"/>
            <a:ext cx="9746525" cy="4639003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uk-UA" sz="18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Предметною областю даної курсової роботи є проектування та розробка бази даних книжкового магазину. Система книгарні крім інформації про продажі включає в себе докладні відомості про товари даного магазину, а також клієнтів. </a:t>
            </a:r>
            <a:endParaRPr lang="uk-UA" sz="18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uk-UA" sz="18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Про гостроту проблеми, що розглядається говорить той факт, що більшу частину свого часу адміністрація магазину витрачає на оформлення різної документації та звітів, а так само на пошук інформації про наявність в магазині деякої книги, журналу певного жанру або певного автора. Внесення всіх цих даних в єдину базу дозволить систематизувати їх, а також спростити співробітникам доступ до необхідної для роботи інформації, що в наслідок тягне за собою заощадження коштів і часу, потрібних для вилучення необхідних відомостей, що повинно позитивно позначитися на ефективності роботи магазину. Тому дана тема є актуальною і використання баз даних для спрощення роботи магазинів набуло широкого поширення в сучасному світі. Кінцевою метою розробки бази даних книгарні та автоматизованої системи для роботи з нею є підвищення якості обслуговування клієнтів і поліпшення колекції книг бібліотеки, магазину.</a:t>
            </a:r>
            <a:endParaRPr lang="uk-UA"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6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5330-E59B-FE1F-74F2-8420D4D9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>
                <a:latin typeface="Times New Roman"/>
                <a:ea typeface="+mj-lt"/>
                <a:cs typeface="+mj-lt"/>
              </a:rPr>
              <a:t>1. Постановка задачі</a:t>
            </a:r>
            <a:endParaRPr lang="uk-UA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05295-D8C7-F74F-02C9-26ECC783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Необхідно зберігати таку інформацію про книги: назва книги, ПІБ автора, назва видавництва, кількість сторінок, жанр, рік видання, собівартість, ціна для продажу, чи є книга продовженням якоїсь іншої книги (наприклад, друга частина дилогії). </a:t>
            </a:r>
            <a:endParaRPr lang="uk-UA" sz="18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Додаток повинна дозволяти: додавати книги, видаляти книги, редагувати параметри книг, продавати книги, списувати книги, вносити книги в акції (наприклад, тиждень книг новорічної тематики зі знижкою 10%), відкладати книги для конкретного клієнта. </a:t>
            </a:r>
            <a:endParaRPr lang="uk-UA" sz="18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 Додаток повинен надати функціональність пошуку книг за такими параметрів: назва книги, автор, жанр. </a:t>
            </a:r>
            <a:endParaRPr lang="uk-UA" sz="18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Додаток повинна надавати можливість переглянути список новинок, список найпопулярніших книг, список найпопулярніших авторів, список найпопулярніших жанрів за підсумками дня, тижня, місяця, року. </a:t>
            </a:r>
            <a:endParaRPr lang="uk-UA" sz="18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Необхідно передбачити можливість входу за логіном та паролем.  </a:t>
            </a:r>
            <a:endParaRPr lang="uk-UA" sz="18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uk-UA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459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E681B-FC24-5A28-7A7B-08F8565A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>
                <a:latin typeface="Times New Roman"/>
                <a:ea typeface="+mj-lt"/>
                <a:cs typeface="+mj-lt"/>
              </a:rPr>
              <a:t>2. Основна частина</a:t>
            </a:r>
            <a:br>
              <a:rPr lang="uk-UA">
                <a:latin typeface="Times New Roman"/>
                <a:ea typeface="+mj-lt"/>
                <a:cs typeface="+mj-lt"/>
              </a:rPr>
            </a:br>
            <a:r>
              <a:rPr lang="uk-UA" sz="2800">
                <a:latin typeface="Times New Roman"/>
                <a:ea typeface="+mj-lt"/>
                <a:cs typeface="+mj-lt"/>
              </a:rPr>
              <a:t>2.1 </a:t>
            </a:r>
            <a:r>
              <a:rPr lang="uk-UA" sz="2800">
                <a:latin typeface="Times New Roman"/>
                <a:ea typeface="+mj-lt"/>
                <a:cs typeface="Times New Roman"/>
              </a:rPr>
              <a:t>Теоретичні відомості про </a:t>
            </a:r>
            <a:r>
              <a:rPr lang="uk-UA" sz="2800" err="1">
                <a:latin typeface="Times New Roman"/>
                <a:ea typeface="+mj-lt"/>
                <a:cs typeface="Times New Roman"/>
              </a:rPr>
              <a:t>Visual</a:t>
            </a:r>
            <a:r>
              <a:rPr lang="uk-UA" sz="2800">
                <a:latin typeface="Times New Roman"/>
                <a:ea typeface="+mj-lt"/>
                <a:cs typeface="Times New Roman"/>
              </a:rPr>
              <a:t> </a:t>
            </a:r>
            <a:r>
              <a:rPr lang="uk-UA" sz="2800" err="1">
                <a:latin typeface="Times New Roman"/>
                <a:ea typeface="+mj-lt"/>
                <a:cs typeface="Times New Roman"/>
              </a:rPr>
              <a:t>Studio</a:t>
            </a:r>
            <a:r>
              <a:rPr lang="uk-UA" sz="2800">
                <a:latin typeface="Times New Roman"/>
                <a:ea typeface="+mj-lt"/>
                <a:cs typeface="Times New Roman"/>
              </a:rPr>
              <a:t> 2022</a:t>
            </a:r>
            <a:endParaRPr lang="uk-UA" sz="2800" b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88895-FC88-59DB-AF7E-42F6E2DB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Visual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600">
                <a:latin typeface="Times New Roman"/>
                <a:ea typeface="+mn-lt"/>
                <a:cs typeface="+mn-lt"/>
              </a:rPr>
              <a:t> дозволяє програмістам створювати власні програми Win32/Win64, а також програми для .NET </a:t>
            </a:r>
            <a:r>
              <a:rPr lang="uk-UA" sz="1600" err="1">
                <a:latin typeface="Times New Roman"/>
                <a:ea typeface="+mn-lt"/>
                <a:cs typeface="+mn-lt"/>
              </a:rPr>
              <a:t>Framework</a:t>
            </a:r>
            <a:r>
              <a:rPr lang="uk-UA" sz="1600">
                <a:latin typeface="Times New Roman"/>
                <a:ea typeface="+mn-lt"/>
                <a:cs typeface="+mn-lt"/>
              </a:rPr>
              <a:t> розвивати. Крім того, за допомогою </a:t>
            </a:r>
            <a:r>
              <a:rPr lang="uk-UA" sz="1600" err="1">
                <a:latin typeface="Times New Roman"/>
                <a:ea typeface="+mn-lt"/>
                <a:cs typeface="+mn-lt"/>
              </a:rPr>
              <a:t>Visual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600">
                <a:latin typeface="Times New Roman"/>
                <a:ea typeface="+mn-lt"/>
                <a:cs typeface="+mn-lt"/>
              </a:rPr>
              <a:t> можна розробляти програми Windows , динамічні веб- сайти або веб- служби для Інтернету / </a:t>
            </a:r>
            <a:r>
              <a:rPr lang="uk-UA" sz="1600" err="1">
                <a:latin typeface="Times New Roman"/>
                <a:ea typeface="+mn-lt"/>
                <a:cs typeface="+mn-lt"/>
              </a:rPr>
              <a:t>інтрнету</a:t>
            </a:r>
            <a:r>
              <a:rPr lang="uk-UA" sz="1600">
                <a:latin typeface="Times New Roman"/>
                <a:ea typeface="+mn-lt"/>
                <a:cs typeface="+mn-lt"/>
              </a:rPr>
              <a:t> або служби </a:t>
            </a:r>
            <a:r>
              <a:rPr lang="uk-UA" sz="1600" err="1">
                <a:latin typeface="Times New Roman"/>
                <a:ea typeface="+mn-lt"/>
                <a:cs typeface="+mn-lt"/>
              </a:rPr>
              <a:t>Azure</a:t>
            </a:r>
            <a:r>
              <a:rPr lang="uk-UA" sz="1600">
                <a:latin typeface="Times New Roman"/>
                <a:ea typeface="+mn-lt"/>
                <a:cs typeface="+mn-lt"/>
              </a:rPr>
              <a:t>. </a:t>
            </a:r>
          </a:p>
          <a:p>
            <a:pPr marL="0" indent="0" algn="just"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Visual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600">
                <a:latin typeface="Times New Roman"/>
                <a:ea typeface="+mn-lt"/>
                <a:cs typeface="+mn-lt"/>
              </a:rPr>
              <a:t> вважається комфортним середовищем розробки з багатьма функціями. Редактор підтримує напр. Б. онлайн-довідка, яка залежить від положення курсору , показ і приховування блоків коду, підсвічування ключових слів кольором, автоматична перевірка синтаксису та </a:t>
            </a:r>
            <a:r>
              <a:rPr lang="uk-UA" sz="1600" err="1">
                <a:latin typeface="Times New Roman"/>
                <a:ea typeface="+mn-lt"/>
                <a:cs typeface="+mn-lt"/>
              </a:rPr>
              <a:t>IntelliSense</a:t>
            </a:r>
            <a:r>
              <a:rPr lang="uk-UA" sz="1600">
                <a:latin typeface="Times New Roman"/>
                <a:ea typeface="+mn-lt"/>
                <a:cs typeface="+mn-lt"/>
              </a:rPr>
              <a:t> , автоматичне додавання методів і функцій під час введення вихідного тексту. Крім того, середовище розробки пропонує графічні інтерфейси для інтеграції веб- служб , бібліотек </a:t>
            </a:r>
            <a:r>
              <a:rPr lang="uk-UA" sz="1600" err="1">
                <a:latin typeface="Times New Roman"/>
                <a:ea typeface="+mn-lt"/>
                <a:cs typeface="+mn-lt"/>
              </a:rPr>
              <a:t>ActiveX</a:t>
            </a:r>
            <a:r>
              <a:rPr lang="uk-UA" sz="1600">
                <a:latin typeface="Times New Roman"/>
                <a:ea typeface="+mn-lt"/>
                <a:cs typeface="+mn-lt"/>
              </a:rPr>
              <a:t> і .NET, «Server Explorer» для доступу до джерел даних, таких як B. Microsoft SQL Server , служба повідомлень Windows або WMI , а також WYSIWYG-Редактори для розробки інтерфейсу користувача Windows і веб-додатків, редагування піктограм і XML-документів.</a:t>
            </a:r>
            <a:endParaRPr lang="uk-UA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uk-UA" sz="1600" err="1">
                <a:latin typeface="Times New Roman"/>
                <a:ea typeface="+mn-lt"/>
                <a:cs typeface="+mn-lt"/>
              </a:rPr>
              <a:t>Visual</a:t>
            </a:r>
            <a:r>
              <a:rPr lang="uk-UA" sz="1600">
                <a:latin typeface="Times New Roman"/>
                <a:ea typeface="+mn-lt"/>
                <a:cs typeface="+mn-lt"/>
              </a:rPr>
              <a:t> </a:t>
            </a:r>
            <a:r>
              <a:rPr lang="uk-UA" sz="16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600">
                <a:latin typeface="Times New Roman"/>
                <a:ea typeface="+mn-lt"/>
                <a:cs typeface="+mn-lt"/>
              </a:rPr>
              <a:t> містить вбудований </a:t>
            </a:r>
            <a:r>
              <a:rPr lang="uk-UA" sz="1600" err="1">
                <a:latin typeface="Times New Roman"/>
                <a:ea typeface="+mn-lt"/>
                <a:cs typeface="+mn-lt"/>
              </a:rPr>
              <a:t>налагоджувач</a:t>
            </a:r>
            <a:r>
              <a:rPr lang="uk-UA" sz="1600">
                <a:latin typeface="Times New Roman"/>
                <a:ea typeface="+mn-lt"/>
                <a:cs typeface="+mn-lt"/>
              </a:rPr>
              <a:t>. Він містить функцію «Редагувати та продовжити» та дозволяє подальше підключення до процесів, які вже запущені, як на локальному комп’ютері, так і через мережу.</a:t>
            </a:r>
            <a:endParaRPr lang="uk-UA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874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2823C-6B63-4EFF-741C-B17A0ABB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>
                <a:latin typeface="Times New Roman"/>
                <a:ea typeface="+mj-lt"/>
                <a:cs typeface="+mj-lt"/>
              </a:rPr>
              <a:t>2.2 Теоретичні відомості про SQL Server </a:t>
            </a:r>
            <a:r>
              <a:rPr lang="uk-UA" sz="2800" err="1">
                <a:latin typeface="Times New Roman"/>
                <a:ea typeface="+mj-lt"/>
                <a:cs typeface="+mj-lt"/>
              </a:rPr>
              <a:t>Management</a:t>
            </a:r>
            <a:r>
              <a:rPr lang="uk-UA" sz="2800">
                <a:latin typeface="Times New Roman"/>
                <a:ea typeface="+mj-lt"/>
                <a:cs typeface="+mj-lt"/>
              </a:rPr>
              <a:t> </a:t>
            </a:r>
            <a:r>
              <a:rPr lang="uk-UA" sz="2800" err="1">
                <a:latin typeface="Times New Roman"/>
                <a:ea typeface="+mj-lt"/>
                <a:cs typeface="+mj-lt"/>
              </a:rPr>
              <a:t>Studio</a:t>
            </a:r>
            <a:r>
              <a:rPr lang="uk-UA" sz="2800">
                <a:latin typeface="Times New Roman"/>
                <a:ea typeface="+mj-lt"/>
                <a:cs typeface="+mj-lt"/>
              </a:rPr>
              <a:t> 19</a:t>
            </a:r>
            <a:endParaRPr lang="uk-UA" sz="28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05E22-C64B-3D4C-85B5-2359DE376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Microsoft SQL Server </a:t>
            </a:r>
            <a:r>
              <a:rPr lang="uk-UA" sz="1800" err="1">
                <a:latin typeface="Times New Roman"/>
                <a:ea typeface="+mn-lt"/>
                <a:cs typeface="+mn-lt"/>
              </a:rPr>
              <a:t>Management</a:t>
            </a:r>
            <a:r>
              <a:rPr lang="uk-UA" sz="1800">
                <a:latin typeface="Times New Roman"/>
                <a:ea typeface="+mn-lt"/>
                <a:cs typeface="+mn-lt"/>
              </a:rPr>
              <a:t> </a:t>
            </a:r>
            <a:r>
              <a:rPr lang="uk-UA" sz="18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800">
                <a:latin typeface="Times New Roman"/>
                <a:ea typeface="+mn-lt"/>
                <a:cs typeface="+mn-lt"/>
              </a:rPr>
              <a:t> ( SSMS ) — це програма, розроблена корпорацією Майкрософт ,  інтегроване середовище для керування будь-якою інфраструктурою SQL. Використовується SSMS для доступу, налаштування, керування, адміністрування та розробки всіх компонентів SQL Server, бази даних SQL </a:t>
            </a:r>
            <a:r>
              <a:rPr lang="uk-UA" sz="1800" err="1">
                <a:latin typeface="Times New Roman"/>
                <a:ea typeface="+mn-lt"/>
                <a:cs typeface="+mn-lt"/>
              </a:rPr>
              <a:t>Azure</a:t>
            </a:r>
            <a:r>
              <a:rPr lang="uk-UA" sz="1800">
                <a:latin typeface="Times New Roman"/>
                <a:ea typeface="+mn-lt"/>
                <a:cs typeface="+mn-lt"/>
              </a:rPr>
              <a:t> , керованого екземпляра SQL </a:t>
            </a:r>
            <a:r>
              <a:rPr lang="uk-UA" sz="1800" err="1">
                <a:latin typeface="Times New Roman"/>
                <a:ea typeface="+mn-lt"/>
                <a:cs typeface="+mn-lt"/>
              </a:rPr>
              <a:t>Azure</a:t>
            </a:r>
            <a:r>
              <a:rPr lang="uk-UA" sz="1800">
                <a:latin typeface="Times New Roman"/>
                <a:ea typeface="+mn-lt"/>
                <a:cs typeface="+mn-lt"/>
              </a:rPr>
              <a:t> , SQL Server на </a:t>
            </a:r>
            <a:r>
              <a:rPr lang="uk-UA" sz="1800" err="1">
                <a:latin typeface="Times New Roman"/>
                <a:ea typeface="+mn-lt"/>
                <a:cs typeface="+mn-lt"/>
              </a:rPr>
              <a:t>Azure</a:t>
            </a:r>
            <a:r>
              <a:rPr lang="uk-UA" sz="1800">
                <a:latin typeface="Times New Roman"/>
                <a:ea typeface="+mn-lt"/>
                <a:cs typeface="+mn-lt"/>
              </a:rPr>
              <a:t> VM та </a:t>
            </a:r>
            <a:r>
              <a:rPr lang="uk-UA" sz="1800" err="1">
                <a:latin typeface="Times New Roman"/>
                <a:ea typeface="+mn-lt"/>
                <a:cs typeface="+mn-lt"/>
              </a:rPr>
              <a:t>Azure</a:t>
            </a:r>
            <a:r>
              <a:rPr lang="uk-UA" sz="1800">
                <a:latin typeface="Times New Roman"/>
                <a:ea typeface="+mn-lt"/>
                <a:cs typeface="+mn-lt"/>
              </a:rPr>
              <a:t> </a:t>
            </a:r>
            <a:r>
              <a:rPr lang="uk-UA" sz="1800" err="1">
                <a:latin typeface="Times New Roman"/>
                <a:ea typeface="+mn-lt"/>
                <a:cs typeface="+mn-lt"/>
              </a:rPr>
              <a:t>Synapse</a:t>
            </a:r>
            <a:r>
              <a:rPr lang="uk-UA" sz="1800">
                <a:latin typeface="Times New Roman"/>
                <a:ea typeface="+mn-lt"/>
                <a:cs typeface="+mn-lt"/>
              </a:rPr>
              <a:t> </a:t>
            </a:r>
            <a:r>
              <a:rPr lang="uk-UA" sz="1800" err="1">
                <a:latin typeface="Times New Roman"/>
                <a:ea typeface="+mn-lt"/>
                <a:cs typeface="+mn-lt"/>
              </a:rPr>
              <a:t>Analytics</a:t>
            </a:r>
            <a:r>
              <a:rPr lang="uk-UA" sz="1800">
                <a:latin typeface="Times New Roman"/>
                <a:ea typeface="+mn-lt"/>
                <a:cs typeface="+mn-lt"/>
              </a:rPr>
              <a:t> . SSMS надає єдину комплексну утиліту, яка об’єднує широку групу графічних інструментів із багатьма багатими редакторами сценаріїв, щоб забезпечити доступ до SQL Server для розробників і адміністраторів баз даних усіх рівнів кваліфікації.</a:t>
            </a:r>
            <a:endParaRPr lang="uk-UA" sz="180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68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F9B47-E13F-F059-E5C5-B8B86054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>
                <a:latin typeface="Times New Roman"/>
                <a:ea typeface="+mj-lt"/>
                <a:cs typeface="+mj-lt"/>
              </a:rPr>
              <a:t>3. Практична частина</a:t>
            </a:r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BE44D939-3394-F081-1609-8F3AEDBB5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>
                <a:latin typeface="Times New Roman"/>
                <a:cs typeface="Times New Roman"/>
              </a:rPr>
              <a:t>3.1 Проектування системи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3FE91-E63A-053D-6AC9-236E61F9C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600">
                <a:latin typeface="Times New Roman"/>
                <a:ea typeface="+mn-lt"/>
                <a:cs typeface="+mn-lt"/>
              </a:rPr>
              <a:t>       </a:t>
            </a:r>
            <a:r>
              <a:rPr lang="uk-UA" sz="1800">
                <a:latin typeface="Times New Roman"/>
                <a:ea typeface="+mn-lt"/>
                <a:cs typeface="+mn-lt"/>
              </a:rPr>
              <a:t> Під час проектування інтерфейсу програми використовувалась платформа розробки Windows </a:t>
            </a:r>
            <a:r>
              <a:rPr lang="uk-UA" sz="1800" err="1">
                <a:latin typeface="Times New Roman"/>
                <a:ea typeface="+mn-lt"/>
                <a:cs typeface="+mn-lt"/>
              </a:rPr>
              <a:t>Forms</a:t>
            </a:r>
            <a:r>
              <a:rPr lang="uk-UA" sz="1800">
                <a:latin typeface="Times New Roman"/>
                <a:ea typeface="+mn-lt"/>
                <a:cs typeface="+mn-lt"/>
              </a:rPr>
              <a:t>, яка підтримує широкий набір функцій розробки програм, включаючи елементи керування, графіку, прив’язку даних і введення користувачами. Windows </a:t>
            </a:r>
            <a:r>
              <a:rPr lang="uk-UA" sz="1800" err="1">
                <a:latin typeface="Times New Roman"/>
                <a:ea typeface="+mn-lt"/>
                <a:cs typeface="+mn-lt"/>
              </a:rPr>
              <a:t>Forms</a:t>
            </a:r>
            <a:r>
              <a:rPr lang="uk-UA" sz="1800">
                <a:latin typeface="Times New Roman"/>
                <a:ea typeface="+mn-lt"/>
                <a:cs typeface="+mn-lt"/>
              </a:rPr>
              <a:t> містить візуальний конструктор </a:t>
            </a:r>
            <a:r>
              <a:rPr lang="uk-UA" sz="1800" err="1">
                <a:latin typeface="Times New Roman"/>
                <a:ea typeface="+mn-lt"/>
                <a:cs typeface="+mn-lt"/>
              </a:rPr>
              <a:t>Visual</a:t>
            </a:r>
            <a:r>
              <a:rPr lang="uk-UA" sz="1800">
                <a:latin typeface="Times New Roman"/>
                <a:ea typeface="+mn-lt"/>
                <a:cs typeface="+mn-lt"/>
              </a:rPr>
              <a:t> </a:t>
            </a:r>
            <a:r>
              <a:rPr lang="uk-UA" sz="1800" err="1">
                <a:latin typeface="Times New Roman"/>
                <a:ea typeface="+mn-lt"/>
                <a:cs typeface="+mn-lt"/>
              </a:rPr>
              <a:t>Studio</a:t>
            </a:r>
            <a:r>
              <a:rPr lang="uk-UA" sz="1800">
                <a:latin typeface="Times New Roman"/>
                <a:ea typeface="+mn-lt"/>
                <a:cs typeface="+mn-lt"/>
              </a:rPr>
              <a:t> з функцією перетягування, щоб легко створювати програми Windows </a:t>
            </a:r>
            <a:r>
              <a:rPr lang="uk-UA" sz="1800" err="1">
                <a:latin typeface="Times New Roman"/>
                <a:ea typeface="+mn-lt"/>
                <a:cs typeface="+mn-lt"/>
              </a:rPr>
              <a:t>Forms</a:t>
            </a:r>
            <a:r>
              <a:rPr lang="uk-UA" sz="1800">
                <a:latin typeface="Times New Roman"/>
                <a:ea typeface="+mn-lt"/>
                <a:cs typeface="+mn-lt"/>
              </a:rPr>
              <a:t>.</a:t>
            </a:r>
            <a:endParaRPr lang="uk-UA" sz="1800">
              <a:latin typeface="Times New Roman"/>
              <a:cs typeface="Times New Roman"/>
            </a:endParaRPr>
          </a:p>
        </p:txBody>
      </p:sp>
      <p:sp>
        <p:nvSpPr>
          <p:cNvPr id="7" name="Місце для тексту 6">
            <a:extLst>
              <a:ext uri="{FF2B5EF4-FFF2-40B4-BE49-F238E27FC236}">
                <a16:creationId xmlns:a16="http://schemas.microsoft.com/office/drawing/2014/main" id="{77205C4F-C96A-61CA-9932-812C56A94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>
                <a:latin typeface="Times New Roman"/>
                <a:ea typeface="+mn-lt"/>
                <a:cs typeface="+mn-lt"/>
              </a:rPr>
              <a:t>3.2 Проектування алгоритмів</a:t>
            </a:r>
            <a:endParaRPr lang="uk-UA">
              <a:latin typeface="Times New Roman"/>
              <a:cs typeface="Times New Roman"/>
            </a:endParaRP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60379095-35C4-2885-38C6-BFF6CE16E3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uk-UA" sz="1800">
                <a:latin typeface="Times New Roman"/>
                <a:ea typeface="+mn-lt"/>
                <a:cs typeface="+mn-lt"/>
              </a:rPr>
              <a:t>Є дві дійові особи: </a:t>
            </a:r>
            <a:r>
              <a:rPr lang="uk-UA" sz="1800" err="1">
                <a:latin typeface="Times New Roman"/>
                <a:ea typeface="+mn-lt"/>
                <a:cs typeface="+mn-lt"/>
              </a:rPr>
              <a:t>user</a:t>
            </a:r>
            <a:r>
              <a:rPr lang="uk-UA" sz="1800">
                <a:latin typeface="Times New Roman"/>
                <a:ea typeface="+mn-lt"/>
                <a:cs typeface="+mn-lt"/>
              </a:rPr>
              <a:t> і </a:t>
            </a:r>
            <a:r>
              <a:rPr lang="uk-UA" sz="1800" err="1">
                <a:latin typeface="Times New Roman"/>
                <a:ea typeface="+mn-lt"/>
                <a:cs typeface="+mn-lt"/>
              </a:rPr>
              <a:t>admin</a:t>
            </a:r>
            <a:r>
              <a:rPr lang="uk-UA" sz="1800">
                <a:latin typeface="Times New Roman"/>
                <a:ea typeface="+mn-lt"/>
                <a:cs typeface="+mn-lt"/>
              </a:rPr>
              <a:t>. </a:t>
            </a:r>
            <a:r>
              <a:rPr lang="uk-UA" sz="1800" err="1">
                <a:latin typeface="Times New Roman"/>
                <a:ea typeface="+mn-lt"/>
                <a:cs typeface="+mn-lt"/>
              </a:rPr>
              <a:t>User</a:t>
            </a:r>
            <a:r>
              <a:rPr lang="uk-UA" sz="1800">
                <a:latin typeface="Times New Roman"/>
                <a:ea typeface="+mn-lt"/>
                <a:cs typeface="+mn-lt"/>
              </a:rPr>
              <a:t> має доступ до тих самих можливостей, що і </a:t>
            </a:r>
            <a:r>
              <a:rPr lang="uk-UA" sz="1800" err="1">
                <a:latin typeface="Times New Roman"/>
                <a:ea typeface="+mn-lt"/>
                <a:cs typeface="+mn-lt"/>
              </a:rPr>
              <a:t>admin</a:t>
            </a:r>
            <a:r>
              <a:rPr lang="uk-UA" sz="1800">
                <a:latin typeface="Times New Roman"/>
                <a:ea typeface="+mn-lt"/>
                <a:cs typeface="+mn-lt"/>
              </a:rPr>
              <a:t> за винятком редагування співробітників, додавання і видалення співробітників (</a:t>
            </a:r>
            <a:r>
              <a:rPr lang="uk-UA" sz="1800" err="1">
                <a:latin typeface="Times New Roman"/>
                <a:ea typeface="+mn-lt"/>
                <a:cs typeface="+mn-lt"/>
              </a:rPr>
              <a:t>мал</a:t>
            </a:r>
            <a:r>
              <a:rPr lang="uk-UA" sz="1800">
                <a:latin typeface="Times New Roman"/>
                <a:ea typeface="+mn-lt"/>
                <a:cs typeface="+mn-lt"/>
              </a:rPr>
              <a:t>. 3.1).</a:t>
            </a:r>
            <a:endParaRPr lang="uk-UA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78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DA628A9-DA6F-B76D-57B6-87A199F8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26" y="545146"/>
            <a:ext cx="9818914" cy="5272631"/>
          </a:xfrm>
          <a:prstGeom prst="rect">
            <a:avLst/>
          </a:prstGeo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9AA50F5-6FC0-DD0D-4E18-E8C33AA0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736" y="5873976"/>
            <a:ext cx="10515600" cy="487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uk-UA" err="1">
                <a:latin typeface="Times New Roman"/>
                <a:ea typeface="+mn-lt"/>
                <a:cs typeface="+mn-lt"/>
              </a:rPr>
              <a:t>Мал</a:t>
            </a:r>
            <a:r>
              <a:rPr lang="uk-UA">
                <a:latin typeface="Times New Roman"/>
                <a:ea typeface="+mn-lt"/>
                <a:cs typeface="+mn-lt"/>
              </a:rPr>
              <a:t>. 3.1</a:t>
            </a:r>
            <a:endParaRPr lang="uk-UA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68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70E91-2D3F-7AD5-A1DC-C1753B10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360"/>
            <a:ext cx="7195458" cy="748619"/>
          </a:xfrm>
        </p:spPr>
        <p:txBody>
          <a:bodyPr>
            <a:normAutofit/>
          </a:bodyPr>
          <a:lstStyle/>
          <a:p>
            <a:r>
              <a:rPr lang="uk-UA" sz="2400">
                <a:latin typeface="Times New Roman"/>
                <a:cs typeface="Times New Roman"/>
              </a:rPr>
              <a:t>3.3 </a:t>
            </a:r>
            <a:r>
              <a:rPr lang="uk-UA" sz="2400">
                <a:latin typeface="Times New Roman"/>
                <a:ea typeface="+mj-lt"/>
                <a:cs typeface="+mj-lt"/>
              </a:rPr>
              <a:t>Проектування класів</a:t>
            </a:r>
            <a:endParaRPr lang="uk-UA">
              <a:latin typeface="Times New Roman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8AAF982-B2CF-83DC-E1C5-2CD8110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7413172" cy="4195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uk-UA" sz="1800" dirty="0">
                <a:latin typeface="Times New Roman"/>
                <a:ea typeface="+mn-lt"/>
                <a:cs typeface="+mn-lt"/>
              </a:rPr>
              <a:t>В проекті використана методологія 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Code-First</a:t>
            </a:r>
            <a:r>
              <a:rPr lang="uk-UA" sz="1800" dirty="0">
                <a:latin typeface="Times New Roman"/>
                <a:ea typeface="+mn-lt"/>
                <a:cs typeface="+mn-lt"/>
              </a:rPr>
              <a:t>  з використанням 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Migrations</a:t>
            </a:r>
            <a:r>
              <a:rPr lang="uk-UA" sz="1800" dirty="0">
                <a:latin typeface="Times New Roman"/>
                <a:ea typeface="+mn-lt"/>
                <a:cs typeface="+mn-lt"/>
              </a:rPr>
              <a:t>.  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Code</a:t>
            </a:r>
            <a:r>
              <a:rPr lang="uk-UA" sz="1800" dirty="0">
                <a:latin typeface="Times New Roman"/>
                <a:ea typeface="+mn-lt"/>
                <a:cs typeface="+mn-lt"/>
              </a:rPr>
              <a:t> 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First</a:t>
            </a:r>
            <a:r>
              <a:rPr lang="uk-UA" sz="1800" dirty="0">
                <a:latin typeface="Times New Roman"/>
                <a:ea typeface="+mn-lt"/>
                <a:cs typeface="+mn-lt"/>
              </a:rPr>
              <a:t> 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Migrations</a:t>
            </a:r>
            <a:r>
              <a:rPr lang="uk-UA" sz="1800" dirty="0">
                <a:latin typeface="Times New Roman"/>
                <a:ea typeface="+mn-lt"/>
                <a:cs typeface="+mn-lt"/>
              </a:rPr>
              <a:t> — це рекомендований спосіб розвитку схеми бази даних програми. Міграції надають набір інструментів, які дозволяють:</a:t>
            </a:r>
            <a:endParaRPr lang="uk-UA" dirty="0"/>
          </a:p>
          <a:p>
            <a:pPr algn="just"/>
            <a:r>
              <a:rPr lang="uk-UA" sz="1800" dirty="0">
                <a:latin typeface="Times New Roman"/>
                <a:ea typeface="+mn-lt"/>
                <a:cs typeface="+mn-lt"/>
              </a:rPr>
              <a:t>Створіть початкову базу даних, яка працює з моделлю EF</a:t>
            </a:r>
            <a:endParaRPr lang="uk-UA" sz="1800" dirty="0">
              <a:latin typeface="Times New Roman"/>
              <a:cs typeface="Times New Roman"/>
            </a:endParaRPr>
          </a:p>
          <a:p>
            <a:pPr algn="just"/>
            <a:r>
              <a:rPr lang="uk-UA" sz="1800" dirty="0">
                <a:latin typeface="Times New Roman"/>
                <a:ea typeface="+mn-lt"/>
                <a:cs typeface="+mn-lt"/>
              </a:rPr>
              <a:t>Створення міграцій для відстеження змін, які вносяться у модель EF</a:t>
            </a:r>
            <a:endParaRPr lang="uk-UA" sz="1800" dirty="0">
              <a:latin typeface="Times New Roman"/>
              <a:cs typeface="Times New Roman"/>
            </a:endParaRPr>
          </a:p>
          <a:p>
            <a:pPr algn="just"/>
            <a:r>
              <a:rPr lang="uk-UA" sz="1800" dirty="0">
                <a:latin typeface="Times New Roman"/>
                <a:ea typeface="+mn-lt"/>
                <a:cs typeface="+mn-lt"/>
              </a:rPr>
              <a:t>Тримає базу даних в актуальному стані з урахуванням цих змін</a:t>
            </a:r>
            <a:endParaRPr lang="uk-UA" sz="18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uk-UA" sz="1800" dirty="0">
                <a:latin typeface="Times New Roman"/>
                <a:ea typeface="+mn-lt"/>
                <a:cs typeface="+mn-lt"/>
              </a:rPr>
              <a:t>Робочий процес розробки в підході, який базується на першому коді, буде таким: створення або зміна класи домену -&gt; налаштування цих класів домену за допомогою </a:t>
            </a:r>
            <a:r>
              <a:rPr lang="uk-UA" sz="1800" dirty="0" err="1">
                <a:latin typeface="Times New Roman"/>
                <a:ea typeface="+mn-lt"/>
                <a:cs typeface="+mn-lt"/>
              </a:rPr>
              <a:t>Fluent</a:t>
            </a:r>
            <a:r>
              <a:rPr lang="uk-UA" sz="1800" dirty="0">
                <a:latin typeface="Times New Roman"/>
                <a:ea typeface="+mn-lt"/>
                <a:cs typeface="+mn-lt"/>
              </a:rPr>
              <a:t>-API або атрибутів анотації даних -&gt; створення або оновлення схеми бази даних за допомогою міграції на основі коду.</a:t>
            </a:r>
            <a:endParaRPr lang="uk-UA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uk-UA" sz="200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481DB141-1AA4-B012-8D9A-6E5BB464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830" y="1017037"/>
            <a:ext cx="3385456" cy="4486469"/>
          </a:xfrm>
          <a:prstGeom prst="rect">
            <a:avLst/>
          </a:prstGeom>
        </p:spPr>
      </p:pic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id="{F31878E9-53D8-B923-ECF5-F73F0AB57A74}"/>
              </a:ext>
            </a:extLst>
          </p:cNvPr>
          <p:cNvSpPr txBox="1">
            <a:spLocks/>
          </p:cNvSpPr>
          <p:nvPr/>
        </p:nvSpPr>
        <p:spPr>
          <a:xfrm>
            <a:off x="8882743" y="5596164"/>
            <a:ext cx="2177144" cy="440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1800" err="1">
                <a:latin typeface="Times New Roman"/>
                <a:cs typeface="Times New Roman"/>
              </a:rPr>
              <a:t>Мал</a:t>
            </a:r>
            <a:r>
              <a:rPr lang="uk-UA" sz="1800">
                <a:latin typeface="Times New Roman"/>
                <a:cs typeface="Times New Roman"/>
              </a:rPr>
              <a:t>. 3.2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uk-UA" sz="200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850585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9A67D"/>
      </a:accent1>
      <a:accent2>
        <a:srgbClr val="A8A273"/>
      </a:accent2>
      <a:accent3>
        <a:srgbClr val="BA9C80"/>
      </a:accent3>
      <a:accent4>
        <a:srgbClr val="BA827F"/>
      </a:accent4>
      <a:accent5>
        <a:srgbClr val="C492A4"/>
      </a:accent5>
      <a:accent6>
        <a:srgbClr val="BA7FAD"/>
      </a:accent6>
      <a:hlink>
        <a:srgbClr val="7E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21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2" baseType="lpstr">
      <vt:lpstr>BlockprintVTI</vt:lpstr>
      <vt:lpstr>Додаток «Книжковий магазин»</vt:lpstr>
      <vt:lpstr>АНОТАЦІЯ</vt:lpstr>
      <vt:lpstr>Вступ</vt:lpstr>
      <vt:lpstr>1. Постановка задачі</vt:lpstr>
      <vt:lpstr>2. Основна частина 2.1 Теоретичні відомості про Visual Studio 2022</vt:lpstr>
      <vt:lpstr>2.2 Теоретичні відомості про SQL Server Management Studio 19</vt:lpstr>
      <vt:lpstr>3. Практична частина</vt:lpstr>
      <vt:lpstr>Презентація PowerPoint</vt:lpstr>
      <vt:lpstr>3.3 Проектування класів</vt:lpstr>
      <vt:lpstr>3.4 Проектування бази даних</vt:lpstr>
      <vt:lpstr>Презентація PowerPoint</vt:lpstr>
      <vt:lpstr>Презентація PowerPoint</vt:lpstr>
      <vt:lpstr>Мал. 3.3 Класи Entity</vt:lpstr>
      <vt:lpstr>3.4 Створення звітів</vt:lpstr>
      <vt:lpstr>Презентація PowerPoint</vt:lpstr>
      <vt:lpstr>Презентація PowerPoint</vt:lpstr>
      <vt:lpstr>Презентація PowerPoint</vt:lpstr>
      <vt:lpstr>Презентація PowerPoint</vt:lpstr>
      <vt:lpstr>4. Висновки</vt:lpstr>
      <vt:lpstr>Мал. 3.7 Головне меню</vt:lpstr>
      <vt:lpstr>Мал. 3.8 Add book, Add Buyer, Add Country, Add Genre, Add Publish House, Add Theme, Add Town, Add Author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187</cp:revision>
  <dcterms:created xsi:type="dcterms:W3CDTF">2022-10-08T15:42:43Z</dcterms:created>
  <dcterms:modified xsi:type="dcterms:W3CDTF">2022-10-19T21:52:40Z</dcterms:modified>
</cp:coreProperties>
</file>