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" charset="1" panose="00000500000000000000"/>
      <p:regular r:id="rId18"/>
    </p:embeddedFont>
    <p:embeddedFont>
      <p:font typeface="Montserrat Medium" charset="1" panose="00000600000000000000"/>
      <p:regular r:id="rId19"/>
    </p:embeddedFont>
    <p:embeddedFont>
      <p:font typeface="Montserra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3380" y="-5715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638450" y="199970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2812709" y="4059911"/>
            <a:ext cx="7801340" cy="214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8"/>
              </a:lnSpc>
            </a:pPr>
            <a:r>
              <a:rPr lang="en-US" sz="7812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ENIAC CASE STUDY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401797" y="7403216"/>
            <a:ext cx="7726427" cy="471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Nadine, Lana, Jonathan, Manisankar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39019" y="-5715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068944"/>
            <a:ext cx="10267407" cy="6161203"/>
          </a:xfrm>
          <a:custGeom>
            <a:avLst/>
            <a:gdLst/>
            <a:ahLst/>
            <a:cxnLst/>
            <a:rect r="r" b="b" t="t" l="l"/>
            <a:pathLst>
              <a:path h="6161203" w="10267407">
                <a:moveTo>
                  <a:pt x="0" y="0"/>
                </a:moveTo>
                <a:lnTo>
                  <a:pt x="10267407" y="0"/>
                </a:lnTo>
                <a:lnTo>
                  <a:pt x="10267407" y="6161203"/>
                </a:lnTo>
                <a:lnTo>
                  <a:pt x="0" y="6161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46" t="-7701" r="-1419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67450" y="2277349"/>
            <a:ext cx="4398966" cy="139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5087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MARKET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67450" y="4047226"/>
            <a:ext cx="4548959" cy="3937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Apple’s market share in Brazil (13%) is significantly lower compared to Europe (34%). This highlights a clear gap in iOS adoption between the two regions.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3121" y="8650417"/>
            <a:ext cx="1365813" cy="1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98"/>
              </a:lnSpc>
              <a:spcBef>
                <a:spcPct val="0"/>
              </a:spcBef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355" strike="noStrike" u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21886" y="-57150"/>
            <a:ext cx="7066114" cy="10287000"/>
            <a:chOff x="0" y="0"/>
            <a:chExt cx="1094726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4726" cy="1593725"/>
            </a:xfrm>
            <a:custGeom>
              <a:avLst/>
              <a:gdLst/>
              <a:ahLst/>
              <a:cxnLst/>
              <a:rect r="r" b="b" t="t" l="l"/>
              <a:pathLst>
                <a:path h="1593725" w="1094726">
                  <a:moveTo>
                    <a:pt x="0" y="0"/>
                  </a:moveTo>
                  <a:lnTo>
                    <a:pt x="1094726" y="0"/>
                  </a:lnTo>
                  <a:lnTo>
                    <a:pt x="1094726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995408" cy="6287595"/>
            <a:chOff x="0" y="0"/>
            <a:chExt cx="154215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4215" cy="974113"/>
            </a:xfrm>
            <a:custGeom>
              <a:avLst/>
              <a:gdLst/>
              <a:ahLst/>
              <a:cxnLst/>
              <a:rect r="r" b="b" t="t" l="l"/>
              <a:pathLst>
                <a:path h="974113" w="154215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1429361" y="1239872"/>
            <a:ext cx="8846343" cy="7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5087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29726" y="2790752"/>
            <a:ext cx="7239685" cy="3884016"/>
          </a:xfrm>
          <a:custGeom>
            <a:avLst/>
            <a:gdLst/>
            <a:ahLst/>
            <a:cxnLst/>
            <a:rect r="r" b="b" t="t" l="l"/>
            <a:pathLst>
              <a:path h="3884016" w="7239685">
                <a:moveTo>
                  <a:pt x="0" y="0"/>
                </a:moveTo>
                <a:lnTo>
                  <a:pt x="7239685" y="0"/>
                </a:lnTo>
                <a:lnTo>
                  <a:pt x="7239685" y="3884016"/>
                </a:lnTo>
                <a:lnTo>
                  <a:pt x="0" y="3884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67" t="-15967" r="-26618" b="-9894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5794" y="8920446"/>
            <a:ext cx="1365813" cy="108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8"/>
              </a:lnSpc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48680" y="3232338"/>
            <a:ext cx="7439414" cy="344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077" indent="-305038" lvl="1">
              <a:lnSpc>
                <a:spcPts val="3956"/>
              </a:lnSpc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Brazil is not a favorable market for Apple products.</a:t>
            </a:r>
          </a:p>
          <a:p>
            <a:pPr algn="just" marL="610077" indent="-305038" lvl="1">
              <a:lnSpc>
                <a:spcPts val="3956"/>
              </a:lnSpc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Focus on other markets first, then seek a partner with stronger tech expertise, faster delivery, and higher customer satisfaction.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3380" y="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638450" y="199970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3221271" y="4588511"/>
            <a:ext cx="7801340" cy="109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8"/>
              </a:lnSpc>
            </a:pPr>
            <a:r>
              <a:rPr lang="en-US" sz="7812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401797" y="7403216"/>
            <a:ext cx="7726427" cy="471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Nadine, Lana, Jonathan, Manisankar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13380" cy="10287000"/>
            <a:chOff x="0" y="0"/>
            <a:chExt cx="1040078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007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040078">
                  <a:moveTo>
                    <a:pt x="0" y="0"/>
                  </a:moveTo>
                  <a:lnTo>
                    <a:pt x="1040078" y="0"/>
                  </a:lnTo>
                  <a:lnTo>
                    <a:pt x="1040078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4819174" y="2105903"/>
            <a:ext cx="1365813" cy="108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8"/>
              </a:lnSpc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75361" y="2514624"/>
            <a:ext cx="8041180" cy="103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0"/>
              </a:lnSpc>
            </a:pPr>
            <a:r>
              <a:rPr lang="en-US" b="true" sz="3679" spc="13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IS MAGIST A GOOD FIT FOR HIGH-END TECH PRODUCTS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19174" y="3764535"/>
            <a:ext cx="1365813" cy="1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98"/>
              </a:lnSpc>
              <a:spcBef>
                <a:spcPct val="0"/>
              </a:spcBef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355" strike="noStrike" u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75361" y="4124117"/>
            <a:ext cx="8041180" cy="103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0"/>
              </a:lnSpc>
              <a:spcBef>
                <a:spcPct val="0"/>
              </a:spcBef>
            </a:pPr>
            <a:r>
              <a:rPr lang="en-US" b="true" sz="3679" spc="13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  <a:r>
              <a:rPr lang="en-US" b="true" sz="3679" spc="139" u="non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 ORDERS DELIVERED ON TIME?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19174" y="5393147"/>
            <a:ext cx="1365813" cy="1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98"/>
              </a:lnSpc>
              <a:spcBef>
                <a:spcPct val="0"/>
              </a:spcBef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355" strike="noStrike" u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75361" y="5752729"/>
            <a:ext cx="8734103" cy="1037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0"/>
              </a:lnSpc>
              <a:spcBef>
                <a:spcPct val="0"/>
              </a:spcBef>
            </a:pPr>
            <a:r>
              <a:rPr lang="en-US" b="true" sz="3679" spc="13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MARKET INSIGHTS </a:t>
            </a:r>
            <a:r>
              <a:rPr lang="en-US" b="true" sz="3679" spc="13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</a:t>
            </a:r>
            <a:r>
              <a:rPr lang="en-US" b="true" sz="3679" spc="139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7E6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128" y="3385809"/>
            <a:ext cx="12529743" cy="4844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47085" indent="-423542" lvl="1">
              <a:lnSpc>
                <a:spcPts val="5492"/>
              </a:lnSpc>
              <a:buFont typeface="Arial"/>
              <a:buChar char="•"/>
            </a:pPr>
            <a:r>
              <a:rPr lang="en-US" sz="392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MAGIST IS NOT A SUITABLE PARTNER IN BRAZIL.</a:t>
            </a:r>
          </a:p>
          <a:p>
            <a:pPr algn="ctr" marL="847085" indent="-423542" lvl="1">
              <a:lnSpc>
                <a:spcPts val="5492"/>
              </a:lnSpc>
              <a:buFont typeface="Arial"/>
              <a:buChar char="•"/>
            </a:pPr>
            <a:r>
              <a:rPr lang="en-US" sz="3923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Tech products represent only ~7% of sales, while low customer satisfaction and long delivery times make them strategically unattractive.</a:t>
            </a:r>
          </a:p>
          <a:p>
            <a:pPr algn="ctr">
              <a:lnSpc>
                <a:spcPts val="5492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7867363" y="1942553"/>
            <a:ext cx="995408" cy="6287595"/>
            <a:chOff x="0" y="0"/>
            <a:chExt cx="154215" cy="9741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215" cy="974113"/>
            </a:xfrm>
            <a:custGeom>
              <a:avLst/>
              <a:gdLst/>
              <a:ahLst/>
              <a:cxnLst/>
              <a:rect r="r" b="b" t="t" l="l"/>
              <a:pathLst>
                <a:path h="974113" w="154215">
                  <a:moveTo>
                    <a:pt x="0" y="0"/>
                  </a:moveTo>
                  <a:lnTo>
                    <a:pt x="154215" y="0"/>
                  </a:lnTo>
                  <a:lnTo>
                    <a:pt x="154215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1999703"/>
            <a:ext cx="420637" cy="6287595"/>
            <a:chOff x="0" y="0"/>
            <a:chExt cx="65168" cy="9741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5168" cy="974113"/>
            </a:xfrm>
            <a:custGeom>
              <a:avLst/>
              <a:gdLst/>
              <a:ahLst/>
              <a:cxnLst/>
              <a:rect r="r" b="b" t="t" l="l"/>
              <a:pathLst>
                <a:path h="974113" w="65168">
                  <a:moveTo>
                    <a:pt x="0" y="0"/>
                  </a:moveTo>
                  <a:lnTo>
                    <a:pt x="65168" y="0"/>
                  </a:lnTo>
                  <a:lnTo>
                    <a:pt x="65168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4122508" y="1623008"/>
            <a:ext cx="10752047" cy="7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5087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DATA ANALYSIS CONCLUSION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41955" y="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83914" y="1538465"/>
            <a:ext cx="7538490" cy="6691682"/>
          </a:xfrm>
          <a:custGeom>
            <a:avLst/>
            <a:gdLst/>
            <a:ahLst/>
            <a:cxnLst/>
            <a:rect r="r" b="b" t="t" l="l"/>
            <a:pathLst>
              <a:path h="6691682" w="7538490">
                <a:moveTo>
                  <a:pt x="0" y="0"/>
                </a:moveTo>
                <a:lnTo>
                  <a:pt x="7538490" y="0"/>
                </a:lnTo>
                <a:lnTo>
                  <a:pt x="7538490" y="6691682"/>
                </a:lnTo>
                <a:lnTo>
                  <a:pt x="0" y="6691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413" t="-8821" r="-48056" b="-154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57252" y="1605140"/>
            <a:ext cx="5080072" cy="1394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5087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TECH CATEGORIES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57252" y="3261926"/>
            <a:ext cx="6365345" cy="1957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At Magist, tech products represent only around 7% of total sales, indicating a relatively limited share within the overall portfolio.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6274" y="8653220"/>
            <a:ext cx="1365813" cy="108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8"/>
              </a:lnSpc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57252" y="5657281"/>
            <a:ext cx="6365345" cy="344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6"/>
              </a:lnSpc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The tech categories are:</a:t>
            </a:r>
          </a:p>
          <a:p>
            <a:pPr algn="just" marL="610077" indent="-305038" lvl="1">
              <a:lnSpc>
                <a:spcPts val="3956"/>
              </a:lnSpc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</a:p>
          <a:p>
            <a:pPr algn="just" marL="610077" indent="-305038" lvl="1">
              <a:lnSpc>
                <a:spcPts val="3956"/>
              </a:lnSpc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comp</a:t>
            </a: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uters_accessories</a:t>
            </a:r>
          </a:p>
          <a:p>
            <a:pPr algn="just" marL="610077" indent="-305038" lvl="1">
              <a:lnSpc>
                <a:spcPts val="3956"/>
              </a:lnSpc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pc_gamer</a:t>
            </a:r>
          </a:p>
          <a:p>
            <a:pPr algn="just" marL="610077" indent="-305038" lvl="1">
              <a:lnSpc>
                <a:spcPts val="3956"/>
              </a:lnSpc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computers</a:t>
            </a:r>
          </a:p>
          <a:p>
            <a:pPr algn="just" marL="610077" indent="-305038" lvl="1">
              <a:lnSpc>
                <a:spcPts val="3956"/>
              </a:lnSpc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tablets_printing_image</a:t>
            </a:r>
          </a:p>
          <a:p>
            <a:pPr algn="just" marL="610077" indent="-305038" lvl="1">
              <a:lnSpc>
                <a:spcPts val="3956"/>
              </a:lnSpc>
              <a:spcBef>
                <a:spcPct val="0"/>
              </a:spcBef>
              <a:buFont typeface="Arial"/>
              <a:buChar char="•"/>
            </a:pPr>
            <a:r>
              <a:rPr lang="en-US" sz="282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telephony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3380" y="-5715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D0D1CA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288811" y="2409625"/>
            <a:ext cx="6925648" cy="5970644"/>
          </a:xfrm>
          <a:custGeom>
            <a:avLst/>
            <a:gdLst/>
            <a:ahLst/>
            <a:cxnLst/>
            <a:rect r="r" b="b" t="t" l="l"/>
            <a:pathLst>
              <a:path h="5970644" w="6925648">
                <a:moveTo>
                  <a:pt x="0" y="0"/>
                </a:moveTo>
                <a:lnTo>
                  <a:pt x="6925648" y="0"/>
                </a:lnTo>
                <a:lnTo>
                  <a:pt x="6925648" y="5970644"/>
                </a:lnTo>
                <a:lnTo>
                  <a:pt x="0" y="59706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35" t="0" r="-207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09138" y="6454533"/>
            <a:ext cx="982956" cy="188044"/>
          </a:xfrm>
          <a:custGeom>
            <a:avLst/>
            <a:gdLst/>
            <a:ahLst/>
            <a:cxnLst/>
            <a:rect r="r" b="b" t="t" l="l"/>
            <a:pathLst>
              <a:path h="188044" w="982956">
                <a:moveTo>
                  <a:pt x="0" y="0"/>
                </a:moveTo>
                <a:lnTo>
                  <a:pt x="982956" y="0"/>
                </a:lnTo>
                <a:lnTo>
                  <a:pt x="982956" y="188044"/>
                </a:lnTo>
                <a:lnTo>
                  <a:pt x="0" y="188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91000" y="962025"/>
            <a:ext cx="9961133" cy="128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Trend of Sales in</a:t>
            </a:r>
            <a:r>
              <a:rPr lang="en-US" b="true" sz="36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3699">
                <a:solidFill>
                  <a:srgbClr val="6D71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vs nontech</a:t>
            </a:r>
            <a:r>
              <a:rPr lang="en-US" b="true" sz="36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6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12508" y="4307465"/>
            <a:ext cx="5297537" cy="42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upward trend in nontechsales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37679" y="5664081"/>
            <a:ext cx="4164025" cy="42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steady &amp; low tech sales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437937"/>
            <a:ext cx="1365813" cy="108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8"/>
              </a:lnSpc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3380" y="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069653"/>
            <a:ext cx="8828938" cy="8188647"/>
          </a:xfrm>
          <a:custGeom>
            <a:avLst/>
            <a:gdLst/>
            <a:ahLst/>
            <a:cxnLst/>
            <a:rect r="r" b="b" t="t" l="l"/>
            <a:pathLst>
              <a:path h="8188647" w="8828938">
                <a:moveTo>
                  <a:pt x="0" y="0"/>
                </a:moveTo>
                <a:lnTo>
                  <a:pt x="8828938" y="0"/>
                </a:lnTo>
                <a:lnTo>
                  <a:pt x="8828938" y="8188647"/>
                </a:lnTo>
                <a:lnTo>
                  <a:pt x="0" y="81886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13" t="-12797" r="-2119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66023" y="1150155"/>
            <a:ext cx="7801340" cy="165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sz="5990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AVG DELIVERY TIME OF MAGIST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66023" y="3048313"/>
            <a:ext cx="6224177" cy="290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5043" indent="-322521" lvl="1">
              <a:lnSpc>
                <a:spcPts val="3884"/>
              </a:lnSpc>
              <a:buFont typeface="Arial"/>
              <a:buChar char="•"/>
            </a:pPr>
            <a:r>
              <a:rPr lang="en-US" b="true" sz="2987" spc="227">
                <a:solidFill>
                  <a:srgbClr val="3635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 AVG DELIVERY TIME IN BRAZIL IS ~ 10 DAYS</a:t>
            </a:r>
          </a:p>
          <a:p>
            <a:pPr algn="l">
              <a:lnSpc>
                <a:spcPts val="3884"/>
              </a:lnSpc>
            </a:pPr>
          </a:p>
          <a:p>
            <a:pPr algn="l" marL="645043" indent="-322521" lvl="1">
              <a:lnSpc>
                <a:spcPts val="3884"/>
              </a:lnSpc>
              <a:buFont typeface="Arial"/>
              <a:buChar char="•"/>
            </a:pPr>
            <a:r>
              <a:rPr lang="en-US" b="true" sz="2987" spc="227">
                <a:solidFill>
                  <a:srgbClr val="3635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E-COMMERCE ANALYSES FROM GITHUB &amp; ILOS INSTITUTE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8116" y="8945352"/>
            <a:ext cx="991195" cy="108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8"/>
              </a:lnSpc>
              <a:spcBef>
                <a:spcPct val="0"/>
              </a:spcBef>
            </a:pPr>
            <a:r>
              <a:rPr lang="en-US" sz="6355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32799" y="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88006" y="971550"/>
            <a:ext cx="7199198" cy="8229600"/>
          </a:xfrm>
          <a:custGeom>
            <a:avLst/>
            <a:gdLst/>
            <a:ahLst/>
            <a:cxnLst/>
            <a:rect r="r" b="b" t="t" l="l"/>
            <a:pathLst>
              <a:path h="8229600" w="7199198">
                <a:moveTo>
                  <a:pt x="0" y="0"/>
                </a:moveTo>
                <a:lnTo>
                  <a:pt x="7199198" y="0"/>
                </a:lnTo>
                <a:lnTo>
                  <a:pt x="719919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31" t="-12765" r="-1119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19439" y="1038225"/>
            <a:ext cx="7801340" cy="165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9"/>
              </a:lnSpc>
            </a:pPr>
            <a:r>
              <a:rPr lang="en-US" sz="5990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DELIVERY</a:t>
            </a:r>
          </a:p>
          <a:p>
            <a:pPr algn="l">
              <a:lnSpc>
                <a:spcPts val="6409"/>
              </a:lnSpc>
            </a:pPr>
            <a:r>
              <a:rPr lang="en-US" sz="5990">
                <a:solidFill>
                  <a:srgbClr val="363535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402441"/>
            <a:ext cx="6378279" cy="3023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1511" indent="-335756" lvl="1">
              <a:lnSpc>
                <a:spcPts val="4043"/>
              </a:lnSpc>
              <a:buFont typeface="Arial"/>
              <a:buChar char="•"/>
            </a:pPr>
            <a:r>
              <a:rPr lang="en-US" b="true" sz="3110" spc="236">
                <a:solidFill>
                  <a:srgbClr val="3635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 TIME = DELIVERY BEFORE THE ESTIMATED TIME </a:t>
            </a:r>
          </a:p>
          <a:p>
            <a:pPr algn="just">
              <a:lnSpc>
                <a:spcPts val="4043"/>
              </a:lnSpc>
            </a:pPr>
          </a:p>
          <a:p>
            <a:pPr algn="just" marL="671511" indent="-335756" lvl="1">
              <a:lnSpc>
                <a:spcPts val="4043"/>
              </a:lnSpc>
              <a:buFont typeface="Arial"/>
              <a:buChar char="•"/>
            </a:pPr>
            <a:r>
              <a:rPr lang="en-US" b="true" sz="3110" spc="236">
                <a:solidFill>
                  <a:srgbClr val="36353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10% ARE DELAYED OR MISSING DATES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5392" y="8855618"/>
            <a:ext cx="1365813" cy="1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98"/>
              </a:lnSpc>
              <a:spcBef>
                <a:spcPct val="0"/>
              </a:spcBef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355" strike="noStrike" u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6D7154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811760" y="1028700"/>
            <a:ext cx="3951492" cy="8229600"/>
          </a:xfrm>
          <a:custGeom>
            <a:avLst/>
            <a:gdLst/>
            <a:ahLst/>
            <a:cxnLst/>
            <a:rect r="r" b="b" t="t" l="l"/>
            <a:pathLst>
              <a:path h="8229600" w="3951492">
                <a:moveTo>
                  <a:pt x="0" y="0"/>
                </a:moveTo>
                <a:lnTo>
                  <a:pt x="3951492" y="0"/>
                </a:lnTo>
                <a:lnTo>
                  <a:pt x="395149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8" t="0" r="-73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756925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252525"/>
                </a:solidFill>
                <a:latin typeface="Montserrat"/>
                <a:ea typeface="Montserrat"/>
                <a:cs typeface="Montserrat"/>
                <a:sym typeface="Montserrat"/>
              </a:rPr>
              <a:t>Average</a:t>
            </a:r>
            <a:r>
              <a:rPr lang="en-US" b="true" sz="3799">
                <a:solidFill>
                  <a:srgbClr val="6D71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delivery delay</a:t>
            </a:r>
            <a:r>
              <a:rPr lang="en-US" sz="3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by days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211" y="2854388"/>
            <a:ext cx="881843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slighty higher delvery time for very heavy orders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1471" y="4221751"/>
            <a:ext cx="6470117" cy="37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2" indent="-291466" lvl="1">
              <a:lnSpc>
                <a:spcPts val="2997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otherwise evenly distributed delay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166360"/>
            <a:ext cx="1365813" cy="10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98"/>
              </a:lnSpc>
              <a:spcBef>
                <a:spcPct val="0"/>
              </a:spcBef>
            </a:pPr>
            <a:r>
              <a:rPr lang="en-US" sz="6355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en-US" sz="6355" strike="noStrike" u="non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3366" y="0"/>
            <a:ext cx="11574620" cy="10287000"/>
            <a:chOff x="0" y="0"/>
            <a:chExt cx="1793212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321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793212">
                  <a:moveTo>
                    <a:pt x="0" y="0"/>
                  </a:moveTo>
                  <a:lnTo>
                    <a:pt x="1793212" y="0"/>
                  </a:lnTo>
                  <a:lnTo>
                    <a:pt x="1793212" y="1593725"/>
                  </a:lnTo>
                  <a:lnTo>
                    <a:pt x="0" y="1593725"/>
                  </a:lnTo>
                  <a:close/>
                </a:path>
              </a:pathLst>
            </a:custGeom>
            <a:solidFill>
              <a:srgbClr val="E7E6E4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7867363" y="1942553"/>
            <a:ext cx="8494362" cy="6287595"/>
            <a:chOff x="0" y="0"/>
            <a:chExt cx="1315999" cy="9741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15999" cy="974113"/>
            </a:xfrm>
            <a:custGeom>
              <a:avLst/>
              <a:gdLst/>
              <a:ahLst/>
              <a:cxnLst/>
              <a:rect r="r" b="b" t="t" l="l"/>
              <a:pathLst>
                <a:path h="974113" w="1315999">
                  <a:moveTo>
                    <a:pt x="0" y="0"/>
                  </a:moveTo>
                  <a:lnTo>
                    <a:pt x="1315999" y="0"/>
                  </a:lnTo>
                  <a:lnTo>
                    <a:pt x="1315999" y="974113"/>
                  </a:lnTo>
                  <a:lnTo>
                    <a:pt x="0" y="974113"/>
                  </a:lnTo>
                  <a:close/>
                </a:path>
              </a:pathLst>
            </a:custGeom>
            <a:solidFill>
              <a:srgbClr val="727959">
                <a:alpha val="18824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529012" y="2223006"/>
            <a:ext cx="7713111" cy="5840987"/>
          </a:xfrm>
          <a:custGeom>
            <a:avLst/>
            <a:gdLst/>
            <a:ahLst/>
            <a:cxnLst/>
            <a:rect r="r" b="b" t="t" l="l"/>
            <a:pathLst>
              <a:path h="5840987" w="7713111">
                <a:moveTo>
                  <a:pt x="0" y="0"/>
                </a:moveTo>
                <a:lnTo>
                  <a:pt x="7713111" y="0"/>
                </a:lnTo>
                <a:lnTo>
                  <a:pt x="7713111" y="5840988"/>
                </a:lnTo>
                <a:lnTo>
                  <a:pt x="0" y="5840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26" r="0" b="-122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3415" y="653162"/>
            <a:ext cx="14653123" cy="63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8"/>
              </a:lnSpc>
              <a:spcBef>
                <a:spcPct val="0"/>
              </a:spcBef>
            </a:pPr>
            <a:r>
              <a:rPr lang="en-US" b="true" sz="4587">
                <a:solidFill>
                  <a:srgbClr val="6D71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PRODUCT REVIEWS</a:t>
            </a:r>
            <a:r>
              <a:rPr lang="en-US" sz="458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FROM CUSTOMERS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08462" y="2261106"/>
            <a:ext cx="4851130" cy="73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3865" indent="-291933" lvl="1">
              <a:lnSpc>
                <a:spcPts val="2893"/>
              </a:lnSpc>
              <a:buFont typeface="Arial"/>
              <a:buChar char="•"/>
            </a:pPr>
            <a:r>
              <a:rPr lang="en-US" sz="270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OVERALL GOOD/OK REVIEWS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08462" y="3775165"/>
            <a:ext cx="4851130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0" indent="-291465" lvl="1">
              <a:lnSpc>
                <a:spcPts val="288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STILL CONSIDERABLE AMOUNT OF NEGATIV REVIEWS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7817" y="8436244"/>
            <a:ext cx="991195" cy="1086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98"/>
              </a:lnSpc>
              <a:spcBef>
                <a:spcPct val="0"/>
              </a:spcBef>
            </a:pPr>
            <a:r>
              <a:rPr lang="en-US" sz="635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79255" y="5644718"/>
            <a:ext cx="4780337" cy="145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0" indent="-291465" lvl="1">
              <a:lnSpc>
                <a:spcPts val="288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EVERY 5TH REVIEW IS NEGATIVE IF WE CONSIDER 4 AND 5 STARS AS POSITIVE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DAGxV-SiQbY</dc:identifier>
  <dcterms:modified xsi:type="dcterms:W3CDTF">2011-08-01T06:04:30Z</dcterms:modified>
  <cp:revision>1</cp:revision>
  <dc:title>Eniac Case Study. Jonathan, Mani, Nadine C,. Lana</dc:title>
</cp:coreProperties>
</file>