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3/1/2023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4954" y="1447800"/>
            <a:ext cx="9925421" cy="3329581"/>
          </a:xfrm>
        </p:spPr>
        <p:txBody>
          <a:bodyPr/>
          <a:lstStyle/>
          <a:p>
            <a:r>
              <a:rPr lang="en-US" dirty="0" smtClean="0"/>
              <a:t>Allure vs ReportPortal.io</a:t>
            </a:r>
            <a:endParaRPr lang="en-US" dirty="0"/>
          </a:p>
        </p:txBody>
      </p:sp>
    </p:spTree>
    <p:extLst>
      <p:ext uri="{BB962C8B-B14F-4D97-AF65-F5344CB8AC3E}">
        <p14:creationId xmlns:p14="http://schemas.microsoft.com/office/powerpoint/2010/main" val="207004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0946" y="976258"/>
            <a:ext cx="9404723" cy="862276"/>
          </a:xfrm>
        </p:spPr>
        <p:txBody>
          <a:bodyPr/>
          <a:lstStyle/>
          <a:p>
            <a:r>
              <a:rPr lang="en-US" sz="4400" b="1" dirty="0" smtClean="0"/>
              <a:t>How does ReportPortal.io work?</a:t>
            </a:r>
            <a:endParaRPr lang="en-US" sz="4400" b="1" dirty="0"/>
          </a:p>
        </p:txBody>
      </p:sp>
      <p:sp>
        <p:nvSpPr>
          <p:cNvPr id="3" name="Прямоугольник 2"/>
          <p:cNvSpPr/>
          <p:nvPr/>
        </p:nvSpPr>
        <p:spPr>
          <a:xfrm>
            <a:off x="1467389" y="2275114"/>
            <a:ext cx="3996004"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Gather testing data</a:t>
            </a:r>
          </a:p>
        </p:txBody>
      </p:sp>
      <p:sp>
        <p:nvSpPr>
          <p:cNvPr id="4" name="Овал 3"/>
          <p:cNvSpPr/>
          <p:nvPr/>
        </p:nvSpPr>
        <p:spPr>
          <a:xfrm>
            <a:off x="1645919" y="2423159"/>
            <a:ext cx="391886" cy="37446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Прямоугольник 5"/>
          <p:cNvSpPr/>
          <p:nvPr/>
        </p:nvSpPr>
        <p:spPr>
          <a:xfrm>
            <a:off x="1515286" y="3109813"/>
            <a:ext cx="3996004" cy="339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Getting testing data </a:t>
            </a:r>
            <a:r>
              <a:rPr lang="en-US" sz="1500" dirty="0" smtClean="0"/>
              <a:t>during tests run using ReportPortal.io framework</a:t>
            </a:r>
            <a:endParaRPr lang="en-US" sz="1500" dirty="0"/>
          </a:p>
        </p:txBody>
      </p:sp>
      <p:sp>
        <p:nvSpPr>
          <p:cNvPr id="7" name="Прямоугольник 6"/>
          <p:cNvSpPr/>
          <p:nvPr/>
        </p:nvSpPr>
        <p:spPr>
          <a:xfrm>
            <a:off x="1467389" y="3844549"/>
            <a:ext cx="3996004"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results to the server</a:t>
            </a:r>
          </a:p>
        </p:txBody>
      </p:sp>
      <p:sp>
        <p:nvSpPr>
          <p:cNvPr id="8" name="Овал 7"/>
          <p:cNvSpPr/>
          <p:nvPr/>
        </p:nvSpPr>
        <p:spPr>
          <a:xfrm>
            <a:off x="1645919" y="3982278"/>
            <a:ext cx="391886" cy="37446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Прямоугольник 9"/>
          <p:cNvSpPr/>
          <p:nvPr/>
        </p:nvSpPr>
        <p:spPr>
          <a:xfrm>
            <a:off x="1515286" y="4650092"/>
            <a:ext cx="3996004" cy="339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Sending data to ReportPortal.io server using it’s framework</a:t>
            </a:r>
            <a:endParaRPr lang="en-US" sz="1500" dirty="0"/>
          </a:p>
        </p:txBody>
      </p:sp>
    </p:spTree>
    <p:extLst>
      <p:ext uri="{BB962C8B-B14F-4D97-AF65-F5344CB8AC3E}">
        <p14:creationId xmlns:p14="http://schemas.microsoft.com/office/powerpoint/2010/main" val="322734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ReportPortal.io: </a:t>
            </a:r>
            <a:r>
              <a:rPr lang="en-US" sz="4000" b="1" dirty="0"/>
              <a:t>pros and cons</a:t>
            </a:r>
            <a:endParaRPr lang="en-US" dirty="0"/>
          </a:p>
        </p:txBody>
      </p:sp>
      <p:sp>
        <p:nvSpPr>
          <p:cNvPr id="3" name="Текст 2"/>
          <p:cNvSpPr>
            <a:spLocks noGrp="1"/>
          </p:cNvSpPr>
          <p:nvPr>
            <p:ph type="body" idx="1"/>
          </p:nvPr>
        </p:nvSpPr>
        <p:spPr/>
        <p:txBody>
          <a:bodyPr/>
          <a:lstStyle/>
          <a:p>
            <a:pPr algn="ctr"/>
            <a:r>
              <a:rPr lang="en-US" b="1" dirty="0">
                <a:solidFill>
                  <a:srgbClr val="FFC000"/>
                </a:solidFill>
              </a:rPr>
              <a:t>Pros</a:t>
            </a:r>
          </a:p>
        </p:txBody>
      </p:sp>
      <p:sp>
        <p:nvSpPr>
          <p:cNvPr id="4" name="Объект 3"/>
          <p:cNvSpPr>
            <a:spLocks noGrp="1"/>
          </p:cNvSpPr>
          <p:nvPr>
            <p:ph sz="half" idx="2"/>
          </p:nvPr>
        </p:nvSpPr>
        <p:spPr/>
        <p:txBody>
          <a:bodyPr>
            <a:noAutofit/>
          </a:bodyPr>
          <a:lstStyle/>
          <a:p>
            <a:r>
              <a:rPr lang="en-US" sz="2400" dirty="0" smtClean="0"/>
              <a:t>Free </a:t>
            </a:r>
            <a:r>
              <a:rPr lang="en-US" sz="2400" dirty="0"/>
              <a:t>to use (open source)</a:t>
            </a:r>
          </a:p>
          <a:p>
            <a:r>
              <a:rPr lang="en-US" sz="2400" dirty="0" smtClean="0"/>
              <a:t>Reports storage</a:t>
            </a:r>
          </a:p>
          <a:p>
            <a:r>
              <a:rPr lang="en-US" sz="2400" dirty="0" smtClean="0"/>
              <a:t>Dynamic runs</a:t>
            </a:r>
          </a:p>
          <a:p>
            <a:r>
              <a:rPr lang="en-US" sz="2400" dirty="0" smtClean="0"/>
              <a:t>Integrations. </a:t>
            </a:r>
            <a:r>
              <a:rPr lang="en-US" sz="2000" b="1" dirty="0"/>
              <a:t>Docker, Ubuntu, Jira, Jenkins, </a:t>
            </a:r>
            <a:r>
              <a:rPr lang="en-US" sz="2000" dirty="0"/>
              <a:t>and </a:t>
            </a:r>
            <a:r>
              <a:rPr lang="en-US" sz="2000" b="1" dirty="0"/>
              <a:t>Kubernetes</a:t>
            </a:r>
            <a:r>
              <a:rPr lang="en-US" sz="2000" dirty="0"/>
              <a:t> are some of the popular tools that integrate with </a:t>
            </a:r>
            <a:r>
              <a:rPr lang="en-US" sz="2000" dirty="0" err="1"/>
              <a:t>ReportPortal</a:t>
            </a:r>
            <a:r>
              <a:rPr lang="en-US" sz="2000" dirty="0"/>
              <a:t>.</a:t>
            </a:r>
          </a:p>
        </p:txBody>
      </p:sp>
      <p:sp>
        <p:nvSpPr>
          <p:cNvPr id="5" name="Текст 4"/>
          <p:cNvSpPr>
            <a:spLocks noGrp="1"/>
          </p:cNvSpPr>
          <p:nvPr>
            <p:ph type="body" sz="quarter" idx="3"/>
          </p:nvPr>
        </p:nvSpPr>
        <p:spPr/>
        <p:txBody>
          <a:bodyPr/>
          <a:lstStyle/>
          <a:p>
            <a:pPr algn="ctr"/>
            <a:r>
              <a:rPr lang="en-US" b="1" dirty="0">
                <a:solidFill>
                  <a:srgbClr val="FFC000"/>
                </a:solidFill>
              </a:rPr>
              <a:t>Cons</a:t>
            </a:r>
            <a:endParaRPr lang="en-US" dirty="0"/>
          </a:p>
        </p:txBody>
      </p:sp>
      <p:sp>
        <p:nvSpPr>
          <p:cNvPr id="6" name="Объект 5"/>
          <p:cNvSpPr>
            <a:spLocks noGrp="1"/>
          </p:cNvSpPr>
          <p:nvPr>
            <p:ph sz="quarter" idx="4"/>
          </p:nvPr>
        </p:nvSpPr>
        <p:spPr/>
        <p:txBody>
          <a:bodyPr>
            <a:normAutofit/>
          </a:bodyPr>
          <a:lstStyle/>
          <a:p>
            <a:r>
              <a:rPr lang="en-US" sz="2400" dirty="0" smtClean="0"/>
              <a:t>Requirements (server, resources)</a:t>
            </a:r>
          </a:p>
          <a:p>
            <a:r>
              <a:rPr lang="en-US" sz="2400" dirty="0" smtClean="0"/>
              <a:t>Some libs got lack of functionality</a:t>
            </a:r>
            <a:endParaRPr lang="en-US" sz="2400" dirty="0"/>
          </a:p>
        </p:txBody>
      </p:sp>
    </p:spTree>
    <p:extLst>
      <p:ext uri="{BB962C8B-B14F-4D97-AF65-F5344CB8AC3E}">
        <p14:creationId xmlns:p14="http://schemas.microsoft.com/office/powerpoint/2010/main" val="237604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to choose?</a:t>
            </a:r>
            <a:endParaRPr lang="en-US" dirty="0"/>
          </a:p>
        </p:txBody>
      </p:sp>
      <p:sp>
        <p:nvSpPr>
          <p:cNvPr id="3" name="Текст 2"/>
          <p:cNvSpPr>
            <a:spLocks noGrp="1"/>
          </p:cNvSpPr>
          <p:nvPr>
            <p:ph type="body" idx="1"/>
          </p:nvPr>
        </p:nvSpPr>
        <p:spPr/>
        <p:txBody>
          <a:bodyPr/>
          <a:lstStyle/>
          <a:p>
            <a:pPr algn="ctr"/>
            <a:r>
              <a:rPr lang="en-US" b="1" dirty="0" smtClean="0"/>
              <a:t>Allure</a:t>
            </a:r>
            <a:endParaRPr lang="en-US" b="1" dirty="0"/>
          </a:p>
        </p:txBody>
      </p:sp>
      <p:sp>
        <p:nvSpPr>
          <p:cNvPr id="4" name="Объект 3"/>
          <p:cNvSpPr>
            <a:spLocks noGrp="1"/>
          </p:cNvSpPr>
          <p:nvPr>
            <p:ph sz="half" idx="2"/>
          </p:nvPr>
        </p:nvSpPr>
        <p:spPr/>
        <p:txBody>
          <a:bodyPr/>
          <a:lstStyle/>
          <a:p>
            <a:r>
              <a:rPr lang="en-US" sz="2400" dirty="0" smtClean="0"/>
              <a:t>No runs history needed</a:t>
            </a:r>
          </a:p>
          <a:p>
            <a:r>
              <a:rPr lang="en-US" sz="2400" dirty="0" smtClean="0"/>
              <a:t>Single test project</a:t>
            </a:r>
          </a:p>
          <a:p>
            <a:endParaRPr lang="en-US" dirty="0"/>
          </a:p>
        </p:txBody>
      </p:sp>
      <p:sp>
        <p:nvSpPr>
          <p:cNvPr id="5" name="Текст 4"/>
          <p:cNvSpPr>
            <a:spLocks noGrp="1"/>
          </p:cNvSpPr>
          <p:nvPr>
            <p:ph type="body" sz="quarter" idx="3"/>
          </p:nvPr>
        </p:nvSpPr>
        <p:spPr/>
        <p:txBody>
          <a:bodyPr/>
          <a:lstStyle/>
          <a:p>
            <a:pPr algn="ctr"/>
            <a:r>
              <a:rPr lang="en-US" b="1" dirty="0" smtClean="0"/>
              <a:t>ReportPortal.io</a:t>
            </a:r>
            <a:endParaRPr lang="en-US" b="1" dirty="0"/>
          </a:p>
        </p:txBody>
      </p:sp>
      <p:sp>
        <p:nvSpPr>
          <p:cNvPr id="6" name="Объект 5"/>
          <p:cNvSpPr>
            <a:spLocks noGrp="1"/>
          </p:cNvSpPr>
          <p:nvPr>
            <p:ph sz="quarter" idx="4"/>
          </p:nvPr>
        </p:nvSpPr>
        <p:spPr/>
        <p:txBody>
          <a:bodyPr>
            <a:normAutofit/>
          </a:bodyPr>
          <a:lstStyle/>
          <a:p>
            <a:r>
              <a:rPr lang="en-US" sz="2400" dirty="0" smtClean="0"/>
              <a:t>Multiple projects</a:t>
            </a:r>
          </a:p>
          <a:p>
            <a:r>
              <a:rPr lang="en-US" sz="2400" dirty="0" smtClean="0"/>
              <a:t>Test results analysis</a:t>
            </a:r>
          </a:p>
          <a:p>
            <a:r>
              <a:rPr lang="en-US" sz="2400" dirty="0" smtClean="0"/>
              <a:t>CI/CD integration</a:t>
            </a:r>
            <a:endParaRPr lang="en-US" sz="2400" dirty="0"/>
          </a:p>
        </p:txBody>
      </p:sp>
    </p:spTree>
    <p:extLst>
      <p:ext uri="{BB962C8B-B14F-4D97-AF65-F5344CB8AC3E}">
        <p14:creationId xmlns:p14="http://schemas.microsoft.com/office/powerpoint/2010/main" val="296799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9083" y="694765"/>
            <a:ext cx="8825659" cy="1255059"/>
          </a:xfrm>
        </p:spPr>
        <p:txBody>
          <a:bodyPr/>
          <a:lstStyle/>
          <a:p>
            <a:r>
              <a:rPr lang="en-US" sz="5400" b="1" dirty="0" smtClean="0"/>
              <a:t>Allure</a:t>
            </a:r>
            <a:endParaRPr lang="en-US" sz="5400" b="1" dirty="0"/>
          </a:p>
        </p:txBody>
      </p:sp>
      <p:sp>
        <p:nvSpPr>
          <p:cNvPr id="3" name="Текст 2"/>
          <p:cNvSpPr>
            <a:spLocks noGrp="1"/>
          </p:cNvSpPr>
          <p:nvPr>
            <p:ph type="body" sz="half" idx="2"/>
          </p:nvPr>
        </p:nvSpPr>
        <p:spPr>
          <a:xfrm>
            <a:off x="1186201" y="1651650"/>
            <a:ext cx="10059893" cy="2362200"/>
          </a:xfrm>
        </p:spPr>
        <p:txBody>
          <a:bodyPr>
            <a:normAutofit fontScale="85000" lnSpcReduction="20000"/>
          </a:bodyPr>
          <a:lstStyle/>
          <a:p>
            <a:r>
              <a:rPr lang="en-US" sz="2400" dirty="0" smtClean="0"/>
              <a:t>There are lots of cool testing frameworks</a:t>
            </a:r>
            <a:r>
              <a:rPr lang="ru-RU" sz="2400" dirty="0" smtClean="0"/>
              <a:t> </a:t>
            </a:r>
            <a:r>
              <a:rPr lang="en-US" sz="2400" dirty="0" smtClean="0"/>
              <a:t>for different programming languages. Unfortunately only a few of them can provide good representation of test execution output. The </a:t>
            </a:r>
            <a:r>
              <a:rPr lang="en-US" sz="2400" dirty="0" err="1" smtClean="0"/>
              <a:t>Qameta</a:t>
            </a:r>
            <a:r>
              <a:rPr lang="en-US" sz="2400" dirty="0" smtClean="0"/>
              <a:t> Software testing team is working on Allure – an open-source framework designed to create test execution reports that are clear to everyone in the team.</a:t>
            </a:r>
          </a:p>
          <a:p>
            <a:r>
              <a:rPr lang="en-US" sz="2400" dirty="0"/>
              <a:t>Allure Report is a flexible multi-language test report tool to show you a detailed representation of what has been tested end extract max from the everyday execution of tests.</a:t>
            </a:r>
          </a:p>
        </p:txBody>
      </p:sp>
      <p:pic>
        <p:nvPicPr>
          <p:cNvPr id="4" name="Рисунок 3"/>
          <p:cNvPicPr>
            <a:picLocks noChangeAspect="1"/>
          </p:cNvPicPr>
          <p:nvPr/>
        </p:nvPicPr>
        <p:blipFill>
          <a:blip r:embed="rId2"/>
          <a:stretch>
            <a:fillRect/>
          </a:stretch>
        </p:blipFill>
        <p:spPr>
          <a:xfrm>
            <a:off x="9112343" y="4312024"/>
            <a:ext cx="2600325" cy="2238375"/>
          </a:xfrm>
          <a:prstGeom prst="rect">
            <a:avLst/>
          </a:prstGeom>
        </p:spPr>
      </p:pic>
    </p:spTree>
    <p:extLst>
      <p:ext uri="{BB962C8B-B14F-4D97-AF65-F5344CB8AC3E}">
        <p14:creationId xmlns:p14="http://schemas.microsoft.com/office/powerpoint/2010/main" val="103210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1154955" y="685800"/>
            <a:ext cx="8825658" cy="4289612"/>
          </a:xfrm>
        </p:spPr>
      </p:sp>
      <p:sp>
        <p:nvSpPr>
          <p:cNvPr id="4" name="Текст 3"/>
          <p:cNvSpPr>
            <a:spLocks noGrp="1"/>
          </p:cNvSpPr>
          <p:nvPr>
            <p:ph type="body" sz="half" idx="2"/>
          </p:nvPr>
        </p:nvSpPr>
        <p:spPr/>
        <p:txBody>
          <a:bodyPr>
            <a:normAutofit/>
          </a:bodyPr>
          <a:lstStyle/>
          <a:p>
            <a:r>
              <a:rPr lang="en-US" sz="2400" b="1" dirty="0" smtClean="0"/>
              <a:t>Allure - Overview</a:t>
            </a:r>
            <a:endParaRPr lang="en-US" sz="2400" b="1" dirty="0"/>
          </a:p>
        </p:txBody>
      </p:sp>
      <p:pic>
        <p:nvPicPr>
          <p:cNvPr id="7" name="Рисунок 6"/>
          <p:cNvPicPr/>
          <p:nvPr/>
        </p:nvPicPr>
        <p:blipFill>
          <a:blip r:embed="rId2"/>
          <a:stretch>
            <a:fillRect/>
          </a:stretch>
        </p:blipFill>
        <p:spPr>
          <a:xfrm>
            <a:off x="1154954" y="685799"/>
            <a:ext cx="8825658" cy="4289611"/>
          </a:xfrm>
          <a:prstGeom prst="rect">
            <a:avLst/>
          </a:prstGeom>
        </p:spPr>
      </p:pic>
    </p:spTree>
    <p:extLst>
      <p:ext uri="{BB962C8B-B14F-4D97-AF65-F5344CB8AC3E}">
        <p14:creationId xmlns:p14="http://schemas.microsoft.com/office/powerpoint/2010/main" val="32436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3" y="629194"/>
            <a:ext cx="8825659" cy="981892"/>
          </a:xfrm>
        </p:spPr>
        <p:txBody>
          <a:bodyPr/>
          <a:lstStyle/>
          <a:p>
            <a:r>
              <a:rPr lang="en-US" sz="4400" b="1" dirty="0" smtClean="0"/>
              <a:t>How does Allure work?</a:t>
            </a:r>
            <a:endParaRPr lang="en-US" sz="4400" b="1" dirty="0"/>
          </a:p>
        </p:txBody>
      </p:sp>
      <p:sp>
        <p:nvSpPr>
          <p:cNvPr id="4" name="Прямоугольник 3"/>
          <p:cNvSpPr/>
          <p:nvPr/>
        </p:nvSpPr>
        <p:spPr>
          <a:xfrm>
            <a:off x="1480457" y="1872343"/>
            <a:ext cx="3996004"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Gather testing data</a:t>
            </a:r>
          </a:p>
        </p:txBody>
      </p:sp>
      <p:sp>
        <p:nvSpPr>
          <p:cNvPr id="5" name="Овал 4"/>
          <p:cNvSpPr/>
          <p:nvPr/>
        </p:nvSpPr>
        <p:spPr>
          <a:xfrm>
            <a:off x="1602377" y="2011680"/>
            <a:ext cx="391886" cy="37446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Прямоугольник 5"/>
          <p:cNvSpPr/>
          <p:nvPr/>
        </p:nvSpPr>
        <p:spPr>
          <a:xfrm>
            <a:off x="1480453" y="2682240"/>
            <a:ext cx="3996004" cy="339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Getting testing data </a:t>
            </a:r>
            <a:r>
              <a:rPr lang="en-US" sz="1500" dirty="0" smtClean="0"/>
              <a:t>during tests run using allure framework</a:t>
            </a:r>
            <a:endParaRPr lang="en-US" sz="1500" dirty="0"/>
          </a:p>
        </p:txBody>
      </p:sp>
      <p:sp>
        <p:nvSpPr>
          <p:cNvPr id="7" name="Прямоугольник 6"/>
          <p:cNvSpPr/>
          <p:nvPr/>
        </p:nvSpPr>
        <p:spPr>
          <a:xfrm>
            <a:off x="1480453" y="3284152"/>
            <a:ext cx="3996005"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 previous results</a:t>
            </a:r>
          </a:p>
        </p:txBody>
      </p:sp>
      <p:sp>
        <p:nvSpPr>
          <p:cNvPr id="8" name="Овал 7"/>
          <p:cNvSpPr/>
          <p:nvPr/>
        </p:nvSpPr>
        <p:spPr>
          <a:xfrm>
            <a:off x="1602377" y="3387564"/>
            <a:ext cx="391886" cy="37446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Прямоугольник 8"/>
          <p:cNvSpPr/>
          <p:nvPr/>
        </p:nvSpPr>
        <p:spPr>
          <a:xfrm>
            <a:off x="1480454" y="4028735"/>
            <a:ext cx="3996004" cy="339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This step is optional. We take history of previous runs here</a:t>
            </a:r>
            <a:endParaRPr lang="en-US" sz="1500" dirty="0"/>
          </a:p>
        </p:txBody>
      </p:sp>
      <p:sp>
        <p:nvSpPr>
          <p:cNvPr id="10" name="Прямоугольник 9"/>
          <p:cNvSpPr/>
          <p:nvPr/>
        </p:nvSpPr>
        <p:spPr>
          <a:xfrm>
            <a:off x="1480454" y="4610100"/>
            <a:ext cx="3996005"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generation</a:t>
            </a:r>
          </a:p>
        </p:txBody>
      </p:sp>
      <p:sp>
        <p:nvSpPr>
          <p:cNvPr id="11" name="Овал 10"/>
          <p:cNvSpPr/>
          <p:nvPr/>
        </p:nvSpPr>
        <p:spPr>
          <a:xfrm>
            <a:off x="1602377" y="4729768"/>
            <a:ext cx="391886" cy="37446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Прямоугольник 11"/>
          <p:cNvSpPr/>
          <p:nvPr/>
        </p:nvSpPr>
        <p:spPr>
          <a:xfrm>
            <a:off x="1480455" y="5251364"/>
            <a:ext cx="3996004" cy="339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Using Allure CLI to generate a report</a:t>
            </a:r>
            <a:endParaRPr lang="en-US" sz="1500" dirty="0"/>
          </a:p>
        </p:txBody>
      </p:sp>
    </p:spTree>
    <p:extLst>
      <p:ext uri="{BB962C8B-B14F-4D97-AF65-F5344CB8AC3E}">
        <p14:creationId xmlns:p14="http://schemas.microsoft.com/office/powerpoint/2010/main" val="40979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195387" y="804862"/>
            <a:ext cx="9801225" cy="5248275"/>
          </a:xfrm>
          <a:prstGeom prst="rect">
            <a:avLst/>
          </a:prstGeom>
        </p:spPr>
      </p:pic>
    </p:spTree>
    <p:extLst>
      <p:ext uri="{BB962C8B-B14F-4D97-AF65-F5344CB8AC3E}">
        <p14:creationId xmlns:p14="http://schemas.microsoft.com/office/powerpoint/2010/main" val="400920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400" b="1" dirty="0" smtClean="0"/>
              <a:t>Allure: pros and cons</a:t>
            </a:r>
            <a:endParaRPr lang="en-US" sz="4400" b="1" dirty="0"/>
          </a:p>
        </p:txBody>
      </p:sp>
      <p:sp>
        <p:nvSpPr>
          <p:cNvPr id="3" name="Текст 2"/>
          <p:cNvSpPr>
            <a:spLocks noGrp="1"/>
          </p:cNvSpPr>
          <p:nvPr>
            <p:ph type="body" idx="1"/>
          </p:nvPr>
        </p:nvSpPr>
        <p:spPr/>
        <p:txBody>
          <a:bodyPr/>
          <a:lstStyle/>
          <a:p>
            <a:pPr algn="ctr"/>
            <a:r>
              <a:rPr lang="en-US" sz="3600" b="1" dirty="0" smtClean="0">
                <a:solidFill>
                  <a:srgbClr val="FFC000"/>
                </a:solidFill>
              </a:rPr>
              <a:t>Pros</a:t>
            </a:r>
            <a:endParaRPr lang="en-US" sz="3600" b="1" dirty="0">
              <a:solidFill>
                <a:srgbClr val="FFC000"/>
              </a:solidFill>
            </a:endParaRPr>
          </a:p>
        </p:txBody>
      </p:sp>
      <p:sp>
        <p:nvSpPr>
          <p:cNvPr id="4" name="Объект 3"/>
          <p:cNvSpPr>
            <a:spLocks noGrp="1"/>
          </p:cNvSpPr>
          <p:nvPr>
            <p:ph sz="half" idx="2"/>
          </p:nvPr>
        </p:nvSpPr>
        <p:spPr/>
        <p:txBody>
          <a:bodyPr>
            <a:normAutofit/>
          </a:bodyPr>
          <a:lstStyle/>
          <a:p>
            <a:r>
              <a:rPr lang="en-US" sz="2800" dirty="0" smtClean="0"/>
              <a:t>Easy to start</a:t>
            </a:r>
          </a:p>
          <a:p>
            <a:r>
              <a:rPr lang="en-US" sz="2800" dirty="0" smtClean="0"/>
              <a:t>Free to use (open source)</a:t>
            </a:r>
          </a:p>
          <a:p>
            <a:r>
              <a:rPr lang="en-US" sz="2800" dirty="0" smtClean="0"/>
              <a:t>Works autonomously</a:t>
            </a:r>
            <a:r>
              <a:rPr lang="ru-RU" sz="2800" dirty="0" smtClean="0"/>
              <a:t> (</a:t>
            </a:r>
            <a:r>
              <a:rPr lang="en-US" sz="2800" dirty="0" smtClean="0"/>
              <a:t>Allure doesn’t need any server or DB)</a:t>
            </a:r>
            <a:endParaRPr lang="en-US" sz="2800" dirty="0"/>
          </a:p>
        </p:txBody>
      </p:sp>
      <p:sp>
        <p:nvSpPr>
          <p:cNvPr id="5" name="Текст 4"/>
          <p:cNvSpPr>
            <a:spLocks noGrp="1"/>
          </p:cNvSpPr>
          <p:nvPr>
            <p:ph type="body" sz="quarter" idx="3"/>
          </p:nvPr>
        </p:nvSpPr>
        <p:spPr/>
        <p:txBody>
          <a:bodyPr/>
          <a:lstStyle/>
          <a:p>
            <a:pPr algn="ctr"/>
            <a:r>
              <a:rPr lang="en-US" sz="3600" b="1" dirty="0" smtClean="0">
                <a:solidFill>
                  <a:srgbClr val="FFC000"/>
                </a:solidFill>
              </a:rPr>
              <a:t>Cons</a:t>
            </a:r>
            <a:endParaRPr lang="en-US" sz="3600" b="1" dirty="0">
              <a:solidFill>
                <a:srgbClr val="FFC000"/>
              </a:solidFill>
            </a:endParaRPr>
          </a:p>
        </p:txBody>
      </p:sp>
      <p:sp>
        <p:nvSpPr>
          <p:cNvPr id="6" name="Объект 5"/>
          <p:cNvSpPr>
            <a:spLocks noGrp="1"/>
          </p:cNvSpPr>
          <p:nvPr>
            <p:ph sz="quarter" idx="4"/>
          </p:nvPr>
        </p:nvSpPr>
        <p:spPr/>
        <p:txBody>
          <a:bodyPr>
            <a:normAutofit/>
          </a:bodyPr>
          <a:lstStyle/>
          <a:p>
            <a:r>
              <a:rPr lang="en-US" sz="2800" dirty="0" smtClean="0"/>
              <a:t>Requirements (JRE, Allure CLI)</a:t>
            </a:r>
          </a:p>
          <a:p>
            <a:r>
              <a:rPr lang="en-US" sz="2800" dirty="0" smtClean="0"/>
              <a:t>Runs history storage problem</a:t>
            </a:r>
          </a:p>
          <a:p>
            <a:r>
              <a:rPr lang="en-US" sz="2800" dirty="0" smtClean="0"/>
              <a:t>Compatibility of reports with modern browsers</a:t>
            </a:r>
            <a:endParaRPr lang="en-US" sz="2800" dirty="0"/>
          </a:p>
        </p:txBody>
      </p:sp>
    </p:spTree>
    <p:extLst>
      <p:ext uri="{BB962C8B-B14F-4D97-AF65-F5344CB8AC3E}">
        <p14:creationId xmlns:p14="http://schemas.microsoft.com/office/powerpoint/2010/main" val="10647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838200"/>
            <a:ext cx="8825659" cy="1016726"/>
          </a:xfrm>
        </p:spPr>
        <p:txBody>
          <a:bodyPr/>
          <a:lstStyle/>
          <a:p>
            <a:r>
              <a:rPr lang="en-US" sz="5400" b="1" dirty="0" smtClean="0"/>
              <a:t>ReportPortal.io</a:t>
            </a:r>
            <a:endParaRPr lang="en-US" sz="5400" b="1" dirty="0"/>
          </a:p>
        </p:txBody>
      </p:sp>
      <p:sp>
        <p:nvSpPr>
          <p:cNvPr id="3" name="Текст 2"/>
          <p:cNvSpPr>
            <a:spLocks noGrp="1"/>
          </p:cNvSpPr>
          <p:nvPr>
            <p:ph type="body" sz="half" idx="2"/>
          </p:nvPr>
        </p:nvSpPr>
        <p:spPr>
          <a:xfrm>
            <a:off x="1154954" y="1968137"/>
            <a:ext cx="8825659" cy="2362200"/>
          </a:xfrm>
        </p:spPr>
        <p:txBody>
          <a:bodyPr>
            <a:normAutofit/>
          </a:bodyPr>
          <a:lstStyle/>
          <a:p>
            <a:r>
              <a:rPr lang="en-US" sz="2000" dirty="0" smtClean="0"/>
              <a:t>It’s a service that provides increased capabilities to speed up results analysis and reporting through the use of built-in analytic features.</a:t>
            </a:r>
          </a:p>
          <a:p>
            <a:r>
              <a:rPr lang="en-US" sz="2000" dirty="0" err="1"/>
              <a:t>ReportPortal</a:t>
            </a:r>
            <a:r>
              <a:rPr lang="en-US" sz="2000" dirty="0"/>
              <a:t> is a great addition to Continuous Integration and Continuous Testing process.</a:t>
            </a:r>
          </a:p>
        </p:txBody>
      </p:sp>
      <p:pic>
        <p:nvPicPr>
          <p:cNvPr id="5" name="Рисунок 4"/>
          <p:cNvPicPr>
            <a:picLocks noChangeAspect="1"/>
          </p:cNvPicPr>
          <p:nvPr/>
        </p:nvPicPr>
        <p:blipFill>
          <a:blip r:embed="rId2"/>
          <a:stretch>
            <a:fillRect/>
          </a:stretch>
        </p:blipFill>
        <p:spPr>
          <a:xfrm>
            <a:off x="9499419" y="4259218"/>
            <a:ext cx="2483575" cy="2429917"/>
          </a:xfrm>
          <a:prstGeom prst="rect">
            <a:avLst/>
          </a:prstGeom>
        </p:spPr>
      </p:pic>
    </p:spTree>
    <p:extLst>
      <p:ext uri="{BB962C8B-B14F-4D97-AF65-F5344CB8AC3E}">
        <p14:creationId xmlns:p14="http://schemas.microsoft.com/office/powerpoint/2010/main" val="22830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3162" y="5573485"/>
            <a:ext cx="9404723" cy="651465"/>
          </a:xfrm>
        </p:spPr>
        <p:txBody>
          <a:bodyPr/>
          <a:lstStyle/>
          <a:p>
            <a:r>
              <a:rPr lang="en-US" sz="2400" b="1" dirty="0" smtClean="0"/>
              <a:t>ReportPortal.io</a:t>
            </a:r>
            <a:endParaRPr lang="en-US" sz="2400" b="1" dirty="0"/>
          </a:p>
        </p:txBody>
      </p:sp>
      <p:pic>
        <p:nvPicPr>
          <p:cNvPr id="3" name="Рисунок 2"/>
          <p:cNvPicPr>
            <a:picLocks noChangeAspect="1"/>
          </p:cNvPicPr>
          <p:nvPr/>
        </p:nvPicPr>
        <p:blipFill>
          <a:blip r:embed="rId2"/>
          <a:stretch>
            <a:fillRect/>
          </a:stretch>
        </p:blipFill>
        <p:spPr>
          <a:xfrm>
            <a:off x="870912" y="1497873"/>
            <a:ext cx="10109263" cy="3544390"/>
          </a:xfrm>
          <a:prstGeom prst="rect">
            <a:avLst/>
          </a:prstGeom>
        </p:spPr>
      </p:pic>
    </p:spTree>
    <p:extLst>
      <p:ext uri="{BB962C8B-B14F-4D97-AF65-F5344CB8AC3E}">
        <p14:creationId xmlns:p14="http://schemas.microsoft.com/office/powerpoint/2010/main" val="369504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326" y="603069"/>
            <a:ext cx="8825659" cy="894806"/>
          </a:xfrm>
        </p:spPr>
        <p:txBody>
          <a:bodyPr/>
          <a:lstStyle/>
          <a:p>
            <a:r>
              <a:rPr lang="en-US" sz="4400" b="1" dirty="0"/>
              <a:t>What </a:t>
            </a:r>
            <a:r>
              <a:rPr lang="en-US" sz="4400" b="1" dirty="0" err="1"/>
              <a:t>ReportPortal</a:t>
            </a:r>
            <a:r>
              <a:rPr lang="en-US" sz="4400" b="1" dirty="0"/>
              <a:t> can do?</a:t>
            </a:r>
            <a:endParaRPr lang="en-US" sz="4400" dirty="0"/>
          </a:p>
        </p:txBody>
      </p:sp>
      <p:sp>
        <p:nvSpPr>
          <p:cNvPr id="3" name="Текст 2"/>
          <p:cNvSpPr>
            <a:spLocks noGrp="1"/>
          </p:cNvSpPr>
          <p:nvPr>
            <p:ph type="body" sz="half" idx="2"/>
          </p:nvPr>
        </p:nvSpPr>
        <p:spPr>
          <a:xfrm>
            <a:off x="1154954" y="1497875"/>
            <a:ext cx="9931057" cy="4798422"/>
          </a:xfrm>
        </p:spPr>
        <p:txBody>
          <a:bodyPr>
            <a:normAutofit fontScale="92500" lnSpcReduction="10000"/>
          </a:bodyPr>
          <a:lstStyle/>
          <a:p>
            <a:pPr marL="285750" indent="-285750">
              <a:buFont typeface="Wingdings" panose="05000000000000000000" pitchFamily="2" charset="2"/>
              <a:buChar char="Ø"/>
            </a:pPr>
            <a:r>
              <a:rPr lang="en-US" b="1" i="1" dirty="0"/>
              <a:t>Mainstream platforms </a:t>
            </a:r>
            <a:r>
              <a:rPr lang="en-US" b="1" i="1" dirty="0" smtClean="0"/>
              <a:t>integration.</a:t>
            </a:r>
            <a:r>
              <a:rPr lang="en-US" dirty="0" smtClean="0"/>
              <a:t> </a:t>
            </a:r>
            <a:r>
              <a:rPr lang="en-US" dirty="0" err="1"/>
              <a:t>ReportPortal</a:t>
            </a:r>
            <a:r>
              <a:rPr lang="en-US" dirty="0"/>
              <a:t> </a:t>
            </a:r>
            <a:r>
              <a:rPr lang="en-US" dirty="0" smtClean="0"/>
              <a:t>integrates </a:t>
            </a:r>
            <a:r>
              <a:rPr lang="en-US" dirty="0"/>
              <a:t>with mainstream platforms such as Jenkins, Jira, BDD </a:t>
            </a:r>
            <a:r>
              <a:rPr lang="en-US" dirty="0" smtClean="0"/>
              <a:t>process.</a:t>
            </a:r>
            <a:endParaRPr lang="en-US" dirty="0"/>
          </a:p>
          <a:p>
            <a:pPr marL="285750" indent="-285750">
              <a:buFont typeface="Wingdings" panose="05000000000000000000" pitchFamily="2" charset="2"/>
              <a:buChar char="Ø"/>
            </a:pPr>
            <a:r>
              <a:rPr lang="en-US" b="1" i="1" dirty="0"/>
              <a:t>Real-time </a:t>
            </a:r>
            <a:r>
              <a:rPr lang="en-US" b="1" i="1" dirty="0" smtClean="0"/>
              <a:t>integration.</a:t>
            </a:r>
            <a:r>
              <a:rPr lang="en-US" dirty="0" smtClean="0"/>
              <a:t> </a:t>
            </a:r>
            <a:r>
              <a:rPr lang="en-US" dirty="0"/>
              <a:t>Real-time integration provides businesses the ability to manage and track execution status directly from the </a:t>
            </a:r>
            <a:r>
              <a:rPr lang="en-US" dirty="0" err="1"/>
              <a:t>ReportPortal</a:t>
            </a:r>
            <a:r>
              <a:rPr lang="en-US" dirty="0"/>
              <a:t>.</a:t>
            </a:r>
          </a:p>
          <a:p>
            <a:pPr marL="285750" indent="-285750">
              <a:buFont typeface="Wingdings" panose="05000000000000000000" pitchFamily="2" charset="2"/>
              <a:buChar char="Ø"/>
            </a:pPr>
            <a:r>
              <a:rPr lang="en-US" b="1" i="1" dirty="0"/>
              <a:t>Test case execution results </a:t>
            </a:r>
            <a:r>
              <a:rPr lang="en-US" b="1" i="1" dirty="0" smtClean="0"/>
              <a:t>structure.</a:t>
            </a:r>
            <a:r>
              <a:rPr lang="en-US" dirty="0" smtClean="0"/>
              <a:t> </a:t>
            </a:r>
            <a:r>
              <a:rPr lang="en-US" dirty="0"/>
              <a:t>Test case execution results are stored following the same structure you have in your reporting suites and test plan. The test cases are shown together with all related data in one place, right where you need it: logs, screenshots, binary data. </a:t>
            </a:r>
            <a:endParaRPr lang="en-US" dirty="0" smtClean="0"/>
          </a:p>
          <a:p>
            <a:pPr marL="285750" indent="-285750">
              <a:buFont typeface="Wingdings" panose="05000000000000000000" pitchFamily="2" charset="2"/>
              <a:buChar char="Ø"/>
            </a:pPr>
            <a:r>
              <a:rPr lang="en-US" b="1" i="1" dirty="0" smtClean="0"/>
              <a:t>Collaborative analysis.</a:t>
            </a:r>
            <a:r>
              <a:rPr lang="en-US" dirty="0" smtClean="0"/>
              <a:t> </a:t>
            </a:r>
            <a:r>
              <a:rPr lang="en-US" dirty="0" err="1"/>
              <a:t>ReportPortal</a:t>
            </a:r>
            <a:r>
              <a:rPr lang="en-US" dirty="0"/>
              <a:t> also gives you the ability to collaboratively analyze the test automation results. Particular test cases can be associated with a product bug, an automation issue, a system issue or can be submitted as an issue ticket directly from the execution result.</a:t>
            </a:r>
          </a:p>
          <a:p>
            <a:pPr marL="285750" indent="-285750">
              <a:buFont typeface="Wingdings" panose="05000000000000000000" pitchFamily="2" charset="2"/>
              <a:buChar char="Ø"/>
            </a:pPr>
            <a:r>
              <a:rPr lang="en-US" b="1" i="1" dirty="0"/>
              <a:t>Historical data of test </a:t>
            </a:r>
            <a:r>
              <a:rPr lang="en-US" b="1" i="1" dirty="0" smtClean="0"/>
              <a:t>execution.</a:t>
            </a:r>
            <a:r>
              <a:rPr lang="en-US" dirty="0" smtClean="0"/>
              <a:t> </a:t>
            </a:r>
            <a:r>
              <a:rPr lang="en-US" dirty="0" err="1"/>
              <a:t>ReportPortal</a:t>
            </a:r>
            <a:r>
              <a:rPr lang="en-US" dirty="0"/>
              <a:t> provides enhanced capabilities along with auto-results analysis by leveraging historical data of test execution.</a:t>
            </a:r>
          </a:p>
          <a:p>
            <a:pPr marL="285750" indent="-285750">
              <a:buFont typeface="Wingdings" panose="05000000000000000000" pitchFamily="2" charset="2"/>
              <a:buChar char="Ø"/>
            </a:pPr>
            <a:r>
              <a:rPr lang="en-US" b="1" i="1" dirty="0"/>
              <a:t>Automatic Analysis</a:t>
            </a:r>
            <a:r>
              <a:rPr lang="en-US" dirty="0"/>
              <a:t> With each execution, </a:t>
            </a:r>
            <a:r>
              <a:rPr lang="en-US" dirty="0" err="1"/>
              <a:t>ReportPortal</a:t>
            </a:r>
            <a:r>
              <a:rPr lang="en-US" dirty="0"/>
              <a:t> automatically figures out the root cause of a fail. As a result of this analysis, </a:t>
            </a:r>
            <a:r>
              <a:rPr lang="en-US" dirty="0" err="1"/>
              <a:t>ReportPortal</a:t>
            </a:r>
            <a:r>
              <a:rPr lang="en-US" dirty="0"/>
              <a:t> is marking a test result with a flag. Engineers will be alerted about this issue to provide further </a:t>
            </a:r>
            <a:r>
              <a:rPr lang="en-US" dirty="0" smtClean="0"/>
              <a:t>analysis.</a:t>
            </a:r>
            <a:endParaRPr lang="en-US" dirty="0"/>
          </a:p>
          <a:p>
            <a:endParaRPr lang="en-US" dirty="0"/>
          </a:p>
        </p:txBody>
      </p:sp>
    </p:spTree>
    <p:extLst>
      <p:ext uri="{BB962C8B-B14F-4D97-AF65-F5344CB8AC3E}">
        <p14:creationId xmlns:p14="http://schemas.microsoft.com/office/powerpoint/2010/main" val="721342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625</TotalTime>
  <Words>517</Words>
  <Application>Microsoft Office PowerPoint</Application>
  <PresentationFormat>Широкоэкранный</PresentationFormat>
  <Paragraphs>59</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Century Gothic</vt:lpstr>
      <vt:lpstr>Wingdings</vt:lpstr>
      <vt:lpstr>Wingdings 3</vt:lpstr>
      <vt:lpstr>Ион</vt:lpstr>
      <vt:lpstr>Allure vs ReportPortal.io</vt:lpstr>
      <vt:lpstr>Allure</vt:lpstr>
      <vt:lpstr>Презентация PowerPoint</vt:lpstr>
      <vt:lpstr>How does Allure work?</vt:lpstr>
      <vt:lpstr>Презентация PowerPoint</vt:lpstr>
      <vt:lpstr>Allure: pros and cons</vt:lpstr>
      <vt:lpstr>ReportPortal.io</vt:lpstr>
      <vt:lpstr>ReportPortal.io</vt:lpstr>
      <vt:lpstr>What ReportPortal can do?</vt:lpstr>
      <vt:lpstr>How does ReportPortal.io work?</vt:lpstr>
      <vt:lpstr>ReportPortal.io: pros and cons</vt:lpstr>
      <vt:lpstr>What to choose?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Allure vs ReportPortal</dc:title>
  <dc:creator>home</dc:creator>
  <cp:lastModifiedBy>home</cp:lastModifiedBy>
  <cp:revision>25</cp:revision>
  <dcterms:created xsi:type="dcterms:W3CDTF">2023-02-21T06:21:03Z</dcterms:created>
  <dcterms:modified xsi:type="dcterms:W3CDTF">2023-03-01T06:51:14Z</dcterms:modified>
</cp:coreProperties>
</file>