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sldIdLst>
    <p:sldId id="257" r:id="rId2"/>
    <p:sldId id="259" r:id="rId3"/>
    <p:sldId id="264" r:id="rId4"/>
    <p:sldId id="265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FB1A6-88B5-4F88-896F-7BBF250CBCC5}" type="datetimeFigureOut">
              <a:rPr lang="uk-UA" smtClean="0"/>
              <a:pPr/>
              <a:t>30.10.2016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8DE3-833C-40CB-8CFC-F36318F907AD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A8DE3-833C-40CB-8CFC-F36318F907AD}" type="slidenum">
              <a:rPr lang="uk-UA" smtClean="0"/>
              <a:pPr/>
              <a:t>2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A8DE3-833C-40CB-8CFC-F36318F907AD}" type="slidenum">
              <a:rPr lang="uk-UA" smtClean="0"/>
              <a:pPr/>
              <a:t>6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195736" y="1556792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itchFamily="34" charset="0"/>
              </a:rPr>
              <a:t>Введение в </a:t>
            </a:r>
            <a:r>
              <a:rPr lang="en-US" sz="4400" dirty="0" err="1">
                <a:solidFill>
                  <a:srgbClr val="7564BC"/>
                </a:solidFill>
                <a:latin typeface="Calibri" pitchFamily="34" charset="0"/>
              </a:rPr>
              <a:t>NodeJS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" name="Рисунок 9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711200"/>
          </a:xfrm>
        </p:spPr>
        <p:txBody>
          <a:bodyPr/>
          <a:lstStyle/>
          <a:p>
            <a:r>
              <a:rPr lang="en-US" dirty="0" err="1">
                <a:latin typeface="Calibri" pitchFamily="34" charset="0"/>
              </a:rPr>
              <a:t>NodeJS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6146" name="Picture 2" descr="https://nodejs.org/static/images/logos/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4075" y="1222721"/>
            <a:ext cx="2115849" cy="129614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259632" y="2708920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Node.js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— серверная реализация языка программирования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, основанная на движке V8 (транслиру</a:t>
            </a:r>
            <a:r>
              <a:rPr lang="ru-RU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ющем </a:t>
            </a:r>
            <a:r>
              <a:rPr lang="ru-RU" dirty="0" err="1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JavaScript</a:t>
            </a:r>
            <a:r>
              <a:rPr lang="ru-RU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 в машинный код). </a:t>
            </a:r>
            <a:r>
              <a:rPr lang="ru-RU" dirty="0">
                <a:latin typeface="Calibri" pitchFamily="34" charset="0"/>
              </a:rPr>
              <a:t>Применяется преимущественно на сервере. </a:t>
            </a:r>
            <a:endParaRPr lang="ru-RU" dirty="0">
              <a:solidFill>
                <a:schemeClr val="accent6">
                  <a:lumMod val="10000"/>
                </a:schemeClr>
              </a:solidFill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ru-RU" dirty="0">
              <a:solidFill>
                <a:schemeClr val="accent6">
                  <a:lumMod val="10000"/>
                </a:schemeClr>
              </a:solidFill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b="1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 добавляет возможность </a:t>
            </a:r>
            <a:r>
              <a:rPr lang="ru-RU" b="1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 взаимодействовать с устройствами ввода-вывода через свой API (написанный на C++), подключать другие внешние библиотеки, написанные на разных языках, обеспечивая вызовы к ним из </a:t>
            </a:r>
            <a:r>
              <a:rPr lang="ru-RU" b="1" dirty="0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-кода. </a:t>
            </a:r>
            <a:endParaRPr lang="en-US" dirty="0">
              <a:latin typeface="Calibri" pitchFamily="34" charset="0"/>
            </a:endParaRPr>
          </a:p>
          <a:p>
            <a:pPr algn="just"/>
            <a:endParaRPr lang="ru-RU" b="1" dirty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В основе </a:t>
            </a:r>
            <a:r>
              <a:rPr lang="ru-RU" b="1" dirty="0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 лежит событийно-ориентированное и асинхронное программирование с неблокирующим вводом/выводом.</a:t>
            </a:r>
            <a:endParaRPr lang="uk-UA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История </a:t>
            </a:r>
            <a:r>
              <a:rPr lang="en-US" dirty="0" err="1" smtClean="0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772816"/>
            <a:ext cx="6984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latin typeface="Calibri" pitchFamily="34" charset="0"/>
              </a:rPr>
              <a:t>Node.js</a:t>
            </a:r>
            <a:r>
              <a:rPr lang="ru-RU" dirty="0" smtClean="0">
                <a:latin typeface="Calibri" pitchFamily="34" charset="0"/>
              </a:rPr>
              <a:t> разработал </a:t>
            </a:r>
            <a:r>
              <a:rPr lang="ru-RU" b="1" dirty="0" err="1" smtClean="0">
                <a:latin typeface="Calibri" pitchFamily="34" charset="0"/>
              </a:rPr>
              <a:t>Райан</a:t>
            </a:r>
            <a:r>
              <a:rPr lang="ru-RU" b="1" dirty="0" smtClean="0">
                <a:latin typeface="Calibri" pitchFamily="34" charset="0"/>
              </a:rPr>
              <a:t> Дал </a:t>
            </a:r>
            <a:r>
              <a:rPr lang="ru-RU" dirty="0" smtClean="0">
                <a:latin typeface="Calibri" pitchFamily="34" charset="0"/>
              </a:rPr>
              <a:t>(</a:t>
            </a:r>
            <a:r>
              <a:rPr lang="ru-RU" i="1" dirty="0" err="1" smtClean="0">
                <a:latin typeface="Calibri" pitchFamily="34" charset="0"/>
              </a:rPr>
              <a:t>Ryan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Dahl</a:t>
            </a:r>
            <a:r>
              <a:rPr lang="ru-RU" dirty="0" smtClean="0">
                <a:latin typeface="Calibri" pitchFamily="34" charset="0"/>
              </a:rPr>
              <a:t>) в </a:t>
            </a:r>
            <a:r>
              <a:rPr lang="ru-RU" b="1" dirty="0" smtClean="0">
                <a:latin typeface="Calibri" pitchFamily="34" charset="0"/>
              </a:rPr>
              <a:t>2009 </a:t>
            </a:r>
            <a:r>
              <a:rPr lang="ru-RU" dirty="0" smtClean="0">
                <a:latin typeface="Calibri" pitchFamily="34" charset="0"/>
              </a:rPr>
              <a:t>году после двух лет экспериментирования над созданием серверных </a:t>
            </a:r>
            <a:r>
              <a:rPr lang="ru-RU" dirty="0" err="1" smtClean="0">
                <a:latin typeface="Calibri" pitchFamily="34" charset="0"/>
              </a:rPr>
              <a:t>веб-компонентов</a:t>
            </a:r>
            <a:r>
              <a:rPr lang="ru-RU" dirty="0" smtClean="0">
                <a:latin typeface="Calibri" pitchFamily="34" charset="0"/>
              </a:rPr>
              <a:t>. В ходе своих исследований он пришёл к выводу, что вместо традиционной модели параллелизма на основе потоков следует обратиться к событийно-ориентированным системам. 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Эта модель была выбрана из-за простоты, низких накладных расходов (по сравнению с идеологией «один поток на каждое соединение») и быстродействия. Целью </a:t>
            </a:r>
            <a:r>
              <a:rPr lang="ru-RU" dirty="0" err="1" smtClean="0">
                <a:latin typeface="Calibri" pitchFamily="34" charset="0"/>
              </a:rPr>
              <a:t>Node</a:t>
            </a:r>
            <a:r>
              <a:rPr lang="ru-RU" dirty="0" smtClean="0">
                <a:latin typeface="Calibri" pitchFamily="34" charset="0"/>
              </a:rPr>
              <a:t> является предложить «простой способ построения масштабируемых сетевых серверов». 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Разработка </a:t>
            </a:r>
            <a:r>
              <a:rPr lang="ru-RU" dirty="0" err="1" smtClean="0">
                <a:latin typeface="Calibri" pitchFamily="34" charset="0"/>
              </a:rPr>
              <a:t>Node.js</a:t>
            </a:r>
            <a:r>
              <a:rPr lang="ru-RU" dirty="0" smtClean="0">
                <a:latin typeface="Calibri" pitchFamily="34" charset="0"/>
              </a:rPr>
              <a:t> спонсируется компанией </a:t>
            </a:r>
            <a:r>
              <a:rPr lang="ru-RU" dirty="0" err="1" smtClean="0">
                <a:latin typeface="Calibri" pitchFamily="34" charset="0"/>
              </a:rPr>
              <a:t>Joyent</a:t>
            </a:r>
            <a:r>
              <a:rPr lang="ru-RU" dirty="0" smtClean="0">
                <a:latin typeface="Calibri" pitchFamily="34" charset="0"/>
              </a:rPr>
              <a:t> .</a:t>
            </a: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V8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64807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Calibri" pitchFamily="34" charset="0"/>
              </a:rPr>
              <a:t>V8 </a:t>
            </a:r>
            <a:r>
              <a:rPr lang="ru-RU" dirty="0" smtClean="0">
                <a:latin typeface="Calibri" pitchFamily="34" charset="0"/>
              </a:rPr>
              <a:t>- движок </a:t>
            </a:r>
            <a:r>
              <a:rPr lang="ru-RU" dirty="0" err="1" smtClean="0">
                <a:latin typeface="Calibri" pitchFamily="34" charset="0"/>
              </a:rPr>
              <a:t>JavaScript</a:t>
            </a:r>
            <a:r>
              <a:rPr lang="ru-RU" dirty="0" smtClean="0">
                <a:latin typeface="Calibri" pitchFamily="34" charset="0"/>
              </a:rPr>
              <a:t> с открытым исходным кодом, разрабатываемый датским отделением компании </a:t>
            </a:r>
            <a:r>
              <a:rPr lang="ru-RU" dirty="0" err="1" smtClean="0">
                <a:latin typeface="Calibri" pitchFamily="34" charset="0"/>
              </a:rPr>
              <a:t>Google</a:t>
            </a:r>
            <a:r>
              <a:rPr lang="ru-RU" dirty="0" smtClean="0">
                <a:latin typeface="Calibri" pitchFamily="34" charset="0"/>
              </a:rPr>
              <a:t>. Он написан на C++ и используется в </a:t>
            </a:r>
            <a:r>
              <a:rPr lang="ru-RU" dirty="0" err="1" smtClean="0">
                <a:latin typeface="Calibri" pitchFamily="34" charset="0"/>
              </a:rPr>
              <a:t>Google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</a:rPr>
              <a:t>Chrome</a:t>
            </a:r>
            <a:r>
              <a:rPr lang="ru-RU" dirty="0" smtClean="0">
                <a:latin typeface="Calibri" pitchFamily="34" charset="0"/>
              </a:rPr>
              <a:t>. Движок может работать автономно или быть установлен в любое C++ приложение. </a:t>
            </a:r>
          </a:p>
          <a:p>
            <a:pPr algn="just"/>
            <a:endParaRPr lang="ru-RU" dirty="0" smtClean="0">
              <a:latin typeface="Calibri" pitchFamily="34" charset="0"/>
            </a:endParaRPr>
          </a:p>
          <a:p>
            <a:pPr algn="just"/>
            <a:r>
              <a:rPr lang="ru-RU" dirty="0" smtClean="0">
                <a:latin typeface="Calibri" pitchFamily="34" charset="0"/>
              </a:rPr>
              <a:t>Несмотря на динамическую природу </a:t>
            </a:r>
            <a:r>
              <a:rPr lang="ru-RU" dirty="0" err="1" smtClean="0">
                <a:latin typeface="Calibri" pitchFamily="34" charset="0"/>
              </a:rPr>
              <a:t>JavaScript</a:t>
            </a:r>
            <a:r>
              <a:rPr lang="ru-RU" dirty="0" smtClean="0">
                <a:latin typeface="Calibri" pitchFamily="34" charset="0"/>
              </a:rPr>
              <a:t>, разработчикам удалось применить методы, характерные для реализации классических объектно-ориентированных языков, такие как компиляция кода «на лету», внутреннее кэширование, точный процесс сборки мусора, </a:t>
            </a:r>
            <a:r>
              <a:rPr lang="ru-RU" dirty="0" err="1" smtClean="0">
                <a:latin typeface="Calibri" pitchFamily="34" charset="0"/>
              </a:rPr>
              <a:t>снэпшоттинг</a:t>
            </a:r>
            <a:r>
              <a:rPr lang="ru-RU" dirty="0" smtClean="0">
                <a:latin typeface="Calibri" pitchFamily="34" charset="0"/>
              </a:rPr>
              <a:t> при создании контекстов.</a:t>
            </a:r>
          </a:p>
          <a:p>
            <a:pPr algn="just"/>
            <a:endParaRPr lang="ru-RU" dirty="0" smtClean="0">
              <a:latin typeface="Calibri" pitchFamily="34" charset="0"/>
            </a:endParaRPr>
          </a:p>
          <a:p>
            <a:pPr algn="just"/>
            <a:r>
              <a:rPr lang="ru-RU" dirty="0" smtClean="0">
                <a:latin typeface="Calibri" pitchFamily="34" charset="0"/>
              </a:rPr>
              <a:t>Движок V8 отличается от других движков (</a:t>
            </a:r>
            <a:r>
              <a:rPr lang="ru-RU" dirty="0" err="1" smtClean="0">
                <a:latin typeface="Calibri" pitchFamily="34" charset="0"/>
              </a:rPr>
              <a:t>JScript</a:t>
            </a:r>
            <a:r>
              <a:rPr lang="ru-RU" dirty="0" smtClean="0">
                <a:latin typeface="Calibri" pitchFamily="34" charset="0"/>
              </a:rPr>
              <a:t>, </a:t>
            </a:r>
            <a:r>
              <a:rPr lang="ru-RU" dirty="0" err="1" smtClean="0">
                <a:latin typeface="Calibri" pitchFamily="34" charset="0"/>
              </a:rPr>
              <a:t>SpiderMonkey</a:t>
            </a:r>
            <a:r>
              <a:rPr lang="ru-RU" dirty="0" smtClean="0">
                <a:latin typeface="Calibri" pitchFamily="34" charset="0"/>
              </a:rPr>
              <a:t>, </a:t>
            </a:r>
            <a:r>
              <a:rPr lang="ru-RU" dirty="0" err="1" smtClean="0">
                <a:latin typeface="Calibri" pitchFamily="34" charset="0"/>
              </a:rPr>
              <a:t>JavaScriptCore</a:t>
            </a:r>
            <a:r>
              <a:rPr lang="ru-RU" dirty="0" smtClean="0">
                <a:latin typeface="Calibri" pitchFamily="34" charset="0"/>
              </a:rPr>
              <a:t>, </a:t>
            </a:r>
            <a:r>
              <a:rPr lang="ru-RU" dirty="0" err="1" smtClean="0">
                <a:latin typeface="Calibri" pitchFamily="34" charset="0"/>
              </a:rPr>
              <a:t>Nitro</a:t>
            </a:r>
            <a:r>
              <a:rPr lang="ru-RU" dirty="0" smtClean="0">
                <a:latin typeface="Calibri" pitchFamily="34" charset="0"/>
              </a:rPr>
              <a:t>) высокой производительностью. </a:t>
            </a:r>
          </a:p>
          <a:p>
            <a:pPr algn="just"/>
            <a:endParaRPr lang="ru-RU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Преимущества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9992" y="5157192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в </a:t>
            </a:r>
            <a:r>
              <a:rPr lang="ru-RU" b="1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 функции базовых модулей </a:t>
            </a:r>
            <a:r>
              <a:rPr lang="ru-RU" b="1" dirty="0">
                <a:latin typeface="Calibri" pitchFamily="34" charset="0"/>
              </a:rPr>
              <a:t>асинхронны</a:t>
            </a:r>
            <a:r>
              <a:rPr lang="ru-RU" dirty="0">
                <a:latin typeface="Calibri" pitchFamily="34" charset="0"/>
              </a:rPr>
              <a:t>. Это означает, что функции </a:t>
            </a:r>
            <a:r>
              <a:rPr lang="ru-RU" dirty="0" err="1">
                <a:latin typeface="Calibri" pitchFamily="34" charset="0"/>
              </a:rPr>
              <a:t>ноды</a:t>
            </a:r>
            <a:r>
              <a:rPr lang="ru-RU" dirty="0">
                <a:latin typeface="Calibri" pitchFamily="34" charset="0"/>
              </a:rPr>
              <a:t> не блокируют поток, а исполняются </a:t>
            </a:r>
            <a:r>
              <a:rPr lang="ru-RU" b="1" dirty="0">
                <a:latin typeface="Calibri" pitchFamily="34" charset="0"/>
              </a:rPr>
              <a:t>в фоновом режиме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</p:txBody>
      </p:sp>
      <p:pic>
        <p:nvPicPr>
          <p:cNvPr id="6" name="Picture 2" descr="http://sebastianmetzger.com/wp-content/uploads/2015/02/syncvsasy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6285372" cy="4812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Модули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Подключение модуля происходит с помощью вызова функции </a:t>
            </a:r>
            <a:r>
              <a:rPr lang="ru-RU" dirty="0" err="1">
                <a:latin typeface="Calibri" pitchFamily="34" charset="0"/>
              </a:rPr>
              <a:t>require</a:t>
            </a:r>
            <a:r>
              <a:rPr lang="ru-RU" dirty="0">
                <a:latin typeface="Calibri" pitchFamily="34" charset="0"/>
              </a:rPr>
              <a:t>, которой нужно передать путь к файлу.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Вместе с </a:t>
            </a:r>
            <a:r>
              <a:rPr lang="ru-RU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 поставляется несколько встроенных модулей, для подключения которых функции </a:t>
            </a:r>
            <a:r>
              <a:rPr lang="en-US" dirty="0">
                <a:latin typeface="Calibri" pitchFamily="34" charset="0"/>
              </a:rPr>
              <a:t>require </a:t>
            </a:r>
            <a:r>
              <a:rPr lang="ru-RU" dirty="0">
                <a:latin typeface="Calibri" pitchFamily="34" charset="0"/>
              </a:rPr>
              <a:t>необходимо передать название модуля.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Встроенные модули имеют приоритет над всеми остальными. Так к примеру, </a:t>
            </a:r>
            <a:r>
              <a:rPr lang="ru-RU" dirty="0" err="1">
                <a:latin typeface="Calibri" pitchFamily="34" charset="0"/>
              </a:rPr>
              <a:t>require</a:t>
            </a:r>
            <a:r>
              <a:rPr lang="ru-RU" dirty="0">
                <a:latin typeface="Calibri" pitchFamily="34" charset="0"/>
              </a:rPr>
              <a:t>('</a:t>
            </a:r>
            <a:r>
              <a:rPr lang="ru-RU" dirty="0" err="1">
                <a:latin typeface="Calibri" pitchFamily="34" charset="0"/>
              </a:rPr>
              <a:t>http</a:t>
            </a:r>
            <a:r>
              <a:rPr lang="ru-RU" dirty="0">
                <a:latin typeface="Calibri" pitchFamily="34" charset="0"/>
              </a:rPr>
              <a:t>') всегда вернет встроенный модуль, даже если будет сторонний модуль с таким названием или файл с таким именем.</a:t>
            </a:r>
            <a:br>
              <a:rPr lang="ru-RU" dirty="0">
                <a:latin typeface="Calibri" pitchFamily="34" charset="0"/>
              </a:rPr>
            </a:b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509120"/>
            <a:ext cx="345638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Подключение встроенного модуля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pPr algn="ctr"/>
            <a:endParaRPr lang="en-US" dirty="0">
              <a:latin typeface="Calibri" pitchFamily="34" charset="0"/>
            </a:endParaRPr>
          </a:p>
          <a:p>
            <a:pPr algn="ctr"/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http = require(‘http’)</a:t>
            </a:r>
            <a:endParaRPr lang="uk-UA" dirty="0">
              <a:latin typeface="Calibri" pitchFamily="34" charset="0"/>
            </a:endParaRPr>
          </a:p>
          <a:p>
            <a:pPr algn="ctr"/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09120"/>
            <a:ext cx="381642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Подключение пользовательского модуля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pPr algn="ctr"/>
            <a:endParaRPr lang="en-US" dirty="0">
              <a:latin typeface="Calibri" pitchFamily="34" charset="0"/>
            </a:endParaRPr>
          </a:p>
          <a:p>
            <a:pPr algn="ctr"/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myModule</a:t>
            </a:r>
            <a:r>
              <a:rPr lang="en-US" dirty="0">
                <a:latin typeface="Calibri" pitchFamily="34" charset="0"/>
              </a:rPr>
              <a:t> = require(‘./</a:t>
            </a:r>
            <a:r>
              <a:rPr lang="en-US" dirty="0" err="1">
                <a:latin typeface="Calibri" pitchFamily="34" charset="0"/>
              </a:rPr>
              <a:t>myModule</a:t>
            </a:r>
            <a:r>
              <a:rPr lang="en-US" dirty="0">
                <a:latin typeface="Calibri" pitchFamily="34" charset="0"/>
              </a:rPr>
              <a:t>’)</a:t>
            </a:r>
            <a:endParaRPr lang="uk-UA" dirty="0">
              <a:latin typeface="Calibri" pitchFamily="34" charset="0"/>
            </a:endParaRPr>
          </a:p>
          <a:p>
            <a:pPr algn="ctr"/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Модули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77281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Экспорт переменных и функций из модуля</a:t>
            </a:r>
            <a:r>
              <a:rPr lang="en-US" sz="2000" dirty="0">
                <a:latin typeface="Calibri" pitchFamily="34" charset="0"/>
              </a:rPr>
              <a:t>: </a:t>
            </a:r>
            <a:endParaRPr lang="uk-UA" sz="20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780928"/>
            <a:ext cx="3168352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module.exports</a:t>
            </a:r>
            <a:r>
              <a:rPr lang="en-US" dirty="0">
                <a:latin typeface="Calibri" panose="020F0502020204030204" pitchFamily="34" charset="0"/>
              </a:rPr>
              <a:t> = { </a:t>
            </a:r>
          </a:p>
          <a:p>
            <a:r>
              <a:rPr lang="en-US" dirty="0">
                <a:latin typeface="Calibri" panose="020F0502020204030204" pitchFamily="34" charset="0"/>
              </a:rPr>
              <a:t>      a: 5, </a:t>
            </a:r>
          </a:p>
          <a:p>
            <a:r>
              <a:rPr lang="en-US" dirty="0">
                <a:latin typeface="Calibri" panose="020F0502020204030204" pitchFamily="34" charset="0"/>
              </a:rPr>
              <a:t>      b: function() {</a:t>
            </a:r>
          </a:p>
          <a:p>
            <a:r>
              <a:rPr lang="en-US" dirty="0">
                <a:latin typeface="Calibri" panose="020F0502020204030204" pitchFamily="34" charset="0"/>
              </a:rPr>
              <a:t>          console.log(‘module’)</a:t>
            </a:r>
          </a:p>
          <a:p>
            <a:r>
              <a:rPr lang="en-US" dirty="0">
                <a:latin typeface="Calibri" panose="020F0502020204030204" pitchFamily="34" charset="0"/>
              </a:rPr>
              <a:t>     }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6096" y="2780928"/>
            <a:ext cx="28803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exports = function() {</a:t>
            </a:r>
          </a:p>
          <a:p>
            <a:r>
              <a:rPr lang="en-US" dirty="0">
                <a:latin typeface="Calibri" panose="020F0502020204030204" pitchFamily="34" charset="0"/>
              </a:rPr>
              <a:t> console.log(‘module’)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uk-UA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501</TotalTime>
  <Words>123</Words>
  <Application>Microsoft Office PowerPoint</Application>
  <PresentationFormat>Экран (4:3)</PresentationFormat>
  <Paragraphs>48</Paragraphs>
  <Slides>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Тема1</vt:lpstr>
      <vt:lpstr>NodeJS</vt:lpstr>
      <vt:lpstr>NodeJS</vt:lpstr>
      <vt:lpstr>История NodeJS</vt:lpstr>
      <vt:lpstr>V8</vt:lpstr>
      <vt:lpstr>Преимущества NodeJS</vt:lpstr>
      <vt:lpstr>Модули NodeJS</vt:lpstr>
      <vt:lpstr>Модули NodeJS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41</cp:revision>
  <dcterms:created xsi:type="dcterms:W3CDTF">2016-08-15T18:49:01Z</dcterms:created>
  <dcterms:modified xsi:type="dcterms:W3CDTF">2016-10-30T20:59:05Z</dcterms:modified>
</cp:coreProperties>
</file>