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55" r:id="rId5"/>
  </p:sldMasterIdLst>
  <p:notesMasterIdLst>
    <p:notesMasterId r:id="rId11"/>
  </p:notesMasterIdLst>
  <p:sldIdLst>
    <p:sldId id="259" r:id="rId6"/>
    <p:sldId id="287" r:id="rId7"/>
    <p:sldId id="289" r:id="rId8"/>
    <p:sldId id="288" r:id="rId9"/>
    <p:sldId id="29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rgbClr val="FFFFFF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0A8"/>
    <a:srgbClr val="06477C"/>
    <a:srgbClr val="075697"/>
    <a:srgbClr val="0B88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9" autoAdjust="0"/>
    <p:restoredTop sz="88988" autoAdjust="0"/>
  </p:normalViewPr>
  <p:slideViewPr>
    <p:cSldViewPr snapToGrid="0">
      <p:cViewPr varScale="1">
        <p:scale>
          <a:sx n="77" d="100"/>
          <a:sy n="77" d="100"/>
        </p:scale>
        <p:origin x="90" y="984"/>
      </p:cViewPr>
      <p:guideLst>
        <p:guide orient="horz" pos="2160"/>
        <p:guide pos="5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1277CB-C21F-4639-9F6D-EB913105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3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B7B38-76D5-463D-941A-A39C2179C7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8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277CB-C21F-4639-9F6D-EB9131051F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7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</a:t>
            </a:r>
            <a:r>
              <a:rPr lang="en-US" baseline="0" dirty="0" smtClean="0"/>
              <a:t> DAAL -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277CB-C21F-4639-9F6D-EB9131051F4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681413" y="2130425"/>
            <a:ext cx="4964112" cy="1470025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76650" y="3886200"/>
            <a:ext cx="4968875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400" y="1600200"/>
            <a:ext cx="2286000" cy="348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348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5700" y="274638"/>
            <a:ext cx="1181100" cy="4813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2400" y="274638"/>
            <a:ext cx="3390900" cy="4813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669452F6-DC00-4371-8FB3-AF36D2B651A5}" type="slidenum">
              <a:rPr lang="en-US" sz="1000" b="0">
                <a:solidFill>
                  <a:schemeClr val="tx2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6C4B029A-7A5E-4744-8F25-80C8EA122F79}" type="slidenum">
              <a:rPr lang="en-US" sz="1000" b="0">
                <a:solidFill>
                  <a:schemeClr val="tx1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8963" y="6305550"/>
            <a:ext cx="1244600" cy="2444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1000" b="0" dirty="0">
                <a:solidFill>
                  <a:schemeClr val="tx1"/>
                </a:solidFill>
                <a:latin typeface="Neo Sans Intel" pitchFamily="34" charset="0"/>
              </a:rPr>
              <a:t>Intel Confidential</a:t>
            </a:r>
            <a:endParaRPr lang="en-US" sz="1000" b="0" dirty="0">
              <a:solidFill>
                <a:schemeClr val="tx1"/>
              </a:solidFill>
              <a:latin typeface="Neo Sans Intel" pitchFamily="34" charset="0"/>
            </a:endParaRPr>
          </a:p>
        </p:txBody>
      </p:sp>
      <p:pic>
        <p:nvPicPr>
          <p:cNvPr id="2055" name="Picture 10" descr="intelsoftwareSIAlogowhite_transparent-300PNG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16863" y="6113463"/>
            <a:ext cx="7747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8"/>
          <p:cNvGrpSpPr>
            <a:grpSpLocks/>
          </p:cNvGrpSpPr>
          <p:nvPr/>
        </p:nvGrpSpPr>
        <p:grpSpPr bwMode="auto">
          <a:xfrm>
            <a:off x="3952875" y="0"/>
            <a:ext cx="5191125" cy="28511500"/>
            <a:chOff x="528" y="526"/>
            <a:chExt cx="1115" cy="6123"/>
          </a:xfrm>
        </p:grpSpPr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528" y="526"/>
              <a:ext cx="1115" cy="1115"/>
            </a:xfrm>
            <a:prstGeom prst="rect">
              <a:avLst/>
            </a:prstGeom>
            <a:solidFill>
              <a:srgbClr val="0860A8">
                <a:alpha val="70000"/>
              </a:srgbClr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85002" name="Freeform 10"/>
            <p:cNvSpPr>
              <a:spLocks/>
            </p:cNvSpPr>
            <p:nvPr/>
          </p:nvSpPr>
          <p:spPr bwMode="auto">
            <a:xfrm>
              <a:off x="528" y="2245"/>
              <a:ext cx="1115" cy="44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92"/>
                </a:cxn>
                <a:cxn ang="0">
                  <a:pos x="0" y="1392"/>
                </a:cxn>
                <a:cxn ang="0">
                  <a:pos x="0" y="1392"/>
                </a:cxn>
                <a:cxn ang="0">
                  <a:pos x="472" y="1864"/>
                </a:cxn>
                <a:cxn ang="0">
                  <a:pos x="472" y="0"/>
                </a:cxn>
                <a:cxn ang="0">
                  <a:pos x="0" y="0"/>
                </a:cxn>
              </a:cxnLst>
              <a:rect l="0" t="0" r="r" b="b"/>
              <a:pathLst>
                <a:path w="472" h="1864">
                  <a:moveTo>
                    <a:pt x="0" y="0"/>
                  </a:moveTo>
                  <a:cubicBezTo>
                    <a:pt x="0" y="1392"/>
                    <a:pt x="0" y="1392"/>
                    <a:pt x="0" y="1392"/>
                  </a:cubicBezTo>
                  <a:cubicBezTo>
                    <a:pt x="0" y="1392"/>
                    <a:pt x="0" y="1392"/>
                    <a:pt x="0" y="1392"/>
                  </a:cubicBezTo>
                  <a:cubicBezTo>
                    <a:pt x="0" y="1392"/>
                    <a:pt x="0" y="1392"/>
                    <a:pt x="0" y="1392"/>
                  </a:cubicBezTo>
                  <a:cubicBezTo>
                    <a:pt x="0" y="1653"/>
                    <a:pt x="211" y="1864"/>
                    <a:pt x="472" y="1864"/>
                  </a:cubicBezTo>
                  <a:cubicBezTo>
                    <a:pt x="472" y="0"/>
                    <a:pt x="472" y="0"/>
                    <a:pt x="4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60A8">
                <a:alpha val="70000"/>
              </a:srgbClr>
            </a:solidFill>
            <a:ln w="38100" cmpd="sng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Wingdings" pitchFamily="2" charset="2"/>
                <a:buNone/>
                <a:defRPr/>
              </a:pPr>
              <a:endParaRPr lang="en-US"/>
            </a:p>
          </p:txBody>
        </p:sp>
      </p:grp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80A341F2-BD97-42DE-9DAC-7AC8DCB24A7B}" type="slidenum">
              <a:rPr lang="en-US" sz="1000" b="0">
                <a:solidFill>
                  <a:schemeClr val="tx2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0716CA21-9B41-478B-ADF2-E54A9E9F8321}" type="slidenum">
              <a:rPr lang="en-US" sz="1000" b="0">
                <a:solidFill>
                  <a:schemeClr val="tx1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74638"/>
            <a:ext cx="472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2400" y="1600200"/>
            <a:ext cx="472440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8963" y="6305550"/>
            <a:ext cx="1244600" cy="2444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1000" b="0" dirty="0">
                <a:solidFill>
                  <a:schemeClr val="tx1"/>
                </a:solidFill>
                <a:latin typeface="Neo Sans Intel" pitchFamily="34" charset="0"/>
              </a:rPr>
              <a:t>Intel Confidential</a:t>
            </a:r>
            <a:endParaRPr lang="en-US" sz="1000" b="0" dirty="0">
              <a:solidFill>
                <a:schemeClr val="tx1"/>
              </a:solidFill>
              <a:latin typeface="Neo Sans Intel" pitchFamily="34" charset="0"/>
            </a:endParaRPr>
          </a:p>
        </p:txBody>
      </p:sp>
      <p:pic>
        <p:nvPicPr>
          <p:cNvPr id="3080" name="Picture 10" descr="intelsoftwareSIAlogowhite_transparent-300PNG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16863" y="6113463"/>
            <a:ext cx="7747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984875" y="6305550"/>
            <a:ext cx="22098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  <a:latin typeface="Neo Sans Intel" pitchFamily="34" charset="0"/>
              </a:rPr>
              <a:t>Software</a:t>
            </a:r>
            <a:r>
              <a:rPr lang="en-US" sz="1050" b="0" dirty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50" b="0" dirty="0">
                <a:solidFill>
                  <a:schemeClr val="tx1"/>
                </a:solidFill>
                <a:latin typeface="Neo Sans Intel" pitchFamily="34" charset="0"/>
              </a:rPr>
              <a:t>and Services Group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3412" y="1472751"/>
            <a:ext cx="7642113" cy="2127700"/>
          </a:xfrm>
        </p:spPr>
        <p:txBody>
          <a:bodyPr/>
          <a:lstStyle/>
          <a:p>
            <a:r>
              <a:rPr lang="en-US" dirty="0"/>
              <a:t>Use of Computer vision and Deep Learning to control Lego Mindstorms robots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47879" y="3934751"/>
            <a:ext cx="6897646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Timofey </a:t>
            </a:r>
            <a:r>
              <a:rPr lang="en-US" b="1" dirty="0" err="1" smtClean="0"/>
              <a:t>Melnikov</a:t>
            </a:r>
            <a:endParaRPr lang="en-US" b="1" dirty="0"/>
          </a:p>
          <a:p>
            <a:pPr eaLnBrk="1" hangingPunct="1">
              <a:lnSpc>
                <a:spcPct val="80000"/>
              </a:lnSpc>
            </a:pPr>
            <a:r>
              <a:rPr lang="en-US" b="1" dirty="0" err="1" smtClean="0"/>
              <a:t>Evgenya</a:t>
            </a:r>
            <a:r>
              <a:rPr lang="en-US" b="1" dirty="0" smtClean="0"/>
              <a:t> </a:t>
            </a:r>
            <a:r>
              <a:rPr lang="en-US" b="1" dirty="0" err="1" smtClean="0"/>
              <a:t>Stepyreva</a:t>
            </a:r>
            <a:r>
              <a:rPr lang="en-US" b="1" dirty="0" smtClean="0"/>
              <a:t> </a:t>
            </a:r>
            <a:endParaRPr lang="ru-RU" b="1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Mentor </a:t>
            </a:r>
            <a:r>
              <a:rPr lang="en-US" b="1" dirty="0"/>
              <a:t>: </a:t>
            </a:r>
            <a:r>
              <a:rPr lang="en-US" b="1" dirty="0" err="1"/>
              <a:t>Evgene</a:t>
            </a:r>
            <a:r>
              <a:rPr lang="en-US" b="1" dirty="0"/>
              <a:t> Smirnov </a:t>
            </a:r>
          </a:p>
          <a:p>
            <a:pPr>
              <a:lnSpc>
                <a:spcPct val="80000"/>
              </a:lnSpc>
            </a:pPr>
            <a:r>
              <a:rPr lang="en-US" b="1" dirty="0"/>
              <a:t>Manager: </a:t>
            </a:r>
            <a:r>
              <a:rPr lang="en-US" b="1" dirty="0" err="1"/>
              <a:t>Vasiliy</a:t>
            </a:r>
            <a:r>
              <a:rPr lang="en-US" b="1" dirty="0"/>
              <a:t> </a:t>
            </a:r>
            <a:r>
              <a:rPr lang="en-US" b="1" dirty="0" err="1"/>
              <a:t>Buzoverya</a:t>
            </a:r>
            <a:endParaRPr lang="en-US" b="1" dirty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SSG/DPD/VCP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13.07.2016</a:t>
            </a:r>
            <a:endParaRPr lang="en-US" sz="2000" dirty="0">
              <a:latin typeface="Neo Sans Inte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Neo Sans Inte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86" y="1600200"/>
            <a:ext cx="6486027" cy="440213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11509490"/>
              </p:ext>
            </p:extLst>
          </p:nvPr>
        </p:nvGraphicFramePr>
        <p:xfrm>
          <a:off x="787450" y="1953098"/>
          <a:ext cx="7569100" cy="2772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1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68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Use </a:t>
                      </a:r>
                      <a:r>
                        <a:rPr lang="en-US" sz="20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Pixy</a:t>
                      </a:r>
                      <a:r>
                        <a:rPr lang="en-US" sz="2000" b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Cam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47600" marR="147606" marT="73803" marB="738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Use USB </a:t>
                      </a:r>
                      <a:r>
                        <a:rPr lang="en-US" sz="20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WebCam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47600" marR="147606" marT="73803" marB="738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85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n>
                            <a:noFill/>
                          </a:ln>
                        </a:rPr>
                        <a:t>Train </a:t>
                      </a:r>
                      <a:r>
                        <a:rPr lang="en-US" sz="2000" dirty="0" err="1">
                          <a:ln>
                            <a:noFill/>
                          </a:ln>
                        </a:rPr>
                        <a:t>LeNet</a:t>
                      </a:r>
                      <a:r>
                        <a:rPr lang="en-US" sz="2000" dirty="0">
                          <a:ln>
                            <a:noFill/>
                          </a:ln>
                        </a:rPr>
                        <a:t> on MNIST with </a:t>
                      </a:r>
                      <a:r>
                        <a:rPr lang="en-US" sz="2000" dirty="0" err="1">
                          <a:ln>
                            <a:noFill/>
                          </a:ln>
                        </a:rPr>
                        <a:t>Caffe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600" marR="147606" marT="73803" marB="7380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15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Implement NN scoring </a:t>
                      </a:r>
                      <a:r>
                        <a:rPr lang="en-US" sz="20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000" dirty="0">
                          <a:ln>
                            <a:noFill/>
                          </a:ln>
                        </a:rPr>
                        <a:t>Pixy HW using</a:t>
                      </a:r>
                      <a:r>
                        <a:rPr lang="en-US" sz="2000" baseline="0" dirty="0">
                          <a:ln>
                            <a:noFill/>
                          </a:ln>
                        </a:rPr>
                        <a:t> </a:t>
                      </a:r>
                      <a:r>
                        <a:rPr lang="en-US" sz="20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Intel </a:t>
                      </a:r>
                      <a:r>
                        <a:rPr lang="en-US" sz="20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tools (Intel </a:t>
                      </a:r>
                      <a:r>
                        <a:rPr lang="en-US" sz="2000" baseline="0" dirty="0" smtClean="0">
                          <a:ln>
                            <a:noFill/>
                          </a:ln>
                        </a:rPr>
                        <a:t>DAAL or Intel MKL-DNN)</a:t>
                      </a:r>
                      <a:endParaRPr 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47600" marR="147606" marT="73803" marB="7380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Implement NN scoring on Lego EV3 HW using Intel tools (Intel </a:t>
                      </a:r>
                      <a:r>
                        <a:rPr lang="en-US" sz="2000" baseline="0" dirty="0">
                          <a:ln>
                            <a:noFill/>
                          </a:ln>
                        </a:rPr>
                        <a:t>DAAL or Intel MKL-DNN)</a:t>
                      </a:r>
                      <a:endParaRPr 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47600" marR="147606" marT="73803" marB="7380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7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Control Lego robot using image analytics</a:t>
                      </a:r>
                    </a:p>
                  </a:txBody>
                  <a:tcPr marL="147600" marR="147606" marT="73803" marB="7380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94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63" y="274638"/>
            <a:ext cx="8446169" cy="1143000"/>
          </a:xfrm>
        </p:spPr>
        <p:txBody>
          <a:bodyPr/>
          <a:lstStyle/>
          <a:p>
            <a:r>
              <a:rPr lang="en-US" dirty="0"/>
              <a:t>Expected Deliverables and Timeline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110385"/>
              </p:ext>
            </p:extLst>
          </p:nvPr>
        </p:nvGraphicFramePr>
        <p:xfrm>
          <a:off x="457200" y="1600200"/>
          <a:ext cx="82296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57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38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4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Deliverable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baseline="0" dirty="0"/>
                        <a:t>Analyze </a:t>
                      </a:r>
                      <a:r>
                        <a:rPr lang="en-US" baseline="0" dirty="0" err="1"/>
                        <a:t>PixyCam</a:t>
                      </a:r>
                      <a:r>
                        <a:rPr lang="en-US" baseline="0" dirty="0"/>
                        <a:t> Firmware s</a:t>
                      </a:r>
                      <a:r>
                        <a:rPr lang="en-US" dirty="0"/>
                        <a:t>ource</a:t>
                      </a:r>
                      <a:r>
                        <a:rPr lang="en-US" baseline="0" dirty="0"/>
                        <a:t> code</a:t>
                      </a:r>
                      <a:endParaRPr lang="ru-RU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WW30</a:t>
                      </a:r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LeNet</a:t>
                      </a:r>
                      <a:r>
                        <a:rPr lang="en-US" baseline="0" dirty="0"/>
                        <a:t> on MNIST with </a:t>
                      </a:r>
                      <a:r>
                        <a:rPr lang="en-US" baseline="0" dirty="0" err="1"/>
                        <a:t>Caffe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WW31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Implement NN scoring 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PixyCam</a:t>
                      </a:r>
                      <a:r>
                        <a:rPr lang="en-US" baseline="0" dirty="0"/>
                        <a:t> (Lego EV3 HW)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Control Lego robot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WW33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546">
                <a:tc>
                  <a:txBody>
                    <a:bodyPr/>
                    <a:lstStyle/>
                    <a:p>
                      <a:r>
                        <a:rPr lang="en-US" dirty="0"/>
                        <a:t>Report result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16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00217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23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_SSG_template_blue_internal_plain">
  <a:themeElements>
    <a:clrScheme name="3_white_intel_only 10">
      <a:dk1>
        <a:srgbClr val="808080"/>
      </a:dk1>
      <a:lt1>
        <a:srgbClr val="FFFFFF"/>
      </a:lt1>
      <a:dk2>
        <a:srgbClr val="0860A8"/>
      </a:dk2>
      <a:lt2>
        <a:srgbClr val="000000"/>
      </a:lt2>
      <a:accent1>
        <a:srgbClr val="FF5C00"/>
      </a:accent1>
      <a:accent2>
        <a:srgbClr val="FDB605"/>
      </a:accent2>
      <a:accent3>
        <a:srgbClr val="AAB6D1"/>
      </a:accent3>
      <a:accent4>
        <a:srgbClr val="DADADA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3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40000"/>
            <a:lumOff val="6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372" tIns="45688" rIns="91372" bIns="45688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372" tIns="45688" rIns="91372" bIns="4568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3_white_intel_only 1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CEC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2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0066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3">
        <a:dk1>
          <a:srgbClr val="111111"/>
        </a:dk1>
        <a:lt1>
          <a:srgbClr val="FFFFFF"/>
        </a:lt1>
        <a:dk2>
          <a:srgbClr val="0860A8"/>
        </a:dk2>
        <a:lt2>
          <a:srgbClr val="777777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4">
        <a:dk1>
          <a:srgbClr val="333333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2A2A2A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5">
        <a:dk1>
          <a:srgbClr val="080808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60606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6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7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8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9">
        <a:dk1>
          <a:srgbClr val="000000"/>
        </a:dk1>
        <a:lt1>
          <a:srgbClr val="0860A8"/>
        </a:lt1>
        <a:dk2>
          <a:srgbClr val="FFFFFF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AAB6D1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_intel_only 10">
        <a:dk1>
          <a:srgbClr val="808080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AAB6D1"/>
        </a:accent3>
        <a:accent4>
          <a:srgbClr val="DADADA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white_intel_only">
  <a:themeElements>
    <a:clrScheme name="4_white_intel_only 10">
      <a:dk1>
        <a:srgbClr val="808080"/>
      </a:dk1>
      <a:lt1>
        <a:srgbClr val="FFFFFF"/>
      </a:lt1>
      <a:dk2>
        <a:srgbClr val="0860A8"/>
      </a:dk2>
      <a:lt2>
        <a:srgbClr val="000000"/>
      </a:lt2>
      <a:accent1>
        <a:srgbClr val="FF5C00"/>
      </a:accent1>
      <a:accent2>
        <a:srgbClr val="FDB605"/>
      </a:accent2>
      <a:accent3>
        <a:srgbClr val="AAB6D1"/>
      </a:accent3>
      <a:accent4>
        <a:srgbClr val="DADADA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4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372" tIns="45688" rIns="91372" bIns="4568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372" tIns="45688" rIns="91372" bIns="4568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4_white_intel_only 1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CEC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2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0066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3">
        <a:dk1>
          <a:srgbClr val="111111"/>
        </a:dk1>
        <a:lt1>
          <a:srgbClr val="FFFFFF"/>
        </a:lt1>
        <a:dk2>
          <a:srgbClr val="0860A8"/>
        </a:dk2>
        <a:lt2>
          <a:srgbClr val="777777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4">
        <a:dk1>
          <a:srgbClr val="333333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2A2A2A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5">
        <a:dk1>
          <a:srgbClr val="080808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60606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6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7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8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9">
        <a:dk1>
          <a:srgbClr val="000000"/>
        </a:dk1>
        <a:lt1>
          <a:srgbClr val="0860A8"/>
        </a:lt1>
        <a:dk2>
          <a:srgbClr val="FFFFFF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AAB6D1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_intel_only 10">
        <a:dk1>
          <a:srgbClr val="808080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AAB6D1"/>
        </a:accent3>
        <a:accent4>
          <a:srgbClr val="DADADA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6F86D685724E428FD03B39DDC3270E" ma:contentTypeVersion="0" ma:contentTypeDescription="Create a new document." ma:contentTypeScope="" ma:versionID="1edd34994154513bef6d2ee47938f2e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CC21EE1-CE35-4C43-A4CD-52E1B3B3A34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FB8FC4C-AD63-4E29-AF97-E31E4355BE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7C0C8-35C0-4EF2-A99F-41C802AD13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2010_SSG_template_blue_internal_plain</Template>
  <TotalTime>3970</TotalTime>
  <Words>125</Words>
  <Application>Microsoft Office PowerPoint</Application>
  <PresentationFormat>On-screen Show (4:3)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Neo Sans Intel</vt:lpstr>
      <vt:lpstr>Verdana</vt:lpstr>
      <vt:lpstr>Wingdings</vt:lpstr>
      <vt:lpstr>2010_SSG_template_blue_internal_plain</vt:lpstr>
      <vt:lpstr>4_white_intel_only</vt:lpstr>
      <vt:lpstr>Use of Computer vision and Deep Learning to control Lego Mindstorms robots</vt:lpstr>
      <vt:lpstr>Problem Overview</vt:lpstr>
      <vt:lpstr>Task Description</vt:lpstr>
      <vt:lpstr>Expected Deliverables and Timeline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INNL Samples Team</dc:title>
  <dc:creator>Chipizhko, Alexander</dc:creator>
  <cp:lastModifiedBy>Melnikov, Timofey</cp:lastModifiedBy>
  <cp:revision>81</cp:revision>
  <dcterms:created xsi:type="dcterms:W3CDTF">2010-05-27T11:35:37Z</dcterms:created>
  <dcterms:modified xsi:type="dcterms:W3CDTF">2016-07-14T07:22:56Z</dcterms:modified>
</cp:coreProperties>
</file>