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8" r:id="rId3"/>
    <p:sldId id="261" r:id="rId4"/>
    <p:sldId id="262" r:id="rId5"/>
    <p:sldId id="270" r:id="rId6"/>
    <p:sldId id="263" r:id="rId7"/>
    <p:sldId id="264" r:id="rId8"/>
    <p:sldId id="265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F27AC82-154E-47AA-83EF-F5310E52F43E}">
          <p14:sldIdLst>
            <p14:sldId id="268"/>
            <p14:sldId id="258"/>
            <p14:sldId id="261"/>
            <p14:sldId id="262"/>
            <p14:sldId id="270"/>
            <p14:sldId id="263"/>
            <p14:sldId id="264"/>
            <p14:sldId id="265"/>
            <p14:sldId id="266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033"/>
    <a:srgbClr val="3D2D00"/>
    <a:srgbClr val="CC4037"/>
    <a:srgbClr val="FFC19F"/>
    <a:srgbClr val="4C0D09"/>
    <a:srgbClr val="A48583"/>
    <a:srgbClr val="A68684"/>
    <a:srgbClr val="DEBDFF"/>
    <a:srgbClr val="C993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667A-082B-4E0E-B695-D2BD63CBA566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843A-57FA-4FB9-A6DB-E086F21329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97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667A-082B-4E0E-B695-D2BD63CBA566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843A-57FA-4FB9-A6DB-E086F21329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95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667A-082B-4E0E-B695-D2BD63CBA566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843A-57FA-4FB9-A6DB-E086F21329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26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667A-082B-4E0E-B695-D2BD63CBA566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843A-57FA-4FB9-A6DB-E086F21329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64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667A-082B-4E0E-B695-D2BD63CBA566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843A-57FA-4FB9-A6DB-E086F21329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69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667A-082B-4E0E-B695-D2BD63CBA566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843A-57FA-4FB9-A6DB-E086F21329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11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667A-082B-4E0E-B695-D2BD63CBA566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843A-57FA-4FB9-A6DB-E086F21329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3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667A-082B-4E0E-B695-D2BD63CBA566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843A-57FA-4FB9-A6DB-E086F21329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89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667A-082B-4E0E-B695-D2BD63CBA566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843A-57FA-4FB9-A6DB-E086F21329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32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667A-082B-4E0E-B695-D2BD63CBA566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843A-57FA-4FB9-A6DB-E086F21329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79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667A-082B-4E0E-B695-D2BD63CBA566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843A-57FA-4FB9-A6DB-E086F21329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14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4667A-082B-4E0E-B695-D2BD63CBA566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9843A-57FA-4FB9-A6DB-E086F21329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68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5400" dirty="0" smtClean="0">
                <a:solidFill>
                  <a:srgbClr val="F05033"/>
                </a:solidFill>
                <a:latin typeface="Berlin Sans FB Demi" panose="020E0802020502020306" pitchFamily="34" charset="0"/>
              </a:rPr>
              <a:t>Git basics - Handbuch</a:t>
            </a:r>
            <a:endParaRPr lang="de-DE" sz="5400" dirty="0">
              <a:solidFill>
                <a:srgbClr val="F05033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sz="3200" dirty="0" smtClean="0">
              <a:solidFill>
                <a:srgbClr val="F05033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3200" dirty="0">
              <a:solidFill>
                <a:srgbClr val="F05033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3200" dirty="0" smtClean="0">
              <a:solidFill>
                <a:srgbClr val="F05033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3200" dirty="0">
              <a:solidFill>
                <a:srgbClr val="F05033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3200" dirty="0" smtClean="0">
              <a:solidFill>
                <a:srgbClr val="F05033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de-DE" sz="3200" dirty="0" smtClean="0">
                <a:solidFill>
                  <a:srgbClr val="F05033"/>
                </a:solidFill>
                <a:latin typeface="Century Gothic" panose="020B0502020202020204" pitchFamily="34" charset="0"/>
              </a:rPr>
              <a:t>by Alexander Bartz de Cárdenas, Tom Leutner, Jonas Meisner, Sven Gapski</a:t>
            </a:r>
          </a:p>
        </p:txBody>
      </p:sp>
      <p:pic>
        <p:nvPicPr>
          <p:cNvPr id="1028" name="Picture 4" descr="https://git-scm.com/images/logos/downloads/Git-Logo-2Col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472" y="1831368"/>
            <a:ext cx="6062345" cy="253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00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54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branching</a:t>
            </a:r>
            <a:endParaRPr lang="de-DE" sz="5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2512" y="1690688"/>
            <a:ext cx="10515600" cy="49931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Um zum master zurück zu wechseln:</a:t>
            </a:r>
          </a:p>
          <a:p>
            <a:pPr marL="0" indent="0" algn="ctr">
              <a:buNone/>
            </a:pPr>
            <a:endParaRPr lang="de-DE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24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de-DE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Und um den eben erstellten Branch wieder zu löschen:</a:t>
            </a:r>
          </a:p>
          <a:p>
            <a:pPr marL="0" indent="0" algn="ctr">
              <a:buNone/>
            </a:pPr>
            <a:endParaRPr lang="de-DE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Ein Branch ist </a:t>
            </a:r>
            <a:r>
              <a:rPr lang="de-DE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nicht für andere verfügbar</a:t>
            </a:r>
            <a:r>
              <a:rPr lang="de-DE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, bis du diesen in dein entferntes Repository </a:t>
            </a:r>
            <a:r>
              <a:rPr lang="de-DE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hochlädst:</a:t>
            </a:r>
            <a:r>
              <a:rPr lang="de-DE" sz="2400" dirty="0" smtClean="0"/>
              <a:t>:</a:t>
            </a:r>
            <a:endParaRPr lang="de-DE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137687" y="5515974"/>
            <a:ext cx="3846910" cy="510778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git push origin &lt;</a:t>
            </a:r>
            <a:r>
              <a:rPr lang="de-DE" sz="2400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branch</a:t>
            </a:r>
            <a:r>
              <a:rPr lang="de-DE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&gt;</a:t>
            </a:r>
            <a:endParaRPr lang="de-DE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Ebrima" panose="02000000000000000000" pitchFamily="2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535558" y="2301036"/>
            <a:ext cx="3120884" cy="520270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git checkout master</a:t>
            </a:r>
            <a:endParaRPr lang="de-DE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Ebrima" panose="02000000000000000000" pitchFamily="2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172545" y="3676480"/>
            <a:ext cx="3777195" cy="513931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git </a:t>
            </a:r>
            <a:r>
              <a:rPr lang="de-DE" sz="2400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branch</a:t>
            </a:r>
            <a:r>
              <a:rPr lang="de-DE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 –d feature_x</a:t>
            </a:r>
            <a:endParaRPr lang="de-DE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76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5400" b="1" dirty="0" smtClean="0">
                <a:solidFill>
                  <a:schemeClr val="accent6">
                    <a:lumMod val="50000"/>
                  </a:schemeClr>
                </a:solidFill>
                <a:latin typeface="Berlin Sans FB Demi" panose="020E0802020502020306" pitchFamily="34" charset="0"/>
              </a:rPr>
              <a:t>merging</a:t>
            </a:r>
            <a:endParaRPr lang="de-DE" sz="5400" b="1" dirty="0">
              <a:solidFill>
                <a:schemeClr val="accent6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2512" y="1690688"/>
            <a:ext cx="10515600" cy="49931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400" dirty="0" smtClean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Um die Änderungen aus </a:t>
            </a:r>
            <a:r>
              <a:rPr lang="de-DE" sz="24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dem Branch </a:t>
            </a:r>
            <a:r>
              <a:rPr lang="de-DE" sz="2400" dirty="0" smtClean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feature_x lokal </a:t>
            </a:r>
            <a:r>
              <a:rPr lang="de-DE" sz="24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in </a:t>
            </a:r>
            <a:r>
              <a:rPr lang="de-DE" sz="2400" dirty="0" smtClean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den master zu mergen wechselt man zunächst in den master Branch. Dann:</a:t>
            </a:r>
          </a:p>
          <a:p>
            <a:pPr marL="0" indent="0" algn="ctr">
              <a:buNone/>
            </a:pPr>
            <a:endParaRPr lang="de-DE" sz="24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2400" dirty="0" smtClean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de-DE" sz="2400" dirty="0" smtClean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Nicht vergessen nach dem mergen zu pushen, um die Branches auch remote zu mergen.</a:t>
            </a:r>
          </a:p>
          <a:p>
            <a:pPr marL="0" indent="0" algn="ctr">
              <a:buNone/>
            </a:pPr>
            <a:endParaRPr lang="de-DE" sz="2400" dirty="0" smtClean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de-DE" sz="2400" dirty="0" smtClean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Und um den eben erstellten Branch remote wieder zu löschen:</a:t>
            </a:r>
          </a:p>
          <a:p>
            <a:pPr marL="0" indent="0" algn="ctr">
              <a:buNone/>
            </a:pPr>
            <a:endParaRPr lang="de-DE" sz="24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24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49870" y="2692650"/>
            <a:ext cx="3120884" cy="520270"/>
          </a:xfrm>
          <a:prstGeom prst="round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git merge feature_x</a:t>
            </a:r>
            <a:endParaRPr lang="de-DE" sz="2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Ebrima" panose="02000000000000000000" pitchFamily="2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255722" y="5351881"/>
            <a:ext cx="6109180" cy="510778"/>
          </a:xfrm>
          <a:prstGeom prst="round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git push origin --delete</a:t>
            </a:r>
            <a:r>
              <a:rPr lang="de-DE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 &lt;branch_name&gt;</a:t>
            </a:r>
          </a:p>
        </p:txBody>
      </p:sp>
    </p:spTree>
    <p:extLst>
      <p:ext uri="{BB962C8B-B14F-4D97-AF65-F5344CB8AC3E}">
        <p14:creationId xmlns:p14="http://schemas.microsoft.com/office/powerpoint/2010/main" val="318817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chemeClr val="bg1"/>
                </a:solidFill>
                <a:latin typeface="Berlin Sans FB Demi" panose="020E0802020502020306" pitchFamily="34" charset="0"/>
              </a:rPr>
              <a:t>n</a:t>
            </a:r>
            <a:r>
              <a:rPr lang="de-DE" sz="5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eues repository erstellen</a:t>
            </a:r>
            <a:endParaRPr lang="de-DE" sz="5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sz="32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de-DE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Erstelle ein neues Verzeichnis, </a:t>
            </a:r>
          </a:p>
          <a:p>
            <a:pPr marL="0" indent="0" algn="ctr">
              <a:buNone/>
            </a:pPr>
            <a:r>
              <a:rPr lang="de-DE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öffne es und führe</a:t>
            </a:r>
          </a:p>
          <a:p>
            <a:pPr marL="0" indent="0" algn="ctr">
              <a:buNone/>
            </a:pPr>
            <a:endParaRPr lang="de-DE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32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de-DE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aus, um ein neues git-Repository anzulegen</a:t>
            </a:r>
            <a:endParaRPr lang="de-DE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329234" y="3986213"/>
            <a:ext cx="1471612" cy="646986"/>
          </a:xfrm>
          <a:prstGeom prst="round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git init</a:t>
            </a:r>
          </a:p>
        </p:txBody>
      </p:sp>
    </p:spTree>
    <p:extLst>
      <p:ext uri="{BB962C8B-B14F-4D97-AF65-F5344CB8AC3E}">
        <p14:creationId xmlns:p14="http://schemas.microsoft.com/office/powerpoint/2010/main" val="127710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5400" b="1" dirty="0" smtClean="0">
                <a:latin typeface="Berlin Sans FB Demi" panose="020E0802020502020306" pitchFamily="34" charset="0"/>
              </a:rPr>
              <a:t>ein repository auschecken</a:t>
            </a:r>
            <a:endParaRPr lang="de-DE" sz="5400" b="1" dirty="0"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sz="3200" dirty="0" smtClean="0"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de-DE" sz="2400" dirty="0" smtClean="0">
                <a:latin typeface="Century Gothic" panose="020B0502020202020204" pitchFamily="34" charset="0"/>
              </a:rPr>
              <a:t>Erstelle eine Arbeitskopie, indem du folgenden Befehl ausführst</a:t>
            </a:r>
            <a:endParaRPr lang="de-DE" sz="2400" dirty="0"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3200" dirty="0" smtClean="0"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3200" dirty="0" smtClean="0"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1200" dirty="0"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de-DE" sz="2400" dirty="0" smtClean="0">
                <a:latin typeface="Century Gothic" panose="020B0502020202020204" pitchFamily="34" charset="0"/>
              </a:rPr>
              <a:t>falls du ein entferntes Repository verwendest, benutze:</a:t>
            </a:r>
            <a:endParaRPr lang="de-DE" sz="2400" dirty="0">
              <a:latin typeface="Century Gothic" panose="020B0502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617114" y="3243265"/>
            <a:ext cx="4555339" cy="510778"/>
          </a:xfrm>
          <a:prstGeom prst="round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git clone pfad/zum/repository</a:t>
            </a:r>
            <a:endParaRPr lang="de-DE" sz="2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Ebrima" panose="02000000000000000000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156222" y="5100243"/>
            <a:ext cx="7908131" cy="510778"/>
          </a:xfrm>
          <a:prstGeom prst="round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git clone benutzername@host</a:t>
            </a:r>
            <a:r>
              <a:rPr lang="de-DE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:/pfad/zum/repository</a:t>
            </a:r>
          </a:p>
        </p:txBody>
      </p:sp>
    </p:spTree>
    <p:extLst>
      <p:ext uri="{BB962C8B-B14F-4D97-AF65-F5344CB8AC3E}">
        <p14:creationId xmlns:p14="http://schemas.microsoft.com/office/powerpoint/2010/main" val="303596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0D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5400" dirty="0" smtClean="0">
                <a:solidFill>
                  <a:srgbClr val="A48583"/>
                </a:solidFill>
                <a:latin typeface="Berlin Sans FB Demi" panose="020E0802020502020306" pitchFamily="34" charset="0"/>
              </a:rPr>
              <a:t>workflow</a:t>
            </a:r>
            <a:endParaRPr lang="de-DE" sz="5400" dirty="0">
              <a:solidFill>
                <a:srgbClr val="A48583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71132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400" dirty="0" smtClean="0">
              <a:solidFill>
                <a:srgbClr val="A68684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rgbClr val="A68684"/>
                </a:solidFill>
                <a:latin typeface="Century Gothic" panose="020B0502020202020204" pitchFamily="34" charset="0"/>
              </a:rPr>
              <a:t>Dein lokales Repository besteht aus drei </a:t>
            </a:r>
            <a:r>
              <a:rPr lang="de-DE" sz="2400" dirty="0" smtClean="0">
                <a:solidFill>
                  <a:srgbClr val="A68684"/>
                </a:solidFill>
                <a:latin typeface="Century Gothic" panose="020B0502020202020204" pitchFamily="34" charset="0"/>
              </a:rPr>
              <a:t>„Ebenen", </a:t>
            </a:r>
            <a:r>
              <a:rPr lang="de-DE" sz="2400" dirty="0">
                <a:solidFill>
                  <a:srgbClr val="A68684"/>
                </a:solidFill>
                <a:latin typeface="Century Gothic" panose="020B0502020202020204" pitchFamily="34" charset="0"/>
              </a:rPr>
              <a:t>die von git verwaltet werden</a:t>
            </a:r>
            <a:endParaRPr lang="de-DE" sz="2400" dirty="0" smtClean="0">
              <a:solidFill>
                <a:srgbClr val="A68684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2400" dirty="0" smtClean="0">
              <a:solidFill>
                <a:srgbClr val="A68684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1050" dirty="0">
              <a:solidFill>
                <a:srgbClr val="A68684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3246447"/>
            <a:ext cx="7477125" cy="3305175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de-DE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43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5400" b="1" dirty="0" smtClean="0">
                <a:solidFill>
                  <a:schemeClr val="accent4">
                    <a:lumMod val="50000"/>
                  </a:schemeClr>
                </a:solidFill>
                <a:latin typeface="Berlin Sans FB Demi" panose="020E0802020502020306" pitchFamily="34" charset="0"/>
              </a:rPr>
              <a:t>änderungen runterladen</a:t>
            </a:r>
            <a:endParaRPr lang="de-DE" sz="5400" b="1" dirty="0">
              <a:solidFill>
                <a:schemeClr val="accent4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607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400" dirty="0" smtClean="0">
              <a:solidFill>
                <a:schemeClr val="accent4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de-DE" sz="2400" dirty="0" smtClean="0">
                <a:solidFill>
                  <a:schemeClr val="accent4">
                    <a:lumMod val="50000"/>
                  </a:schemeClr>
                </a:solidFill>
                <a:latin typeface="Century Gothic" panose="020B0502020202020204" pitchFamily="34" charset="0"/>
              </a:rPr>
              <a:t>Um Änderungen aus deinem remote Repository </a:t>
            </a:r>
            <a:r>
              <a:rPr lang="de-DE" sz="2400" dirty="0">
                <a:solidFill>
                  <a:schemeClr val="accent4">
                    <a:lumMod val="50000"/>
                  </a:schemeClr>
                </a:solidFill>
                <a:latin typeface="Century Gothic" panose="020B0502020202020204" pitchFamily="34" charset="0"/>
              </a:rPr>
              <a:t>zu </a:t>
            </a:r>
            <a:r>
              <a:rPr lang="de-DE" sz="2400" dirty="0" smtClean="0">
                <a:solidFill>
                  <a:schemeClr val="accent4">
                    <a:lumMod val="50000"/>
                  </a:schemeClr>
                </a:solidFill>
                <a:latin typeface="Century Gothic" panose="020B0502020202020204" pitchFamily="34" charset="0"/>
              </a:rPr>
              <a:t>erhalten, führe</a:t>
            </a:r>
            <a:endParaRPr lang="de-DE" sz="2400" dirty="0">
              <a:solidFill>
                <a:schemeClr val="accent4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2400" dirty="0" smtClean="0">
              <a:solidFill>
                <a:schemeClr val="accent4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2400" dirty="0" smtClean="0">
              <a:solidFill>
                <a:schemeClr val="accent4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chemeClr val="accent4">
                    <a:lumMod val="50000"/>
                  </a:schemeClr>
                </a:solidFill>
                <a:latin typeface="Century Gothic" panose="020B0502020202020204" pitchFamily="34" charset="0"/>
              </a:rPr>
              <a:t>a</a:t>
            </a:r>
            <a:r>
              <a:rPr lang="de-DE" sz="2400" dirty="0" smtClean="0">
                <a:solidFill>
                  <a:schemeClr val="accent4">
                    <a:lumMod val="50000"/>
                  </a:schemeClr>
                </a:solidFill>
                <a:latin typeface="Century Gothic" panose="020B0502020202020204" pitchFamily="34" charset="0"/>
              </a:rPr>
              <a:t>us.</a:t>
            </a:r>
          </a:p>
          <a:p>
            <a:pPr marL="0" indent="0" algn="ctr">
              <a:buNone/>
            </a:pPr>
            <a:endParaRPr lang="de-DE" sz="2400" dirty="0">
              <a:solidFill>
                <a:schemeClr val="accent4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2400" dirty="0">
              <a:solidFill>
                <a:schemeClr val="accent4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386360" y="2975526"/>
            <a:ext cx="1419279" cy="510778"/>
          </a:xfrm>
          <a:prstGeom prst="round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git pull</a:t>
            </a:r>
            <a:endParaRPr lang="de-DE" sz="2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96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40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5400" b="1" dirty="0" smtClean="0">
                <a:solidFill>
                  <a:srgbClr val="4C0D09"/>
                </a:solidFill>
                <a:latin typeface="Berlin Sans FB Demi" panose="020E0802020502020306" pitchFamily="34" charset="0"/>
              </a:rPr>
              <a:t>add &amp; commit</a:t>
            </a:r>
            <a:endParaRPr lang="de-DE" sz="5400" b="1" dirty="0">
              <a:solidFill>
                <a:srgbClr val="4C0D0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400" dirty="0" smtClean="0">
                <a:solidFill>
                  <a:srgbClr val="4C0D09"/>
                </a:solidFill>
                <a:latin typeface="Century Gothic" panose="020B0502020202020204" pitchFamily="34" charset="0"/>
              </a:rPr>
              <a:t>Du kannst Änderungen zum </a:t>
            </a:r>
            <a:r>
              <a:rPr lang="de-DE" sz="2400" b="1" dirty="0" smtClean="0">
                <a:solidFill>
                  <a:srgbClr val="4C0D09"/>
                </a:solidFill>
                <a:latin typeface="Century Gothic" panose="020B0502020202020204" pitchFamily="34" charset="0"/>
              </a:rPr>
              <a:t>Index</a:t>
            </a:r>
            <a:r>
              <a:rPr lang="de-DE" sz="2400" dirty="0" smtClean="0">
                <a:solidFill>
                  <a:srgbClr val="4C0D09"/>
                </a:solidFill>
                <a:latin typeface="Century Gothic" panose="020B0502020202020204" pitchFamily="34" charset="0"/>
              </a:rPr>
              <a:t> hinzufügen mit</a:t>
            </a:r>
            <a:endParaRPr lang="de-DE" sz="2400" dirty="0">
              <a:solidFill>
                <a:srgbClr val="4C0D09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3200" dirty="0" smtClean="0">
              <a:solidFill>
                <a:srgbClr val="4C0D09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3200" dirty="0" smtClean="0">
              <a:solidFill>
                <a:srgbClr val="4C0D09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3200" dirty="0" smtClean="0">
              <a:solidFill>
                <a:srgbClr val="4C0D09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de-DE" sz="2400" dirty="0" smtClean="0">
                <a:solidFill>
                  <a:srgbClr val="4C0D09"/>
                </a:solidFill>
                <a:latin typeface="Century Gothic" panose="020B0502020202020204" pitchFamily="34" charset="0"/>
              </a:rPr>
              <a:t>du bestätigst deine Änderungen mit:</a:t>
            </a:r>
          </a:p>
          <a:p>
            <a:pPr marL="0" indent="0" algn="ctr">
              <a:buNone/>
            </a:pPr>
            <a:endParaRPr lang="de-DE" sz="2400" dirty="0">
              <a:solidFill>
                <a:srgbClr val="4C0D09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3200" dirty="0" smtClean="0">
              <a:solidFill>
                <a:srgbClr val="4C0D09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rgbClr val="4C0D09"/>
                </a:solidFill>
                <a:latin typeface="Century Gothic" panose="020B0502020202020204" pitchFamily="34" charset="0"/>
              </a:rPr>
              <a:t>Jetzt befindet sich die </a:t>
            </a:r>
            <a:r>
              <a:rPr lang="de-DE" sz="2400" dirty="0" smtClean="0">
                <a:solidFill>
                  <a:srgbClr val="4C0D09"/>
                </a:solidFill>
                <a:latin typeface="Century Gothic" panose="020B0502020202020204" pitchFamily="34" charset="0"/>
              </a:rPr>
              <a:t>Änderung (lokal) </a:t>
            </a:r>
            <a:r>
              <a:rPr lang="de-DE" sz="2400" dirty="0">
                <a:solidFill>
                  <a:srgbClr val="4C0D09"/>
                </a:solidFill>
                <a:latin typeface="Century Gothic" panose="020B0502020202020204" pitchFamily="34" charset="0"/>
              </a:rPr>
              <a:t>im </a:t>
            </a:r>
            <a:r>
              <a:rPr lang="de-DE" sz="2400" b="1" dirty="0">
                <a:solidFill>
                  <a:srgbClr val="4C0D09"/>
                </a:solidFill>
                <a:latin typeface="Century Gothic" panose="020B0502020202020204" pitchFamily="34" charset="0"/>
              </a:rPr>
              <a:t>HEAD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357345" y="2391231"/>
            <a:ext cx="3327972" cy="510778"/>
          </a:xfrm>
          <a:prstGeom prst="round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git add &lt;dateiname&gt;</a:t>
            </a:r>
            <a:endParaRPr lang="de-DE" sz="2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Ebrima" panose="02000000000000000000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156222" y="4643031"/>
            <a:ext cx="7908131" cy="510778"/>
          </a:xfrm>
          <a:prstGeom prst="round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git commit –m“Deine Nachricht/Kommentare“</a:t>
            </a:r>
            <a:endParaRPr lang="de-DE" sz="2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Ebrima" panose="02000000000000000000" pitchFamily="2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184657" y="3122159"/>
            <a:ext cx="1629800" cy="510778"/>
          </a:xfrm>
          <a:prstGeom prst="round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git </a:t>
            </a:r>
            <a:r>
              <a:rPr lang="de-DE" sz="2400" dirty="0" err="1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add</a:t>
            </a:r>
            <a:r>
              <a:rPr lang="de-DE" sz="24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 </a:t>
            </a:r>
            <a:r>
              <a:rPr lang="de-DE" sz="24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 .</a:t>
            </a:r>
            <a:endParaRPr lang="de-DE" sz="2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75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5400" b="1" dirty="0" smtClean="0">
                <a:solidFill>
                  <a:srgbClr val="CC4037"/>
                </a:solidFill>
                <a:latin typeface="Berlin Sans FB Demi" panose="020E0802020502020306" pitchFamily="34" charset="0"/>
              </a:rPr>
              <a:t>änderungen hochladen</a:t>
            </a:r>
            <a:endParaRPr lang="de-DE" sz="5400" b="1" dirty="0">
              <a:solidFill>
                <a:srgbClr val="CC4037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400" dirty="0">
                <a:solidFill>
                  <a:srgbClr val="CC4037"/>
                </a:solidFill>
                <a:latin typeface="Century Gothic" panose="020B0502020202020204" pitchFamily="34" charset="0"/>
              </a:rPr>
              <a:t>Um die Änderungen an dein </a:t>
            </a:r>
            <a:r>
              <a:rPr lang="de-DE" sz="2400" dirty="0" smtClean="0">
                <a:solidFill>
                  <a:srgbClr val="CC4037"/>
                </a:solidFill>
                <a:latin typeface="Century Gothic" panose="020B0502020202020204" pitchFamily="34" charset="0"/>
              </a:rPr>
              <a:t>remote Repository </a:t>
            </a:r>
            <a:r>
              <a:rPr lang="de-DE" sz="2400" dirty="0">
                <a:solidFill>
                  <a:srgbClr val="CC4037"/>
                </a:solidFill>
                <a:latin typeface="Century Gothic" panose="020B0502020202020204" pitchFamily="34" charset="0"/>
              </a:rPr>
              <a:t>zu senden, führe:</a:t>
            </a:r>
          </a:p>
          <a:p>
            <a:pPr marL="0" indent="0" algn="ctr">
              <a:buNone/>
            </a:pPr>
            <a:endParaRPr lang="de-DE" sz="1200" dirty="0" smtClean="0">
              <a:solidFill>
                <a:srgbClr val="CC4037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1200" dirty="0">
              <a:solidFill>
                <a:srgbClr val="CC4037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de-DE" sz="2400" dirty="0" smtClean="0">
                <a:solidFill>
                  <a:srgbClr val="CC4037"/>
                </a:solidFill>
                <a:latin typeface="Century Gothic" panose="020B0502020202020204" pitchFamily="34" charset="0"/>
              </a:rPr>
              <a:t>z.B.</a:t>
            </a:r>
          </a:p>
          <a:p>
            <a:pPr marL="0" indent="0" algn="ctr">
              <a:buNone/>
            </a:pPr>
            <a:endParaRPr lang="de-DE" sz="2400" dirty="0" smtClean="0">
              <a:solidFill>
                <a:srgbClr val="CC4037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1000" dirty="0" smtClean="0">
              <a:solidFill>
                <a:srgbClr val="CC4037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de-DE" sz="2400" dirty="0" smtClean="0">
                <a:solidFill>
                  <a:srgbClr val="CC4037"/>
                </a:solidFill>
                <a:latin typeface="Century Gothic" panose="020B0502020202020204" pitchFamily="34" charset="0"/>
              </a:rPr>
              <a:t>aus. </a:t>
            </a:r>
          </a:p>
          <a:p>
            <a:pPr marL="0" indent="0" algn="ctr">
              <a:buNone/>
            </a:pPr>
            <a:r>
              <a:rPr lang="de-DE" sz="2400" dirty="0" smtClean="0">
                <a:solidFill>
                  <a:srgbClr val="CC4037"/>
                </a:solidFill>
                <a:latin typeface="Century Gothic" panose="020B0502020202020204" pitchFamily="34" charset="0"/>
              </a:rPr>
              <a:t>Du </a:t>
            </a:r>
            <a:r>
              <a:rPr lang="de-DE" sz="2400" dirty="0">
                <a:solidFill>
                  <a:srgbClr val="CC4037"/>
                </a:solidFill>
                <a:latin typeface="Century Gothic" panose="020B0502020202020204" pitchFamily="34" charset="0"/>
              </a:rPr>
              <a:t>kannst </a:t>
            </a:r>
            <a:r>
              <a:rPr lang="de-DE" sz="2400" i="1" dirty="0">
                <a:solidFill>
                  <a:srgbClr val="CC4037"/>
                </a:solidFill>
                <a:latin typeface="Century Gothic" panose="020B0502020202020204" pitchFamily="34" charset="0"/>
              </a:rPr>
              <a:t>master</a:t>
            </a:r>
            <a:r>
              <a:rPr lang="de-DE" sz="2400" dirty="0">
                <a:solidFill>
                  <a:srgbClr val="CC4037"/>
                </a:solidFill>
                <a:latin typeface="Century Gothic" panose="020B0502020202020204" pitchFamily="34" charset="0"/>
              </a:rPr>
              <a:t> auch mit einem beliebigen anderen Branch ersetzen</a:t>
            </a:r>
          </a:p>
          <a:p>
            <a:pPr marL="0" indent="0" algn="ctr">
              <a:buNone/>
            </a:pPr>
            <a:endParaRPr lang="de-DE" sz="2400" dirty="0">
              <a:solidFill>
                <a:srgbClr val="CC4037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031457" y="2314568"/>
            <a:ext cx="3955261" cy="510778"/>
          </a:xfrm>
          <a:prstGeom prst="round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git push origin &lt;</a:t>
            </a:r>
            <a:r>
              <a:rPr lang="de-DE" sz="2400" dirty="0" err="1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branch</a:t>
            </a:r>
            <a:r>
              <a:rPr lang="de-DE" sz="24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&gt;</a:t>
            </a:r>
            <a:endParaRPr lang="de-DE" sz="2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Ebrima" panose="02000000000000000000" pitchFamily="2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317206" y="3330381"/>
            <a:ext cx="3398049" cy="510778"/>
          </a:xfrm>
          <a:prstGeom prst="round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git push origin master</a:t>
            </a:r>
            <a:endParaRPr lang="de-DE" sz="2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76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5400" b="1" dirty="0" smtClean="0">
                <a:solidFill>
                  <a:srgbClr val="CC4037"/>
                </a:solidFill>
                <a:latin typeface="Berlin Sans FB Demi" panose="020E0802020502020306" pitchFamily="34" charset="0"/>
              </a:rPr>
              <a:t>änderungen hochladen</a:t>
            </a:r>
            <a:endParaRPr lang="de-DE" sz="5400" b="1" dirty="0">
              <a:solidFill>
                <a:srgbClr val="CC4037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607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400" dirty="0">
                <a:solidFill>
                  <a:srgbClr val="CC4037"/>
                </a:solidFill>
                <a:latin typeface="Century Gothic" panose="020B0502020202020204" pitchFamily="34" charset="0"/>
              </a:rPr>
              <a:t>Wenn du dein lokales Repository nicht von einem entfernten geklont hast und du </a:t>
            </a:r>
            <a:r>
              <a:rPr lang="de-DE" sz="2400" dirty="0" smtClean="0">
                <a:solidFill>
                  <a:srgbClr val="CC4037"/>
                </a:solidFill>
                <a:latin typeface="Century Gothic" panose="020B0502020202020204" pitchFamily="34" charset="0"/>
              </a:rPr>
              <a:t>dieses </a:t>
            </a:r>
            <a:r>
              <a:rPr lang="de-DE" sz="2400" dirty="0">
                <a:solidFill>
                  <a:srgbClr val="CC4037"/>
                </a:solidFill>
                <a:latin typeface="Century Gothic" panose="020B0502020202020204" pitchFamily="34" charset="0"/>
              </a:rPr>
              <a:t>aber mit einem anderen Repository verbinden möchtest, musst du dieses mit z.B.</a:t>
            </a:r>
          </a:p>
          <a:p>
            <a:pPr marL="0" indent="0" algn="ctr">
              <a:buNone/>
            </a:pPr>
            <a:endParaRPr lang="de-DE" sz="2400" dirty="0" smtClean="0">
              <a:solidFill>
                <a:srgbClr val="CC4037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1000" dirty="0" smtClean="0">
              <a:solidFill>
                <a:srgbClr val="CC4037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2400" dirty="0" smtClean="0">
              <a:solidFill>
                <a:srgbClr val="CC4037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de-DE" sz="2400" dirty="0" smtClean="0">
                <a:solidFill>
                  <a:srgbClr val="CC4037"/>
                </a:solidFill>
                <a:latin typeface="Century Gothic" panose="020B0502020202020204" pitchFamily="34" charset="0"/>
              </a:rPr>
              <a:t>hinzufügen</a:t>
            </a:r>
            <a:r>
              <a:rPr lang="de-DE" sz="2400" dirty="0">
                <a:solidFill>
                  <a:srgbClr val="CC4037"/>
                </a:solidFill>
                <a:latin typeface="Century Gothic" panose="020B0502020202020204" pitchFamily="34" charset="0"/>
              </a:rPr>
              <a:t>. </a:t>
            </a:r>
          </a:p>
          <a:p>
            <a:pPr marL="0" indent="0" algn="ctr">
              <a:buNone/>
            </a:pPr>
            <a:endParaRPr lang="de-DE" sz="2400" dirty="0" smtClean="0">
              <a:solidFill>
                <a:srgbClr val="CC4037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2400" dirty="0">
              <a:solidFill>
                <a:srgbClr val="CC4037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2400" dirty="0">
              <a:solidFill>
                <a:srgbClr val="CC4037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588545" y="3214681"/>
            <a:ext cx="4826793" cy="510778"/>
          </a:xfrm>
          <a:prstGeom prst="round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git remote add origin &lt;server&gt;</a:t>
            </a:r>
            <a:endParaRPr lang="de-DE" sz="2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87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54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branching</a:t>
            </a:r>
            <a:endParaRPr lang="de-DE" sz="5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4633925"/>
            <a:ext cx="10515600" cy="32607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Erstelle </a:t>
            </a:r>
            <a:r>
              <a:rPr lang="de-DE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einen neuen Branch mit dem Namen "feature_x" und wechsle zu diesem</a:t>
            </a:r>
            <a:r>
              <a:rPr lang="de-DE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</a:p>
          <a:p>
            <a:pPr marL="0" indent="0" algn="ctr">
              <a:buNone/>
            </a:pPr>
            <a:endParaRPr lang="de-DE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414451"/>
            <a:ext cx="8248650" cy="328612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172545" y="5749902"/>
            <a:ext cx="3846910" cy="510778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git checkout –b feature_x</a:t>
            </a:r>
            <a:endParaRPr lang="de-DE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90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Breitbild</PresentationFormat>
  <Paragraphs>89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Microsoft JhengHei</vt:lpstr>
      <vt:lpstr>Arial</vt:lpstr>
      <vt:lpstr>Berlin Sans FB Demi</vt:lpstr>
      <vt:lpstr>Calibri</vt:lpstr>
      <vt:lpstr>Calibri Light</vt:lpstr>
      <vt:lpstr>Century Gothic</vt:lpstr>
      <vt:lpstr>Ebrima</vt:lpstr>
      <vt:lpstr>Office Theme</vt:lpstr>
      <vt:lpstr>Git basics - Handbuch</vt:lpstr>
      <vt:lpstr>neues repository erstellen</vt:lpstr>
      <vt:lpstr>ein repository auschecken</vt:lpstr>
      <vt:lpstr>workflow</vt:lpstr>
      <vt:lpstr>änderungen runterladen</vt:lpstr>
      <vt:lpstr>add &amp; commit</vt:lpstr>
      <vt:lpstr>änderungen hochladen</vt:lpstr>
      <vt:lpstr>änderungen hochladen</vt:lpstr>
      <vt:lpstr>branching</vt:lpstr>
      <vt:lpstr>branching</vt:lpstr>
      <vt:lpstr>merging</vt:lpstr>
    </vt:vector>
  </TitlesOfParts>
  <Company>BS14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Sven Gapski</dc:creator>
  <cp:lastModifiedBy>Sven Gapski</cp:lastModifiedBy>
  <cp:revision>18</cp:revision>
  <dcterms:created xsi:type="dcterms:W3CDTF">2017-02-01T10:01:57Z</dcterms:created>
  <dcterms:modified xsi:type="dcterms:W3CDTF">2017-02-03T09:54:04Z</dcterms:modified>
</cp:coreProperties>
</file>